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25"/>
  </p:notesMasterIdLst>
  <p:handoutMasterIdLst>
    <p:handoutMasterId r:id="rId26"/>
  </p:handoutMasterIdLst>
  <p:sldIdLst>
    <p:sldId id="299" r:id="rId5"/>
    <p:sldId id="296" r:id="rId6"/>
    <p:sldId id="301" r:id="rId7"/>
    <p:sldId id="304" r:id="rId8"/>
    <p:sldId id="305" r:id="rId9"/>
    <p:sldId id="306" r:id="rId10"/>
    <p:sldId id="307" r:id="rId11"/>
    <p:sldId id="316" r:id="rId12"/>
    <p:sldId id="308" r:id="rId13"/>
    <p:sldId id="309" r:id="rId14"/>
    <p:sldId id="310" r:id="rId15"/>
    <p:sldId id="311" r:id="rId16"/>
    <p:sldId id="312" r:id="rId17"/>
    <p:sldId id="313" r:id="rId18"/>
    <p:sldId id="319" r:id="rId19"/>
    <p:sldId id="323" r:id="rId20"/>
    <p:sldId id="314" r:id="rId21"/>
    <p:sldId id="321" r:id="rId22"/>
    <p:sldId id="318" r:id="rId23"/>
    <p:sldId id="320" r:id="rId2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2955"/>
    <a:srgbClr val="262262"/>
    <a:srgbClr val="63666A"/>
    <a:srgbClr val="505050"/>
    <a:srgbClr val="0C2C53"/>
    <a:srgbClr val="004C97"/>
    <a:srgbClr val="50504E"/>
    <a:srgbClr val="4E4E4E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1136" y="20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90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96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35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7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21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06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08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08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42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63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3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78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6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68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56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80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46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36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factory&#10;&#10;Description automatically generated with low confidence">
            <a:extLst>
              <a:ext uri="{FF2B5EF4-FFF2-40B4-BE49-F238E27FC236}">
                <a16:creationId xmlns:a16="http://schemas.microsoft.com/office/drawing/2014/main" id="{6981BFD7-6588-0D4B-8CC1-3092F9D89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314" b="26860"/>
          <a:stretch/>
        </p:blipFill>
        <p:spPr>
          <a:xfrm>
            <a:off x="-17762" y="-486547"/>
            <a:ext cx="9161762" cy="35301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291EDF-F712-3D43-8EEC-DDEAB4C756BA}"/>
              </a:ext>
            </a:extLst>
          </p:cNvPr>
          <p:cNvSpPr/>
          <p:nvPr userDrawn="1"/>
        </p:nvSpPr>
        <p:spPr>
          <a:xfrm>
            <a:off x="-17763" y="-486547"/>
            <a:ext cx="9161762" cy="35301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52000">
                <a:schemeClr val="accent1">
                  <a:tint val="50000"/>
                  <a:shade val="100000"/>
                  <a:satMod val="350000"/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61440" y="4130126"/>
            <a:ext cx="3405888" cy="24680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100" b="1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APS March Meeting 2022: Section Number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486547"/>
            <a:ext cx="9161762" cy="1084887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Presentation Title – Helvetica 24pt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10" name="Picture 4" descr="quantum sensor back piece">
            <a:extLst>
              <a:ext uri="{FF2B5EF4-FFF2-40B4-BE49-F238E27FC236}">
                <a16:creationId xmlns:a16="http://schemas.microsoft.com/office/drawing/2014/main" id="{58996D56-0C7D-0545-97D5-1614214A0A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23" y="658523"/>
            <a:ext cx="1184754" cy="174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quantum sensor board">
            <a:extLst>
              <a:ext uri="{FF2B5EF4-FFF2-40B4-BE49-F238E27FC236}">
                <a16:creationId xmlns:a16="http://schemas.microsoft.com/office/drawing/2014/main" id="{B970DDA0-C74F-5046-A378-DDCACA046D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51" y="987224"/>
            <a:ext cx="889941" cy="11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quantum sensor front wire">
            <a:extLst>
              <a:ext uri="{FF2B5EF4-FFF2-40B4-BE49-F238E27FC236}">
                <a16:creationId xmlns:a16="http://schemas.microsoft.com/office/drawing/2014/main" id="{8E223E00-B323-724E-B6CA-F8C7BC74BF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78" y="1479305"/>
            <a:ext cx="458312" cy="7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quantum sensor front piece">
            <a:extLst>
              <a:ext uri="{FF2B5EF4-FFF2-40B4-BE49-F238E27FC236}">
                <a16:creationId xmlns:a16="http://schemas.microsoft.com/office/drawing/2014/main" id="{F43291D3-2C06-EF44-866C-4C41505D5F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" y="1153592"/>
            <a:ext cx="1267601" cy="17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32A1F0-4E7A-E244-8810-AC7326853167}"/>
              </a:ext>
            </a:extLst>
          </p:cNvPr>
          <p:cNvSpPr/>
          <p:nvPr userDrawn="1"/>
        </p:nvSpPr>
        <p:spPr>
          <a:xfrm>
            <a:off x="4977442" y="109365"/>
            <a:ext cx="1424084" cy="465826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FF97E303-7D0D-0140-8C19-6B3554D43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18224" b="32124"/>
          <a:stretch/>
        </p:blipFill>
        <p:spPr>
          <a:xfrm>
            <a:off x="5074971" y="181351"/>
            <a:ext cx="1229025" cy="29008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3AC8FA2-90E7-D148-8B12-B15FB0A339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30017" y="4505383"/>
            <a:ext cx="1611139" cy="40845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05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Insert partner logo here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245080E3-9504-414A-AA23-AB0CE37FF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1440" y="4505383"/>
            <a:ext cx="6790838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Author List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E06BCD8-7AE2-644C-B33E-DE87792CE2EC}"/>
              </a:ext>
            </a:extLst>
          </p:cNvPr>
          <p:cNvSpPr txBox="1">
            <a:spLocks/>
          </p:cNvSpPr>
          <p:nvPr userDrawn="1"/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10/11/22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60FB5DE-2BBF-E942-B18F-431AEB78E818}"/>
              </a:ext>
            </a:extLst>
          </p:cNvPr>
          <p:cNvSpPr txBox="1">
            <a:spLocks/>
          </p:cNvSpPr>
          <p:nvPr userDrawn="1"/>
        </p:nvSpPr>
        <p:spPr>
          <a:xfrm>
            <a:off x="1222273" y="4846903"/>
            <a:ext cx="4412810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 err="1"/>
              <a:t>Hikaru</a:t>
            </a:r>
            <a:r>
              <a:rPr lang="en-US" dirty="0"/>
              <a:t> Ueki | TTC2022 Aomori, WG-1: Progress of High Q and High Gradient activities</a:t>
            </a: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CC9F928-A55A-6F48-B4D1-652C0647D14B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B680134-5D92-7242-BBA1-886BF9DEE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EA271B4-4C3E-BD4E-913B-EA929FC68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F2E4B72-D638-994A-B26D-1991D3D7B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D1E85FB-9D24-E742-A183-0032C25D314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638AA5-9B26-B243-A739-BD432267B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A7B224-0DB2-BE4D-A5A0-3951E09FD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7828938-55C4-D54F-97BC-6558BFC0A55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B46EA44-3E02-F848-9364-CFD6DEC4B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FB1EB2-998A-C145-B854-F76D30907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3 Pictures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7828938-55C4-D54F-97BC-6558BFC0A55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B46EA44-3E02-F848-9364-CFD6DEC4B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FB1EB2-998A-C145-B854-F76D30907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201775C-AD98-2244-BFD9-9D2B630B749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185115" y="720589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FDDEADE-6168-E74A-B5A8-27F6C2E38AF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146157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6628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04DE35B-43B2-5E46-BB2A-7F0C47F49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B08929-45CB-4844-8FAB-490E069AA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369265-93AE-D948-8118-B1D479510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llage -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003E816-DE23-7A4B-A7F1-1C444743B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DF94F28-0184-8042-9D48-11789A42E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9F1936B-7E4C-D74A-AB55-2D8B530D4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65187-3540-D045-BEB5-7C17D7CC50C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59624" y="4792740"/>
            <a:ext cx="2664926" cy="2651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3" r:id="rId6"/>
    <p:sldLayoutId id="2147484122" r:id="rId7"/>
    <p:sldLayoutId id="2147484116" r:id="rId8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0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7.emf"/><Relationship Id="rId10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29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41.png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9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0.emf"/><Relationship Id="rId4" Type="http://schemas.openxmlformats.org/officeDocument/2006/relationships/image" Target="../media/image26.png"/><Relationship Id="rId9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03BD9D-ECE8-944E-A97A-9BF1CC9DD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440" y="3989908"/>
            <a:ext cx="5013642" cy="246801"/>
          </a:xfrm>
        </p:spPr>
        <p:txBody>
          <a:bodyPr/>
          <a:lstStyle/>
          <a:p>
            <a:r>
              <a:rPr lang="en-US" dirty="0"/>
              <a:t>TTC2022 Aomori, WG-1: Progress of High Q and High Gradient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02EC5-09C7-B947-822E-33AC53B9A6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dirty="0"/>
              <a:t>Frequency shift and Q of disordered superconducting RF cavities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834B8-4782-0441-9707-5D3DFED0F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5136" y="4627266"/>
            <a:ext cx="893488" cy="14372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PHY-1734332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6E759-E628-D94B-972E-A31ABF0C58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440" y="4322591"/>
            <a:ext cx="6246094" cy="591245"/>
          </a:xfrm>
        </p:spPr>
        <p:txBody>
          <a:bodyPr/>
          <a:lstStyle/>
          <a:p>
            <a:r>
              <a:rPr lang="en-US" dirty="0"/>
              <a:t>Department Physics &amp; Astronomy, Louisiana State University, Baton Rouge LA</a:t>
            </a:r>
          </a:p>
          <a:p>
            <a:r>
              <a:rPr lang="en-US" u="sng" dirty="0" err="1"/>
              <a:t>Hikaru</a:t>
            </a:r>
            <a:r>
              <a:rPr lang="en-US" u="sng" dirty="0"/>
              <a:t> Ueki</a:t>
            </a:r>
            <a:r>
              <a:rPr lang="en-US" dirty="0"/>
              <a:t>, Mehdi </a:t>
            </a:r>
            <a:r>
              <a:rPr lang="en-US" dirty="0" err="1"/>
              <a:t>Zarea</a:t>
            </a:r>
            <a:r>
              <a:rPr lang="en-US" dirty="0"/>
              <a:t>, and J. A. </a:t>
            </a:r>
            <a:r>
              <a:rPr lang="en-US" dirty="0" err="1"/>
              <a:t>Sauls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ABAA7B-DF12-1D45-96A5-922E43A0B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614" y="3989908"/>
            <a:ext cx="588182" cy="59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04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&amp; Analysis of N-doped Nb SRF Cavities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9E3687A-F38F-1242-8D00-16B122B3EA0D}"/>
              </a:ext>
            </a:extLst>
          </p:cNvPr>
          <p:cNvSpPr txBox="1">
            <a:spLocks/>
          </p:cNvSpPr>
          <p:nvPr/>
        </p:nvSpPr>
        <p:spPr>
          <a:xfrm>
            <a:off x="242887" y="4537931"/>
            <a:ext cx="8672513" cy="17027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[7] D. </a:t>
            </a:r>
            <a:r>
              <a:rPr lang="en-US" sz="1050" dirty="0" err="1"/>
              <a:t>Bafia</a:t>
            </a:r>
            <a:r>
              <a:rPr lang="en-US" sz="1050" dirty="0"/>
              <a:t> et al., arXiv:2103.10601.</a:t>
            </a: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D75C178-9813-E345-8A60-E054BC11F7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3" y="728663"/>
                <a:ext cx="8672513" cy="3010417"/>
              </a:xfrm>
            </p:spPr>
            <p:txBody>
              <a:bodyPr/>
              <a:lstStyle/>
              <a:p>
                <a:r>
                  <a:rPr lang="en-US" dirty="0"/>
                  <a:t>Bafia et al. measured the frequency shift of Nb SRF cavities 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 in detail [7]. </a:t>
                </a:r>
              </a:p>
              <a:p>
                <a:endParaRPr lang="en-US" dirty="0"/>
              </a:p>
              <a:p>
                <a:r>
                  <a:rPr lang="en-US" dirty="0"/>
                  <a:t>The weak coupling theory cannot fit well with the peak position and spread in the dip of the frequency shift in the experimental data. </a:t>
                </a:r>
              </a:p>
              <a:p>
                <a:endParaRPr lang="en-US" dirty="0"/>
              </a:p>
              <a:p>
                <a:r>
                  <a:rPr lang="en-US" dirty="0"/>
                  <a:t>The transition temperature varies depending on where it is measured. </a:t>
                </a:r>
              </a:p>
              <a:p>
                <a:endParaRPr lang="en-US" dirty="0"/>
              </a:p>
              <a:p>
                <a:r>
                  <a:rPr lang="en-US" dirty="0"/>
                  <a:t>We consider this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 spread in our calculations. 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D75C178-9813-E345-8A60-E054BC11F7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3" y="728663"/>
                <a:ext cx="8672513" cy="3010417"/>
              </a:xfrm>
              <a:blipFill>
                <a:blip r:embed="rId3"/>
                <a:stretch>
                  <a:fillRect l="-1611" t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0139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77A19A9-8F9B-FD46-BF59-BDDA8C1D2AF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Superconducting Gap with Spread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77A19A9-8F9B-FD46-BF59-BDDA8C1D2A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44" t="-25926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D75C178-9813-E345-8A60-E054BC11F7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3" y="846390"/>
                <a:ext cx="8672513" cy="430833"/>
              </a:xfrm>
            </p:spPr>
            <p:txBody>
              <a:bodyPr/>
              <a:lstStyle/>
              <a:p>
                <a:r>
                  <a:rPr lang="en-US" dirty="0"/>
                  <a:t>Gap energy with spread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[11] 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D75C178-9813-E345-8A60-E054BC11F7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3" y="846390"/>
                <a:ext cx="8672513" cy="430833"/>
              </a:xfrm>
              <a:blipFill>
                <a:blip r:embed="rId4"/>
                <a:stretch>
                  <a:fillRect l="-1611" t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BAF5A9A8-13CC-694E-B669-0C3B51EFBA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51348" y="1231294"/>
            <a:ext cx="4649067" cy="1173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0AAD2361-8FF4-3447-AB30-4980815581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887" y="2474059"/>
                <a:ext cx="8672513" cy="430833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Gaussian distribution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[11] </a:t>
                </a:r>
              </a:p>
            </p:txBody>
          </p:sp>
        </mc:Choice>
        <mc:Fallback xmlns="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0AAD2361-8FF4-3447-AB30-498081558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87" y="2474059"/>
                <a:ext cx="8672513" cy="430833"/>
              </a:xfrm>
              <a:prstGeom prst="rect">
                <a:avLst/>
              </a:prstGeom>
              <a:blipFill>
                <a:blip r:embed="rId6"/>
                <a:stretch>
                  <a:fillRect l="-1462" t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CEC70FB-33A1-0D49-A89B-4498F54E5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1348" y="2792316"/>
            <a:ext cx="3525626" cy="565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DB401AE1-049A-114D-AE11-7C25E72FC0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887" y="3426619"/>
                <a:ext cx="8672513" cy="35273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Average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ave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in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)/2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DB401AE1-049A-114D-AE11-7C25E72FC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87" y="3426619"/>
                <a:ext cx="8672513" cy="352739"/>
              </a:xfrm>
              <a:prstGeom prst="rect">
                <a:avLst/>
              </a:prstGeom>
              <a:blipFill>
                <a:blip r:embed="rId8"/>
                <a:stretch>
                  <a:fillRect l="-1754" t="-17241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3">
                <a:extLst>
                  <a:ext uri="{FF2B5EF4-FFF2-40B4-BE49-F238E27FC236}">
                    <a16:creationId xmlns:a16="http://schemas.microsoft.com/office/drawing/2014/main" id="{D04B0FB4-939D-4C47-A863-1F0B923DA1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887" y="3848523"/>
                <a:ext cx="8672513" cy="35273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Standard deviation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SD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ave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in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)/3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1" name="Content Placeholder 3">
                <a:extLst>
                  <a:ext uri="{FF2B5EF4-FFF2-40B4-BE49-F238E27FC236}">
                    <a16:creationId xmlns:a16="http://schemas.microsoft.com/office/drawing/2014/main" id="{D04B0FB4-939D-4C47-A863-1F0B923DA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87" y="3848523"/>
                <a:ext cx="8672513" cy="352739"/>
              </a:xfrm>
              <a:prstGeom prst="rect">
                <a:avLst/>
              </a:prstGeom>
              <a:blipFill>
                <a:blip r:embed="rId9"/>
                <a:stretch>
                  <a:fillRect l="-1754" t="-13793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65A1B3A2-0828-0442-B714-10E70B7A66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11705" y="3520643"/>
                <a:ext cx="1989295" cy="58659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in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are fitting parameters  </a:t>
                </a:r>
              </a:p>
            </p:txBody>
          </p:sp>
        </mc:Choice>
        <mc:Fallback xmlns="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65A1B3A2-0828-0442-B714-10E70B7A6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705" y="3520643"/>
                <a:ext cx="1989295" cy="586596"/>
              </a:xfrm>
              <a:prstGeom prst="rect">
                <a:avLst/>
              </a:prstGeom>
              <a:blipFill>
                <a:blip r:embed="rId10"/>
                <a:stretch>
                  <a:fillRect l="-6962" t="-10638" r="-3797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78B24C3-4464-678A-D9ED-F1F1A35B8C9B}"/>
              </a:ext>
            </a:extLst>
          </p:cNvPr>
          <p:cNvSpPr txBox="1">
            <a:spLocks/>
          </p:cNvSpPr>
          <p:nvPr/>
        </p:nvSpPr>
        <p:spPr>
          <a:xfrm>
            <a:off x="242887" y="4537931"/>
            <a:ext cx="8672513" cy="17027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[11] HU, M. </a:t>
            </a:r>
            <a:r>
              <a:rPr lang="en-US" sz="1050" dirty="0" err="1"/>
              <a:t>Zarea</a:t>
            </a:r>
            <a:r>
              <a:rPr lang="en-US" sz="1050" dirty="0"/>
              <a:t>, and J. A. </a:t>
            </a:r>
            <a:r>
              <a:rPr lang="en-US" sz="1050" dirty="0" err="1"/>
              <a:t>Sauls</a:t>
            </a:r>
            <a:r>
              <a:rPr lang="en-US" sz="1050" dirty="0"/>
              <a:t>, arXiv:2207.14236. </a:t>
            </a: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06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C0FCDA-5EF5-6A40-B8CE-07710BD3F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7" y="2088043"/>
            <a:ext cx="4651773" cy="2707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77A19A9-8F9B-FD46-BF59-BDDA8C1D2AF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Spread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dirty="0"/>
                  <a:t> and Inhomogeneity of Impurities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77A19A9-8F9B-FD46-BF59-BDDA8C1D2A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044" t="-25926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9E3687A-F38F-1242-8D00-16B122B3EA0D}"/>
              </a:ext>
            </a:extLst>
          </p:cNvPr>
          <p:cNvSpPr txBox="1">
            <a:spLocks/>
          </p:cNvSpPr>
          <p:nvPr/>
        </p:nvSpPr>
        <p:spPr>
          <a:xfrm>
            <a:off x="5281220" y="4406006"/>
            <a:ext cx="3321603" cy="193986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[12] M. </a:t>
            </a:r>
            <a:r>
              <a:rPr lang="en-US" sz="1050" dirty="0" err="1"/>
              <a:t>Zarea</a:t>
            </a:r>
            <a:r>
              <a:rPr lang="en-US" sz="1050" dirty="0"/>
              <a:t>, HU, and J. A. </a:t>
            </a:r>
            <a:r>
              <a:rPr lang="en-US" sz="1050" dirty="0" err="1"/>
              <a:t>Sauls</a:t>
            </a:r>
            <a:r>
              <a:rPr lang="en-US" sz="1050" dirty="0"/>
              <a:t>, arXiv:2201.07403. </a:t>
            </a: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D75C178-9813-E345-8A60-E054BC11F7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3" y="846390"/>
                <a:ext cx="8672513" cy="43083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equation:  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D75C178-9813-E345-8A60-E054BC11F7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3" y="846390"/>
                <a:ext cx="8672513" cy="430833"/>
              </a:xfrm>
              <a:blipFill>
                <a:blip r:embed="rId5"/>
                <a:stretch>
                  <a:fillRect l="-1611" t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0AAD2361-8FF4-3447-AB30-4980815581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743" y="1422785"/>
                <a:ext cx="8672513" cy="68392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Transition temperature for pure Nb: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=9.33</m:t>
                    </m:r>
                  </m:oMath>
                </a14:m>
                <a:r>
                  <a:rPr lang="en-US" dirty="0"/>
                  <a:t> K.</a:t>
                </a:r>
              </a:p>
              <a:p>
                <a:r>
                  <a:rPr lang="en-US" dirty="0"/>
                  <a:t>Gap anisotropy factor: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=0.037</m:t>
                    </m:r>
                  </m:oMath>
                </a14:m>
                <a:r>
                  <a:rPr lang="en-US" dirty="0"/>
                  <a:t>. </a:t>
                </a:r>
              </a:p>
            </p:txBody>
          </p:sp>
        </mc:Choice>
        <mc:Fallback xmlns="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0AAD2361-8FF4-3447-AB30-498081558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43" y="1422785"/>
                <a:ext cx="8672513" cy="683920"/>
              </a:xfrm>
              <a:prstGeom prst="rect">
                <a:avLst/>
              </a:prstGeom>
              <a:blipFill>
                <a:blip r:embed="rId6"/>
                <a:stretch>
                  <a:fillRect l="-1462" t="-892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688D2C3-484D-6C4E-8537-4BEBE3F72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858" y="737494"/>
            <a:ext cx="5787623" cy="565138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7A01D13-D54C-C143-B415-4F9B08B5E519}"/>
              </a:ext>
            </a:extLst>
          </p:cNvPr>
          <p:cNvSpPr txBox="1">
            <a:spLocks/>
          </p:cNvSpPr>
          <p:nvPr/>
        </p:nvSpPr>
        <p:spPr>
          <a:xfrm>
            <a:off x="5964160" y="3210312"/>
            <a:ext cx="2356486" cy="9140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These parameters are obtained from the LDA calculation [12].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C700ACEB-4964-0640-8746-AFFD450C9A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64160" y="2088043"/>
                <a:ext cx="2356486" cy="91402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This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spread comes from inhomogeneity of impurities. </a:t>
                </a:r>
              </a:p>
            </p:txBody>
          </p:sp>
        </mc:Choice>
        <mc:Fallback xmlns="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C700ACEB-4964-0640-8746-AFFD450C9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160" y="2088043"/>
                <a:ext cx="2356486" cy="914022"/>
              </a:xfrm>
              <a:prstGeom prst="rect">
                <a:avLst/>
              </a:prstGeom>
              <a:blipFill>
                <a:blip r:embed="rId8"/>
                <a:stretch>
                  <a:fillRect l="-5882" t="-8219" r="-4278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8004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&amp; Analysis of N-doped Nb SRF Cavities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75C178-9813-E345-8A60-E054BC11F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76708"/>
            <a:ext cx="8672513" cy="430833"/>
          </a:xfrm>
        </p:spPr>
        <p:txBody>
          <a:bodyPr/>
          <a:lstStyle/>
          <a:p>
            <a:r>
              <a:rPr lang="en-US" dirty="0"/>
              <a:t>Frequency shift of the N-doped Nb SRF cavities with the different frequency: [7] </a:t>
            </a:r>
          </a:p>
          <a:p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C9D05C7-70A0-0D4A-9D05-6CB861F17491}"/>
              </a:ext>
            </a:extLst>
          </p:cNvPr>
          <p:cNvSpPr txBox="1">
            <a:spLocks/>
          </p:cNvSpPr>
          <p:nvPr/>
        </p:nvSpPr>
        <p:spPr>
          <a:xfrm>
            <a:off x="6370889" y="4315351"/>
            <a:ext cx="2255216" cy="19432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[7] D. </a:t>
            </a:r>
            <a:r>
              <a:rPr lang="en-US" sz="1050" dirty="0" err="1"/>
              <a:t>Bafia</a:t>
            </a:r>
            <a:r>
              <a:rPr lang="en-US" sz="1050" dirty="0"/>
              <a:t> et al., arXiv:2103.10601.</a:t>
            </a: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41D809-C656-6540-ACAE-6083F10C9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5722" y="995945"/>
            <a:ext cx="4584889" cy="3799956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D9456A3-A9ED-C146-B469-D4D96537581D}"/>
              </a:ext>
            </a:extLst>
          </p:cNvPr>
          <p:cNvSpPr txBox="1">
            <a:spLocks/>
          </p:cNvSpPr>
          <p:nvPr/>
        </p:nvSpPr>
        <p:spPr>
          <a:xfrm>
            <a:off x="6370889" y="2655520"/>
            <a:ext cx="2405540" cy="910013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Our theoretical lines are fitted well with the experimental data!</a:t>
            </a:r>
          </a:p>
        </p:txBody>
      </p:sp>
    </p:spTree>
    <p:extLst>
      <p:ext uri="{BB962C8B-B14F-4D97-AF65-F5344CB8AC3E}">
        <p14:creationId xmlns:p14="http://schemas.microsoft.com/office/powerpoint/2010/main" val="2349861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&amp; Analysis of N-doped Nb SRF Cavities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D75C178-9813-E345-8A60-E054BC11F7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676708"/>
                <a:ext cx="8672513" cy="430833"/>
              </a:xfrm>
            </p:spPr>
            <p:txBody>
              <a:bodyPr/>
              <a:lstStyle/>
              <a:p>
                <a:r>
                  <a:rPr lang="en-US" dirty="0"/>
                  <a:t>Gap energy 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 and Gaussian distributions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and 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: 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D75C178-9813-E345-8A60-E054BC11F7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676708"/>
                <a:ext cx="8672513" cy="430833"/>
              </a:xfrm>
              <a:blipFill>
                <a:blip r:embed="rId3"/>
                <a:stretch>
                  <a:fillRect l="-1611" t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5BCCC3C-07C1-A34C-8610-F4E32FA2C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779" y="1043389"/>
            <a:ext cx="6028441" cy="1774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A6A0D897-CAB5-B348-9DAE-42F7313D87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887" y="2818163"/>
                <a:ext cx="8672513" cy="430833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Used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max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min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 and the corresponding experimental data: [7]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A6A0D897-CAB5-B348-9DAE-42F7313D8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87" y="2818163"/>
                <a:ext cx="8672513" cy="430833"/>
              </a:xfrm>
              <a:prstGeom prst="rect">
                <a:avLst/>
              </a:prstGeom>
              <a:blipFill>
                <a:blip r:embed="rId5"/>
                <a:stretch>
                  <a:fillRect l="-1462" t="-14286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D7DFB2-2E4D-A94F-9347-6F3568D6DA9C}"/>
              </a:ext>
            </a:extLst>
          </p:cNvPr>
          <p:cNvSpPr txBox="1">
            <a:spLocks/>
          </p:cNvSpPr>
          <p:nvPr/>
        </p:nvSpPr>
        <p:spPr>
          <a:xfrm>
            <a:off x="242887" y="4537931"/>
            <a:ext cx="8672513" cy="17027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[7] D. </a:t>
            </a:r>
            <a:r>
              <a:rPr lang="en-US" sz="1050" dirty="0" err="1"/>
              <a:t>Bafia</a:t>
            </a:r>
            <a:r>
              <a:rPr lang="en-US" sz="1050" dirty="0"/>
              <a:t> et al., arXiv:2103.10601.</a:t>
            </a: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88356-11A1-1745-8260-AC2F1662E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584" y="3184844"/>
            <a:ext cx="6240544" cy="1172129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BBA8D3A-1541-1D45-B759-072C76C97BE7}"/>
              </a:ext>
            </a:extLst>
          </p:cNvPr>
          <p:cNvSpPr txBox="1">
            <a:spLocks/>
          </p:cNvSpPr>
          <p:nvPr/>
        </p:nvSpPr>
        <p:spPr>
          <a:xfrm>
            <a:off x="2660570" y="4434619"/>
            <a:ext cx="6240544" cy="32090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Our theory is in good agreement with the experimental data!</a:t>
            </a:r>
          </a:p>
        </p:txBody>
      </p:sp>
    </p:spTree>
    <p:extLst>
      <p:ext uri="{BB962C8B-B14F-4D97-AF65-F5344CB8AC3E}">
        <p14:creationId xmlns:p14="http://schemas.microsoft.com/office/powerpoint/2010/main" val="3359298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&amp; Analysis of N-doped Nb SRF Cavities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75C178-9813-E345-8A60-E054BC11F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76708"/>
            <a:ext cx="8672513" cy="430833"/>
          </a:xfrm>
        </p:spPr>
        <p:txBody>
          <a:bodyPr/>
          <a:lstStyle/>
          <a:p>
            <a:r>
              <a:rPr lang="en-US" dirty="0"/>
              <a:t>Quality factor and frequency shift of the Nb SRF cavity: [7] </a:t>
            </a:r>
          </a:p>
          <a:p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1A11657-6553-D24F-96F8-E02FA753277A}"/>
              </a:ext>
            </a:extLst>
          </p:cNvPr>
          <p:cNvSpPr txBox="1">
            <a:spLocks/>
          </p:cNvSpPr>
          <p:nvPr/>
        </p:nvSpPr>
        <p:spPr>
          <a:xfrm>
            <a:off x="242887" y="4537931"/>
            <a:ext cx="8672513" cy="17027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[7] D. </a:t>
            </a:r>
            <a:r>
              <a:rPr lang="en-US" sz="1050" dirty="0" err="1"/>
              <a:t>Bafia</a:t>
            </a:r>
            <a:r>
              <a:rPr lang="en-US" sz="1050" dirty="0"/>
              <a:t> et al., arXiv:2103.10601. </a:t>
            </a: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6D01A5-4B5A-A444-B1F6-B03194A81F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9445" y="1073679"/>
            <a:ext cx="7170821" cy="2996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D38E3A90-C304-7F43-8455-DCDDAE7314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56588" y="4169561"/>
                <a:ext cx="6587412" cy="53864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The calculation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is not perfect but in reasonable agreement with the experimental data. </a:t>
                </a:r>
              </a:p>
            </p:txBody>
          </p:sp>
        </mc:Choice>
        <mc:Fallback xmlns="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D38E3A90-C304-7F43-8455-DCDDAE731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588" y="4169561"/>
                <a:ext cx="6587412" cy="538640"/>
              </a:xfrm>
              <a:prstGeom prst="rect">
                <a:avLst/>
              </a:prstGeom>
              <a:blipFill>
                <a:blip r:embed="rId4"/>
                <a:stretch>
                  <a:fillRect l="-2119" t="-13953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6102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75C178-9813-E345-8A60-E054BC11F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76708"/>
            <a:ext cx="8672513" cy="2652548"/>
          </a:xfrm>
        </p:spPr>
        <p:txBody>
          <a:bodyPr/>
          <a:lstStyle/>
          <a:p>
            <a:r>
              <a:rPr lang="en-US" dirty="0"/>
              <a:t>We showed that the quality factor has a peak of upper convexity as a function of the quasiparticle-impurity scattering rate, with the largest 𝑄 in cavities with intermediate disorder. </a:t>
            </a:r>
          </a:p>
          <a:p>
            <a:endParaRPr lang="en-US" dirty="0"/>
          </a:p>
          <a:p>
            <a:r>
              <a:rPr lang="en-US" dirty="0"/>
              <a:t>We presented theoretical results for the effects of inhomogeneous disorder on the transition temperature and frequency shift of SRF cavities and our calculations are in good agreement with the experimental results [7].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provide a new tool for characterization of high-𝑄 SRF cavities. 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D8DD0FB-458E-FD47-9E53-622E8C2F8EFC}"/>
              </a:ext>
            </a:extLst>
          </p:cNvPr>
          <p:cNvSpPr txBox="1">
            <a:spLocks/>
          </p:cNvSpPr>
          <p:nvPr/>
        </p:nvSpPr>
        <p:spPr>
          <a:xfrm>
            <a:off x="228599" y="3684485"/>
            <a:ext cx="8672513" cy="61319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We thank D. </a:t>
            </a:r>
            <a:r>
              <a:rPr lang="en-US" dirty="0" err="1"/>
              <a:t>Bafia</a:t>
            </a:r>
            <a:r>
              <a:rPr lang="en-US" dirty="0"/>
              <a:t>, A. </a:t>
            </a:r>
            <a:r>
              <a:rPr lang="en-US" dirty="0" err="1"/>
              <a:t>Grassellino</a:t>
            </a:r>
            <a:r>
              <a:rPr lang="en-US" dirty="0"/>
              <a:t>, A. </a:t>
            </a:r>
            <a:r>
              <a:rPr lang="en-US" dirty="0" err="1"/>
              <a:t>Romanenko</a:t>
            </a:r>
            <a:r>
              <a:rPr lang="en-US" dirty="0"/>
              <a:t>, and J. </a:t>
            </a:r>
            <a:r>
              <a:rPr lang="en-US" dirty="0" err="1"/>
              <a:t>Zasadzinski</a:t>
            </a:r>
            <a:r>
              <a:rPr lang="en-US" dirty="0"/>
              <a:t> for many discussions on their experimental work on SRF cavities. 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B1C0D99-001A-2949-9EE1-EB1332BBD43C}"/>
              </a:ext>
            </a:extLst>
          </p:cNvPr>
          <p:cNvSpPr txBox="1">
            <a:spLocks/>
          </p:cNvSpPr>
          <p:nvPr/>
        </p:nvSpPr>
        <p:spPr>
          <a:xfrm>
            <a:off x="242887" y="4537931"/>
            <a:ext cx="8672513" cy="17027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[7] D. </a:t>
            </a:r>
            <a:r>
              <a:rPr lang="en-US" sz="1050" dirty="0" err="1"/>
              <a:t>Bafia</a:t>
            </a:r>
            <a:r>
              <a:rPr lang="en-US" sz="1050" dirty="0"/>
              <a:t> et al., arXiv:2103.10601.</a:t>
            </a: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45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Message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D75C178-9813-E345-8A60-E054BC11F7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573969"/>
                <a:ext cx="8672513" cy="1153107"/>
              </a:xfrm>
            </p:spPr>
            <p:txBody>
              <a:bodyPr/>
              <a:lstStyle/>
              <a:p>
                <a:r>
                  <a:rPr lang="en-US" dirty="0"/>
                  <a:t>The quality factor has a peak of upper convexity as a function of the impurity scattering rate, with the largest 𝑄 in cavities with intermediate disorder. </a:t>
                </a:r>
              </a:p>
              <a:p>
                <a:r>
                  <a:rPr lang="en-US" dirty="0"/>
                  <a:t>The effects of inhomogeneous disorder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are very important for the frequency shift of the SRF cavities 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D75C178-9813-E345-8A60-E054BC11F7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573969"/>
                <a:ext cx="8672513" cy="1153107"/>
              </a:xfrm>
              <a:blipFill>
                <a:blip r:embed="rId3"/>
                <a:stretch>
                  <a:fillRect l="-1611" t="-6593" b="-13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ECDDAB4-6039-4DCF-3E8E-4BBA325C7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259" y="1727076"/>
            <a:ext cx="2313132" cy="192761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731A8B40-D428-9550-3563-90510323143C}"/>
              </a:ext>
            </a:extLst>
          </p:cNvPr>
          <p:cNvSpPr txBox="1">
            <a:spLocks/>
          </p:cNvSpPr>
          <p:nvPr/>
        </p:nvSpPr>
        <p:spPr>
          <a:xfrm>
            <a:off x="228600" y="3497155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Taking Points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D517B2-EB88-2089-8CD0-45239C097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27076"/>
            <a:ext cx="2377237" cy="1986534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1863AB8-9B19-910F-9B36-6573A8B282AE}"/>
              </a:ext>
            </a:extLst>
          </p:cNvPr>
          <p:cNvSpPr txBox="1">
            <a:spLocks/>
          </p:cNvSpPr>
          <p:nvPr/>
        </p:nvSpPr>
        <p:spPr>
          <a:xfrm>
            <a:off x="228600" y="3900252"/>
            <a:ext cx="8672513" cy="84935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is Q the largest at intermediate levels of disorder?</a:t>
            </a:r>
          </a:p>
          <a:p>
            <a:r>
              <a:rPr lang="en-US" dirty="0"/>
              <a:t>Why do the Nb SRF cavities with intermediate levels of disorder have the dip feature in the frequency shift?</a:t>
            </a:r>
          </a:p>
        </p:txBody>
      </p:sp>
    </p:spTree>
    <p:extLst>
      <p:ext uri="{BB962C8B-B14F-4D97-AF65-F5344CB8AC3E}">
        <p14:creationId xmlns:p14="http://schemas.microsoft.com/office/powerpoint/2010/main" val="2722759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909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&amp; Analysis of a Nb Sample in a Cooper Cavity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75C178-9813-E345-8A60-E054BC11F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76708"/>
            <a:ext cx="8672513" cy="430833"/>
          </a:xfrm>
        </p:spPr>
        <p:txBody>
          <a:bodyPr/>
          <a:lstStyle/>
          <a:p>
            <a:r>
              <a:rPr lang="en-US" dirty="0"/>
              <a:t>Frequency shift and quality factor of a Nb sample in a cooper cavity: [10] </a:t>
            </a:r>
          </a:p>
          <a:p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1A11657-6553-D24F-96F8-E02FA753277A}"/>
              </a:ext>
            </a:extLst>
          </p:cNvPr>
          <p:cNvSpPr txBox="1">
            <a:spLocks/>
          </p:cNvSpPr>
          <p:nvPr/>
        </p:nvSpPr>
        <p:spPr>
          <a:xfrm>
            <a:off x="242887" y="4537931"/>
            <a:ext cx="8672513" cy="17027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[10] O. Klein et al., Phys. Rev. B </a:t>
            </a:r>
            <a:r>
              <a:rPr lang="en-US" sz="1050" b="1" dirty="0"/>
              <a:t>50</a:t>
            </a:r>
            <a:r>
              <a:rPr lang="en-US" sz="1050" dirty="0"/>
              <a:t>, 6307 (1994). </a:t>
            </a: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6D01A5-4B5A-A444-B1F6-B03194A81F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9445" y="1006878"/>
            <a:ext cx="7170821" cy="2996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D38E3A90-C304-7F43-8455-DCDDAE7314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94560" y="3925888"/>
                <a:ext cx="6331130" cy="53864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The comparison 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is not perfect, but the experimental data does have significant scatter. That for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is much better. </a:t>
                </a:r>
              </a:p>
            </p:txBody>
          </p:sp>
        </mc:Choice>
        <mc:Fallback xmlns="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D38E3A90-C304-7F43-8455-DCDDAE731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560" y="3925888"/>
                <a:ext cx="6331130" cy="538640"/>
              </a:xfrm>
              <a:prstGeom prst="rect">
                <a:avLst/>
              </a:prstGeom>
              <a:blipFill>
                <a:blip r:embed="rId4"/>
                <a:stretch>
                  <a:fillRect l="-2200" t="-13953" r="-2200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747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7C0FBB9-4BAE-9149-95CB-8B54DD9A56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3" y="728664"/>
                <a:ext cx="8672513" cy="1258756"/>
              </a:xfrm>
            </p:spPr>
            <p:txBody>
              <a:bodyPr/>
              <a:lstStyle/>
              <a:p>
                <a:r>
                  <a:rPr lang="en-US" dirty="0"/>
                  <a:t>Niobium superconducting radio-frequency (SRF) cavities are high quality electromagnetic resonators. </a:t>
                </a:r>
              </a:p>
              <a:p>
                <a:r>
                  <a:rPr lang="en-US" dirty="0"/>
                  <a:t>Nb SRF cavities with </a:t>
                </a:r>
                <a:r>
                  <a:rPr lang="en-US" dirty="0" err="1"/>
                  <a:t>unprecendented</a:t>
                </a:r>
                <a:r>
                  <a:rPr lang="en-US" dirty="0"/>
                  <a:t> quality factors,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dirty="0"/>
                  <a:t>, have been achieved by infusing Nitrogen into the Nb surface [1-3]. 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7C0FBB9-4BAE-9149-95CB-8B54DD9A56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3" y="728664"/>
                <a:ext cx="8672513" cy="1258756"/>
              </a:xfrm>
              <a:blipFill>
                <a:blip r:embed="rId3"/>
                <a:stretch>
                  <a:fillRect l="-1611" t="-6000" r="-1611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B9B5A56-57BC-2F4E-9CE1-EBD28BFA92CC}"/>
              </a:ext>
            </a:extLst>
          </p:cNvPr>
          <p:cNvSpPr txBox="1">
            <a:spLocks/>
          </p:cNvSpPr>
          <p:nvPr/>
        </p:nvSpPr>
        <p:spPr>
          <a:xfrm>
            <a:off x="242887" y="4387293"/>
            <a:ext cx="8672513" cy="32090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[1] A. </a:t>
            </a:r>
            <a:r>
              <a:rPr lang="en-US" sz="1050" dirty="0" err="1"/>
              <a:t>Grassellino</a:t>
            </a:r>
            <a:r>
              <a:rPr lang="en-US" sz="1050" dirty="0"/>
              <a:t> et al., </a:t>
            </a:r>
            <a:r>
              <a:rPr lang="en-US" sz="1050" dirty="0" err="1"/>
              <a:t>Supercond</a:t>
            </a:r>
            <a:r>
              <a:rPr lang="en-US" sz="1050" dirty="0"/>
              <a:t>. Sci. Technol. </a:t>
            </a:r>
            <a:r>
              <a:rPr lang="en-US" sz="1050" b="1" dirty="0"/>
              <a:t>26</a:t>
            </a:r>
            <a:r>
              <a:rPr lang="en-US" sz="1050" dirty="0"/>
              <a:t>, 102001 (2013). [2] A. </a:t>
            </a:r>
            <a:r>
              <a:rPr lang="en-US" sz="1050" dirty="0" err="1"/>
              <a:t>Romanenko</a:t>
            </a:r>
            <a:r>
              <a:rPr lang="en-US" sz="1050" dirty="0"/>
              <a:t> et al., Appl. Phys. Lett. </a:t>
            </a:r>
            <a:r>
              <a:rPr lang="en-US" sz="1050" b="1" dirty="0"/>
              <a:t>105</a:t>
            </a:r>
            <a:r>
              <a:rPr lang="en-US" sz="1050" dirty="0"/>
              <a:t>, 234103 (2014). [3] A. </a:t>
            </a:r>
            <a:r>
              <a:rPr lang="en-US" sz="1050" dirty="0" err="1"/>
              <a:t>Romanenko</a:t>
            </a:r>
            <a:r>
              <a:rPr lang="en-US" sz="1050" dirty="0"/>
              <a:t> et al., Phys. Rev. Applied </a:t>
            </a:r>
            <a:r>
              <a:rPr lang="en-US" sz="1050" b="1" dirty="0"/>
              <a:t>13</a:t>
            </a:r>
            <a:r>
              <a:rPr lang="en-US" sz="1050" dirty="0"/>
              <a:t>, 034032 (2020). </a:t>
            </a:r>
            <a:endParaRPr lang="en-US" sz="1050" dirty="0">
              <a:solidFill>
                <a:schemeClr val="accent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C6C5AE-B0E5-DC4F-938C-357A6039E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4" y="1987420"/>
            <a:ext cx="2876973" cy="2377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713A09-8221-174B-8F76-CE8184BDD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230" y="1990946"/>
            <a:ext cx="2709021" cy="2188204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BA4D218-F210-9D49-AFAD-69B9EAED6D35}"/>
              </a:ext>
            </a:extLst>
          </p:cNvPr>
          <p:cNvSpPr txBox="1">
            <a:spLocks/>
          </p:cNvSpPr>
          <p:nvPr/>
        </p:nvSpPr>
        <p:spPr>
          <a:xfrm>
            <a:off x="6726653" y="3089515"/>
            <a:ext cx="2188747" cy="812209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Mechanism of the improvement has not yet fully understood</a:t>
            </a:r>
          </a:p>
        </p:txBody>
      </p:sp>
    </p:spTree>
    <p:extLst>
      <p:ext uri="{BB962C8B-B14F-4D97-AF65-F5344CB8AC3E}">
        <p14:creationId xmlns:p14="http://schemas.microsoft.com/office/powerpoint/2010/main" val="2894331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77A19A9-8F9B-FD46-BF59-BDDA8C1D2AF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Frequency Shift Anomaly 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77A19A9-8F9B-FD46-BF59-BDDA8C1D2A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44" t="-25926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00989A1-E919-3E22-419F-D3BB5FCE5D4C}"/>
              </a:ext>
            </a:extLst>
          </p:cNvPr>
          <p:cNvSpPr txBox="1">
            <a:spLocks/>
          </p:cNvSpPr>
          <p:nvPr/>
        </p:nvSpPr>
        <p:spPr>
          <a:xfrm>
            <a:off x="242887" y="4537931"/>
            <a:ext cx="8672513" cy="17027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[11] HU, M. </a:t>
            </a:r>
            <a:r>
              <a:rPr lang="en-US" sz="1050" dirty="0" err="1"/>
              <a:t>Zarea</a:t>
            </a:r>
            <a:r>
              <a:rPr lang="en-US" sz="1050" dirty="0"/>
              <a:t>, and J. A. </a:t>
            </a:r>
            <a:r>
              <a:rPr lang="en-US" sz="1050" dirty="0" err="1"/>
              <a:t>Sauls</a:t>
            </a:r>
            <a:r>
              <a:rPr lang="en-US" sz="1050" dirty="0"/>
              <a:t>, arXiv:2207.14236. </a:t>
            </a: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1DAF98A0-FC48-17B5-327E-264754AA981D}"/>
              </a:ext>
            </a:extLst>
          </p:cNvPr>
          <p:cNvSpPr txBox="1">
            <a:spLocks/>
          </p:cNvSpPr>
          <p:nvPr/>
        </p:nvSpPr>
        <p:spPr>
          <a:xfrm>
            <a:off x="338035" y="878878"/>
            <a:ext cx="8672513" cy="320909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ea typeface="Cambria Math" panose="02040503050406030204" pitchFamily="18" charset="0"/>
              </a:rPr>
              <a:t>To understand the dip in the frequency shift, we express the conductivity as</a:t>
            </a:r>
            <a:r>
              <a:rPr lang="en-US" dirty="0"/>
              <a:t> [11]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2BF3E2-187C-10F4-7DB5-2598772BB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07" y="1412834"/>
            <a:ext cx="3578584" cy="2223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">
                <a:extLst>
                  <a:ext uri="{FF2B5EF4-FFF2-40B4-BE49-F238E27FC236}">
                    <a16:creationId xmlns:a16="http://schemas.microsoft.com/office/drawing/2014/main" id="{926816EF-7595-6D56-B0B2-E27171AE4B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034" y="1845489"/>
                <a:ext cx="8672513" cy="32090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are the small deviations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 respectively. 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5" name="Content Placeholder 1">
                <a:extLst>
                  <a:ext uri="{FF2B5EF4-FFF2-40B4-BE49-F238E27FC236}">
                    <a16:creationId xmlns:a16="http://schemas.microsoft.com/office/drawing/2014/main" id="{926816EF-7595-6D56-B0B2-E27171AE4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34" y="1845489"/>
                <a:ext cx="8672513" cy="320909"/>
              </a:xfrm>
              <a:prstGeom prst="rect">
                <a:avLst/>
              </a:prstGeom>
              <a:blipFill>
                <a:blip r:embed="rId5"/>
                <a:stretch>
                  <a:fillRect l="-1023" t="-23077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">
                <a:extLst>
                  <a:ext uri="{FF2B5EF4-FFF2-40B4-BE49-F238E27FC236}">
                    <a16:creationId xmlns:a16="http://schemas.microsoft.com/office/drawing/2014/main" id="{0E6C11D8-51BD-CE3F-5CEE-DD56528A86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034" y="2372085"/>
                <a:ext cx="8672513" cy="32090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 we obtain the frequency shift 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as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6" name="Content Placeholder 1">
                <a:extLst>
                  <a:ext uri="{FF2B5EF4-FFF2-40B4-BE49-F238E27FC236}">
                    <a16:creationId xmlns:a16="http://schemas.microsoft.com/office/drawing/2014/main" id="{0E6C11D8-51BD-CE3F-5CEE-DD56528A8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34" y="2372085"/>
                <a:ext cx="8672513" cy="320909"/>
              </a:xfrm>
              <a:prstGeom prst="rect">
                <a:avLst/>
              </a:prstGeom>
              <a:blipFill>
                <a:blip r:embed="rId6"/>
                <a:stretch>
                  <a:fillRect l="-1608" t="-22222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3869869-5269-EB9F-F4CF-CF3A3CCF4A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666779" y="2903251"/>
            <a:ext cx="2436440" cy="516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1">
                <a:extLst>
                  <a:ext uri="{FF2B5EF4-FFF2-40B4-BE49-F238E27FC236}">
                    <a16:creationId xmlns:a16="http://schemas.microsoft.com/office/drawing/2014/main" id="{4D7A24B5-D535-460F-8A59-11B8500977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8033" y="3630135"/>
                <a:ext cx="7716637" cy="53864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is now satisfied since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is larger in dirty superconductors, and then the frequency shift becomes negative 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.  </a:t>
                </a:r>
              </a:p>
            </p:txBody>
          </p:sp>
        </mc:Choice>
        <mc:Fallback xmlns="">
          <p:sp>
            <p:nvSpPr>
              <p:cNvPr id="20" name="Content Placeholder 1">
                <a:extLst>
                  <a:ext uri="{FF2B5EF4-FFF2-40B4-BE49-F238E27FC236}">
                    <a16:creationId xmlns:a16="http://schemas.microsoft.com/office/drawing/2014/main" id="{4D7A24B5-D535-460F-8A59-11B850097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33" y="3630135"/>
                <a:ext cx="7716637" cy="538640"/>
              </a:xfrm>
              <a:prstGeom prst="rect">
                <a:avLst/>
              </a:prstGeom>
              <a:blipFill>
                <a:blip r:embed="rId8"/>
                <a:stretch>
                  <a:fillRect l="-1806" t="-1136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945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7C0FBB9-4BAE-9149-95CB-8B54DD9A56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3" y="728665"/>
                <a:ext cx="8672513" cy="1277418"/>
              </a:xfrm>
            </p:spPr>
            <p:txBody>
              <a:bodyPr/>
              <a:lstStyle/>
              <a:p>
                <a:r>
                  <a:rPr lang="en-US" dirty="0"/>
                  <a:t>These high-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cavities provide a new technology platform for both quantum processors, and quantum sensors for axions including dark matter candidates and the Euler-Heisenberg (EH) term of low-energy QED [4-6]. </a:t>
                </a:r>
              </a:p>
              <a:p>
                <a:r>
                  <a:rPr lang="en-US" dirty="0"/>
                  <a:t>The sensitivity to the axion and EH signals depends on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of SRF cavities.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7C0FBB9-4BAE-9149-95CB-8B54DD9A56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3" y="728665"/>
                <a:ext cx="8672513" cy="1277418"/>
              </a:xfrm>
              <a:blipFill>
                <a:blip r:embed="rId3"/>
                <a:stretch>
                  <a:fillRect l="-1611" t="-5941" r="-732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B9B5A56-57BC-2F4E-9CE1-EBD28BFA92CC}"/>
              </a:ext>
            </a:extLst>
          </p:cNvPr>
          <p:cNvSpPr txBox="1">
            <a:spLocks/>
          </p:cNvSpPr>
          <p:nvPr/>
        </p:nvSpPr>
        <p:spPr>
          <a:xfrm>
            <a:off x="242887" y="4414836"/>
            <a:ext cx="8672513" cy="29336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[4] Z. </a:t>
            </a:r>
            <a:r>
              <a:rPr lang="en-US" sz="1050" dirty="0" err="1"/>
              <a:t>Bogorad</a:t>
            </a:r>
            <a:r>
              <a:rPr lang="en-US" sz="1050" dirty="0"/>
              <a:t> et al., Phys. Rev. Lett. </a:t>
            </a:r>
            <a:r>
              <a:rPr lang="en-US" sz="1050" b="1" dirty="0"/>
              <a:t>123</a:t>
            </a:r>
            <a:r>
              <a:rPr lang="en-US" sz="1050" dirty="0"/>
              <a:t>, 021801 (2019). [5] Y. Kahn et al., Proc. SPIE </a:t>
            </a:r>
            <a:r>
              <a:rPr lang="en-US" sz="1050" b="1" dirty="0"/>
              <a:t>12016</a:t>
            </a:r>
            <a:r>
              <a:rPr lang="en-US" sz="1050" dirty="0"/>
              <a:t>, 1201606 (2022). [6] A. Berlin et al., J. High </a:t>
            </a:r>
            <a:r>
              <a:rPr lang="en-US" sz="1050" dirty="0" err="1"/>
              <a:t>Energ</a:t>
            </a:r>
            <a:r>
              <a:rPr lang="en-US" sz="1050" dirty="0"/>
              <a:t>. Phys. </a:t>
            </a:r>
            <a:r>
              <a:rPr lang="en-US" sz="1050" b="1" dirty="0"/>
              <a:t>2020</a:t>
            </a:r>
            <a:r>
              <a:rPr lang="en-US" sz="1050" dirty="0"/>
              <a:t>, 88 (2020).</a:t>
            </a: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137C96-6FAC-E64D-B2B2-B2D6616BD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02" y="1979275"/>
            <a:ext cx="3054411" cy="1615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453F63-B270-B446-B836-2075D9195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392" y="1979274"/>
            <a:ext cx="3986008" cy="2335331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DB28C80-C2E1-6E42-AD8E-26D11B80AAF7}"/>
              </a:ext>
            </a:extLst>
          </p:cNvPr>
          <p:cNvSpPr txBox="1">
            <a:spLocks/>
          </p:cNvSpPr>
          <p:nvPr/>
        </p:nvSpPr>
        <p:spPr>
          <a:xfrm>
            <a:off x="242887" y="3638815"/>
            <a:ext cx="4432505" cy="583594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Intermodulation due to the nonlinearity in a cavity pumped with two resonance modes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D8981-6807-A647-AA80-827C8E0C0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5275" y="2987888"/>
            <a:ext cx="827327" cy="14911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B0D85F8-F1FC-AE42-84A0-B14D013E9798}"/>
              </a:ext>
            </a:extLst>
          </p:cNvPr>
          <p:cNvSpPr txBox="1">
            <a:spLocks/>
          </p:cNvSpPr>
          <p:nvPr/>
        </p:nvSpPr>
        <p:spPr>
          <a:xfrm>
            <a:off x="6360001" y="2891253"/>
            <a:ext cx="2301399" cy="342379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FF0000"/>
                </a:solidFill>
              </a:rPr>
              <a:t>Light-by-light scattering mediated by axion and electrons!</a:t>
            </a:r>
          </a:p>
        </p:txBody>
      </p:sp>
    </p:spTree>
    <p:extLst>
      <p:ext uri="{BB962C8B-B14F-4D97-AF65-F5344CB8AC3E}">
        <p14:creationId xmlns:p14="http://schemas.microsoft.com/office/powerpoint/2010/main" val="260927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7C0FBB9-4BAE-9149-95CB-8B54DD9A56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3" y="728664"/>
                <a:ext cx="8672513" cy="889945"/>
              </a:xfrm>
            </p:spPr>
            <p:txBody>
              <a:bodyPr/>
              <a:lstStyle/>
              <a:p>
                <a:r>
                  <a:rPr lang="en-US" dirty="0"/>
                  <a:t>Bafia et al. measured the frequency shift of N-doped Nb SRF cavities 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 in detail [7]. </a:t>
                </a:r>
              </a:p>
              <a:p>
                <a:r>
                  <a:rPr lang="en-US" dirty="0"/>
                  <a:t>The high-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SRF cavities have “dip” feature in the frequency shift. 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7C0FBB9-4BAE-9149-95CB-8B54DD9A56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3" y="728664"/>
                <a:ext cx="8672513" cy="889945"/>
              </a:xfrm>
              <a:blipFill>
                <a:blip r:embed="rId3"/>
                <a:stretch>
                  <a:fillRect l="-1611" t="-8451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A7BDBED-6278-2143-A75A-DEE23E4559F9}"/>
              </a:ext>
            </a:extLst>
          </p:cNvPr>
          <p:cNvSpPr txBox="1">
            <a:spLocks/>
          </p:cNvSpPr>
          <p:nvPr/>
        </p:nvSpPr>
        <p:spPr>
          <a:xfrm>
            <a:off x="242887" y="4537931"/>
            <a:ext cx="8672513" cy="17027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[7] D. </a:t>
            </a:r>
            <a:r>
              <a:rPr lang="en-US" sz="1050" dirty="0" err="1"/>
              <a:t>Bafia</a:t>
            </a:r>
            <a:r>
              <a:rPr lang="en-US" sz="1050" dirty="0"/>
              <a:t> et al., arXiv:2103.10601.</a:t>
            </a: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6EEE5-D1AC-744D-ABD0-EFCA9606B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112" y="1837551"/>
            <a:ext cx="3283979" cy="270038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9C43AE0-9497-9343-9F1A-7968B3DE33C9}"/>
              </a:ext>
            </a:extLst>
          </p:cNvPr>
          <p:cNvSpPr txBox="1">
            <a:spLocks/>
          </p:cNvSpPr>
          <p:nvPr/>
        </p:nvSpPr>
        <p:spPr>
          <a:xfrm>
            <a:off x="6150344" y="3239876"/>
            <a:ext cx="2405540" cy="910013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Important to study the N impurity effects on the cavity wall</a:t>
            </a:r>
          </a:p>
        </p:txBody>
      </p:sp>
    </p:spTree>
    <p:extLst>
      <p:ext uri="{BB962C8B-B14F-4D97-AF65-F5344CB8AC3E}">
        <p14:creationId xmlns:p14="http://schemas.microsoft.com/office/powerpoint/2010/main" val="3239165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7C0FBB9-4BAE-9149-95CB-8B54DD9A56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3" y="728664"/>
                <a:ext cx="8672513" cy="2712120"/>
              </a:xfrm>
            </p:spPr>
            <p:txBody>
              <a:bodyPr/>
              <a:lstStyle/>
              <a:p>
                <a:r>
                  <a:rPr lang="en-US" dirty="0"/>
                  <a:t>We have developed numerical methods to calculate the quality factor and frequency shift of N-doped Nb SRF cavities based on the </a:t>
                </a:r>
                <a:r>
                  <a:rPr lang="en-US" dirty="0" err="1"/>
                  <a:t>quasiclassical</a:t>
                </a:r>
                <a:r>
                  <a:rPr lang="en-US" dirty="0"/>
                  <a:t> theory of superconductivity [8] and the coupling of charge currents to Maxwell’s equations.</a:t>
                </a:r>
              </a:p>
              <a:p>
                <a:endParaRPr lang="en-US" dirty="0"/>
              </a:p>
              <a:p>
                <a:r>
                  <a:rPr lang="en-US" dirty="0"/>
                  <a:t>We present theoretical results for the electromagnetic response of N-doped Nb SRF cavities as a function of disorder, temperature, and mode frequency. </a:t>
                </a:r>
              </a:p>
              <a:p>
                <a:endParaRPr lang="en-US" dirty="0"/>
              </a:p>
              <a:p>
                <a:r>
                  <a:rPr lang="en-US" dirty="0"/>
                  <a:t>Our theoretical results are in good agreement with experimental results on both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and frequency shift reported in Ref. [7].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7C0FBB9-4BAE-9149-95CB-8B54DD9A56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3" y="728664"/>
                <a:ext cx="8672513" cy="2712120"/>
              </a:xfrm>
              <a:blipFill>
                <a:blip r:embed="rId3"/>
                <a:stretch>
                  <a:fillRect l="-1611" t="-2804" r="-1757"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A7BDBED-6278-2143-A75A-DEE23E4559F9}"/>
              </a:ext>
            </a:extLst>
          </p:cNvPr>
          <p:cNvSpPr txBox="1">
            <a:spLocks/>
          </p:cNvSpPr>
          <p:nvPr/>
        </p:nvSpPr>
        <p:spPr>
          <a:xfrm>
            <a:off x="242887" y="4384091"/>
            <a:ext cx="8759711" cy="320907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[7] D. </a:t>
            </a:r>
            <a:r>
              <a:rPr lang="en-US" sz="1050" dirty="0" err="1"/>
              <a:t>Bafia</a:t>
            </a:r>
            <a:r>
              <a:rPr lang="en-US" sz="1050" dirty="0"/>
              <a:t> et al., arXiv:2103.10601. [8] D. Rainer and J. A. </a:t>
            </a:r>
            <a:r>
              <a:rPr lang="en-US" sz="1050" dirty="0" err="1"/>
              <a:t>Sauls</a:t>
            </a:r>
            <a:r>
              <a:rPr lang="en-US" sz="1050" dirty="0"/>
              <a:t>, “Superconductivity: From Basic Physics to New Developments”, </a:t>
            </a:r>
            <a:r>
              <a:rPr lang="en-US" sz="1050" dirty="0" err="1"/>
              <a:t>ch.</a:t>
            </a:r>
            <a:r>
              <a:rPr lang="en-US" sz="1050" dirty="0"/>
              <a:t> 2, pp. 45–78, World Scientific, Singapore (1994). </a:t>
            </a: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17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7C0FBB9-4BAE-9149-95CB-8B54DD9A56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0" y="3817701"/>
                <a:ext cx="2470926" cy="380386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/>
                  <a:t>Drude</a:t>
                </a:r>
                <a:r>
                  <a:rPr lang="en-US" dirty="0"/>
                  <a:t> conductivity.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7C0FBB9-4BAE-9149-95CB-8B54DD9A56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0" y="3817701"/>
                <a:ext cx="2470926" cy="380386"/>
              </a:xfrm>
              <a:blipFill>
                <a:blip r:embed="rId3"/>
                <a:stretch>
                  <a:fillRect l="-2564" t="-19355" r="-10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Formalism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A7BDBED-6278-2143-A75A-DEE23E4559F9}"/>
              </a:ext>
            </a:extLst>
          </p:cNvPr>
          <p:cNvSpPr txBox="1">
            <a:spLocks/>
          </p:cNvSpPr>
          <p:nvPr/>
        </p:nvSpPr>
        <p:spPr>
          <a:xfrm>
            <a:off x="242887" y="4536909"/>
            <a:ext cx="8759711" cy="168089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[8] D. Rainer and J. A. </a:t>
            </a:r>
            <a:r>
              <a:rPr lang="en-US" sz="1050" dirty="0" err="1"/>
              <a:t>Sauls</a:t>
            </a:r>
            <a:r>
              <a:rPr lang="en-US" sz="1050" dirty="0"/>
              <a:t>, “Superconductivity: From Basic Physics to New Developments”, </a:t>
            </a:r>
            <a:r>
              <a:rPr lang="en-US" sz="1050" dirty="0" err="1"/>
              <a:t>ch.</a:t>
            </a:r>
            <a:r>
              <a:rPr lang="en-US" sz="1050" dirty="0"/>
              <a:t> 2, pp. 45–78, World Scientific, Singapore (1994). </a:t>
            </a: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5B150-A8A5-084A-A35B-17D7862DC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211" y="1609315"/>
            <a:ext cx="5590095" cy="1902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091790-C0FD-AB46-AC7D-5F99D3A3E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97" y="3888418"/>
            <a:ext cx="2324428" cy="2239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06F39904-A008-3B4E-BC8E-700AAD7442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3" y="848544"/>
                <a:ext cx="8672513" cy="760771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Conductivity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calculated based on the </a:t>
                </a:r>
                <a:r>
                  <a:rPr lang="en-US" dirty="0" err="1"/>
                  <a:t>quasiclassical</a:t>
                </a:r>
                <a:r>
                  <a:rPr lang="en-US" dirty="0"/>
                  <a:t> theory of superconductivity: [8]</a:t>
                </a:r>
              </a:p>
            </p:txBody>
          </p:sp>
        </mc:Choice>
        <mc:Fallback xmlns="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06F39904-A008-3B4E-BC8E-700AAD744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3" y="848544"/>
                <a:ext cx="8672513" cy="760771"/>
              </a:xfrm>
              <a:prstGeom prst="rect">
                <a:avLst/>
              </a:prstGeom>
              <a:blipFill>
                <a:blip r:embed="rId6"/>
                <a:stretch>
                  <a:fillRect l="-1611" t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3898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7C0FBB9-4BAE-9149-95CB-8B54DD9A56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06969" y="2773858"/>
                <a:ext cx="2470926" cy="380386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plasma frequency.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7C0FBB9-4BAE-9149-95CB-8B54DD9A56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06969" y="2773858"/>
                <a:ext cx="2470926" cy="380386"/>
              </a:xfrm>
              <a:blipFill>
                <a:blip r:embed="rId3"/>
                <a:stretch>
                  <a:fillRect l="-2564" t="-19355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Formalism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A7BDBED-6278-2143-A75A-DEE23E4559F9}"/>
              </a:ext>
            </a:extLst>
          </p:cNvPr>
          <p:cNvSpPr txBox="1">
            <a:spLocks/>
          </p:cNvSpPr>
          <p:nvPr/>
        </p:nvSpPr>
        <p:spPr>
          <a:xfrm>
            <a:off x="242887" y="4536909"/>
            <a:ext cx="8759711" cy="168089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[9] J. C. Slater, Rev. Mod. Phys. </a:t>
            </a:r>
            <a:r>
              <a:rPr lang="en-US" sz="1050" b="1" dirty="0"/>
              <a:t>18</a:t>
            </a:r>
            <a:r>
              <a:rPr lang="en-US" sz="1050" dirty="0"/>
              <a:t>, 441 (1946).</a:t>
            </a: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06F39904-A008-3B4E-BC8E-700AAD7442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084" y="590820"/>
                <a:ext cx="8672513" cy="60337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Surface impedance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 obtained by solving Maxwell's equations on interface between vacuum and superconductor: </a:t>
                </a:r>
              </a:p>
            </p:txBody>
          </p:sp>
        </mc:Choice>
        <mc:Fallback xmlns="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06F39904-A008-3B4E-BC8E-700AAD744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84" y="590820"/>
                <a:ext cx="8672513" cy="603377"/>
              </a:xfrm>
              <a:prstGeom prst="rect">
                <a:avLst/>
              </a:prstGeom>
              <a:blipFill>
                <a:blip r:embed="rId4"/>
                <a:stretch>
                  <a:fillRect l="-1462" t="-12245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4FC8846-3D06-254E-B902-DE0A0B0F1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731" y="1194197"/>
            <a:ext cx="4642701" cy="992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06C46765-016D-A547-90C4-BDB4764F36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084" y="2319649"/>
                <a:ext cx="8672513" cy="32090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Normal-state resistance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 reactance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 and conductivity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: </a:t>
                </a:r>
              </a:p>
            </p:txBody>
          </p:sp>
        </mc:Choice>
        <mc:Fallback xmlns="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06C46765-016D-A547-90C4-BDB4764F3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84" y="2319649"/>
                <a:ext cx="8672513" cy="320909"/>
              </a:xfrm>
              <a:prstGeom prst="rect">
                <a:avLst/>
              </a:prstGeom>
              <a:blipFill>
                <a:blip r:embed="rId6"/>
                <a:stretch>
                  <a:fillRect l="-1608" t="-19231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FBCEF5A-2E85-764A-ADD2-441A9B73A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9731" y="2704817"/>
            <a:ext cx="3160337" cy="4494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CDB6564E-B130-3A4F-92C1-E532FD3A15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084" y="3306256"/>
                <a:ext cx="8672513" cy="60337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Quality factor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and frequency shift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of the SRF cavities calculated from Maxwell’s equations in a hollow cavity based on the Slater method: [9] </a:t>
                </a:r>
              </a:p>
            </p:txBody>
          </p:sp>
        </mc:Choice>
        <mc:Fallback xmlns="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CDB6564E-B130-3A4F-92C1-E532FD3A1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84" y="3306256"/>
                <a:ext cx="8672513" cy="603378"/>
              </a:xfrm>
              <a:prstGeom prst="rect">
                <a:avLst/>
              </a:prstGeom>
              <a:blipFill>
                <a:blip r:embed="rId8"/>
                <a:stretch>
                  <a:fillRect l="-1462" t="-12500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2970EA28-0FEE-F94C-9BCF-FEF4F9E69D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207304" y="3940397"/>
            <a:ext cx="5165885" cy="44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06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4D2DF5-76CB-C549-9623-8730A41F2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196" y="457468"/>
            <a:ext cx="2920204" cy="42285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Theoretical Calculation of Frequency Shift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2179014-81D5-7140-915B-950BD610D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3309189"/>
                <a:ext cx="6236208" cy="1124235"/>
              </a:xfrm>
            </p:spPr>
            <p:txBody>
              <a:bodyPr/>
              <a:lstStyle/>
              <a:p>
                <a:r>
                  <a:rPr lang="en-US" dirty="0"/>
                  <a:t>The green line has the “dip” feature as seen in the high-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cavities. </a:t>
                </a:r>
              </a:p>
              <a:p>
                <a:r>
                  <a:rPr lang="en-US" dirty="0"/>
                  <a:t>The red and blue lines are the same behavior as the experimental data called the “foot” and “bump” feature, respectively [7]. 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2179014-81D5-7140-915B-950BD610D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3309189"/>
                <a:ext cx="6236208" cy="1124235"/>
              </a:xfrm>
              <a:blipFill>
                <a:blip r:embed="rId4"/>
                <a:stretch>
                  <a:fillRect l="-2236" t="-6742" b="-39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9E3687A-F38F-1242-8D00-16B122B3EA0D}"/>
              </a:ext>
            </a:extLst>
          </p:cNvPr>
          <p:cNvSpPr txBox="1">
            <a:spLocks/>
          </p:cNvSpPr>
          <p:nvPr/>
        </p:nvSpPr>
        <p:spPr>
          <a:xfrm>
            <a:off x="6362590" y="258616"/>
            <a:ext cx="2185416" cy="14810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[7] D. </a:t>
            </a:r>
            <a:r>
              <a:rPr lang="en-US" sz="1050" dirty="0" err="1"/>
              <a:t>Bafia</a:t>
            </a:r>
            <a:r>
              <a:rPr lang="en-US" sz="1050" dirty="0"/>
              <a:t> et al., arXiv:2103.10601.</a:t>
            </a: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3118A-8B75-CD43-BFC7-E599BEF673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19770" y="571821"/>
            <a:ext cx="3284841" cy="27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60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A19A9-8F9B-FD46-BF59-BDDA8C1D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Theoretical Calculation of Quality Factor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179014-81D5-7140-915B-950BD610D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902" y="3829656"/>
            <a:ext cx="7566195" cy="641760"/>
          </a:xfrm>
        </p:spPr>
        <p:txBody>
          <a:bodyPr/>
          <a:lstStyle/>
          <a:p>
            <a:r>
              <a:rPr lang="en-US" dirty="0"/>
              <a:t>The quality factor in cavities with intermediate disorder is the largest. </a:t>
            </a:r>
          </a:p>
          <a:p>
            <a:r>
              <a:rPr lang="en-US" dirty="0"/>
              <a:t>It becomes rather small in the too dirty cavities due to the pair breaking.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1C1B6-B5F1-8C40-AA5A-3069512D6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637" y="845955"/>
            <a:ext cx="3418363" cy="2848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2E2D8-C4C9-2B40-AB83-D79CD82F3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45955"/>
            <a:ext cx="3418364" cy="28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61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014944FF35AF4D8D9077E1048B0D7C" ma:contentTypeVersion="5" ma:contentTypeDescription="Create a new document." ma:contentTypeScope="" ma:versionID="0af01e628dec37d82f153a4555d3127c">
  <xsd:schema xmlns:xsd="http://www.w3.org/2001/XMLSchema" xmlns:xs="http://www.w3.org/2001/XMLSchema" xmlns:p="http://schemas.microsoft.com/office/2006/metadata/properties" xmlns:ns2="2fbef6ad-55e0-4d24-bf53-b306f88a0df1" targetNamespace="http://schemas.microsoft.com/office/2006/metadata/properties" ma:root="true" ma:fieldsID="9b3ffcae0e9c40b7b44ff57b61c35711" ns2:_="">
    <xsd:import namespace="2fbef6ad-55e0-4d24-bf53-b306f88a0d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ef6ad-55e0-4d24-bf53-b306f88a0d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7EC1E9-50CF-44D4-80AF-79730E876650}">
  <ds:schemaRefs>
    <ds:schemaRef ds:uri="2fbef6ad-55e0-4d24-bf53-b306f88a0d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0BBA0A5-36AA-4DF9-BF74-AAFE8BF9D7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4F8D2B-9739-408A-A324-E6730217C8B0}">
  <ds:schemaRefs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2fbef6ad-55e0-4d24-bf53-b306f88a0df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10298</TotalTime>
  <Words>1524</Words>
  <Application>Microsoft Macintosh PowerPoint</Application>
  <PresentationFormat>On-screen Show (16:9)</PresentationFormat>
  <Paragraphs>125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Helvetica</vt:lpstr>
      <vt:lpstr>Fermilab_PPT_090915</vt:lpstr>
      <vt:lpstr>PowerPoint Presentation</vt:lpstr>
      <vt:lpstr>Introduction</vt:lpstr>
      <vt:lpstr>Introduction</vt:lpstr>
      <vt:lpstr>Introduction</vt:lpstr>
      <vt:lpstr>Introduction</vt:lpstr>
      <vt:lpstr>Formalism</vt:lpstr>
      <vt:lpstr>Formalism</vt:lpstr>
      <vt:lpstr> Theoretical Calculation of Frequency Shift </vt:lpstr>
      <vt:lpstr> Theoretical Calculation of Quality Factor </vt:lpstr>
      <vt:lpstr>Comparison &amp; Analysis of N-doped Nb SRF Cavities</vt:lpstr>
      <vt:lpstr>Superconducting Gap with Spread in T_c </vt:lpstr>
      <vt:lpstr>Spread in T_c and Inhomogeneity of Impurities</vt:lpstr>
      <vt:lpstr>Comparison &amp; Analysis of N-doped Nb SRF Cavities</vt:lpstr>
      <vt:lpstr>Comparison &amp; Analysis of N-doped Nb SRF Cavities</vt:lpstr>
      <vt:lpstr>Comparison &amp; Analysis of N-doped Nb SRF Cavities</vt:lpstr>
      <vt:lpstr>Summary</vt:lpstr>
      <vt:lpstr>Main Message</vt:lpstr>
      <vt:lpstr>PowerPoint Presentation</vt:lpstr>
      <vt:lpstr>Comparison &amp; Analysis of a Nb Sample in a Cooper Cavity </vt:lpstr>
      <vt:lpstr>Frequency Shift Anomaly Near T_c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Microsoft Office User</cp:lastModifiedBy>
  <cp:revision>44</cp:revision>
  <cp:lastPrinted>2014-01-20T19:40:21Z</cp:lastPrinted>
  <dcterms:created xsi:type="dcterms:W3CDTF">2014-01-03T20:18:13Z</dcterms:created>
  <dcterms:modified xsi:type="dcterms:W3CDTF">2022-10-07T20:31:48Z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0x0101007F014944FF35AF4D8D9077E1048B0D7C</vt:lpwstr>
  </property>
</Properties>
</file>