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drawings/drawing5.xml" ContentType="application/vnd.openxmlformats-officedocument.drawingml.chartshapes+xml"/>
  <Override PartName="/ppt/theme/themeOverride3.xml" ContentType="application/vnd.openxmlformats-officedocument.themeOverr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329" r:id="rId3"/>
    <p:sldId id="421" r:id="rId4"/>
    <p:sldId id="435" r:id="rId5"/>
    <p:sldId id="422" r:id="rId6"/>
    <p:sldId id="438" r:id="rId7"/>
    <p:sldId id="276" r:id="rId8"/>
    <p:sldId id="286" r:id="rId9"/>
    <p:sldId id="277" r:id="rId10"/>
    <p:sldId id="397" r:id="rId11"/>
    <p:sldId id="324" r:id="rId12"/>
    <p:sldId id="322" r:id="rId13"/>
    <p:sldId id="280" r:id="rId14"/>
    <p:sldId id="437" r:id="rId15"/>
    <p:sldId id="265" r:id="rId16"/>
    <p:sldId id="266" r:id="rId17"/>
    <p:sldId id="267" r:id="rId18"/>
    <p:sldId id="310" r:id="rId19"/>
    <p:sldId id="330" r:id="rId20"/>
    <p:sldId id="424" r:id="rId21"/>
    <p:sldId id="434" r:id="rId22"/>
    <p:sldId id="436" r:id="rId23"/>
    <p:sldId id="425" r:id="rId24"/>
    <p:sldId id="281" r:id="rId25"/>
    <p:sldId id="288" r:id="rId26"/>
    <p:sldId id="289" r:id="rId27"/>
    <p:sldId id="432" r:id="rId28"/>
    <p:sldId id="439" r:id="rId29"/>
    <p:sldId id="428" r:id="rId30"/>
    <p:sldId id="433" r:id="rId31"/>
    <p:sldId id="431" r:id="rId32"/>
    <p:sldId id="440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1BB38-6CA1-4F4E-AD00-2AA47266FEDF}" name="Giorgio Keppel" initials="GK" userId="Giorgio Keppel" providerId="None"/>
  <p188:author id="{E6484D79-8D54-B2DF-2635-4DD1114F8F9E}" name="Judilka Ivanna Bermudez" initials="JIB" userId="Judilka Ivanna Bermudez" providerId="None"/>
  <p188:author id="{D3BAF8B9-73AC-541B-4BFE-C6F37017EC14}" name="Cristian Pira" initials="CP" userId="S::pira@infn.it::7124120c-9f6d-49e9-b601-7d0d6e76e5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F8B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57" autoAdjust="0"/>
  </p:normalViewPr>
  <p:slideViewPr>
    <p:cSldViewPr snapToGrid="0">
      <p:cViewPr>
        <p:scale>
          <a:sx n="95" d="100"/>
          <a:sy n="95" d="100"/>
        </p:scale>
        <p:origin x="619" y="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rgio Keppel" userId="044ce390-4901-4c7b-8ff0-4b7dea2a89e0" providerId="ADAL" clId="{A677C0AD-9A02-44C0-9A98-DF3DBEAE32C3}"/>
    <pc:docChg chg="delSld modSld">
      <pc:chgData name="Giorgio Keppel" userId="044ce390-4901-4c7b-8ff0-4b7dea2a89e0" providerId="ADAL" clId="{A677C0AD-9A02-44C0-9A98-DF3DBEAE32C3}" dt="2022-10-11T02:36:52.280" v="1" actId="6549"/>
      <pc:docMkLst>
        <pc:docMk/>
      </pc:docMkLst>
      <pc:sldChg chg="del">
        <pc:chgData name="Giorgio Keppel" userId="044ce390-4901-4c7b-8ff0-4b7dea2a89e0" providerId="ADAL" clId="{A677C0AD-9A02-44C0-9A98-DF3DBEAE32C3}" dt="2022-10-11T02:36:43.738" v="0" actId="47"/>
        <pc:sldMkLst>
          <pc:docMk/>
          <pc:sldMk cId="3046451838" sldId="270"/>
        </pc:sldMkLst>
      </pc:sldChg>
      <pc:sldChg chg="del">
        <pc:chgData name="Giorgio Keppel" userId="044ce390-4901-4c7b-8ff0-4b7dea2a89e0" providerId="ADAL" clId="{A677C0AD-9A02-44C0-9A98-DF3DBEAE32C3}" dt="2022-10-11T02:36:43.738" v="0" actId="47"/>
        <pc:sldMkLst>
          <pc:docMk/>
          <pc:sldMk cId="1702980241" sldId="272"/>
        </pc:sldMkLst>
      </pc:sldChg>
      <pc:sldChg chg="del">
        <pc:chgData name="Giorgio Keppel" userId="044ce390-4901-4c7b-8ff0-4b7dea2a89e0" providerId="ADAL" clId="{A677C0AD-9A02-44C0-9A98-DF3DBEAE32C3}" dt="2022-10-11T02:36:43.738" v="0" actId="47"/>
        <pc:sldMkLst>
          <pc:docMk/>
          <pc:sldMk cId="2196487609" sldId="283"/>
        </pc:sldMkLst>
      </pc:sldChg>
      <pc:sldChg chg="del">
        <pc:chgData name="Giorgio Keppel" userId="044ce390-4901-4c7b-8ff0-4b7dea2a89e0" providerId="ADAL" clId="{A677C0AD-9A02-44C0-9A98-DF3DBEAE32C3}" dt="2022-10-11T02:36:43.738" v="0" actId="47"/>
        <pc:sldMkLst>
          <pc:docMk/>
          <pc:sldMk cId="708702410" sldId="290"/>
        </pc:sldMkLst>
      </pc:sldChg>
      <pc:sldChg chg="del">
        <pc:chgData name="Giorgio Keppel" userId="044ce390-4901-4c7b-8ff0-4b7dea2a89e0" providerId="ADAL" clId="{A677C0AD-9A02-44C0-9A98-DF3DBEAE32C3}" dt="2022-10-11T02:36:43.738" v="0" actId="47"/>
        <pc:sldMkLst>
          <pc:docMk/>
          <pc:sldMk cId="973286398" sldId="293"/>
        </pc:sldMkLst>
      </pc:sldChg>
      <pc:sldChg chg="del">
        <pc:chgData name="Giorgio Keppel" userId="044ce390-4901-4c7b-8ff0-4b7dea2a89e0" providerId="ADAL" clId="{A677C0AD-9A02-44C0-9A98-DF3DBEAE32C3}" dt="2022-10-11T02:36:43.738" v="0" actId="47"/>
        <pc:sldMkLst>
          <pc:docMk/>
          <pc:sldMk cId="4061437060" sldId="295"/>
        </pc:sldMkLst>
      </pc:sldChg>
      <pc:sldChg chg="del">
        <pc:chgData name="Giorgio Keppel" userId="044ce390-4901-4c7b-8ff0-4b7dea2a89e0" providerId="ADAL" clId="{A677C0AD-9A02-44C0-9A98-DF3DBEAE32C3}" dt="2022-10-11T02:36:43.738" v="0" actId="47"/>
        <pc:sldMkLst>
          <pc:docMk/>
          <pc:sldMk cId="3743274984" sldId="296"/>
        </pc:sldMkLst>
      </pc:sldChg>
      <pc:sldChg chg="del">
        <pc:chgData name="Giorgio Keppel" userId="044ce390-4901-4c7b-8ff0-4b7dea2a89e0" providerId="ADAL" clId="{A677C0AD-9A02-44C0-9A98-DF3DBEAE32C3}" dt="2022-10-11T02:36:43.738" v="0" actId="47"/>
        <pc:sldMkLst>
          <pc:docMk/>
          <pc:sldMk cId="3849308981" sldId="299"/>
        </pc:sldMkLst>
      </pc:sldChg>
      <pc:sldChg chg="modNotesTx">
        <pc:chgData name="Giorgio Keppel" userId="044ce390-4901-4c7b-8ff0-4b7dea2a89e0" providerId="ADAL" clId="{A677C0AD-9A02-44C0-9A98-DF3DBEAE32C3}" dt="2022-10-11T02:36:52.280" v="1" actId="6549"/>
        <pc:sldMkLst>
          <pc:docMk/>
          <pc:sldMk cId="989777168" sldId="322"/>
        </pc:sldMkLst>
      </pc:sldChg>
      <pc:sldChg chg="del">
        <pc:chgData name="Giorgio Keppel" userId="044ce390-4901-4c7b-8ff0-4b7dea2a89e0" providerId="ADAL" clId="{A677C0AD-9A02-44C0-9A98-DF3DBEAE32C3}" dt="2022-10-11T02:36:43.738" v="0" actId="47"/>
        <pc:sldMkLst>
          <pc:docMk/>
          <pc:sldMk cId="2568219215" sldId="372"/>
        </pc:sldMkLst>
      </pc:sldChg>
      <pc:sldChg chg="del">
        <pc:chgData name="Giorgio Keppel" userId="044ce390-4901-4c7b-8ff0-4b7dea2a89e0" providerId="ADAL" clId="{A677C0AD-9A02-44C0-9A98-DF3DBEAE32C3}" dt="2022-10-11T02:36:43.738" v="0" actId="47"/>
        <pc:sldMkLst>
          <pc:docMk/>
          <pc:sldMk cId="2510782003" sldId="42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Tsymbaliuk\Desktop\Bias%20system\Cryostat%20measurements\MB%207-1(FC%2040)\measurement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bisoffi\Desktop\Libreria%20PRESENTAZIONI\Presentazioni%20dal%202010\Presentazioni-14\Fasci%20PTA%2025%20Dicembre%202013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D:\Windows-folder\Downalod\Cavity%20Q%20comparison%20(2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3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4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493460981852994E-2"/>
          <c:y val="4.0107551712270206E-2"/>
          <c:w val="0.90303632145805179"/>
          <c:h val="0.78614954823521366"/>
        </c:manualLayout>
      </c:layout>
      <c:scatterChart>
        <c:scatterStyle val="lineMarker"/>
        <c:varyColors val="0"/>
        <c:ser>
          <c:idx val="1"/>
          <c:order val="0"/>
          <c:tx>
            <c:strRef>
              <c:f>Аркуш1!$K$12</c:f>
              <c:strCache>
                <c:ptCount val="1"/>
                <c:pt idx="0">
                  <c:v>1W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ot"/>
            </a:ln>
          </c:spPr>
          <c:marker>
            <c:symbol val="none"/>
          </c:marker>
          <c:xVal>
            <c:numRef>
              <c:f>Аркуш1!$J$13:$J$27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Аркуш1!$K$13:$K$27</c:f>
              <c:numCache>
                <c:formatCode>General</c:formatCode>
                <c:ptCount val="15"/>
                <c:pt idx="0">
                  <c:v>65325115.249464326</c:v>
                </c:pt>
                <c:pt idx="1">
                  <c:v>146981509.31129473</c:v>
                </c:pt>
                <c:pt idx="2">
                  <c:v>261300460.9978573</c:v>
                </c:pt>
                <c:pt idx="3">
                  <c:v>408281970.30915207</c:v>
                </c:pt>
                <c:pt idx="4">
                  <c:v>587926037.24517894</c:v>
                </c:pt>
                <c:pt idx="5">
                  <c:v>800232661.80593801</c:v>
                </c:pt>
                <c:pt idx="6">
                  <c:v>1045201843.9914292</c:v>
                </c:pt>
                <c:pt idx="7">
                  <c:v>1322833583.8016527</c:v>
                </c:pt>
                <c:pt idx="8">
                  <c:v>1633127881.2366083</c:v>
                </c:pt>
                <c:pt idx="9">
                  <c:v>1976084736.2962959</c:v>
                </c:pt>
                <c:pt idx="10">
                  <c:v>2351704148.9807158</c:v>
                </c:pt>
                <c:pt idx="11">
                  <c:v>2759986119.2898679</c:v>
                </c:pt>
                <c:pt idx="12">
                  <c:v>3200930647.223752</c:v>
                </c:pt>
                <c:pt idx="13">
                  <c:v>3674537732.7823682</c:v>
                </c:pt>
                <c:pt idx="14">
                  <c:v>4180807375.9657168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422-46D8-8C37-C801435DCA98}"/>
            </c:ext>
          </c:extLst>
        </c:ser>
        <c:ser>
          <c:idx val="2"/>
          <c:order val="1"/>
          <c:tx>
            <c:strRef>
              <c:f>Аркуш1!$L$12</c:f>
              <c:strCache>
                <c:ptCount val="1"/>
                <c:pt idx="0">
                  <c:v>3W</c:v>
                </c:pt>
              </c:strCache>
            </c:strRef>
          </c:tx>
          <c:spPr>
            <a:ln w="19050">
              <a:solidFill>
                <a:schemeClr val="bg1">
                  <a:lumMod val="6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Аркуш1!$J$13:$J$27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Аркуш1!$L$13:$L$27</c:f>
              <c:numCache>
                <c:formatCode>0.00E+00</c:formatCode>
                <c:ptCount val="15"/>
                <c:pt idx="0">
                  <c:v>21775038.416488111</c:v>
                </c:pt>
                <c:pt idx="1">
                  <c:v>48993836.437098242</c:v>
                </c:pt>
                <c:pt idx="2">
                  <c:v>87100153.665952444</c:v>
                </c:pt>
                <c:pt idx="3">
                  <c:v>136093990.10305068</c:v>
                </c:pt>
                <c:pt idx="4">
                  <c:v>195975345.74839297</c:v>
                </c:pt>
                <c:pt idx="5">
                  <c:v>266744220.60197935</c:v>
                </c:pt>
                <c:pt idx="6">
                  <c:v>348400614.66380978</c:v>
                </c:pt>
                <c:pt idx="7">
                  <c:v>440944527.9338842</c:v>
                </c:pt>
                <c:pt idx="8">
                  <c:v>544375960.41220272</c:v>
                </c:pt>
                <c:pt idx="9">
                  <c:v>658694912.09876525</c:v>
                </c:pt>
                <c:pt idx="10">
                  <c:v>783901382.99357188</c:v>
                </c:pt>
                <c:pt idx="11">
                  <c:v>919995373.09662259</c:v>
                </c:pt>
                <c:pt idx="12">
                  <c:v>1066976882.4079174</c:v>
                </c:pt>
                <c:pt idx="13">
                  <c:v>1224845910.9274561</c:v>
                </c:pt>
                <c:pt idx="14">
                  <c:v>1393602458.6552391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422-46D8-8C37-C801435DCA98}"/>
            </c:ext>
          </c:extLst>
        </c:ser>
        <c:ser>
          <c:idx val="3"/>
          <c:order val="2"/>
          <c:tx>
            <c:strRef>
              <c:f>Аркуш1!$M$12</c:f>
              <c:strCache>
                <c:ptCount val="1"/>
                <c:pt idx="0">
                  <c:v>7W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Аркуш1!$J$13:$J$27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Аркуш1!$M$13:$M$27</c:f>
              <c:numCache>
                <c:formatCode>0.00E+00</c:formatCode>
                <c:ptCount val="15"/>
                <c:pt idx="0">
                  <c:v>9332159.3213520478</c:v>
                </c:pt>
                <c:pt idx="1">
                  <c:v>20997358.473042108</c:v>
                </c:pt>
                <c:pt idx="2">
                  <c:v>37328637.285408191</c:v>
                </c:pt>
                <c:pt idx="3">
                  <c:v>58325995.758450292</c:v>
                </c:pt>
                <c:pt idx="4">
                  <c:v>83989433.892168432</c:v>
                </c:pt>
                <c:pt idx="5">
                  <c:v>114318951.68656258</c:v>
                </c:pt>
                <c:pt idx="6">
                  <c:v>149314549.14163277</c:v>
                </c:pt>
                <c:pt idx="7">
                  <c:v>188976226.25737894</c:v>
                </c:pt>
                <c:pt idx="8">
                  <c:v>233303983.03380117</c:v>
                </c:pt>
                <c:pt idx="9">
                  <c:v>282297819.4708994</c:v>
                </c:pt>
                <c:pt idx="10">
                  <c:v>335957735.56867373</c:v>
                </c:pt>
                <c:pt idx="11">
                  <c:v>394283731.32712394</c:v>
                </c:pt>
                <c:pt idx="12">
                  <c:v>457275806.74625033</c:v>
                </c:pt>
                <c:pt idx="13">
                  <c:v>524933961.82605261</c:v>
                </c:pt>
                <c:pt idx="14">
                  <c:v>597258196.56653106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422-46D8-8C37-C801435DCA98}"/>
            </c:ext>
          </c:extLst>
        </c:ser>
        <c:ser>
          <c:idx val="4"/>
          <c:order val="3"/>
          <c:tx>
            <c:strRef>
              <c:f>Аркуш1!$N$12</c:f>
              <c:strCache>
                <c:ptCount val="1"/>
                <c:pt idx="0">
                  <c:v>15W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Аркуш1!$J$13:$J$27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Аркуш1!$N$13:$N$27</c:f>
              <c:numCache>
                <c:formatCode>General</c:formatCode>
                <c:ptCount val="15"/>
                <c:pt idx="0">
                  <c:v>4355007.683297622</c:v>
                </c:pt>
                <c:pt idx="1">
                  <c:v>9798767.2874196488</c:v>
                </c:pt>
                <c:pt idx="2">
                  <c:v>17420030.733190488</c:v>
                </c:pt>
                <c:pt idx="3">
                  <c:v>27218798.020610135</c:v>
                </c:pt>
                <c:pt idx="4">
                  <c:v>39195069.149678595</c:v>
                </c:pt>
                <c:pt idx="5">
                  <c:v>53348844.120395869</c:v>
                </c:pt>
                <c:pt idx="6">
                  <c:v>69680122.932761952</c:v>
                </c:pt>
                <c:pt idx="7">
                  <c:v>88188905.586776838</c:v>
                </c:pt>
                <c:pt idx="8">
                  <c:v>108875192.08244054</c:v>
                </c:pt>
                <c:pt idx="9">
                  <c:v>131738982.41975306</c:v>
                </c:pt>
                <c:pt idx="10">
                  <c:v>156780276.59871438</c:v>
                </c:pt>
                <c:pt idx="11">
                  <c:v>183999074.61932454</c:v>
                </c:pt>
                <c:pt idx="12">
                  <c:v>213395376.48158348</c:v>
                </c:pt>
                <c:pt idx="13">
                  <c:v>244969182.1854912</c:v>
                </c:pt>
                <c:pt idx="14">
                  <c:v>278720491.73104781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422-46D8-8C37-C801435DCA98}"/>
            </c:ext>
          </c:extLst>
        </c:ser>
        <c:ser>
          <c:idx val="5"/>
          <c:order val="4"/>
          <c:tx>
            <c:strRef>
              <c:f>Аркуш1!$O$12</c:f>
              <c:strCache>
                <c:ptCount val="1"/>
                <c:pt idx="0">
                  <c:v>30W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  <a:prstDash val="lgDash"/>
            </a:ln>
          </c:spPr>
          <c:marker>
            <c:symbol val="none"/>
          </c:marker>
          <c:xVal>
            <c:numRef>
              <c:f>Аркуш1!$J$13:$J$27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Аркуш1!$O$13:$O$27</c:f>
              <c:numCache>
                <c:formatCode>General</c:formatCode>
                <c:ptCount val="15"/>
                <c:pt idx="0">
                  <c:v>2177503.841648811</c:v>
                </c:pt>
                <c:pt idx="1">
                  <c:v>4899383.6437098244</c:v>
                </c:pt>
                <c:pt idx="2">
                  <c:v>8710015.366595244</c:v>
                </c:pt>
                <c:pt idx="3">
                  <c:v>13609399.010305068</c:v>
                </c:pt>
                <c:pt idx="4">
                  <c:v>19597534.574839298</c:v>
                </c:pt>
                <c:pt idx="5">
                  <c:v>26674422.060197935</c:v>
                </c:pt>
                <c:pt idx="6">
                  <c:v>34840061.466380976</c:v>
                </c:pt>
                <c:pt idx="7">
                  <c:v>44094452.793388419</c:v>
                </c:pt>
                <c:pt idx="8">
                  <c:v>54437596.04122027</c:v>
                </c:pt>
                <c:pt idx="9">
                  <c:v>65869491.20987653</c:v>
                </c:pt>
                <c:pt idx="10">
                  <c:v>78390138.299357191</c:v>
                </c:pt>
                <c:pt idx="11">
                  <c:v>91999537.309662268</c:v>
                </c:pt>
                <c:pt idx="12">
                  <c:v>106697688.24079174</c:v>
                </c:pt>
                <c:pt idx="13">
                  <c:v>122484591.0927456</c:v>
                </c:pt>
                <c:pt idx="14">
                  <c:v>139360245.8655239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422-46D8-8C37-C801435DCA98}"/>
            </c:ext>
          </c:extLst>
        </c:ser>
        <c:ser>
          <c:idx val="0"/>
          <c:order val="5"/>
          <c:tx>
            <c:v>FC 40 (2007)</c:v>
          </c:tx>
          <c:spPr>
            <a:ln w="19050">
              <a:noFill/>
            </a:ln>
          </c:spPr>
          <c:marker>
            <c:symbol val="diamond"/>
            <c:size val="6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</c:spPr>
          </c:marker>
          <c:xVal>
            <c:numRef>
              <c:f>Аркуш1!$A$4:$A$29</c:f>
              <c:numCache>
                <c:formatCode>0.000</c:formatCode>
                <c:ptCount val="26"/>
                <c:pt idx="0">
                  <c:v>5.1089900000000001E-2</c:v>
                </c:pt>
                <c:pt idx="1">
                  <c:v>0.13800000000000001</c:v>
                </c:pt>
                <c:pt idx="2">
                  <c:v>0.29099999999999998</c:v>
                </c:pt>
                <c:pt idx="3">
                  <c:v>0.41</c:v>
                </c:pt>
                <c:pt idx="4">
                  <c:v>0.54800000000000004</c:v>
                </c:pt>
                <c:pt idx="5">
                  <c:v>0.58199999999999996</c:v>
                </c:pt>
                <c:pt idx="6">
                  <c:v>0.81989999999999996</c:v>
                </c:pt>
                <c:pt idx="7">
                  <c:v>1.048</c:v>
                </c:pt>
                <c:pt idx="8">
                  <c:v>1.40866</c:v>
                </c:pt>
                <c:pt idx="9">
                  <c:v>1.6722699999999999</c:v>
                </c:pt>
                <c:pt idx="10">
                  <c:v>2.1360000000000001</c:v>
                </c:pt>
                <c:pt idx="11">
                  <c:v>2.4180000000000001</c:v>
                </c:pt>
                <c:pt idx="12">
                  <c:v>2.6899899999999999</c:v>
                </c:pt>
                <c:pt idx="13">
                  <c:v>3.0092599999999998</c:v>
                </c:pt>
                <c:pt idx="14">
                  <c:v>3.3508599999999999</c:v>
                </c:pt>
                <c:pt idx="15">
                  <c:v>3.66099</c:v>
                </c:pt>
                <c:pt idx="16">
                  <c:v>3.97132</c:v>
                </c:pt>
                <c:pt idx="17">
                  <c:v>4.2750399999999997</c:v>
                </c:pt>
                <c:pt idx="18">
                  <c:v>4.6062500000000002</c:v>
                </c:pt>
                <c:pt idx="19">
                  <c:v>4.8446999999999996</c:v>
                </c:pt>
                <c:pt idx="20">
                  <c:v>5.1617499999999996</c:v>
                </c:pt>
                <c:pt idx="21">
                  <c:v>5.56433</c:v>
                </c:pt>
                <c:pt idx="22">
                  <c:v>5.7226499999999998</c:v>
                </c:pt>
                <c:pt idx="23">
                  <c:v>5.9985999999999997</c:v>
                </c:pt>
                <c:pt idx="24">
                  <c:v>6.2940699999999996</c:v>
                </c:pt>
                <c:pt idx="25">
                  <c:v>6.5626300000000004</c:v>
                </c:pt>
              </c:numCache>
            </c:numRef>
          </c:xVal>
          <c:yVal>
            <c:numRef>
              <c:f>Аркуш1!$B$4:$B$29</c:f>
              <c:numCache>
                <c:formatCode>0.00E+00</c:formatCode>
                <c:ptCount val="26"/>
                <c:pt idx="0">
                  <c:v>210953700</c:v>
                </c:pt>
                <c:pt idx="1">
                  <c:v>213200000</c:v>
                </c:pt>
                <c:pt idx="2">
                  <c:v>216500000</c:v>
                </c:pt>
                <c:pt idx="3">
                  <c:v>225000000</c:v>
                </c:pt>
                <c:pt idx="4">
                  <c:v>200000000</c:v>
                </c:pt>
                <c:pt idx="5">
                  <c:v>198000000</c:v>
                </c:pt>
                <c:pt idx="6">
                  <c:v>187500000</c:v>
                </c:pt>
                <c:pt idx="7">
                  <c:v>188700000</c:v>
                </c:pt>
                <c:pt idx="8">
                  <c:v>181870000</c:v>
                </c:pt>
                <c:pt idx="9">
                  <c:v>166300000</c:v>
                </c:pt>
                <c:pt idx="10">
                  <c:v>155900000</c:v>
                </c:pt>
                <c:pt idx="11">
                  <c:v>149000000</c:v>
                </c:pt>
                <c:pt idx="12">
                  <c:v>146000000</c:v>
                </c:pt>
                <c:pt idx="13">
                  <c:v>135600000</c:v>
                </c:pt>
                <c:pt idx="14">
                  <c:v>141000000</c:v>
                </c:pt>
                <c:pt idx="15">
                  <c:v>140900000</c:v>
                </c:pt>
                <c:pt idx="16">
                  <c:v>140192000</c:v>
                </c:pt>
                <c:pt idx="17">
                  <c:v>131398700</c:v>
                </c:pt>
                <c:pt idx="18">
                  <c:v>131307100</c:v>
                </c:pt>
                <c:pt idx="19">
                  <c:v>129300000</c:v>
                </c:pt>
                <c:pt idx="20">
                  <c:v>126300000</c:v>
                </c:pt>
                <c:pt idx="21">
                  <c:v>118780000</c:v>
                </c:pt>
                <c:pt idx="22">
                  <c:v>113256500</c:v>
                </c:pt>
                <c:pt idx="23">
                  <c:v>106728600</c:v>
                </c:pt>
                <c:pt idx="24">
                  <c:v>95356530</c:v>
                </c:pt>
                <c:pt idx="25">
                  <c:v>73346790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422-46D8-8C37-C801435DCA98}"/>
            </c:ext>
          </c:extLst>
        </c:ser>
        <c:ser>
          <c:idx val="6"/>
          <c:order val="6"/>
          <c:tx>
            <c:v>FC 40 (2021)</c:v>
          </c:tx>
          <c:spPr>
            <a:ln w="19050">
              <a:noFill/>
            </a:ln>
          </c:spPr>
          <c:marker>
            <c:symbol val="triangle"/>
            <c:size val="6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xVal>
            <c:numRef>
              <c:f>Аркуш1!$G$4:$G$75</c:f>
              <c:numCache>
                <c:formatCode>General</c:formatCode>
                <c:ptCount val="72"/>
                <c:pt idx="0">
                  <c:v>1.31</c:v>
                </c:pt>
                <c:pt idx="1">
                  <c:v>1.212</c:v>
                </c:pt>
                <c:pt idx="2">
                  <c:v>1.141</c:v>
                </c:pt>
                <c:pt idx="3">
                  <c:v>1.0860000000000001</c:v>
                </c:pt>
                <c:pt idx="4">
                  <c:v>1.044</c:v>
                </c:pt>
                <c:pt idx="5">
                  <c:v>0.99250000000000005</c:v>
                </c:pt>
                <c:pt idx="6">
                  <c:v>0.91620000000000001</c:v>
                </c:pt>
                <c:pt idx="7">
                  <c:v>0.85189999999999999</c:v>
                </c:pt>
                <c:pt idx="8">
                  <c:v>0.80220000000000002</c:v>
                </c:pt>
                <c:pt idx="9">
                  <c:v>0.75519999999999998</c:v>
                </c:pt>
                <c:pt idx="10">
                  <c:v>0.7107</c:v>
                </c:pt>
                <c:pt idx="11">
                  <c:v>0.68679999999999997</c:v>
                </c:pt>
                <c:pt idx="12">
                  <c:v>0.66449999999999998</c:v>
                </c:pt>
                <c:pt idx="13">
                  <c:v>0.65349999999999997</c:v>
                </c:pt>
                <c:pt idx="14">
                  <c:v>0.62180000000000002</c:v>
                </c:pt>
                <c:pt idx="15">
                  <c:v>0.59850000000000003</c:v>
                </c:pt>
                <c:pt idx="16">
                  <c:v>1.3759999999999999</c:v>
                </c:pt>
                <c:pt idx="17">
                  <c:v>1.4570000000000001</c:v>
                </c:pt>
                <c:pt idx="18">
                  <c:v>1.55</c:v>
                </c:pt>
                <c:pt idx="19">
                  <c:v>1.6379999999999999</c:v>
                </c:pt>
                <c:pt idx="20">
                  <c:v>1.732</c:v>
                </c:pt>
                <c:pt idx="21">
                  <c:v>1.802</c:v>
                </c:pt>
                <c:pt idx="22">
                  <c:v>1.847</c:v>
                </c:pt>
                <c:pt idx="23">
                  <c:v>1.9359999999999999</c:v>
                </c:pt>
                <c:pt idx="24">
                  <c:v>2.0190000000000001</c:v>
                </c:pt>
                <c:pt idx="25">
                  <c:v>2.1040000000000001</c:v>
                </c:pt>
                <c:pt idx="26">
                  <c:v>2.1829999999999998</c:v>
                </c:pt>
                <c:pt idx="27">
                  <c:v>2.262</c:v>
                </c:pt>
                <c:pt idx="28">
                  <c:v>2.3180000000000001</c:v>
                </c:pt>
                <c:pt idx="29">
                  <c:v>2.371</c:v>
                </c:pt>
                <c:pt idx="30">
                  <c:v>2.4249999999999998</c:v>
                </c:pt>
                <c:pt idx="31">
                  <c:v>2.4750000000000001</c:v>
                </c:pt>
                <c:pt idx="32">
                  <c:v>2.5670000000000002</c:v>
                </c:pt>
                <c:pt idx="33">
                  <c:v>2.649</c:v>
                </c:pt>
                <c:pt idx="34">
                  <c:v>2.7370000000000001</c:v>
                </c:pt>
                <c:pt idx="35">
                  <c:v>2.8570000000000002</c:v>
                </c:pt>
                <c:pt idx="36">
                  <c:v>2.9569999999999999</c:v>
                </c:pt>
                <c:pt idx="37">
                  <c:v>3.036</c:v>
                </c:pt>
                <c:pt idx="38">
                  <c:v>3.1339999999999999</c:v>
                </c:pt>
                <c:pt idx="39">
                  <c:v>3.9809999999999999</c:v>
                </c:pt>
                <c:pt idx="40">
                  <c:v>4.04</c:v>
                </c:pt>
                <c:pt idx="41">
                  <c:v>4.0960000000000001</c:v>
                </c:pt>
                <c:pt idx="42">
                  <c:v>4.1440000000000001</c:v>
                </c:pt>
                <c:pt idx="43">
                  <c:v>4.202</c:v>
                </c:pt>
                <c:pt idx="44">
                  <c:v>4.2539999999999996</c:v>
                </c:pt>
                <c:pt idx="45">
                  <c:v>4.3159999999999998</c:v>
                </c:pt>
                <c:pt idx="46">
                  <c:v>4.3840000000000003</c:v>
                </c:pt>
                <c:pt idx="47">
                  <c:v>4.5110000000000001</c:v>
                </c:pt>
                <c:pt idx="48">
                  <c:v>4.5810000000000004</c:v>
                </c:pt>
                <c:pt idx="49">
                  <c:v>4.6269999999999998</c:v>
                </c:pt>
                <c:pt idx="50">
                  <c:v>3.9079999999999999</c:v>
                </c:pt>
                <c:pt idx="51">
                  <c:v>3.8</c:v>
                </c:pt>
                <c:pt idx="52">
                  <c:v>3.7120000000000002</c:v>
                </c:pt>
                <c:pt idx="53">
                  <c:v>3.6080000000000001</c:v>
                </c:pt>
                <c:pt idx="54">
                  <c:v>3.472</c:v>
                </c:pt>
                <c:pt idx="55">
                  <c:v>3.3319999999999999</c:v>
                </c:pt>
                <c:pt idx="56">
                  <c:v>3.234</c:v>
                </c:pt>
                <c:pt idx="67">
                  <c:v>3.798</c:v>
                </c:pt>
                <c:pt idx="68">
                  <c:v>3.871</c:v>
                </c:pt>
                <c:pt idx="69">
                  <c:v>3.9390000000000001</c:v>
                </c:pt>
                <c:pt idx="70">
                  <c:v>4.0049999999999999</c:v>
                </c:pt>
                <c:pt idx="71">
                  <c:v>4.0620000000000003</c:v>
                </c:pt>
              </c:numCache>
            </c:numRef>
          </c:xVal>
          <c:yVal>
            <c:numRef>
              <c:f>Аркуш1!$H$4:$H$75</c:f>
              <c:numCache>
                <c:formatCode>General</c:formatCode>
                <c:ptCount val="72"/>
                <c:pt idx="0">
                  <c:v>212700000</c:v>
                </c:pt>
                <c:pt idx="1">
                  <c:v>214000000</c:v>
                </c:pt>
                <c:pt idx="2">
                  <c:v>214600000</c:v>
                </c:pt>
                <c:pt idx="3">
                  <c:v>215300000</c:v>
                </c:pt>
                <c:pt idx="4">
                  <c:v>214900000</c:v>
                </c:pt>
                <c:pt idx="5">
                  <c:v>215400000</c:v>
                </c:pt>
                <c:pt idx="6">
                  <c:v>211900000</c:v>
                </c:pt>
                <c:pt idx="7">
                  <c:v>215500000</c:v>
                </c:pt>
                <c:pt idx="8">
                  <c:v>211600000</c:v>
                </c:pt>
                <c:pt idx="9">
                  <c:v>212900000</c:v>
                </c:pt>
                <c:pt idx="10">
                  <c:v>226300000</c:v>
                </c:pt>
                <c:pt idx="11">
                  <c:v>226000000</c:v>
                </c:pt>
                <c:pt idx="12">
                  <c:v>226300000</c:v>
                </c:pt>
                <c:pt idx="13">
                  <c:v>226700000</c:v>
                </c:pt>
                <c:pt idx="14">
                  <c:v>228200000</c:v>
                </c:pt>
                <c:pt idx="15">
                  <c:v>226900000</c:v>
                </c:pt>
                <c:pt idx="16">
                  <c:v>202200000</c:v>
                </c:pt>
                <c:pt idx="17">
                  <c:v>200300000</c:v>
                </c:pt>
                <c:pt idx="18">
                  <c:v>197700000</c:v>
                </c:pt>
                <c:pt idx="19">
                  <c:v>216100000</c:v>
                </c:pt>
                <c:pt idx="20">
                  <c:v>215300000</c:v>
                </c:pt>
                <c:pt idx="21">
                  <c:v>213700000</c:v>
                </c:pt>
                <c:pt idx="22">
                  <c:v>167900000</c:v>
                </c:pt>
                <c:pt idx="23">
                  <c:v>163100000</c:v>
                </c:pt>
                <c:pt idx="24">
                  <c:v>162700000</c:v>
                </c:pt>
                <c:pt idx="25">
                  <c:v>159600000</c:v>
                </c:pt>
                <c:pt idx="26">
                  <c:v>158200000</c:v>
                </c:pt>
                <c:pt idx="27">
                  <c:v>155500000</c:v>
                </c:pt>
                <c:pt idx="28">
                  <c:v>154800000</c:v>
                </c:pt>
                <c:pt idx="29">
                  <c:v>154000000</c:v>
                </c:pt>
                <c:pt idx="30">
                  <c:v>153900000</c:v>
                </c:pt>
                <c:pt idx="31">
                  <c:v>152800000</c:v>
                </c:pt>
                <c:pt idx="32">
                  <c:v>155100000</c:v>
                </c:pt>
                <c:pt idx="33">
                  <c:v>155500000</c:v>
                </c:pt>
                <c:pt idx="34">
                  <c:v>153800000</c:v>
                </c:pt>
                <c:pt idx="35">
                  <c:v>150800000</c:v>
                </c:pt>
                <c:pt idx="36">
                  <c:v>147800000</c:v>
                </c:pt>
                <c:pt idx="37">
                  <c:v>143100000</c:v>
                </c:pt>
                <c:pt idx="38">
                  <c:v>141600000</c:v>
                </c:pt>
                <c:pt idx="39">
                  <c:v>102900000</c:v>
                </c:pt>
                <c:pt idx="40">
                  <c:v>97150000</c:v>
                </c:pt>
                <c:pt idx="41">
                  <c:v>91810000</c:v>
                </c:pt>
                <c:pt idx="42">
                  <c:v>87280000</c:v>
                </c:pt>
                <c:pt idx="43">
                  <c:v>81480000</c:v>
                </c:pt>
                <c:pt idx="44">
                  <c:v>76520000</c:v>
                </c:pt>
                <c:pt idx="45">
                  <c:v>69040000</c:v>
                </c:pt>
                <c:pt idx="46">
                  <c:v>62810000</c:v>
                </c:pt>
                <c:pt idx="47">
                  <c:v>57510000</c:v>
                </c:pt>
                <c:pt idx="48">
                  <c:v>51970000</c:v>
                </c:pt>
                <c:pt idx="49">
                  <c:v>47190000</c:v>
                </c:pt>
                <c:pt idx="50">
                  <c:v>105900000</c:v>
                </c:pt>
                <c:pt idx="51">
                  <c:v>120600000</c:v>
                </c:pt>
                <c:pt idx="52">
                  <c:v>126900000</c:v>
                </c:pt>
                <c:pt idx="53">
                  <c:v>133600000</c:v>
                </c:pt>
                <c:pt idx="54">
                  <c:v>140500000</c:v>
                </c:pt>
                <c:pt idx="55">
                  <c:v>146300000</c:v>
                </c:pt>
                <c:pt idx="56">
                  <c:v>148900000</c:v>
                </c:pt>
                <c:pt idx="67">
                  <c:v>114800000</c:v>
                </c:pt>
                <c:pt idx="68">
                  <c:v>108900000</c:v>
                </c:pt>
                <c:pt idx="69">
                  <c:v>103000000</c:v>
                </c:pt>
                <c:pt idx="70">
                  <c:v>97370000</c:v>
                </c:pt>
                <c:pt idx="71">
                  <c:v>92270000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422-46D8-8C37-C801435DC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068840"/>
        <c:axId val="72385810"/>
      </c:scatterChart>
      <c:valAx>
        <c:axId val="38068840"/>
        <c:scaling>
          <c:orientation val="minMax"/>
          <c:max val="7"/>
          <c:min val="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0"/>
              <a:lstStyle/>
              <a:p>
                <a:pPr>
                  <a:defRPr sz="1200" b="1" strike="noStrike" spc="-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it-IT" sz="1200" b="1" strike="noStrike" spc="-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Eacc [MV/m]</a:t>
                </a:r>
              </a:p>
            </c:rich>
          </c:tx>
          <c:layout>
            <c:manualLayout>
              <c:xMode val="edge"/>
              <c:yMode val="edge"/>
              <c:x val="0.47016770288063464"/>
              <c:y val="0.88183902584476781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0" strike="noStrike" spc="-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it-IT"/>
          </a:p>
        </c:txPr>
        <c:crossAx val="72385810"/>
        <c:crossesAt val="0"/>
        <c:crossBetween val="midCat"/>
      </c:valAx>
      <c:valAx>
        <c:axId val="72385810"/>
        <c:scaling>
          <c:logBase val="10"/>
          <c:orientation val="minMax"/>
          <c:max val="1000000000"/>
          <c:min val="1000000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DDDDDD"/>
              </a:solidFill>
            </a:ln>
          </c:spPr>
        </c:minorGridlines>
        <c:title>
          <c:tx>
            <c:rich>
              <a:bodyPr rot="-5400000"/>
              <a:lstStyle/>
              <a:p>
                <a:pPr>
                  <a:defRPr sz="1200" b="1" strike="noStrike" spc="-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it-IT" sz="1200" b="1" strike="noStrike" spc="-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</a:p>
            </c:rich>
          </c:tx>
          <c:layout>
            <c:manualLayout>
              <c:xMode val="edge"/>
              <c:yMode val="edge"/>
              <c:x val="3.3629784145861902E-2"/>
              <c:y val="0.35670698382034405"/>
            </c:manualLayout>
          </c:layout>
          <c:overlay val="0"/>
          <c:spPr>
            <a:noFill/>
            <a:ln>
              <a:noFill/>
            </a:ln>
          </c:spPr>
        </c:title>
        <c:numFmt formatCode="0E+0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0" strike="noStrike" spc="-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it-IT"/>
          </a:p>
        </c:txPr>
        <c:crossAx val="38068840"/>
        <c:crossesAt val="0"/>
        <c:crossBetween val="midCat"/>
      </c:valAx>
      <c:spPr>
        <a:noFill/>
        <a:ln>
          <a:solidFill>
            <a:srgbClr val="B3B3B3"/>
          </a:solidFill>
        </a:ln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7.6575367371382694E-2"/>
          <c:y val="0.92731219471207293"/>
          <c:w val="0.87895600006520924"/>
          <c:h val="6.3453228904320758E-2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100" b="0" strike="noStrike" spc="-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span"/>
    <c:showDLblsOverMax val="1"/>
  </c:chart>
  <c:spPr>
    <a:solidFill>
      <a:srgbClr val="FFFFFF"/>
    </a:solidFill>
    <a:ln>
      <a:solidFill>
        <a:schemeClr val="tx1"/>
      </a:solidFill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944718546587413E-2"/>
          <c:y val="4.7528746744470107E-2"/>
          <c:w val="0.88475402836936878"/>
          <c:h val="0.76707817291152847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Foglio1!$D$1</c:f>
              <c:strCache>
                <c:ptCount val="1"/>
                <c:pt idx="0">
                  <c:v>At present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diamond"/>
            <c:size val="12"/>
            <c:spPr>
              <a:solidFill>
                <a:schemeClr val="accent1">
                  <a:lumMod val="20000"/>
                  <a:lumOff val="80000"/>
                </a:schemeClr>
              </a:solidFill>
              <a:effectLst/>
            </c:spPr>
          </c:marker>
          <c:trendline>
            <c:spPr>
              <a:ln w="15875">
                <a:prstDash val="lgDash"/>
              </a:ln>
            </c:spPr>
            <c:trendlineType val="poly"/>
            <c:order val="3"/>
            <c:dispRSqr val="0"/>
            <c:dispEq val="0"/>
          </c:trendline>
          <c:xVal>
            <c:numRef>
              <c:f>Foglio1!$C$2:$C$22</c:f>
              <c:numCache>
                <c:formatCode>#,#00</c:formatCode>
                <c:ptCount val="21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  <c:pt idx="4">
                  <c:v>2.6666666666666665</c:v>
                </c:pt>
                <c:pt idx="5">
                  <c:v>4</c:v>
                </c:pt>
                <c:pt idx="6">
                  <c:v>4.3636363636363633</c:v>
                </c:pt>
                <c:pt idx="7">
                  <c:v>4.4615384615384617</c:v>
                </c:pt>
                <c:pt idx="8">
                  <c:v>3.7647058823529411</c:v>
                </c:pt>
                <c:pt idx="9">
                  <c:v>4.0625</c:v>
                </c:pt>
                <c:pt idx="10">
                  <c:v>4.3529411764705879</c:v>
                </c:pt>
                <c:pt idx="11">
                  <c:v>4.8235294117647056</c:v>
                </c:pt>
                <c:pt idx="12">
                  <c:v>5.6</c:v>
                </c:pt>
                <c:pt idx="13">
                  <c:v>6.4285714285714288</c:v>
                </c:pt>
                <c:pt idx="14">
                  <c:v>4.3809523809523814</c:v>
                </c:pt>
                <c:pt idx="15">
                  <c:v>5.8125</c:v>
                </c:pt>
                <c:pt idx="16">
                  <c:v>8.3333333333333339</c:v>
                </c:pt>
                <c:pt idx="17">
                  <c:v>5.7142857142857144</c:v>
                </c:pt>
                <c:pt idx="18">
                  <c:v>5.0769230769230766</c:v>
                </c:pt>
                <c:pt idx="19">
                  <c:v>5.8461538461538458</c:v>
                </c:pt>
                <c:pt idx="20">
                  <c:v>6.5666666666666664</c:v>
                </c:pt>
              </c:numCache>
            </c:numRef>
          </c:xVal>
          <c:yVal>
            <c:numRef>
              <c:f>Foglio1!$D$2:$D$22</c:f>
              <c:numCache>
                <c:formatCode>General</c:formatCode>
                <c:ptCount val="21"/>
                <c:pt idx="0">
                  <c:v>22.7</c:v>
                </c:pt>
                <c:pt idx="1">
                  <c:v>16.8</c:v>
                </c:pt>
                <c:pt idx="2">
                  <c:v>22.4</c:v>
                </c:pt>
                <c:pt idx="3">
                  <c:v>11.6</c:v>
                </c:pt>
                <c:pt idx="4">
                  <c:v>17.399999999999999</c:v>
                </c:pt>
                <c:pt idx="5">
                  <c:v>11.6</c:v>
                </c:pt>
                <c:pt idx="6">
                  <c:v>11.9</c:v>
                </c:pt>
                <c:pt idx="7">
                  <c:v>10.9</c:v>
                </c:pt>
                <c:pt idx="8">
                  <c:v>12.3</c:v>
                </c:pt>
                <c:pt idx="9">
                  <c:v>13.2</c:v>
                </c:pt>
                <c:pt idx="10">
                  <c:v>12.4</c:v>
                </c:pt>
                <c:pt idx="11">
                  <c:v>11.3</c:v>
                </c:pt>
                <c:pt idx="12">
                  <c:v>8.6999999999999993</c:v>
                </c:pt>
                <c:pt idx="13">
                  <c:v>8.8000000000000007</c:v>
                </c:pt>
                <c:pt idx="14">
                  <c:v>9.9</c:v>
                </c:pt>
                <c:pt idx="15">
                  <c:v>8.4</c:v>
                </c:pt>
                <c:pt idx="16">
                  <c:v>6.8</c:v>
                </c:pt>
                <c:pt idx="17">
                  <c:v>8.5</c:v>
                </c:pt>
                <c:pt idx="18">
                  <c:v>9.5</c:v>
                </c:pt>
                <c:pt idx="19">
                  <c:v>8.3000000000000007</c:v>
                </c:pt>
                <c:pt idx="20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70-4711-9BF9-E4CB006EB224}"/>
            </c:ext>
          </c:extLst>
        </c:ser>
        <c:ser>
          <c:idx val="1"/>
          <c:order val="1"/>
          <c:tx>
            <c:strRef>
              <c:f>Foglio1!$E$1</c:f>
              <c:strCache>
                <c:ptCount val="1"/>
                <c:pt idx="0">
                  <c:v>With ALPI in SPES configuration</c:v>
                </c:pt>
              </c:strCache>
            </c:strRef>
          </c:tx>
          <c:spPr>
            <a:ln w="47625">
              <a:noFill/>
            </a:ln>
            <a:effectLst>
              <a:glow>
                <a:schemeClr val="bg1">
                  <a:alpha val="40000"/>
                </a:schemeClr>
              </a:glow>
            </a:effectLst>
          </c:spPr>
          <c:marker>
            <c:spPr>
              <a:solidFill>
                <a:srgbClr val="92D050"/>
              </a:solidFill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effectLst>
                <a:glow>
                  <a:schemeClr val="bg1">
                    <a:alpha val="40000"/>
                  </a:schemeClr>
                </a:glow>
              </a:effectLst>
            </c:spPr>
          </c:marker>
          <c:trendline>
            <c:spPr>
              <a:ln w="15875">
                <a:prstDash val="lgDash"/>
              </a:ln>
            </c:spPr>
            <c:trendlineType val="poly"/>
            <c:order val="3"/>
            <c:dispRSqr val="0"/>
            <c:dispEq val="0"/>
          </c:trendline>
          <c:xVal>
            <c:numRef>
              <c:f>Foglio1!$C$2:$C$22</c:f>
              <c:numCache>
                <c:formatCode>#,#00</c:formatCode>
                <c:ptCount val="21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  <c:pt idx="4">
                  <c:v>2.6666666666666665</c:v>
                </c:pt>
                <c:pt idx="5">
                  <c:v>4</c:v>
                </c:pt>
                <c:pt idx="6">
                  <c:v>4.3636363636363633</c:v>
                </c:pt>
                <c:pt idx="7">
                  <c:v>4.4615384615384617</c:v>
                </c:pt>
                <c:pt idx="8">
                  <c:v>3.7647058823529411</c:v>
                </c:pt>
                <c:pt idx="9">
                  <c:v>4.0625</c:v>
                </c:pt>
                <c:pt idx="10">
                  <c:v>4.3529411764705879</c:v>
                </c:pt>
                <c:pt idx="11">
                  <c:v>4.8235294117647056</c:v>
                </c:pt>
                <c:pt idx="12">
                  <c:v>5.6</c:v>
                </c:pt>
                <c:pt idx="13">
                  <c:v>6.4285714285714288</c:v>
                </c:pt>
                <c:pt idx="14">
                  <c:v>4.3809523809523814</c:v>
                </c:pt>
                <c:pt idx="15">
                  <c:v>5.8125</c:v>
                </c:pt>
                <c:pt idx="16">
                  <c:v>8.3333333333333339</c:v>
                </c:pt>
                <c:pt idx="17">
                  <c:v>5.7142857142857144</c:v>
                </c:pt>
                <c:pt idx="18">
                  <c:v>5.0769230769230766</c:v>
                </c:pt>
                <c:pt idx="19">
                  <c:v>5.8461538461538458</c:v>
                </c:pt>
                <c:pt idx="20">
                  <c:v>6.5666666666666664</c:v>
                </c:pt>
              </c:numCache>
            </c:numRef>
          </c:xVal>
          <c:yVal>
            <c:numRef>
              <c:f>Foglio1!$E$2:$E$22</c:f>
              <c:numCache>
                <c:formatCode>General</c:formatCode>
                <c:ptCount val="21"/>
                <c:pt idx="0">
                  <c:v>28.6</c:v>
                </c:pt>
                <c:pt idx="1">
                  <c:v>19.7</c:v>
                </c:pt>
                <c:pt idx="2">
                  <c:v>28.6</c:v>
                </c:pt>
                <c:pt idx="3">
                  <c:v>14.4</c:v>
                </c:pt>
                <c:pt idx="4">
                  <c:v>23.3</c:v>
                </c:pt>
                <c:pt idx="5">
                  <c:v>14.6</c:v>
                </c:pt>
                <c:pt idx="6">
                  <c:v>13.8</c:v>
                </c:pt>
                <c:pt idx="7">
                  <c:v>13.5</c:v>
                </c:pt>
                <c:pt idx="8">
                  <c:v>16.2</c:v>
                </c:pt>
                <c:pt idx="9">
                  <c:v>18.5</c:v>
                </c:pt>
                <c:pt idx="10">
                  <c:v>16.2</c:v>
                </c:pt>
                <c:pt idx="11">
                  <c:v>14.2</c:v>
                </c:pt>
                <c:pt idx="12">
                  <c:v>10.7</c:v>
                </c:pt>
                <c:pt idx="13">
                  <c:v>10.5</c:v>
                </c:pt>
                <c:pt idx="14">
                  <c:v>13.6</c:v>
                </c:pt>
                <c:pt idx="15">
                  <c:v>10.3</c:v>
                </c:pt>
                <c:pt idx="16">
                  <c:v>8.1999999999999993</c:v>
                </c:pt>
                <c:pt idx="17">
                  <c:v>10.5</c:v>
                </c:pt>
                <c:pt idx="18">
                  <c:v>11.7</c:v>
                </c:pt>
                <c:pt idx="19">
                  <c:v>10.3</c:v>
                </c:pt>
                <c:pt idx="20">
                  <c:v>9.3000000000000007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B70-4711-9BF9-E4CB006EB2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480640"/>
        <c:axId val="158498816"/>
      </c:scatterChart>
      <c:valAx>
        <c:axId val="158480640"/>
        <c:scaling>
          <c:orientation val="minMax"/>
          <c:max val="9"/>
          <c:min val="2"/>
        </c:scaling>
        <c:delete val="0"/>
        <c:axPos val="b"/>
        <c:majorGridlines>
          <c:spPr>
            <a:ln>
              <a:prstDash val="dash"/>
            </a:ln>
          </c:spPr>
        </c:majorGridlines>
        <c:minorGridlines>
          <c:spPr>
            <a:ln>
              <a:solidFill>
                <a:schemeClr val="bg1">
                  <a:lumMod val="50000"/>
                </a:schemeClr>
              </a:solidFill>
              <a:prstDash val="dash"/>
            </a:ln>
          </c:spPr>
        </c:minorGridlines>
        <c:numFmt formatCode="#,#00" sourceLinked="1"/>
        <c:majorTickMark val="in"/>
        <c:minorTickMark val="in"/>
        <c:tickLblPos val="low"/>
        <c:txPr>
          <a:bodyPr/>
          <a:lstStyle/>
          <a:p>
            <a:pPr>
              <a:defRPr sz="1800"/>
            </a:pPr>
            <a:endParaRPr lang="it-IT"/>
          </a:p>
        </c:txPr>
        <c:crossAx val="158498816"/>
        <c:crosses val="autoZero"/>
        <c:crossBetween val="midCat"/>
        <c:majorUnit val="1"/>
        <c:minorUnit val="0.5"/>
      </c:valAx>
      <c:valAx>
        <c:axId val="158498816"/>
        <c:scaling>
          <c:orientation val="minMax"/>
          <c:max val="30"/>
        </c:scaling>
        <c:delete val="0"/>
        <c:axPos val="l"/>
        <c:majorGridlines>
          <c:spPr>
            <a:ln>
              <a:prstDash val="dashDot"/>
            </a:ln>
          </c:spPr>
        </c:majorGridlines>
        <c:minorGridlines>
          <c:spPr>
            <a:ln>
              <a:prstDash val="dash"/>
            </a:ln>
          </c:spPr>
        </c:minorGridlines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800"/>
            </a:pPr>
            <a:endParaRPr lang="it-IT"/>
          </a:p>
        </c:txPr>
        <c:crossAx val="158480640"/>
        <c:crosses val="autoZero"/>
        <c:crossBetween val="midCat"/>
      </c:valAx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it-IT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it-IT"/>
          </a:p>
        </c:txPr>
      </c:legendEntry>
      <c:layout>
        <c:manualLayout>
          <c:xMode val="edge"/>
          <c:yMode val="edge"/>
          <c:x val="0.24950121136032966"/>
          <c:y val="0.10298116581581149"/>
          <c:w val="0.36639494363838437"/>
          <c:h val="9.8916289309990094E-2"/>
        </c:manualLayout>
      </c:layout>
      <c:overlay val="0"/>
      <c:txPr>
        <a:bodyPr/>
        <a:lstStyle/>
        <a:p>
          <a:pPr>
            <a:defRPr sz="1200"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086922179205614E-2"/>
          <c:y val="4.1899341529677225E-2"/>
          <c:w val="0.87755724868633234"/>
          <c:h val="0.82002031102473338"/>
        </c:manualLayout>
      </c:layout>
      <c:scatterChart>
        <c:scatterStyle val="lineMarker"/>
        <c:varyColors val="0"/>
        <c:ser>
          <c:idx val="1"/>
          <c:order val="0"/>
          <c:tx>
            <c:strRef>
              <c:f>'HB 8\[QWR-Test 27-02-20- HB8 v2.xlsx]Curva di Q'!$O$27</c:f>
              <c:strCache>
                <c:ptCount val="1"/>
                <c:pt idx="0">
                  <c:v>1W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dash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'HB 8\[QWR-Test 27-02-20- HB8 v2.xlsx]Curva di Q'!$N$28:$N$42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'HB 8\[QWR-Test 27-02-20- HB8 v2.xlsx]Curva di Q'!$O$28:$O$42</c:f>
              <c:numCache>
                <c:formatCode>General</c:formatCode>
                <c:ptCount val="15"/>
                <c:pt idx="0">
                  <c:v>65325115.249464326</c:v>
                </c:pt>
                <c:pt idx="1">
                  <c:v>146981509.31129473</c:v>
                </c:pt>
                <c:pt idx="2">
                  <c:v>261300460.9978573</c:v>
                </c:pt>
                <c:pt idx="3">
                  <c:v>408281970.30915207</c:v>
                </c:pt>
                <c:pt idx="4">
                  <c:v>587926037.24517894</c:v>
                </c:pt>
                <c:pt idx="5">
                  <c:v>800232661.80593801</c:v>
                </c:pt>
                <c:pt idx="6">
                  <c:v>1045201843.9914292</c:v>
                </c:pt>
                <c:pt idx="7">
                  <c:v>1322833583.8016527</c:v>
                </c:pt>
                <c:pt idx="8">
                  <c:v>1633127881.2366083</c:v>
                </c:pt>
                <c:pt idx="9">
                  <c:v>1976084736.2962959</c:v>
                </c:pt>
                <c:pt idx="10">
                  <c:v>2351704148.9807158</c:v>
                </c:pt>
                <c:pt idx="11">
                  <c:v>2759986119.2898679</c:v>
                </c:pt>
                <c:pt idx="12">
                  <c:v>3200930647.223752</c:v>
                </c:pt>
                <c:pt idx="13">
                  <c:v>3674537732.7823682</c:v>
                </c:pt>
                <c:pt idx="14">
                  <c:v>4180807375.9657168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8F0-4B6E-B73E-8442FB6BDA3A}"/>
            </c:ext>
          </c:extLst>
        </c:ser>
        <c:ser>
          <c:idx val="2"/>
          <c:order val="1"/>
          <c:tx>
            <c:strRef>
              <c:f>'HB 8\[QWR-Test 27-02-20- HB8 v2.xlsx]Curva di Q'!$P$27</c:f>
              <c:strCache>
                <c:ptCount val="1"/>
                <c:pt idx="0">
                  <c:v>3W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dashDot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'HB 8\[QWR-Test 27-02-20- HB8 v2.xlsx]Curva di Q'!$N$28:$N$42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'HB 8\[QWR-Test 27-02-20- HB8 v2.xlsx]Curva di Q'!$P$28:$P$42</c:f>
              <c:numCache>
                <c:formatCode>General</c:formatCode>
                <c:ptCount val="15"/>
                <c:pt idx="0">
                  <c:v>21775038.416488111</c:v>
                </c:pt>
                <c:pt idx="1">
                  <c:v>48993836.437098242</c:v>
                </c:pt>
                <c:pt idx="2">
                  <c:v>87100153.665952444</c:v>
                </c:pt>
                <c:pt idx="3">
                  <c:v>136093990.10305068</c:v>
                </c:pt>
                <c:pt idx="4">
                  <c:v>195975345.74839297</c:v>
                </c:pt>
                <c:pt idx="5">
                  <c:v>266744220.60197935</c:v>
                </c:pt>
                <c:pt idx="6">
                  <c:v>348400614.66380978</c:v>
                </c:pt>
                <c:pt idx="7">
                  <c:v>440944527.9338842</c:v>
                </c:pt>
                <c:pt idx="8">
                  <c:v>544375960.41220272</c:v>
                </c:pt>
                <c:pt idx="9">
                  <c:v>658694912.09876525</c:v>
                </c:pt>
                <c:pt idx="10">
                  <c:v>783901382.99357188</c:v>
                </c:pt>
                <c:pt idx="11">
                  <c:v>919995373.09662259</c:v>
                </c:pt>
                <c:pt idx="12">
                  <c:v>1066976882.4079174</c:v>
                </c:pt>
                <c:pt idx="13">
                  <c:v>1224845910.9274561</c:v>
                </c:pt>
                <c:pt idx="14">
                  <c:v>1393602458.6552391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8F0-4B6E-B73E-8442FB6BDA3A}"/>
            </c:ext>
          </c:extLst>
        </c:ser>
        <c:ser>
          <c:idx val="3"/>
          <c:order val="2"/>
          <c:tx>
            <c:strRef>
              <c:f>'HB 8\[QWR-Test 27-02-20- HB8 v2.xlsx]Curva di Q'!$Q$27</c:f>
              <c:strCache>
                <c:ptCount val="1"/>
                <c:pt idx="0">
                  <c:v>7W</c:v>
                </c:pt>
              </c:strCache>
            </c:strRef>
          </c:tx>
          <c:spPr>
            <a:ln w="25400">
              <a:solidFill>
                <a:schemeClr val="bg2">
                  <a:lumMod val="50000"/>
                </a:schemeClr>
              </a:solidFill>
              <a:prstDash val="lgDash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'HB 8\[QWR-Test 27-02-20- HB8 v2.xlsx]Curva di Q'!$N$28:$N$42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'HB 8\[QWR-Test 27-02-20- HB8 v2.xlsx]Curva di Q'!$Q$28:$Q$42</c:f>
              <c:numCache>
                <c:formatCode>General</c:formatCode>
                <c:ptCount val="15"/>
                <c:pt idx="0">
                  <c:v>9332159.3213520478</c:v>
                </c:pt>
                <c:pt idx="1">
                  <c:v>20997358.473042108</c:v>
                </c:pt>
                <c:pt idx="2">
                  <c:v>37328637.285408191</c:v>
                </c:pt>
                <c:pt idx="3">
                  <c:v>58325995.758450292</c:v>
                </c:pt>
                <c:pt idx="4">
                  <c:v>83989433.892168432</c:v>
                </c:pt>
                <c:pt idx="5">
                  <c:v>114318951.68656258</c:v>
                </c:pt>
                <c:pt idx="6">
                  <c:v>149314549.14163277</c:v>
                </c:pt>
                <c:pt idx="7">
                  <c:v>188976226.25737894</c:v>
                </c:pt>
                <c:pt idx="8">
                  <c:v>233303983.03380117</c:v>
                </c:pt>
                <c:pt idx="9">
                  <c:v>282297819.4708994</c:v>
                </c:pt>
                <c:pt idx="10">
                  <c:v>335957735.56867373</c:v>
                </c:pt>
                <c:pt idx="11">
                  <c:v>394283731.32712394</c:v>
                </c:pt>
                <c:pt idx="12">
                  <c:v>457275806.74625033</c:v>
                </c:pt>
                <c:pt idx="13">
                  <c:v>524933961.82605261</c:v>
                </c:pt>
                <c:pt idx="14">
                  <c:v>597258196.56653106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8F0-4B6E-B73E-8442FB6BDA3A}"/>
            </c:ext>
          </c:extLst>
        </c:ser>
        <c:ser>
          <c:idx val="4"/>
          <c:order val="3"/>
          <c:tx>
            <c:strRef>
              <c:f>'HB 8\[QWR-Test 27-02-20- HB8 v2.xlsx]Curva di Q'!$R$27</c:f>
              <c:strCache>
                <c:ptCount val="1"/>
                <c:pt idx="0">
                  <c:v>15W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lgDashDot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'HB 8\[QWR-Test 27-02-20- HB8 v2.xlsx]Curva di Q'!$N$28:$N$42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'HB 8\[QWR-Test 27-02-20- HB8 v2.xlsx]Curva di Q'!$R$28:$R$42</c:f>
              <c:numCache>
                <c:formatCode>General</c:formatCode>
                <c:ptCount val="15"/>
                <c:pt idx="0">
                  <c:v>4355007.683297622</c:v>
                </c:pt>
                <c:pt idx="1">
                  <c:v>9798767.2874196488</c:v>
                </c:pt>
                <c:pt idx="2">
                  <c:v>17420030.733190488</c:v>
                </c:pt>
                <c:pt idx="3">
                  <c:v>27218798.020610135</c:v>
                </c:pt>
                <c:pt idx="4">
                  <c:v>39195069.149678595</c:v>
                </c:pt>
                <c:pt idx="5">
                  <c:v>53348844.120395869</c:v>
                </c:pt>
                <c:pt idx="6">
                  <c:v>69680122.932761952</c:v>
                </c:pt>
                <c:pt idx="7">
                  <c:v>88188905.586776838</c:v>
                </c:pt>
                <c:pt idx="8">
                  <c:v>108875192.08244054</c:v>
                </c:pt>
                <c:pt idx="9">
                  <c:v>131738982.41975306</c:v>
                </c:pt>
                <c:pt idx="10">
                  <c:v>156780276.59871438</c:v>
                </c:pt>
                <c:pt idx="11">
                  <c:v>183999074.61932454</c:v>
                </c:pt>
                <c:pt idx="12">
                  <c:v>213395376.48158348</c:v>
                </c:pt>
                <c:pt idx="13">
                  <c:v>244969182.1854912</c:v>
                </c:pt>
                <c:pt idx="14">
                  <c:v>278720491.73104781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8F0-4B6E-B73E-8442FB6BDA3A}"/>
            </c:ext>
          </c:extLst>
        </c:ser>
        <c:ser>
          <c:idx val="5"/>
          <c:order val="4"/>
          <c:tx>
            <c:strRef>
              <c:f>'HB 8\[QWR-Test 27-02-20- HB8 v2.xlsx]Curva di Q'!$S$27</c:f>
              <c:strCache>
                <c:ptCount val="1"/>
                <c:pt idx="0">
                  <c:v>30W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lgDashDotDot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'HB 8\[QWR-Test 27-02-20- HB8 v2.xlsx]Curva di Q'!$N$28:$N$42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'HB 8\[QWR-Test 27-02-20- HB8 v2.xlsx]Curva di Q'!$S$28:$S$42</c:f>
              <c:numCache>
                <c:formatCode>General</c:formatCode>
                <c:ptCount val="15"/>
                <c:pt idx="0">
                  <c:v>2177503.841648811</c:v>
                </c:pt>
                <c:pt idx="1">
                  <c:v>4899383.6437098244</c:v>
                </c:pt>
                <c:pt idx="2">
                  <c:v>8710015.366595244</c:v>
                </c:pt>
                <c:pt idx="3">
                  <c:v>13609399.010305068</c:v>
                </c:pt>
                <c:pt idx="4">
                  <c:v>19597534.574839298</c:v>
                </c:pt>
                <c:pt idx="5">
                  <c:v>26674422.060197935</c:v>
                </c:pt>
                <c:pt idx="6">
                  <c:v>34840061.466380976</c:v>
                </c:pt>
                <c:pt idx="7">
                  <c:v>44094452.793388419</c:v>
                </c:pt>
                <c:pt idx="8">
                  <c:v>54437596.04122027</c:v>
                </c:pt>
                <c:pt idx="9">
                  <c:v>65869491.20987653</c:v>
                </c:pt>
                <c:pt idx="10">
                  <c:v>78390138.299357191</c:v>
                </c:pt>
                <c:pt idx="11">
                  <c:v>91999537.309662268</c:v>
                </c:pt>
                <c:pt idx="12">
                  <c:v>106697688.24079174</c:v>
                </c:pt>
                <c:pt idx="13">
                  <c:v>122484591.0927456</c:v>
                </c:pt>
                <c:pt idx="14">
                  <c:v>139360245.8655239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8F0-4B6E-B73E-8442FB6BDA3A}"/>
            </c:ext>
          </c:extLst>
        </c:ser>
        <c:ser>
          <c:idx val="0"/>
          <c:order val="5"/>
          <c:tx>
            <c:v>DD 0 (01.08.2019)</c:v>
          </c:tx>
          <c:spPr>
            <a:ln w="19050">
              <a:noFill/>
            </a:ln>
          </c:spPr>
          <c:marker>
            <c:symbol val="square"/>
            <c:size val="7"/>
          </c:marker>
          <c:xVal>
            <c:numRef>
              <c:f>'all cavities'!$M$3:$M$51</c:f>
              <c:numCache>
                <c:formatCode>General</c:formatCode>
                <c:ptCount val="49"/>
                <c:pt idx="0">
                  <c:v>4.1026460759549819</c:v>
                </c:pt>
                <c:pt idx="1">
                  <c:v>1.8260840701562833</c:v>
                </c:pt>
                <c:pt idx="2">
                  <c:v>1.6137380697499768</c:v>
                </c:pt>
                <c:pt idx="3">
                  <c:v>2.5139269664438562</c:v>
                </c:pt>
                <c:pt idx="4">
                  <c:v>4.7149287949932948</c:v>
                </c:pt>
                <c:pt idx="5">
                  <c:v>4.4014019942566875</c:v>
                </c:pt>
                <c:pt idx="6">
                  <c:v>3.9447924507253664</c:v>
                </c:pt>
                <c:pt idx="7">
                  <c:v>3.608428021840246</c:v>
                </c:pt>
                <c:pt idx="8">
                  <c:v>3.3339581237514757</c:v>
                </c:pt>
                <c:pt idx="9">
                  <c:v>3.086645442769099</c:v>
                </c:pt>
                <c:pt idx="10">
                  <c:v>2.7318701292956225</c:v>
                </c:pt>
                <c:pt idx="11">
                  <c:v>4.7818105581966961</c:v>
                </c:pt>
                <c:pt idx="12">
                  <c:v>5.3758459431436458</c:v>
                </c:pt>
                <c:pt idx="13">
                  <c:v>5.7193244041723048</c:v>
                </c:pt>
                <c:pt idx="14">
                  <c:v>5.8293214858514935</c:v>
                </c:pt>
                <c:pt idx="15">
                  <c:v>5.9905312788836431</c:v>
                </c:pt>
                <c:pt idx="16">
                  <c:v>6.0695307077417473</c:v>
                </c:pt>
                <c:pt idx="17">
                  <c:v>6.0956363366372406</c:v>
                </c:pt>
                <c:pt idx="18">
                  <c:v>6.2499806692825635</c:v>
                </c:pt>
                <c:pt idx="19">
                  <c:v>6.2499806692825635</c:v>
                </c:pt>
                <c:pt idx="20">
                  <c:v>6.3507933135675811</c:v>
                </c:pt>
                <c:pt idx="21">
                  <c:v>6.5234677178507132</c:v>
                </c:pt>
                <c:pt idx="22">
                  <c:v>6.5719700043795743</c:v>
                </c:pt>
                <c:pt idx="23">
                  <c:v>6.4500304694554478</c:v>
                </c:pt>
                <c:pt idx="24">
                  <c:v>6.6679162475029514</c:v>
                </c:pt>
                <c:pt idx="25">
                  <c:v>6.6201169484450455</c:v>
                </c:pt>
                <c:pt idx="26">
                  <c:v>6.809301219771914</c:v>
                </c:pt>
                <c:pt idx="27">
                  <c:v>6.8557816311644411</c:v>
                </c:pt>
                <c:pt idx="28">
                  <c:v>6.8789040631865195</c:v>
                </c:pt>
                <c:pt idx="29">
                  <c:v>7.0160385637763891</c:v>
                </c:pt>
                <c:pt idx="30">
                  <c:v>5.4637402585912449</c:v>
                </c:pt>
                <c:pt idx="31">
                  <c:v>5.3462267318270129</c:v>
                </c:pt>
                <c:pt idx="32">
                  <c:v>5.1341099436919011</c:v>
                </c:pt>
                <c:pt idx="33">
                  <c:v>5.0404709011142339</c:v>
                </c:pt>
                <c:pt idx="34">
                  <c:v>4.88041496426463</c:v>
                </c:pt>
                <c:pt idx="35">
                  <c:v>4.6811295864934852</c:v>
                </c:pt>
                <c:pt idx="36">
                  <c:v>4.3651758474011668</c:v>
                </c:pt>
                <c:pt idx="37">
                  <c:v>4.0244932789016215</c:v>
                </c:pt>
                <c:pt idx="38">
                  <c:v>3.8221263022515513</c:v>
                </c:pt>
                <c:pt idx="39">
                  <c:v>3.5193172798395747</c:v>
                </c:pt>
                <c:pt idx="40">
                  <c:v>3.2859850021897872</c:v>
                </c:pt>
                <c:pt idx="41">
                  <c:v>3.0347653538708736</c:v>
                </c:pt>
                <c:pt idx="42">
                  <c:v>2.8401611120376495</c:v>
                </c:pt>
                <c:pt idx="43">
                  <c:v>2.520235450557117</c:v>
                </c:pt>
                <c:pt idx="44">
                  <c:v>2.1384906927308056</c:v>
                </c:pt>
                <c:pt idx="45">
                  <c:v>1.8347591026916208</c:v>
                </c:pt>
                <c:pt idx="46">
                  <c:v>1.2601177252785585</c:v>
                </c:pt>
                <c:pt idx="47">
                  <c:v>1.4586917266139612</c:v>
                </c:pt>
              </c:numCache>
            </c:numRef>
          </c:xVal>
          <c:yVal>
            <c:numRef>
              <c:f>'all cavities'!$N$3:$N$51</c:f>
              <c:numCache>
                <c:formatCode>General</c:formatCode>
                <c:ptCount val="49"/>
                <c:pt idx="0">
                  <c:v>920143641.31872761</c:v>
                </c:pt>
                <c:pt idx="1">
                  <c:v>1321883430.9866226</c:v>
                </c:pt>
                <c:pt idx="2">
                  <c:v>1328581500.7396104</c:v>
                </c:pt>
                <c:pt idx="3">
                  <c:v>1221594211.8268292</c:v>
                </c:pt>
                <c:pt idx="4">
                  <c:v>943233615.94964266</c:v>
                </c:pt>
                <c:pt idx="5">
                  <c:v>959333223.19264054</c:v>
                </c:pt>
                <c:pt idx="6">
                  <c:v>987518533.89558148</c:v>
                </c:pt>
                <c:pt idx="7">
                  <c:v>1024551731.2016368</c:v>
                </c:pt>
                <c:pt idx="8">
                  <c:v>1051048758.7327135</c:v>
                </c:pt>
                <c:pt idx="9">
                  <c:v>1089752493.0460246</c:v>
                </c:pt>
                <c:pt idx="10">
                  <c:v>1134993384.5670426</c:v>
                </c:pt>
                <c:pt idx="11">
                  <c:v>927528749.61647904</c:v>
                </c:pt>
                <c:pt idx="12">
                  <c:v>787868969.35578036</c:v>
                </c:pt>
                <c:pt idx="13">
                  <c:v>689457685.25807333</c:v>
                </c:pt>
                <c:pt idx="14">
                  <c:v>638923368.00712299</c:v>
                </c:pt>
                <c:pt idx="15">
                  <c:v>609328223.00124216</c:v>
                </c:pt>
                <c:pt idx="16">
                  <c:v>583662036.37067878</c:v>
                </c:pt>
                <c:pt idx="17">
                  <c:v>533132214.38471901</c:v>
                </c:pt>
                <c:pt idx="18">
                  <c:v>520860703.2830354</c:v>
                </c:pt>
                <c:pt idx="19">
                  <c:v>488699688.67627794</c:v>
                </c:pt>
                <c:pt idx="20">
                  <c:v>455407207.63816464</c:v>
                </c:pt>
                <c:pt idx="21">
                  <c:v>436473578.85579836</c:v>
                </c:pt>
                <c:pt idx="22">
                  <c:v>432598680.98806834</c:v>
                </c:pt>
                <c:pt idx="23">
                  <c:v>401457974.58191901</c:v>
                </c:pt>
                <c:pt idx="24">
                  <c:v>390406952.11944073</c:v>
                </c:pt>
                <c:pt idx="25">
                  <c:v>360486601.47592354</c:v>
                </c:pt>
                <c:pt idx="26">
                  <c:v>341196806.60631621</c:v>
                </c:pt>
                <c:pt idx="27">
                  <c:v>329666515.91878521</c:v>
                </c:pt>
                <c:pt idx="28">
                  <c:v>295948847.34080189</c:v>
                </c:pt>
                <c:pt idx="29">
                  <c:v>291106484.38035327</c:v>
                </c:pt>
                <c:pt idx="30">
                  <c:v>713092925.95660913</c:v>
                </c:pt>
                <c:pt idx="31">
                  <c:v>727951796.67624962</c:v>
                </c:pt>
                <c:pt idx="32">
                  <c:v>768050454.99786532</c:v>
                </c:pt>
                <c:pt idx="33">
                  <c:v>794773984.9816339</c:v>
                </c:pt>
                <c:pt idx="34">
                  <c:v>825373876.31662488</c:v>
                </c:pt>
                <c:pt idx="35">
                  <c:v>846575363.33690846</c:v>
                </c:pt>
                <c:pt idx="36">
                  <c:v>902155396.19404221</c:v>
                </c:pt>
                <c:pt idx="37">
                  <c:v>949734865.58236837</c:v>
                </c:pt>
                <c:pt idx="38">
                  <c:v>984040396.30979037</c:v>
                </c:pt>
                <c:pt idx="39">
                  <c:v>1007174350.8466532</c:v>
                </c:pt>
                <c:pt idx="40">
                  <c:v>1017780370.0131592</c:v>
                </c:pt>
                <c:pt idx="41">
                  <c:v>1073925038.285634</c:v>
                </c:pt>
                <c:pt idx="42">
                  <c:v>1102122879.4678433</c:v>
                </c:pt>
                <c:pt idx="43">
                  <c:v>1145713397.7794492</c:v>
                </c:pt>
                <c:pt idx="44">
                  <c:v>1260694060.5826564</c:v>
                </c:pt>
                <c:pt idx="45">
                  <c:v>1299277685.0915763</c:v>
                </c:pt>
                <c:pt idx="46">
                  <c:v>1656684922.4695683</c:v>
                </c:pt>
                <c:pt idx="47">
                  <c:v>1480752955.6112542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8F0-4B6E-B73E-8442FB6BDA3A}"/>
            </c:ext>
          </c:extLst>
        </c:ser>
        <c:ser>
          <c:idx val="6"/>
          <c:order val="6"/>
          <c:tx>
            <c:strRef>
              <c:f>'all cavities'!$G$1</c:f>
              <c:strCache>
                <c:ptCount val="1"/>
                <c:pt idx="0">
                  <c:v>HB 7 (13.11.2019)</c:v>
                </c:pt>
              </c:strCache>
            </c:strRef>
          </c:tx>
          <c:spPr>
            <a:ln w="19050">
              <a:noFill/>
            </a:ln>
          </c:spPr>
          <c:marker>
            <c:symbol val="triang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'all cavities'!$G$3:$G$20</c:f>
              <c:numCache>
                <c:formatCode>General</c:formatCode>
                <c:ptCount val="18"/>
                <c:pt idx="0">
                  <c:v>0.62475230692952688</c:v>
                </c:pt>
                <c:pt idx="1">
                  <c:v>0.73246822191737637</c:v>
                </c:pt>
                <c:pt idx="2">
                  <c:v>0.8186409539076559</c:v>
                </c:pt>
                <c:pt idx="3">
                  <c:v>1.0771591498784947</c:v>
                </c:pt>
                <c:pt idx="4">
                  <c:v>1.421850077839613</c:v>
                </c:pt>
                <c:pt idx="5">
                  <c:v>1.6588250908128819</c:v>
                </c:pt>
                <c:pt idx="6">
                  <c:v>1.9388864697812906</c:v>
                </c:pt>
                <c:pt idx="7">
                  <c:v>2.3051205807399784</c:v>
                </c:pt>
                <c:pt idx="8">
                  <c:v>2.5851819597083869</c:v>
                </c:pt>
                <c:pt idx="9">
                  <c:v>3.0160456196597849</c:v>
                </c:pt>
                <c:pt idx="10">
                  <c:v>3.2961069986281939</c:v>
                </c:pt>
                <c:pt idx="11">
                  <c:v>3.4899956456063226</c:v>
                </c:pt>
                <c:pt idx="12">
                  <c:v>3.6192547435917422</c:v>
                </c:pt>
                <c:pt idx="13">
                  <c:v>3.7269706585795914</c:v>
                </c:pt>
                <c:pt idx="14">
                  <c:v>3.8131433905698713</c:v>
                </c:pt>
                <c:pt idx="15">
                  <c:v>3.8993161225601507</c:v>
                </c:pt>
                <c:pt idx="16">
                  <c:v>3.9424024885552904</c:v>
                </c:pt>
                <c:pt idx="17">
                  <c:v>4.007032037548</c:v>
                </c:pt>
              </c:numCache>
            </c:numRef>
          </c:xVal>
          <c:yVal>
            <c:numRef>
              <c:f>'all cavities'!$H$3:$H$20</c:f>
              <c:numCache>
                <c:formatCode>0.00E+00</c:formatCode>
                <c:ptCount val="18"/>
                <c:pt idx="0">
                  <c:v>819588602.67342329</c:v>
                </c:pt>
                <c:pt idx="1">
                  <c:v>548770969.74190676</c:v>
                </c:pt>
                <c:pt idx="2">
                  <c:v>430709161.56853515</c:v>
                </c:pt>
                <c:pt idx="3">
                  <c:v>348203026.21469623</c:v>
                </c:pt>
                <c:pt idx="4">
                  <c:v>300717309.85873085</c:v>
                </c:pt>
                <c:pt idx="5">
                  <c:v>277350320.3995946</c:v>
                </c:pt>
                <c:pt idx="6">
                  <c:v>256680471.69964519</c:v>
                </c:pt>
                <c:pt idx="7">
                  <c:v>233615772.10914066</c:v>
                </c:pt>
                <c:pt idx="8">
                  <c:v>222977386.45876822</c:v>
                </c:pt>
                <c:pt idx="9">
                  <c:v>195554849.43664026</c:v>
                </c:pt>
                <c:pt idx="10">
                  <c:v>178431940.68162704</c:v>
                </c:pt>
                <c:pt idx="11">
                  <c:v>157349594.74911988</c:v>
                </c:pt>
                <c:pt idx="12">
                  <c:v>142825541.64556465</c:v>
                </c:pt>
                <c:pt idx="13">
                  <c:v>133566520.39830196</c:v>
                </c:pt>
                <c:pt idx="14">
                  <c:v>121549453.1928567</c:v>
                </c:pt>
                <c:pt idx="15">
                  <c:v>112946083.33730784</c:v>
                </c:pt>
                <c:pt idx="16">
                  <c:v>104753125.16138473</c:v>
                </c:pt>
                <c:pt idx="17">
                  <c:v>96332606.371294677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8F0-4B6E-B73E-8442FB6BDA3A}"/>
            </c:ext>
          </c:extLst>
        </c:ser>
        <c:ser>
          <c:idx val="8"/>
          <c:order val="7"/>
          <c:tx>
            <c:v>HB 8 (27.02.2020)</c:v>
          </c:tx>
          <c:spPr>
            <a:ln w="19050">
              <a:noFill/>
            </a:ln>
          </c:spPr>
          <c:marker>
            <c:symbol val="diamond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'all cavities'!$D$3:$D$32</c:f>
              <c:numCache>
                <c:formatCode>0.00E+00</c:formatCode>
                <c:ptCount val="30"/>
                <c:pt idx="0">
                  <c:v>0.58899999999999997</c:v>
                </c:pt>
                <c:pt idx="1">
                  <c:v>0.48299999999999998</c:v>
                </c:pt>
                <c:pt idx="2">
                  <c:v>0.36099999999999999</c:v>
                </c:pt>
                <c:pt idx="3">
                  <c:v>0.80600000000000005</c:v>
                </c:pt>
                <c:pt idx="4">
                  <c:v>0.97</c:v>
                </c:pt>
                <c:pt idx="5">
                  <c:v>1.1399999999999999</c:v>
                </c:pt>
                <c:pt idx="6">
                  <c:v>1.34</c:v>
                </c:pt>
                <c:pt idx="7">
                  <c:v>1.53</c:v>
                </c:pt>
                <c:pt idx="8">
                  <c:v>1.76</c:v>
                </c:pt>
                <c:pt idx="9">
                  <c:v>1.99</c:v>
                </c:pt>
                <c:pt idx="10">
                  <c:v>2.17</c:v>
                </c:pt>
                <c:pt idx="11">
                  <c:v>2.4300000000000002</c:v>
                </c:pt>
                <c:pt idx="12">
                  <c:v>2.69</c:v>
                </c:pt>
                <c:pt idx="13">
                  <c:v>2.96</c:v>
                </c:pt>
                <c:pt idx="14">
                  <c:v>3.2</c:v>
                </c:pt>
                <c:pt idx="15">
                  <c:v>3.43</c:v>
                </c:pt>
                <c:pt idx="16">
                  <c:v>3.65</c:v>
                </c:pt>
                <c:pt idx="17">
                  <c:v>3.91</c:v>
                </c:pt>
                <c:pt idx="18">
                  <c:v>4.04</c:v>
                </c:pt>
                <c:pt idx="19">
                  <c:v>0.88600000000000001</c:v>
                </c:pt>
                <c:pt idx="20">
                  <c:v>0.90200000000000002</c:v>
                </c:pt>
                <c:pt idx="21">
                  <c:v>3.75</c:v>
                </c:pt>
                <c:pt idx="22">
                  <c:v>4.59</c:v>
                </c:pt>
                <c:pt idx="23">
                  <c:v>4.83</c:v>
                </c:pt>
                <c:pt idx="24">
                  <c:v>5.01</c:v>
                </c:pt>
                <c:pt idx="25">
                  <c:v>5.12</c:v>
                </c:pt>
                <c:pt idx="26">
                  <c:v>5.28</c:v>
                </c:pt>
                <c:pt idx="27">
                  <c:v>5.54</c:v>
                </c:pt>
                <c:pt idx="28">
                  <c:v>5.44</c:v>
                </c:pt>
                <c:pt idx="29">
                  <c:v>5.62</c:v>
                </c:pt>
              </c:numCache>
            </c:numRef>
          </c:xVal>
          <c:yVal>
            <c:numRef>
              <c:f>'all cavities'!$E$3:$E$32</c:f>
              <c:numCache>
                <c:formatCode>0.00E+00</c:formatCode>
                <c:ptCount val="30"/>
                <c:pt idx="0">
                  <c:v>398000000</c:v>
                </c:pt>
                <c:pt idx="1">
                  <c:v>444000000</c:v>
                </c:pt>
                <c:pt idx="2">
                  <c:v>504000000</c:v>
                </c:pt>
                <c:pt idx="3">
                  <c:v>333000000</c:v>
                </c:pt>
                <c:pt idx="4">
                  <c:v>298000000</c:v>
                </c:pt>
                <c:pt idx="5">
                  <c:v>262000000</c:v>
                </c:pt>
                <c:pt idx="6">
                  <c:v>242000000</c:v>
                </c:pt>
                <c:pt idx="7">
                  <c:v>227000000</c:v>
                </c:pt>
                <c:pt idx="8">
                  <c:v>210000000</c:v>
                </c:pt>
                <c:pt idx="9">
                  <c:v>205000000</c:v>
                </c:pt>
                <c:pt idx="10">
                  <c:v>196000000</c:v>
                </c:pt>
                <c:pt idx="11">
                  <c:v>185000000</c:v>
                </c:pt>
                <c:pt idx="12">
                  <c:v>174000000</c:v>
                </c:pt>
                <c:pt idx="13">
                  <c:v>165000000</c:v>
                </c:pt>
                <c:pt idx="14">
                  <c:v>157000000</c:v>
                </c:pt>
                <c:pt idx="15">
                  <c:v>148000000</c:v>
                </c:pt>
                <c:pt idx="16">
                  <c:v>139000000</c:v>
                </c:pt>
                <c:pt idx="17">
                  <c:v>127000000</c:v>
                </c:pt>
                <c:pt idx="18">
                  <c:v>114000000</c:v>
                </c:pt>
                <c:pt idx="19">
                  <c:v>318000000</c:v>
                </c:pt>
                <c:pt idx="20">
                  <c:v>311000000</c:v>
                </c:pt>
                <c:pt idx="21">
                  <c:v>140000000</c:v>
                </c:pt>
                <c:pt idx="22">
                  <c:v>105000000</c:v>
                </c:pt>
                <c:pt idx="23">
                  <c:v>93400000</c:v>
                </c:pt>
                <c:pt idx="24">
                  <c:v>88300000</c:v>
                </c:pt>
                <c:pt idx="25">
                  <c:v>81400000</c:v>
                </c:pt>
                <c:pt idx="26">
                  <c:v>74400000</c:v>
                </c:pt>
                <c:pt idx="27">
                  <c:v>65400000</c:v>
                </c:pt>
                <c:pt idx="28">
                  <c:v>70300000</c:v>
                </c:pt>
                <c:pt idx="29">
                  <c:v>54400000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8F0-4B6E-B73E-8442FB6BDA3A}"/>
            </c:ext>
          </c:extLst>
        </c:ser>
        <c:ser>
          <c:idx val="9"/>
          <c:order val="8"/>
          <c:tx>
            <c:v>HB 6 (09.09.2020)</c:v>
          </c:tx>
          <c:spPr>
            <a:ln w="19050">
              <a:noFill/>
            </a:ln>
          </c:spPr>
          <c:marker>
            <c:symbol val="circle"/>
            <c:size val="7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'all cavities'!$Q$3:$Q$137</c:f>
              <c:numCache>
                <c:formatCode>General</c:formatCode>
                <c:ptCount val="135"/>
                <c:pt idx="0">
                  <c:v>0.52329999999999999</c:v>
                </c:pt>
                <c:pt idx="1">
                  <c:v>0.49530000000000002</c:v>
                </c:pt>
                <c:pt idx="2">
                  <c:v>0.46029999999999999</c:v>
                </c:pt>
                <c:pt idx="3">
                  <c:v>0.43469999999999998</c:v>
                </c:pt>
                <c:pt idx="4">
                  <c:v>0.40189999999999998</c:v>
                </c:pt>
                <c:pt idx="5">
                  <c:v>0.38650000000000001</c:v>
                </c:pt>
                <c:pt idx="6">
                  <c:v>0.36249999999999999</c:v>
                </c:pt>
                <c:pt idx="7">
                  <c:v>0.33350000000000002</c:v>
                </c:pt>
                <c:pt idx="8">
                  <c:v>0.31809999999999999</c:v>
                </c:pt>
                <c:pt idx="9">
                  <c:v>0.54930000000000001</c:v>
                </c:pt>
                <c:pt idx="10">
                  <c:v>0.57750000000000001</c:v>
                </c:pt>
                <c:pt idx="11">
                  <c:v>0.60729999999999995</c:v>
                </c:pt>
                <c:pt idx="12">
                  <c:v>0.63600000000000001</c:v>
                </c:pt>
                <c:pt idx="13">
                  <c:v>0.67359999999999998</c:v>
                </c:pt>
                <c:pt idx="14">
                  <c:v>0.70479999999999998</c:v>
                </c:pt>
                <c:pt idx="15">
                  <c:v>0.74470000000000003</c:v>
                </c:pt>
                <c:pt idx="16">
                  <c:v>0.78700000000000003</c:v>
                </c:pt>
                <c:pt idx="17">
                  <c:v>0.81840000000000002</c:v>
                </c:pt>
                <c:pt idx="18">
                  <c:v>0.8498</c:v>
                </c:pt>
                <c:pt idx="19">
                  <c:v>0.8528</c:v>
                </c:pt>
                <c:pt idx="20">
                  <c:v>0.90569999999999995</c:v>
                </c:pt>
                <c:pt idx="21">
                  <c:v>0.94789999999999996</c:v>
                </c:pt>
                <c:pt idx="22">
                  <c:v>1.002</c:v>
                </c:pt>
                <c:pt idx="23">
                  <c:v>1.0569999999999999</c:v>
                </c:pt>
                <c:pt idx="24">
                  <c:v>1.1100000000000001</c:v>
                </c:pt>
                <c:pt idx="25">
                  <c:v>1.173</c:v>
                </c:pt>
                <c:pt idx="26">
                  <c:v>1.248</c:v>
                </c:pt>
                <c:pt idx="27">
                  <c:v>1.3240000000000001</c:v>
                </c:pt>
                <c:pt idx="28">
                  <c:v>1.387</c:v>
                </c:pt>
                <c:pt idx="29">
                  <c:v>1.4530000000000001</c:v>
                </c:pt>
                <c:pt idx="30">
                  <c:v>1.5049999999999999</c:v>
                </c:pt>
                <c:pt idx="31">
                  <c:v>1.5680000000000001</c:v>
                </c:pt>
                <c:pt idx="32">
                  <c:v>1.6319999999999999</c:v>
                </c:pt>
                <c:pt idx="33">
                  <c:v>1.6930000000000001</c:v>
                </c:pt>
                <c:pt idx="34">
                  <c:v>1.7649999999999999</c:v>
                </c:pt>
                <c:pt idx="35">
                  <c:v>1.871</c:v>
                </c:pt>
                <c:pt idx="36">
                  <c:v>1.9419999999999999</c:v>
                </c:pt>
                <c:pt idx="37">
                  <c:v>2.0219999999999998</c:v>
                </c:pt>
                <c:pt idx="38">
                  <c:v>2.1190000000000002</c:v>
                </c:pt>
                <c:pt idx="39">
                  <c:v>2.1970000000000001</c:v>
                </c:pt>
                <c:pt idx="40">
                  <c:v>2.282</c:v>
                </c:pt>
                <c:pt idx="41">
                  <c:v>2.3660000000000001</c:v>
                </c:pt>
                <c:pt idx="42">
                  <c:v>2.452</c:v>
                </c:pt>
                <c:pt idx="43">
                  <c:v>2.5350000000000001</c:v>
                </c:pt>
                <c:pt idx="44">
                  <c:v>2.6269999999999998</c:v>
                </c:pt>
                <c:pt idx="45">
                  <c:v>2.7389999999999999</c:v>
                </c:pt>
                <c:pt idx="46">
                  <c:v>2.8359999999999999</c:v>
                </c:pt>
                <c:pt idx="47">
                  <c:v>2.9159999999999999</c:v>
                </c:pt>
                <c:pt idx="48">
                  <c:v>2.9809999999999999</c:v>
                </c:pt>
                <c:pt idx="49">
                  <c:v>3.1280000000000001</c:v>
                </c:pt>
                <c:pt idx="50">
                  <c:v>3.2280000000000002</c:v>
                </c:pt>
                <c:pt idx="51">
                  <c:v>3.3450000000000002</c:v>
                </c:pt>
                <c:pt idx="52">
                  <c:v>3.4470000000000001</c:v>
                </c:pt>
                <c:pt idx="53">
                  <c:v>3.52</c:v>
                </c:pt>
                <c:pt idx="54">
                  <c:v>3.5939999999999999</c:v>
                </c:pt>
                <c:pt idx="55">
                  <c:v>3.7010000000000001</c:v>
                </c:pt>
                <c:pt idx="56">
                  <c:v>3.8029999999999999</c:v>
                </c:pt>
                <c:pt idx="57">
                  <c:v>3.9079999999999999</c:v>
                </c:pt>
                <c:pt idx="58">
                  <c:v>4.01</c:v>
                </c:pt>
                <c:pt idx="59">
                  <c:v>4.1239999999999997</c:v>
                </c:pt>
                <c:pt idx="60">
                  <c:v>4.2130000000000001</c:v>
                </c:pt>
                <c:pt idx="61">
                  <c:v>4.34</c:v>
                </c:pt>
                <c:pt idx="62">
                  <c:v>4.4400000000000004</c:v>
                </c:pt>
                <c:pt idx="63">
                  <c:v>4.5</c:v>
                </c:pt>
                <c:pt idx="64">
                  <c:v>4.5730000000000004</c:v>
                </c:pt>
                <c:pt idx="65">
                  <c:v>4.673</c:v>
                </c:pt>
                <c:pt idx="66">
                  <c:v>4.6959999999999997</c:v>
                </c:pt>
                <c:pt idx="67">
                  <c:v>0.52329999999999999</c:v>
                </c:pt>
                <c:pt idx="68">
                  <c:v>0.49530000000000002</c:v>
                </c:pt>
                <c:pt idx="69">
                  <c:v>0.46029999999999999</c:v>
                </c:pt>
                <c:pt idx="70">
                  <c:v>0.43469999999999998</c:v>
                </c:pt>
                <c:pt idx="71">
                  <c:v>0.40189999999999998</c:v>
                </c:pt>
                <c:pt idx="72">
                  <c:v>0.38650000000000001</c:v>
                </c:pt>
                <c:pt idx="73">
                  <c:v>0.36249999999999999</c:v>
                </c:pt>
                <c:pt idx="74">
                  <c:v>0.33350000000000002</c:v>
                </c:pt>
                <c:pt idx="75">
                  <c:v>0.31809999999999999</c:v>
                </c:pt>
                <c:pt idx="76">
                  <c:v>0.54930000000000001</c:v>
                </c:pt>
                <c:pt idx="77">
                  <c:v>0.57750000000000001</c:v>
                </c:pt>
                <c:pt idx="78">
                  <c:v>0.60729999999999995</c:v>
                </c:pt>
                <c:pt idx="79">
                  <c:v>0.63600000000000001</c:v>
                </c:pt>
                <c:pt idx="80">
                  <c:v>0.67359999999999998</c:v>
                </c:pt>
                <c:pt idx="81">
                  <c:v>0.70479999999999998</c:v>
                </c:pt>
                <c:pt idx="82">
                  <c:v>0.74470000000000003</c:v>
                </c:pt>
                <c:pt idx="83">
                  <c:v>0.78700000000000003</c:v>
                </c:pt>
                <c:pt idx="84">
                  <c:v>0.81840000000000002</c:v>
                </c:pt>
                <c:pt idx="85">
                  <c:v>0.8498</c:v>
                </c:pt>
                <c:pt idx="86">
                  <c:v>0.8528</c:v>
                </c:pt>
                <c:pt idx="87">
                  <c:v>0.90569999999999995</c:v>
                </c:pt>
                <c:pt idx="88">
                  <c:v>0.94789999999999996</c:v>
                </c:pt>
                <c:pt idx="89">
                  <c:v>1.002</c:v>
                </c:pt>
                <c:pt idx="90">
                  <c:v>1.0569999999999999</c:v>
                </c:pt>
                <c:pt idx="91">
                  <c:v>1.1100000000000001</c:v>
                </c:pt>
                <c:pt idx="92">
                  <c:v>1.173</c:v>
                </c:pt>
                <c:pt idx="93">
                  <c:v>1.248</c:v>
                </c:pt>
                <c:pt idx="94">
                  <c:v>1.3240000000000001</c:v>
                </c:pt>
                <c:pt idx="95">
                  <c:v>1.387</c:v>
                </c:pt>
                <c:pt idx="96">
                  <c:v>1.4530000000000001</c:v>
                </c:pt>
                <c:pt idx="97">
                  <c:v>1.5049999999999999</c:v>
                </c:pt>
                <c:pt idx="98">
                  <c:v>1.5680000000000001</c:v>
                </c:pt>
                <c:pt idx="99">
                  <c:v>1.6319999999999999</c:v>
                </c:pt>
                <c:pt idx="100">
                  <c:v>1.6930000000000001</c:v>
                </c:pt>
                <c:pt idx="101">
                  <c:v>1.7649999999999999</c:v>
                </c:pt>
                <c:pt idx="102">
                  <c:v>1.871</c:v>
                </c:pt>
                <c:pt idx="103">
                  <c:v>1.9419999999999999</c:v>
                </c:pt>
                <c:pt idx="104">
                  <c:v>2.0219999999999998</c:v>
                </c:pt>
                <c:pt idx="105">
                  <c:v>2.1190000000000002</c:v>
                </c:pt>
                <c:pt idx="106">
                  <c:v>2.1970000000000001</c:v>
                </c:pt>
                <c:pt idx="107">
                  <c:v>2.282</c:v>
                </c:pt>
                <c:pt idx="108">
                  <c:v>2.3660000000000001</c:v>
                </c:pt>
                <c:pt idx="109">
                  <c:v>2.452</c:v>
                </c:pt>
                <c:pt idx="110">
                  <c:v>2.5350000000000001</c:v>
                </c:pt>
                <c:pt idx="111">
                  <c:v>2.6269999999999998</c:v>
                </c:pt>
                <c:pt idx="112">
                  <c:v>2.7389999999999999</c:v>
                </c:pt>
                <c:pt idx="113">
                  <c:v>2.8359999999999999</c:v>
                </c:pt>
                <c:pt idx="114">
                  <c:v>2.9159999999999999</c:v>
                </c:pt>
                <c:pt idx="115">
                  <c:v>2.9809999999999999</c:v>
                </c:pt>
                <c:pt idx="116">
                  <c:v>3.1280000000000001</c:v>
                </c:pt>
                <c:pt idx="117">
                  <c:v>3.2280000000000002</c:v>
                </c:pt>
                <c:pt idx="118">
                  <c:v>3.3450000000000002</c:v>
                </c:pt>
                <c:pt idx="119">
                  <c:v>3.4470000000000001</c:v>
                </c:pt>
                <c:pt idx="120">
                  <c:v>3.52</c:v>
                </c:pt>
                <c:pt idx="121">
                  <c:v>3.5939999999999999</c:v>
                </c:pt>
                <c:pt idx="122">
                  <c:v>3.7010000000000001</c:v>
                </c:pt>
                <c:pt idx="123">
                  <c:v>3.8029999999999999</c:v>
                </c:pt>
                <c:pt idx="124">
                  <c:v>3.9079999999999999</c:v>
                </c:pt>
                <c:pt idx="125">
                  <c:v>4.01</c:v>
                </c:pt>
                <c:pt idx="126">
                  <c:v>4.1239999999999997</c:v>
                </c:pt>
                <c:pt idx="127">
                  <c:v>4.2130000000000001</c:v>
                </c:pt>
                <c:pt idx="128">
                  <c:v>4.34</c:v>
                </c:pt>
                <c:pt idx="129">
                  <c:v>4.4400000000000004</c:v>
                </c:pt>
                <c:pt idx="130">
                  <c:v>4.5</c:v>
                </c:pt>
                <c:pt idx="131">
                  <c:v>4.5730000000000004</c:v>
                </c:pt>
                <c:pt idx="132">
                  <c:v>4.673</c:v>
                </c:pt>
                <c:pt idx="133">
                  <c:v>4.6959999999999997</c:v>
                </c:pt>
              </c:numCache>
            </c:numRef>
          </c:xVal>
          <c:yVal>
            <c:numRef>
              <c:f>'all cavities'!$R$3:$R$137</c:f>
              <c:numCache>
                <c:formatCode>0.00E+00</c:formatCode>
                <c:ptCount val="135"/>
                <c:pt idx="0">
                  <c:v>69210000</c:v>
                </c:pt>
                <c:pt idx="1">
                  <c:v>69540000</c:v>
                </c:pt>
                <c:pt idx="2">
                  <c:v>69830000</c:v>
                </c:pt>
                <c:pt idx="3">
                  <c:v>70090000</c:v>
                </c:pt>
                <c:pt idx="4">
                  <c:v>70220000</c:v>
                </c:pt>
                <c:pt idx="5">
                  <c:v>70550000</c:v>
                </c:pt>
                <c:pt idx="6">
                  <c:v>70800000</c:v>
                </c:pt>
                <c:pt idx="7">
                  <c:v>70880000</c:v>
                </c:pt>
                <c:pt idx="8">
                  <c:v>71070000</c:v>
                </c:pt>
                <c:pt idx="9">
                  <c:v>68890000</c:v>
                </c:pt>
                <c:pt idx="10">
                  <c:v>68780000</c:v>
                </c:pt>
                <c:pt idx="11">
                  <c:v>68640000</c:v>
                </c:pt>
                <c:pt idx="12">
                  <c:v>68440000</c:v>
                </c:pt>
                <c:pt idx="13">
                  <c:v>68360000</c:v>
                </c:pt>
                <c:pt idx="14">
                  <c:v>68240000</c:v>
                </c:pt>
                <c:pt idx="15">
                  <c:v>67800000</c:v>
                </c:pt>
                <c:pt idx="16">
                  <c:v>67530000</c:v>
                </c:pt>
                <c:pt idx="17">
                  <c:v>67360000</c:v>
                </c:pt>
                <c:pt idx="18">
                  <c:v>67280000</c:v>
                </c:pt>
                <c:pt idx="19">
                  <c:v>67180000</c:v>
                </c:pt>
                <c:pt idx="20">
                  <c:v>67280000</c:v>
                </c:pt>
                <c:pt idx="21">
                  <c:v>67200000</c:v>
                </c:pt>
                <c:pt idx="22">
                  <c:v>67100000</c:v>
                </c:pt>
                <c:pt idx="23">
                  <c:v>67030000</c:v>
                </c:pt>
                <c:pt idx="24">
                  <c:v>66990000</c:v>
                </c:pt>
                <c:pt idx="25">
                  <c:v>67060000</c:v>
                </c:pt>
                <c:pt idx="26">
                  <c:v>66990000</c:v>
                </c:pt>
                <c:pt idx="27">
                  <c:v>66880000</c:v>
                </c:pt>
                <c:pt idx="28">
                  <c:v>66930000</c:v>
                </c:pt>
                <c:pt idx="29">
                  <c:v>66950000</c:v>
                </c:pt>
                <c:pt idx="30">
                  <c:v>66870000</c:v>
                </c:pt>
                <c:pt idx="31">
                  <c:v>66900000</c:v>
                </c:pt>
                <c:pt idx="32">
                  <c:v>66830000</c:v>
                </c:pt>
                <c:pt idx="33">
                  <c:v>66730000</c:v>
                </c:pt>
                <c:pt idx="34">
                  <c:v>66790000</c:v>
                </c:pt>
                <c:pt idx="35">
                  <c:v>67940000</c:v>
                </c:pt>
                <c:pt idx="36">
                  <c:v>66670000</c:v>
                </c:pt>
                <c:pt idx="37">
                  <c:v>66670000</c:v>
                </c:pt>
                <c:pt idx="38">
                  <c:v>66750000</c:v>
                </c:pt>
                <c:pt idx="39">
                  <c:v>66670000</c:v>
                </c:pt>
                <c:pt idx="40">
                  <c:v>66720000</c:v>
                </c:pt>
                <c:pt idx="41">
                  <c:v>66720000</c:v>
                </c:pt>
                <c:pt idx="42">
                  <c:v>66760000</c:v>
                </c:pt>
                <c:pt idx="43">
                  <c:v>66760000</c:v>
                </c:pt>
                <c:pt idx="44">
                  <c:v>66690000</c:v>
                </c:pt>
                <c:pt idx="45">
                  <c:v>66630000</c:v>
                </c:pt>
                <c:pt idx="46">
                  <c:v>66660000</c:v>
                </c:pt>
                <c:pt idx="47">
                  <c:v>66110000</c:v>
                </c:pt>
                <c:pt idx="48">
                  <c:v>64990000</c:v>
                </c:pt>
                <c:pt idx="49">
                  <c:v>62100000</c:v>
                </c:pt>
                <c:pt idx="50">
                  <c:v>65300000</c:v>
                </c:pt>
                <c:pt idx="51">
                  <c:v>60890000</c:v>
                </c:pt>
                <c:pt idx="52">
                  <c:v>60570000</c:v>
                </c:pt>
                <c:pt idx="53">
                  <c:v>60240000</c:v>
                </c:pt>
                <c:pt idx="54">
                  <c:v>59870000</c:v>
                </c:pt>
                <c:pt idx="55">
                  <c:v>59200000</c:v>
                </c:pt>
                <c:pt idx="56">
                  <c:v>58340000</c:v>
                </c:pt>
                <c:pt idx="57">
                  <c:v>57170000</c:v>
                </c:pt>
                <c:pt idx="58">
                  <c:v>55780000</c:v>
                </c:pt>
                <c:pt idx="59">
                  <c:v>51960000</c:v>
                </c:pt>
                <c:pt idx="60">
                  <c:v>50380000</c:v>
                </c:pt>
                <c:pt idx="61">
                  <c:v>49710000</c:v>
                </c:pt>
                <c:pt idx="62">
                  <c:v>47250000</c:v>
                </c:pt>
                <c:pt idx="63">
                  <c:v>45950000</c:v>
                </c:pt>
                <c:pt idx="64">
                  <c:v>43520000</c:v>
                </c:pt>
                <c:pt idx="65">
                  <c:v>40660000</c:v>
                </c:pt>
                <c:pt idx="66">
                  <c:v>39220000</c:v>
                </c:pt>
                <c:pt idx="67">
                  <c:v>69210000</c:v>
                </c:pt>
                <c:pt idx="68">
                  <c:v>69540000</c:v>
                </c:pt>
                <c:pt idx="69">
                  <c:v>69830000</c:v>
                </c:pt>
                <c:pt idx="70">
                  <c:v>70090000</c:v>
                </c:pt>
                <c:pt idx="71">
                  <c:v>70220000</c:v>
                </c:pt>
                <c:pt idx="72">
                  <c:v>70550000</c:v>
                </c:pt>
                <c:pt idx="73">
                  <c:v>70800000</c:v>
                </c:pt>
                <c:pt idx="74">
                  <c:v>70880000</c:v>
                </c:pt>
                <c:pt idx="75">
                  <c:v>71070000</c:v>
                </c:pt>
                <c:pt idx="76">
                  <c:v>68890000</c:v>
                </c:pt>
                <c:pt idx="77">
                  <c:v>68780000</c:v>
                </c:pt>
                <c:pt idx="78">
                  <c:v>68640000</c:v>
                </c:pt>
                <c:pt idx="79">
                  <c:v>68440000</c:v>
                </c:pt>
                <c:pt idx="80">
                  <c:v>68360000</c:v>
                </c:pt>
                <c:pt idx="81">
                  <c:v>68240000</c:v>
                </c:pt>
                <c:pt idx="82">
                  <c:v>67800000</c:v>
                </c:pt>
                <c:pt idx="83">
                  <c:v>67530000</c:v>
                </c:pt>
                <c:pt idx="84">
                  <c:v>67360000</c:v>
                </c:pt>
                <c:pt idx="85">
                  <c:v>67280000</c:v>
                </c:pt>
                <c:pt idx="86">
                  <c:v>67180000</c:v>
                </c:pt>
                <c:pt idx="87">
                  <c:v>67280000</c:v>
                </c:pt>
                <c:pt idx="88">
                  <c:v>67200000</c:v>
                </c:pt>
                <c:pt idx="89">
                  <c:v>67100000</c:v>
                </c:pt>
                <c:pt idx="90">
                  <c:v>67030000</c:v>
                </c:pt>
                <c:pt idx="91">
                  <c:v>66990000</c:v>
                </c:pt>
                <c:pt idx="92">
                  <c:v>67060000</c:v>
                </c:pt>
                <c:pt idx="93">
                  <c:v>66990000</c:v>
                </c:pt>
                <c:pt idx="94">
                  <c:v>66880000</c:v>
                </c:pt>
                <c:pt idx="95">
                  <c:v>66930000</c:v>
                </c:pt>
                <c:pt idx="96">
                  <c:v>66950000</c:v>
                </c:pt>
                <c:pt idx="97">
                  <c:v>66870000</c:v>
                </c:pt>
                <c:pt idx="98">
                  <c:v>66900000</c:v>
                </c:pt>
                <c:pt idx="99">
                  <c:v>66830000</c:v>
                </c:pt>
                <c:pt idx="100">
                  <c:v>66730000</c:v>
                </c:pt>
                <c:pt idx="101">
                  <c:v>66790000</c:v>
                </c:pt>
                <c:pt idx="102">
                  <c:v>67940000</c:v>
                </c:pt>
                <c:pt idx="103">
                  <c:v>66670000</c:v>
                </c:pt>
                <c:pt idx="104">
                  <c:v>66670000</c:v>
                </c:pt>
                <c:pt idx="105">
                  <c:v>66750000</c:v>
                </c:pt>
                <c:pt idx="106">
                  <c:v>66670000</c:v>
                </c:pt>
                <c:pt idx="107">
                  <c:v>66720000</c:v>
                </c:pt>
                <c:pt idx="108">
                  <c:v>66720000</c:v>
                </c:pt>
                <c:pt idx="109">
                  <c:v>66760000</c:v>
                </c:pt>
                <c:pt idx="110">
                  <c:v>66760000</c:v>
                </c:pt>
                <c:pt idx="111">
                  <c:v>66690000</c:v>
                </c:pt>
                <c:pt idx="112">
                  <c:v>66630000</c:v>
                </c:pt>
                <c:pt idx="113">
                  <c:v>66660000</c:v>
                </c:pt>
                <c:pt idx="114">
                  <c:v>66110000</c:v>
                </c:pt>
                <c:pt idx="115">
                  <c:v>64990000</c:v>
                </c:pt>
                <c:pt idx="116">
                  <c:v>62100000</c:v>
                </c:pt>
                <c:pt idx="117">
                  <c:v>65300000</c:v>
                </c:pt>
                <c:pt idx="118">
                  <c:v>60890000</c:v>
                </c:pt>
                <c:pt idx="119">
                  <c:v>60570000</c:v>
                </c:pt>
                <c:pt idx="120">
                  <c:v>60240000</c:v>
                </c:pt>
                <c:pt idx="121">
                  <c:v>59870000</c:v>
                </c:pt>
                <c:pt idx="122">
                  <c:v>59200000</c:v>
                </c:pt>
                <c:pt idx="123">
                  <c:v>58340000</c:v>
                </c:pt>
                <c:pt idx="124">
                  <c:v>57170000</c:v>
                </c:pt>
                <c:pt idx="125">
                  <c:v>55780000</c:v>
                </c:pt>
                <c:pt idx="126">
                  <c:v>51960000</c:v>
                </c:pt>
                <c:pt idx="127">
                  <c:v>50380000</c:v>
                </c:pt>
                <c:pt idx="128">
                  <c:v>49710000</c:v>
                </c:pt>
                <c:pt idx="129">
                  <c:v>47250000</c:v>
                </c:pt>
                <c:pt idx="130">
                  <c:v>45950000</c:v>
                </c:pt>
                <c:pt idx="131">
                  <c:v>43520000</c:v>
                </c:pt>
                <c:pt idx="132">
                  <c:v>40660000</c:v>
                </c:pt>
                <c:pt idx="133">
                  <c:v>39220000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8F0-4B6E-B73E-8442FB6BDA3A}"/>
            </c:ext>
          </c:extLst>
        </c:ser>
        <c:ser>
          <c:idx val="11"/>
          <c:order val="9"/>
          <c:tx>
            <c:v>HB 5 (01.10.2020)</c:v>
          </c:tx>
          <c:spPr>
            <a:ln w="19050">
              <a:noFill/>
            </a:ln>
          </c:spPr>
          <c:marker>
            <c:symbol val="triangle"/>
            <c:size val="7"/>
          </c:marker>
          <c:xVal>
            <c:numRef>
              <c:f>'all cavities'!$U$4:$U$83</c:f>
              <c:numCache>
                <c:formatCode>General</c:formatCode>
                <c:ptCount val="80"/>
                <c:pt idx="0">
                  <c:v>2.415</c:v>
                </c:pt>
                <c:pt idx="1">
                  <c:v>2.544</c:v>
                </c:pt>
                <c:pt idx="2">
                  <c:v>2.7069999999999999</c:v>
                </c:pt>
                <c:pt idx="3">
                  <c:v>2.8490000000000002</c:v>
                </c:pt>
                <c:pt idx="4">
                  <c:v>3.008</c:v>
                </c:pt>
                <c:pt idx="5">
                  <c:v>3.161</c:v>
                </c:pt>
                <c:pt idx="6">
                  <c:v>3.31</c:v>
                </c:pt>
                <c:pt idx="7">
                  <c:v>3.464</c:v>
                </c:pt>
                <c:pt idx="8">
                  <c:v>3.625</c:v>
                </c:pt>
                <c:pt idx="9">
                  <c:v>3.7919999999999998</c:v>
                </c:pt>
                <c:pt idx="10">
                  <c:v>3.9420000000000002</c:v>
                </c:pt>
                <c:pt idx="11">
                  <c:v>4.0609999999999999</c:v>
                </c:pt>
                <c:pt idx="12">
                  <c:v>4.1589999999999998</c:v>
                </c:pt>
                <c:pt idx="13">
                  <c:v>4.2439999999999998</c:v>
                </c:pt>
                <c:pt idx="14">
                  <c:v>4.3540000000000001</c:v>
                </c:pt>
                <c:pt idx="15">
                  <c:v>4.5289999999999999</c:v>
                </c:pt>
                <c:pt idx="16">
                  <c:v>4.5919999999999996</c:v>
                </c:pt>
                <c:pt idx="17">
                  <c:v>4.758</c:v>
                </c:pt>
                <c:pt idx="18">
                  <c:v>4.9169999999999998</c:v>
                </c:pt>
                <c:pt idx="19">
                  <c:v>5.0750000000000002</c:v>
                </c:pt>
                <c:pt idx="20">
                  <c:v>5.202</c:v>
                </c:pt>
                <c:pt idx="21">
                  <c:v>5.2679999999999998</c:v>
                </c:pt>
                <c:pt idx="22">
                  <c:v>5.38</c:v>
                </c:pt>
                <c:pt idx="23">
                  <c:v>5.54</c:v>
                </c:pt>
                <c:pt idx="24">
                  <c:v>5.6609999999999996</c:v>
                </c:pt>
                <c:pt idx="25">
                  <c:v>5.8789999999999996</c:v>
                </c:pt>
                <c:pt idx="26">
                  <c:v>6.032</c:v>
                </c:pt>
                <c:pt idx="27">
                  <c:v>6.17</c:v>
                </c:pt>
                <c:pt idx="28">
                  <c:v>6.3019999999999996</c:v>
                </c:pt>
                <c:pt idx="29">
                  <c:v>6.423</c:v>
                </c:pt>
                <c:pt idx="30">
                  <c:v>6.5369999999999999</c:v>
                </c:pt>
                <c:pt idx="31">
                  <c:v>6.641</c:v>
                </c:pt>
                <c:pt idx="32">
                  <c:v>6.7510000000000003</c:v>
                </c:pt>
                <c:pt idx="33">
                  <c:v>6.8479999999999999</c:v>
                </c:pt>
                <c:pt idx="34">
                  <c:v>6.9409999999999998</c:v>
                </c:pt>
                <c:pt idx="35">
                  <c:v>7.0540000000000003</c:v>
                </c:pt>
                <c:pt idx="36">
                  <c:v>7.1310000000000002</c:v>
                </c:pt>
                <c:pt idx="37">
                  <c:v>2.2589999999999999</c:v>
                </c:pt>
                <c:pt idx="38">
                  <c:v>2.1280000000000001</c:v>
                </c:pt>
                <c:pt idx="39">
                  <c:v>2.02</c:v>
                </c:pt>
                <c:pt idx="40">
                  <c:v>1.909</c:v>
                </c:pt>
                <c:pt idx="41">
                  <c:v>1.7769999999999999</c:v>
                </c:pt>
                <c:pt idx="42">
                  <c:v>1.6919999999999999</c:v>
                </c:pt>
                <c:pt idx="43">
                  <c:v>1.6040000000000001</c:v>
                </c:pt>
                <c:pt idx="44">
                  <c:v>1.5009999999999999</c:v>
                </c:pt>
                <c:pt idx="45">
                  <c:v>1.4410000000000001</c:v>
                </c:pt>
                <c:pt idx="46">
                  <c:v>1.34</c:v>
                </c:pt>
                <c:pt idx="47">
                  <c:v>1.26</c:v>
                </c:pt>
                <c:pt idx="48">
                  <c:v>1.2010000000000001</c:v>
                </c:pt>
                <c:pt idx="49">
                  <c:v>1.141</c:v>
                </c:pt>
                <c:pt idx="50">
                  <c:v>1.103</c:v>
                </c:pt>
                <c:pt idx="51">
                  <c:v>1.0680000000000001</c:v>
                </c:pt>
                <c:pt idx="52">
                  <c:v>1.0429999999999999</c:v>
                </c:pt>
                <c:pt idx="53">
                  <c:v>0.99629999999999996</c:v>
                </c:pt>
                <c:pt idx="54">
                  <c:v>0.95550000000000002</c:v>
                </c:pt>
                <c:pt idx="55">
                  <c:v>0.90849999999999997</c:v>
                </c:pt>
                <c:pt idx="56">
                  <c:v>0.8679</c:v>
                </c:pt>
                <c:pt idx="57">
                  <c:v>0.79059999999999997</c:v>
                </c:pt>
                <c:pt idx="58">
                  <c:v>0.71230000000000004</c:v>
                </c:pt>
                <c:pt idx="59">
                  <c:v>0.65049999999999997</c:v>
                </c:pt>
                <c:pt idx="60">
                  <c:v>0.59970000000000001</c:v>
                </c:pt>
                <c:pt idx="61">
                  <c:v>0.55049999999999999</c:v>
                </c:pt>
                <c:pt idx="62">
                  <c:v>0.51249999999999996</c:v>
                </c:pt>
                <c:pt idx="63">
                  <c:v>0.46710000000000002</c:v>
                </c:pt>
                <c:pt idx="64">
                  <c:v>0.434</c:v>
                </c:pt>
                <c:pt idx="65">
                  <c:v>7.3170000000000002</c:v>
                </c:pt>
                <c:pt idx="66">
                  <c:v>7.3680000000000003</c:v>
                </c:pt>
                <c:pt idx="67">
                  <c:v>7.4459999999999997</c:v>
                </c:pt>
                <c:pt idx="68">
                  <c:v>7.4889999999999999</c:v>
                </c:pt>
                <c:pt idx="69">
                  <c:v>7.6020000000000003</c:v>
                </c:pt>
                <c:pt idx="70">
                  <c:v>7.6509999999999998</c:v>
                </c:pt>
                <c:pt idx="71">
                  <c:v>7.6020000000000003</c:v>
                </c:pt>
                <c:pt idx="72">
                  <c:v>7.5919999999999996</c:v>
                </c:pt>
                <c:pt idx="73">
                  <c:v>7.7140000000000004</c:v>
                </c:pt>
                <c:pt idx="74">
                  <c:v>7.7969999999999997</c:v>
                </c:pt>
                <c:pt idx="75">
                  <c:v>7.8449999999999998</c:v>
                </c:pt>
                <c:pt idx="76">
                  <c:v>7.8869999999999996</c:v>
                </c:pt>
                <c:pt idx="77">
                  <c:v>7.9050000000000002</c:v>
                </c:pt>
                <c:pt idx="78">
                  <c:v>7.8949999999999996</c:v>
                </c:pt>
                <c:pt idx="79">
                  <c:v>3.8450000000000002</c:v>
                </c:pt>
              </c:numCache>
            </c:numRef>
          </c:xVal>
          <c:yVal>
            <c:numRef>
              <c:f>'all cavities'!$V$4:$V$83</c:f>
              <c:numCache>
                <c:formatCode>0.00E+00</c:formatCode>
                <c:ptCount val="80"/>
                <c:pt idx="0">
                  <c:v>738800000</c:v>
                </c:pt>
                <c:pt idx="1">
                  <c:v>721700000</c:v>
                </c:pt>
                <c:pt idx="2">
                  <c:v>696000000</c:v>
                </c:pt>
                <c:pt idx="3">
                  <c:v>674400000</c:v>
                </c:pt>
                <c:pt idx="4">
                  <c:v>651700000</c:v>
                </c:pt>
                <c:pt idx="5">
                  <c:v>628700000</c:v>
                </c:pt>
                <c:pt idx="6">
                  <c:v>607700000</c:v>
                </c:pt>
                <c:pt idx="7">
                  <c:v>585400000</c:v>
                </c:pt>
                <c:pt idx="8">
                  <c:v>549100000</c:v>
                </c:pt>
                <c:pt idx="9">
                  <c:v>528300000</c:v>
                </c:pt>
                <c:pt idx="10">
                  <c:v>507400000</c:v>
                </c:pt>
                <c:pt idx="11">
                  <c:v>492000000</c:v>
                </c:pt>
                <c:pt idx="12">
                  <c:v>480300000</c:v>
                </c:pt>
                <c:pt idx="13">
                  <c:v>470100000</c:v>
                </c:pt>
                <c:pt idx="14">
                  <c:v>460200000</c:v>
                </c:pt>
                <c:pt idx="15">
                  <c:v>440000000</c:v>
                </c:pt>
                <c:pt idx="16">
                  <c:v>371900000</c:v>
                </c:pt>
                <c:pt idx="17">
                  <c:v>348600000</c:v>
                </c:pt>
                <c:pt idx="18">
                  <c:v>333400000</c:v>
                </c:pt>
                <c:pt idx="19">
                  <c:v>318900000</c:v>
                </c:pt>
                <c:pt idx="20">
                  <c:v>308300000</c:v>
                </c:pt>
                <c:pt idx="21">
                  <c:v>303100000</c:v>
                </c:pt>
                <c:pt idx="22">
                  <c:v>287500000</c:v>
                </c:pt>
                <c:pt idx="23">
                  <c:v>274100000</c:v>
                </c:pt>
                <c:pt idx="24">
                  <c:v>264500000</c:v>
                </c:pt>
                <c:pt idx="25">
                  <c:v>257500000</c:v>
                </c:pt>
                <c:pt idx="26">
                  <c:v>246000000</c:v>
                </c:pt>
                <c:pt idx="27">
                  <c:v>249700000</c:v>
                </c:pt>
                <c:pt idx="28">
                  <c:v>239500000</c:v>
                </c:pt>
                <c:pt idx="29">
                  <c:v>228100000</c:v>
                </c:pt>
                <c:pt idx="30">
                  <c:v>219600000</c:v>
                </c:pt>
                <c:pt idx="31">
                  <c:v>211400000</c:v>
                </c:pt>
                <c:pt idx="32">
                  <c:v>202700000</c:v>
                </c:pt>
                <c:pt idx="33">
                  <c:v>195400000</c:v>
                </c:pt>
                <c:pt idx="34">
                  <c:v>183600000</c:v>
                </c:pt>
                <c:pt idx="35">
                  <c:v>175100000</c:v>
                </c:pt>
                <c:pt idx="36">
                  <c:v>168800000</c:v>
                </c:pt>
                <c:pt idx="37">
                  <c:v>742000000</c:v>
                </c:pt>
                <c:pt idx="38">
                  <c:v>756800000</c:v>
                </c:pt>
                <c:pt idx="39">
                  <c:v>776400000</c:v>
                </c:pt>
                <c:pt idx="40">
                  <c:v>789000000</c:v>
                </c:pt>
                <c:pt idx="41">
                  <c:v>764300000</c:v>
                </c:pt>
                <c:pt idx="42">
                  <c:v>778200000</c:v>
                </c:pt>
                <c:pt idx="43">
                  <c:v>789600000</c:v>
                </c:pt>
                <c:pt idx="44">
                  <c:v>807100000</c:v>
                </c:pt>
                <c:pt idx="45">
                  <c:v>819300000</c:v>
                </c:pt>
                <c:pt idx="46">
                  <c:v>773700000</c:v>
                </c:pt>
                <c:pt idx="47">
                  <c:v>785300000</c:v>
                </c:pt>
                <c:pt idx="48">
                  <c:v>796000000</c:v>
                </c:pt>
                <c:pt idx="49">
                  <c:v>805900000</c:v>
                </c:pt>
                <c:pt idx="50">
                  <c:v>814100000</c:v>
                </c:pt>
                <c:pt idx="51">
                  <c:v>819200000</c:v>
                </c:pt>
                <c:pt idx="52">
                  <c:v>845300000</c:v>
                </c:pt>
                <c:pt idx="53">
                  <c:v>871500000</c:v>
                </c:pt>
                <c:pt idx="54">
                  <c:v>869000000</c:v>
                </c:pt>
                <c:pt idx="55">
                  <c:v>898500000</c:v>
                </c:pt>
                <c:pt idx="56">
                  <c:v>895400000</c:v>
                </c:pt>
                <c:pt idx="57">
                  <c:v>943800000</c:v>
                </c:pt>
                <c:pt idx="58">
                  <c:v>936400000</c:v>
                </c:pt>
                <c:pt idx="59">
                  <c:v>963400000</c:v>
                </c:pt>
                <c:pt idx="60">
                  <c:v>989800000</c:v>
                </c:pt>
                <c:pt idx="61">
                  <c:v>1036000000</c:v>
                </c:pt>
                <c:pt idx="62">
                  <c:v>1037000000</c:v>
                </c:pt>
                <c:pt idx="63">
                  <c:v>1055000000</c:v>
                </c:pt>
                <c:pt idx="64">
                  <c:v>1064000000</c:v>
                </c:pt>
                <c:pt idx="65">
                  <c:v>152500000</c:v>
                </c:pt>
                <c:pt idx="66">
                  <c:v>147700000</c:v>
                </c:pt>
                <c:pt idx="67">
                  <c:v>143100000</c:v>
                </c:pt>
                <c:pt idx="68">
                  <c:v>139000000</c:v>
                </c:pt>
                <c:pt idx="69">
                  <c:v>135000000</c:v>
                </c:pt>
                <c:pt idx="70">
                  <c:v>129200000</c:v>
                </c:pt>
                <c:pt idx="71">
                  <c:v>125600000</c:v>
                </c:pt>
                <c:pt idx="72">
                  <c:v>118900000</c:v>
                </c:pt>
                <c:pt idx="73">
                  <c:v>120000000</c:v>
                </c:pt>
                <c:pt idx="74">
                  <c:v>114200000</c:v>
                </c:pt>
                <c:pt idx="75">
                  <c:v>111300000</c:v>
                </c:pt>
                <c:pt idx="76">
                  <c:v>108200000</c:v>
                </c:pt>
                <c:pt idx="77">
                  <c:v>105400000</c:v>
                </c:pt>
                <c:pt idx="78">
                  <c:v>102100000</c:v>
                </c:pt>
                <c:pt idx="79">
                  <c:v>465000000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8F0-4B6E-B73E-8442FB6BDA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068840"/>
        <c:axId val="72385810"/>
      </c:scatterChart>
      <c:valAx>
        <c:axId val="38068840"/>
        <c:scaling>
          <c:orientation val="minMax"/>
          <c:max val="8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0"/>
              <a:lstStyle/>
              <a:p>
                <a:pPr>
                  <a:defRPr sz="1200" b="1" strike="noStrike" spc="-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it-IT" sz="1200" b="1" strike="noStrike" spc="-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Eacc</a:t>
                </a:r>
                <a:r>
                  <a:rPr lang="it-IT" sz="1200" b="1" strike="noStrike" spc="-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[MV/m]</a:t>
                </a:r>
              </a:p>
            </c:rich>
          </c:tx>
          <c:layout>
            <c:manualLayout>
              <c:xMode val="edge"/>
              <c:yMode val="edge"/>
              <c:x val="0.48439030040865705"/>
              <c:y val="0.91322877157235249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0" strike="noStrike" spc="-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it-IT"/>
          </a:p>
        </c:txPr>
        <c:crossAx val="72385810"/>
        <c:crossesAt val="0"/>
        <c:crossBetween val="midCat"/>
      </c:valAx>
      <c:valAx>
        <c:axId val="72385810"/>
        <c:scaling>
          <c:logBase val="10"/>
          <c:orientation val="minMax"/>
          <c:max val="10000000000"/>
          <c:min val="1000000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DDDDDD"/>
              </a:solidFill>
            </a:ln>
          </c:spPr>
        </c:minorGridlines>
        <c:title>
          <c:tx>
            <c:rich>
              <a:bodyPr rot="-5400000"/>
              <a:lstStyle/>
              <a:p>
                <a:pPr>
                  <a:defRPr sz="1200" b="1" strike="noStrike" spc="-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it-IT" sz="1200" b="1" strike="noStrike" spc="-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</a:p>
            </c:rich>
          </c:tx>
          <c:layout>
            <c:manualLayout>
              <c:xMode val="edge"/>
              <c:yMode val="edge"/>
              <c:x val="1.8584811985744232E-2"/>
              <c:y val="0.41298334882041726"/>
            </c:manualLayout>
          </c:layout>
          <c:overlay val="0"/>
          <c:spPr>
            <a:noFill/>
            <a:ln>
              <a:noFill/>
            </a:ln>
          </c:spPr>
        </c:title>
        <c:numFmt formatCode="0E+0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50" b="0" strike="noStrike" spc="-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it-IT"/>
          </a:p>
        </c:txPr>
        <c:crossAx val="38068840"/>
        <c:crossesAt val="0"/>
        <c:crossBetween val="midCat"/>
      </c:valAx>
      <c:spPr>
        <a:noFill/>
        <a:ln>
          <a:solidFill>
            <a:srgbClr val="B3B3B3"/>
          </a:solidFill>
        </a:ln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1.9504097935470487E-2"/>
          <c:y val="0.94409024526445606"/>
          <c:w val="0.96721651623612404"/>
          <c:h val="4.4127089189336319E-2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200" b="0" strike="noStrike" spc="-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span"/>
    <c:showDLblsOverMax val="1"/>
  </c:chart>
  <c:spPr>
    <a:solidFill>
      <a:srgbClr val="FFFFFF"/>
    </a:solidFill>
    <a:ln>
      <a:solidFill>
        <a:schemeClr val="tx1"/>
      </a:solidFill>
    </a:ln>
  </c:sp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600" b="1" strike="noStrike" spc="-1">
                <a:latin typeface="Arial"/>
              </a:defRPr>
            </a:pPr>
            <a:r>
              <a:rPr lang="it-IT" sz="1600" b="1" strike="noStrike" spc="-1">
                <a:latin typeface="Arial"/>
              </a:rPr>
              <a:t>Comparison stripped cavity</a:t>
            </a:r>
          </a:p>
        </c:rich>
      </c:tx>
      <c:layout>
        <c:manualLayout>
          <c:xMode val="edge"/>
          <c:yMode val="edge"/>
          <c:x val="0.35331545182281948"/>
          <c:y val="2.2987236299229583E-2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7162883295947522E-2"/>
          <c:y val="8.4004591062238509E-2"/>
          <c:w val="0.85905749048041069"/>
          <c:h val="0.80730552971424685"/>
        </c:manualLayout>
      </c:layout>
      <c:scatterChart>
        <c:scatterStyle val="lineMarker"/>
        <c:varyColors val="0"/>
        <c:ser>
          <c:idx val="1"/>
          <c:order val="0"/>
          <c:tx>
            <c:strRef>
              <c:f>'C:\Users\Tsymbaliuk\Desktop\Bias system\Cryostat measurements\HB 8\[QWR-Test 27-02-20- HB8 v2.xlsx]Curva di Q'!$O$27</c:f>
              <c:strCache>
                <c:ptCount val="1"/>
                <c:pt idx="0">
                  <c:v>1W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dash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'[1]Curva di Q'!$N$28:$N$42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'[1]Curva di Q'!$O$28:$O$42</c:f>
              <c:numCache>
                <c:formatCode>General</c:formatCode>
                <c:ptCount val="15"/>
                <c:pt idx="0">
                  <c:v>65325115.249464326</c:v>
                </c:pt>
                <c:pt idx="1">
                  <c:v>146981509.31129473</c:v>
                </c:pt>
                <c:pt idx="2">
                  <c:v>261300460.9978573</c:v>
                </c:pt>
                <c:pt idx="3">
                  <c:v>408281970.30915207</c:v>
                </c:pt>
                <c:pt idx="4">
                  <c:v>587926037.24517894</c:v>
                </c:pt>
                <c:pt idx="5">
                  <c:v>800232661.80593801</c:v>
                </c:pt>
                <c:pt idx="6">
                  <c:v>1045201843.9914292</c:v>
                </c:pt>
                <c:pt idx="7">
                  <c:v>1322833583.8016527</c:v>
                </c:pt>
                <c:pt idx="8">
                  <c:v>1633127881.2366083</c:v>
                </c:pt>
                <c:pt idx="9">
                  <c:v>1976084736.2962959</c:v>
                </c:pt>
                <c:pt idx="10">
                  <c:v>2351704148.9807158</c:v>
                </c:pt>
                <c:pt idx="11">
                  <c:v>2759986119.2898679</c:v>
                </c:pt>
                <c:pt idx="12">
                  <c:v>3200930647.223752</c:v>
                </c:pt>
                <c:pt idx="13">
                  <c:v>3674537732.7823682</c:v>
                </c:pt>
                <c:pt idx="14">
                  <c:v>4180807375.9657168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6A-4364-9021-4FA9440C0C74}"/>
            </c:ext>
          </c:extLst>
        </c:ser>
        <c:ser>
          <c:idx val="2"/>
          <c:order val="1"/>
          <c:tx>
            <c:strRef>
              <c:f>'C:\Users\Tsymbaliuk\Desktop\Bias system\Cryostat measurements\HB 8\[QWR-Test 27-02-20- HB8 v2.xlsx]Curva di Q'!$P$27</c:f>
              <c:strCache>
                <c:ptCount val="1"/>
                <c:pt idx="0">
                  <c:v>3W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dashDot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'[1]Curva di Q'!$N$28:$N$42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'[1]Curva di Q'!$P$28:$P$42</c:f>
              <c:numCache>
                <c:formatCode>General</c:formatCode>
                <c:ptCount val="15"/>
                <c:pt idx="0">
                  <c:v>21775038.416488111</c:v>
                </c:pt>
                <c:pt idx="1">
                  <c:v>48993836.437098242</c:v>
                </c:pt>
                <c:pt idx="2">
                  <c:v>87100153.665952444</c:v>
                </c:pt>
                <c:pt idx="3">
                  <c:v>136093990.10305068</c:v>
                </c:pt>
                <c:pt idx="4">
                  <c:v>195975345.74839297</c:v>
                </c:pt>
                <c:pt idx="5">
                  <c:v>266744220.60197935</c:v>
                </c:pt>
                <c:pt idx="6">
                  <c:v>348400614.66380978</c:v>
                </c:pt>
                <c:pt idx="7">
                  <c:v>440944527.9338842</c:v>
                </c:pt>
                <c:pt idx="8">
                  <c:v>544375960.41220272</c:v>
                </c:pt>
                <c:pt idx="9">
                  <c:v>658694912.09876525</c:v>
                </c:pt>
                <c:pt idx="10">
                  <c:v>783901382.99357188</c:v>
                </c:pt>
                <c:pt idx="11">
                  <c:v>919995373.09662259</c:v>
                </c:pt>
                <c:pt idx="12">
                  <c:v>1066976882.4079174</c:v>
                </c:pt>
                <c:pt idx="13">
                  <c:v>1224845910.9274561</c:v>
                </c:pt>
                <c:pt idx="14">
                  <c:v>1393602458.6552391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6A-4364-9021-4FA9440C0C74}"/>
            </c:ext>
          </c:extLst>
        </c:ser>
        <c:ser>
          <c:idx val="3"/>
          <c:order val="2"/>
          <c:tx>
            <c:strRef>
              <c:f>'C:\Users\Tsymbaliuk\Desktop\Bias system\Cryostat measurements\HB 8\[QWR-Test 27-02-20- HB8 v2.xlsx]Curva di Q'!$Q$27</c:f>
              <c:strCache>
                <c:ptCount val="1"/>
                <c:pt idx="0">
                  <c:v>7W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lgDash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'[1]Curva di Q'!$N$28:$N$42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'[1]Curva di Q'!$Q$28:$Q$42</c:f>
              <c:numCache>
                <c:formatCode>General</c:formatCode>
                <c:ptCount val="15"/>
                <c:pt idx="0">
                  <c:v>9332159.3213520478</c:v>
                </c:pt>
                <c:pt idx="1">
                  <c:v>20997358.473042108</c:v>
                </c:pt>
                <c:pt idx="2">
                  <c:v>37328637.285408191</c:v>
                </c:pt>
                <c:pt idx="3">
                  <c:v>58325995.758450292</c:v>
                </c:pt>
                <c:pt idx="4">
                  <c:v>83989433.892168432</c:v>
                </c:pt>
                <c:pt idx="5">
                  <c:v>114318951.68656258</c:v>
                </c:pt>
                <c:pt idx="6">
                  <c:v>149314549.14163277</c:v>
                </c:pt>
                <c:pt idx="7">
                  <c:v>188976226.25737894</c:v>
                </c:pt>
                <c:pt idx="8">
                  <c:v>233303983.03380117</c:v>
                </c:pt>
                <c:pt idx="9">
                  <c:v>282297819.4708994</c:v>
                </c:pt>
                <c:pt idx="10">
                  <c:v>335957735.56867373</c:v>
                </c:pt>
                <c:pt idx="11">
                  <c:v>394283731.32712394</c:v>
                </c:pt>
                <c:pt idx="12">
                  <c:v>457275806.74625033</c:v>
                </c:pt>
                <c:pt idx="13">
                  <c:v>524933961.82605261</c:v>
                </c:pt>
                <c:pt idx="14">
                  <c:v>597258196.56653106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E6A-4364-9021-4FA9440C0C74}"/>
            </c:ext>
          </c:extLst>
        </c:ser>
        <c:ser>
          <c:idx val="4"/>
          <c:order val="3"/>
          <c:tx>
            <c:strRef>
              <c:f>'C:\Users\Tsymbaliuk\Desktop\Bias system\Cryostat measurements\HB 8\[QWR-Test 27-02-20- HB8 v2.xlsx]Curva di Q'!$R$27</c:f>
              <c:strCache>
                <c:ptCount val="1"/>
                <c:pt idx="0">
                  <c:v>15W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lgDashDot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'[1]Curva di Q'!$N$28:$N$42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'[1]Curva di Q'!$R$28:$R$42</c:f>
              <c:numCache>
                <c:formatCode>General</c:formatCode>
                <c:ptCount val="15"/>
                <c:pt idx="0">
                  <c:v>4355007.683297622</c:v>
                </c:pt>
                <c:pt idx="1">
                  <c:v>9798767.2874196488</c:v>
                </c:pt>
                <c:pt idx="2">
                  <c:v>17420030.733190488</c:v>
                </c:pt>
                <c:pt idx="3">
                  <c:v>27218798.020610135</c:v>
                </c:pt>
                <c:pt idx="4">
                  <c:v>39195069.149678595</c:v>
                </c:pt>
                <c:pt idx="5">
                  <c:v>53348844.120395869</c:v>
                </c:pt>
                <c:pt idx="6">
                  <c:v>69680122.932761952</c:v>
                </c:pt>
                <c:pt idx="7">
                  <c:v>88188905.586776838</c:v>
                </c:pt>
                <c:pt idx="8">
                  <c:v>108875192.08244054</c:v>
                </c:pt>
                <c:pt idx="9">
                  <c:v>131738982.41975306</c:v>
                </c:pt>
                <c:pt idx="10">
                  <c:v>156780276.59871438</c:v>
                </c:pt>
                <c:pt idx="11">
                  <c:v>183999074.61932454</c:v>
                </c:pt>
                <c:pt idx="12">
                  <c:v>213395376.48158348</c:v>
                </c:pt>
                <c:pt idx="13">
                  <c:v>244969182.1854912</c:v>
                </c:pt>
                <c:pt idx="14">
                  <c:v>278720491.73104781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E6A-4364-9021-4FA9440C0C74}"/>
            </c:ext>
          </c:extLst>
        </c:ser>
        <c:ser>
          <c:idx val="5"/>
          <c:order val="4"/>
          <c:tx>
            <c:strRef>
              <c:f>'C:\Users\Tsymbaliuk\Desktop\Bias system\Cryostat measurements\HB 8\[QWR-Test 27-02-20- HB8 v2.xlsx]Curva di Q'!$S$27</c:f>
              <c:strCache>
                <c:ptCount val="1"/>
                <c:pt idx="0">
                  <c:v>30W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lgDashDotDot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'[1]Curva di Q'!$N$28:$N$42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'[1]Curva di Q'!$S$28:$S$42</c:f>
              <c:numCache>
                <c:formatCode>General</c:formatCode>
                <c:ptCount val="15"/>
                <c:pt idx="0">
                  <c:v>2177503.841648811</c:v>
                </c:pt>
                <c:pt idx="1">
                  <c:v>4899383.6437098244</c:v>
                </c:pt>
                <c:pt idx="2">
                  <c:v>8710015.366595244</c:v>
                </c:pt>
                <c:pt idx="3">
                  <c:v>13609399.010305068</c:v>
                </c:pt>
                <c:pt idx="4">
                  <c:v>19597534.574839298</c:v>
                </c:pt>
                <c:pt idx="5">
                  <c:v>26674422.060197935</c:v>
                </c:pt>
                <c:pt idx="6">
                  <c:v>34840061.466380976</c:v>
                </c:pt>
                <c:pt idx="7">
                  <c:v>44094452.793388419</c:v>
                </c:pt>
                <c:pt idx="8">
                  <c:v>54437596.04122027</c:v>
                </c:pt>
                <c:pt idx="9">
                  <c:v>65869491.20987653</c:v>
                </c:pt>
                <c:pt idx="10">
                  <c:v>78390138.299357191</c:v>
                </c:pt>
                <c:pt idx="11">
                  <c:v>91999537.309662268</c:v>
                </c:pt>
                <c:pt idx="12">
                  <c:v>106697688.24079174</c:v>
                </c:pt>
                <c:pt idx="13">
                  <c:v>122484591.0927456</c:v>
                </c:pt>
                <c:pt idx="14">
                  <c:v>139360245.8655239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E6A-4364-9021-4FA9440C0C74}"/>
            </c:ext>
          </c:extLst>
        </c:ser>
        <c:ser>
          <c:idx val="0"/>
          <c:order val="5"/>
          <c:tx>
            <c:v>DD</c:v>
          </c:tx>
          <c:spPr>
            <a:ln w="19050">
              <a:noFill/>
            </a:ln>
          </c:spPr>
          <c:marker>
            <c:symbol val="square"/>
            <c:size val="7"/>
            <c:spPr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accent1">
                    <a:shade val="65000"/>
                  </a:schemeClr>
                </a:solidFill>
              </a:ln>
            </c:spPr>
          </c:marker>
          <c:xVal>
            <c:numRef>
              <c:f>'all cavities'!$M$3:$M$51</c:f>
              <c:numCache>
                <c:formatCode>General</c:formatCode>
                <c:ptCount val="49"/>
                <c:pt idx="0">
                  <c:v>4.1026460759549819</c:v>
                </c:pt>
                <c:pt idx="1">
                  <c:v>1.8260840701562833</c:v>
                </c:pt>
                <c:pt idx="2">
                  <c:v>1.6137380697499768</c:v>
                </c:pt>
                <c:pt idx="3">
                  <c:v>2.5139269664438562</c:v>
                </c:pt>
                <c:pt idx="4">
                  <c:v>4.7149287949932948</c:v>
                </c:pt>
                <c:pt idx="5">
                  <c:v>4.4014019942566875</c:v>
                </c:pt>
                <c:pt idx="6">
                  <c:v>3.9447924507253664</c:v>
                </c:pt>
                <c:pt idx="7">
                  <c:v>3.608428021840246</c:v>
                </c:pt>
                <c:pt idx="8">
                  <c:v>3.3339581237514757</c:v>
                </c:pt>
                <c:pt idx="9">
                  <c:v>3.086645442769099</c:v>
                </c:pt>
                <c:pt idx="10">
                  <c:v>2.7318701292956225</c:v>
                </c:pt>
                <c:pt idx="11">
                  <c:v>4.7818105581966961</c:v>
                </c:pt>
                <c:pt idx="12">
                  <c:v>5.3758459431436458</c:v>
                </c:pt>
                <c:pt idx="13">
                  <c:v>5.7193244041723048</c:v>
                </c:pt>
                <c:pt idx="14">
                  <c:v>5.8293214858514935</c:v>
                </c:pt>
                <c:pt idx="15">
                  <c:v>5.9905312788836431</c:v>
                </c:pt>
                <c:pt idx="16">
                  <c:v>6.0695307077417473</c:v>
                </c:pt>
                <c:pt idx="17">
                  <c:v>6.0956363366372406</c:v>
                </c:pt>
                <c:pt idx="18">
                  <c:v>6.2499806692825635</c:v>
                </c:pt>
                <c:pt idx="19">
                  <c:v>6.2499806692825635</c:v>
                </c:pt>
                <c:pt idx="20">
                  <c:v>6.3507933135675811</c:v>
                </c:pt>
                <c:pt idx="21">
                  <c:v>6.5234677178507132</c:v>
                </c:pt>
                <c:pt idx="22">
                  <c:v>6.5719700043795743</c:v>
                </c:pt>
                <c:pt idx="23">
                  <c:v>6.4500304694554478</c:v>
                </c:pt>
                <c:pt idx="24">
                  <c:v>6.6679162475029514</c:v>
                </c:pt>
                <c:pt idx="25">
                  <c:v>6.6201169484450455</c:v>
                </c:pt>
                <c:pt idx="26">
                  <c:v>6.809301219771914</c:v>
                </c:pt>
                <c:pt idx="27">
                  <c:v>6.8557816311644411</c:v>
                </c:pt>
                <c:pt idx="28">
                  <c:v>6.8789040631865195</c:v>
                </c:pt>
                <c:pt idx="29">
                  <c:v>7.0160385637763891</c:v>
                </c:pt>
                <c:pt idx="30">
                  <c:v>5.4637402585912449</c:v>
                </c:pt>
                <c:pt idx="31">
                  <c:v>5.3462267318270129</c:v>
                </c:pt>
                <c:pt idx="32">
                  <c:v>5.1341099436919011</c:v>
                </c:pt>
                <c:pt idx="33">
                  <c:v>5.0404709011142339</c:v>
                </c:pt>
                <c:pt idx="34">
                  <c:v>4.88041496426463</c:v>
                </c:pt>
                <c:pt idx="35">
                  <c:v>4.6811295864934852</c:v>
                </c:pt>
                <c:pt idx="36">
                  <c:v>4.3651758474011668</c:v>
                </c:pt>
                <c:pt idx="37">
                  <c:v>4.0244932789016215</c:v>
                </c:pt>
                <c:pt idx="38">
                  <c:v>3.8221263022515513</c:v>
                </c:pt>
                <c:pt idx="39">
                  <c:v>3.5193172798395747</c:v>
                </c:pt>
                <c:pt idx="40">
                  <c:v>3.2859850021897872</c:v>
                </c:pt>
                <c:pt idx="41">
                  <c:v>3.0347653538708736</c:v>
                </c:pt>
                <c:pt idx="42">
                  <c:v>2.8401611120376495</c:v>
                </c:pt>
                <c:pt idx="43">
                  <c:v>2.520235450557117</c:v>
                </c:pt>
                <c:pt idx="44">
                  <c:v>2.1384906927308056</c:v>
                </c:pt>
                <c:pt idx="45">
                  <c:v>1.8347591026916208</c:v>
                </c:pt>
                <c:pt idx="46">
                  <c:v>1.2601177252785585</c:v>
                </c:pt>
                <c:pt idx="47">
                  <c:v>1.4586917266139612</c:v>
                </c:pt>
              </c:numCache>
            </c:numRef>
          </c:xVal>
          <c:yVal>
            <c:numRef>
              <c:f>'all cavities'!$N$3:$N$51</c:f>
              <c:numCache>
                <c:formatCode>General</c:formatCode>
                <c:ptCount val="49"/>
                <c:pt idx="0">
                  <c:v>920143641.31872761</c:v>
                </c:pt>
                <c:pt idx="1">
                  <c:v>1321883430.9866226</c:v>
                </c:pt>
                <c:pt idx="2">
                  <c:v>1328581500.7396104</c:v>
                </c:pt>
                <c:pt idx="3">
                  <c:v>1221594211.8268292</c:v>
                </c:pt>
                <c:pt idx="4">
                  <c:v>943233615.94964266</c:v>
                </c:pt>
                <c:pt idx="5">
                  <c:v>959333223.19264054</c:v>
                </c:pt>
                <c:pt idx="6">
                  <c:v>987518533.89558148</c:v>
                </c:pt>
                <c:pt idx="7">
                  <c:v>1024551731.2016368</c:v>
                </c:pt>
                <c:pt idx="8">
                  <c:v>1051048758.7327135</c:v>
                </c:pt>
                <c:pt idx="9">
                  <c:v>1089752493.0460246</c:v>
                </c:pt>
                <c:pt idx="10">
                  <c:v>1134993384.5670426</c:v>
                </c:pt>
                <c:pt idx="11">
                  <c:v>927528749.61647904</c:v>
                </c:pt>
                <c:pt idx="12">
                  <c:v>787868969.35578036</c:v>
                </c:pt>
                <c:pt idx="13">
                  <c:v>689457685.25807333</c:v>
                </c:pt>
                <c:pt idx="14">
                  <c:v>638923368.00712299</c:v>
                </c:pt>
                <c:pt idx="15">
                  <c:v>609328223.00124216</c:v>
                </c:pt>
                <c:pt idx="16">
                  <c:v>583662036.37067878</c:v>
                </c:pt>
                <c:pt idx="17">
                  <c:v>533132214.38471901</c:v>
                </c:pt>
                <c:pt idx="18">
                  <c:v>520860703.2830354</c:v>
                </c:pt>
                <c:pt idx="19">
                  <c:v>488699688.67627794</c:v>
                </c:pt>
                <c:pt idx="20">
                  <c:v>455407207.63816464</c:v>
                </c:pt>
                <c:pt idx="21">
                  <c:v>436473578.85579836</c:v>
                </c:pt>
                <c:pt idx="22">
                  <c:v>432598680.98806834</c:v>
                </c:pt>
                <c:pt idx="23">
                  <c:v>401457974.58191901</c:v>
                </c:pt>
                <c:pt idx="24">
                  <c:v>390406952.11944073</c:v>
                </c:pt>
                <c:pt idx="25">
                  <c:v>360486601.47592354</c:v>
                </c:pt>
                <c:pt idx="26">
                  <c:v>341196806.60631621</c:v>
                </c:pt>
                <c:pt idx="27">
                  <c:v>329666515.91878521</c:v>
                </c:pt>
                <c:pt idx="28">
                  <c:v>295948847.34080189</c:v>
                </c:pt>
                <c:pt idx="29">
                  <c:v>291106484.38035327</c:v>
                </c:pt>
                <c:pt idx="30">
                  <c:v>713092925.95660913</c:v>
                </c:pt>
                <c:pt idx="31">
                  <c:v>727951796.67624962</c:v>
                </c:pt>
                <c:pt idx="32">
                  <c:v>768050454.99786532</c:v>
                </c:pt>
                <c:pt idx="33">
                  <c:v>794773984.9816339</c:v>
                </c:pt>
                <c:pt idx="34">
                  <c:v>825373876.31662488</c:v>
                </c:pt>
                <c:pt idx="35">
                  <c:v>846575363.33690846</c:v>
                </c:pt>
                <c:pt idx="36">
                  <c:v>902155396.19404221</c:v>
                </c:pt>
                <c:pt idx="37">
                  <c:v>949734865.58236837</c:v>
                </c:pt>
                <c:pt idx="38">
                  <c:v>984040396.30979037</c:v>
                </c:pt>
                <c:pt idx="39">
                  <c:v>1007174350.8466532</c:v>
                </c:pt>
                <c:pt idx="40">
                  <c:v>1017780370.0131592</c:v>
                </c:pt>
                <c:pt idx="41">
                  <c:v>1073925038.285634</c:v>
                </c:pt>
                <c:pt idx="42">
                  <c:v>1102122879.4678433</c:v>
                </c:pt>
                <c:pt idx="43">
                  <c:v>1145713397.7794492</c:v>
                </c:pt>
                <c:pt idx="44">
                  <c:v>1260694060.5826564</c:v>
                </c:pt>
                <c:pt idx="45">
                  <c:v>1299277685.0915763</c:v>
                </c:pt>
                <c:pt idx="46">
                  <c:v>1656684922.4695683</c:v>
                </c:pt>
                <c:pt idx="47">
                  <c:v>1480752955.6112542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E6A-4364-9021-4FA9440C0C74}"/>
            </c:ext>
          </c:extLst>
        </c:ser>
        <c:ser>
          <c:idx val="7"/>
          <c:order val="6"/>
          <c:tx>
            <c:strRef>
              <c:f>'all cavities'!$J$1</c:f>
              <c:strCache>
                <c:ptCount val="1"/>
                <c:pt idx="0">
                  <c:v>HB 7 </c:v>
                </c:pt>
              </c:strCache>
            </c:strRef>
          </c:tx>
          <c:spPr>
            <a:ln w="19050">
              <a:noFill/>
            </a:ln>
          </c:spPr>
          <c:marker>
            <c:symbol val="triangle"/>
            <c:size val="6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'all cavities'!$J$3:$J$44</c:f>
              <c:numCache>
                <c:formatCode>0.00E+00</c:formatCode>
                <c:ptCount val="42"/>
                <c:pt idx="0">
                  <c:v>0.99258942052552435</c:v>
                </c:pt>
                <c:pt idx="1">
                  <c:v>0.92321489113395538</c:v>
                </c:pt>
                <c:pt idx="2">
                  <c:v>0.87518637078594641</c:v>
                </c:pt>
                <c:pt idx="3">
                  <c:v>0.81648484591615711</c:v>
                </c:pt>
                <c:pt idx="4">
                  <c:v>0.77912933008992769</c:v>
                </c:pt>
                <c:pt idx="5">
                  <c:v>0.74177381426369848</c:v>
                </c:pt>
                <c:pt idx="6">
                  <c:v>0.68307228939390929</c:v>
                </c:pt>
                <c:pt idx="7">
                  <c:v>0.61903426226323033</c:v>
                </c:pt>
                <c:pt idx="8">
                  <c:v>0.56033273739344114</c:v>
                </c:pt>
                <c:pt idx="9">
                  <c:v>0.50696771478454206</c:v>
                </c:pt>
                <c:pt idx="10">
                  <c:v>0.46961219895831258</c:v>
                </c:pt>
                <c:pt idx="11">
                  <c:v>0.43225668313208321</c:v>
                </c:pt>
                <c:pt idx="12">
                  <c:v>0.37355515826229413</c:v>
                </c:pt>
                <c:pt idx="13">
                  <c:v>0.34687264695784453</c:v>
                </c:pt>
                <c:pt idx="14" formatCode="General">
                  <c:v>1.7130172257456631</c:v>
                </c:pt>
                <c:pt idx="15" formatCode="General">
                  <c:v>2.5775305920098295</c:v>
                </c:pt>
                <c:pt idx="16" formatCode="General">
                  <c:v>2.1719564201821955</c:v>
                </c:pt>
                <c:pt idx="17" formatCode="General">
                  <c:v>2.7162796507929672</c:v>
                </c:pt>
                <c:pt idx="18" formatCode="General">
                  <c:v>3.88702238074079</c:v>
                </c:pt>
                <c:pt idx="19" formatCode="General">
                  <c:v>3.7808195834527907</c:v>
                </c:pt>
                <c:pt idx="20" formatCode="General">
                  <c:v>3.6108951077919906</c:v>
                </c:pt>
                <c:pt idx="21" formatCode="General">
                  <c:v>3.5259328699615908</c:v>
                </c:pt>
                <c:pt idx="22" formatCode="General">
                  <c:v>3.462211191588791</c:v>
                </c:pt>
                <c:pt idx="23" formatCode="General">
                  <c:v>3.2922867159279914</c:v>
                </c:pt>
                <c:pt idx="24" formatCode="General">
                  <c:v>3.1436027997247917</c:v>
                </c:pt>
                <c:pt idx="25" formatCode="General">
                  <c:v>3.1648433591823921</c:v>
                </c:pt>
                <c:pt idx="26" formatCode="General">
                  <c:v>2.9736783240639921</c:v>
                </c:pt>
                <c:pt idx="27" formatCode="General">
                  <c:v>2.8037538484031934</c:v>
                </c:pt>
                <c:pt idx="28" formatCode="General">
                  <c:v>2.6338293727423934</c:v>
                </c:pt>
                <c:pt idx="29" formatCode="General">
                  <c:v>2.4469124495155135</c:v>
                </c:pt>
                <c:pt idx="30" formatCode="General">
                  <c:v>2.2727398619631947</c:v>
                </c:pt>
                <c:pt idx="31" formatCode="General">
                  <c:v>1.9987366449601549</c:v>
                </c:pt>
                <c:pt idx="32" formatCode="General">
                  <c:v>1.8245640574078352</c:v>
                </c:pt>
                <c:pt idx="33" formatCode="General">
                  <c:v>1.5802976236454358</c:v>
                </c:pt>
                <c:pt idx="34" formatCode="General">
                  <c:v>1.4464820990625564</c:v>
                </c:pt>
                <c:pt idx="35" formatCode="General">
                  <c:v>1.5017075536523159</c:v>
                </c:pt>
                <c:pt idx="36" formatCode="General">
                  <c:v>1.3657679731236765</c:v>
                </c:pt>
                <c:pt idx="37" formatCode="General">
                  <c:v>1.2128359450289568</c:v>
                </c:pt>
                <c:pt idx="38" formatCode="General">
                  <c:v>1.0896407001748774</c:v>
                </c:pt>
                <c:pt idx="39" formatCode="General">
                  <c:v>3.8049261120145097</c:v>
                </c:pt>
                <c:pt idx="40" formatCode="General">
                  <c:v>4.0984337363634555</c:v>
                </c:pt>
                <c:pt idx="41" formatCode="General">
                  <c:v>4.2852113154946023</c:v>
                </c:pt>
              </c:numCache>
            </c:numRef>
          </c:xVal>
          <c:yVal>
            <c:numRef>
              <c:f>'all cavities'!$K$3:$K$44</c:f>
              <c:numCache>
                <c:formatCode>0.00E+00</c:formatCode>
                <c:ptCount val="42"/>
                <c:pt idx="0">
                  <c:v>357560617.49101895</c:v>
                </c:pt>
                <c:pt idx="1">
                  <c:v>361549512.84811229</c:v>
                </c:pt>
                <c:pt idx="2">
                  <c:v>370638238.25638598</c:v>
                </c:pt>
                <c:pt idx="3">
                  <c:v>375423252.30754876</c:v>
                </c:pt>
                <c:pt idx="4">
                  <c:v>385003592.65927279</c:v>
                </c:pt>
                <c:pt idx="5">
                  <c:v>390695193.55652958</c:v>
                </c:pt>
                <c:pt idx="6">
                  <c:v>406401190.21663928</c:v>
                </c:pt>
                <c:pt idx="7">
                  <c:v>417216065.63988483</c:v>
                </c:pt>
                <c:pt idx="8">
                  <c:v>427300750.93636018</c:v>
                </c:pt>
                <c:pt idx="9">
                  <c:v>441834790.08385539</c:v>
                </c:pt>
                <c:pt idx="10">
                  <c:v>450206396.63281262</c:v>
                </c:pt>
                <c:pt idx="11">
                  <c:v>469453936.47614175</c:v>
                </c:pt>
                <c:pt idx="12">
                  <c:v>506430519.62827861</c:v>
                </c:pt>
                <c:pt idx="13">
                  <c:v>524000558.06436187</c:v>
                </c:pt>
                <c:pt idx="14" formatCode="General">
                  <c:v>245877112.02602524</c:v>
                </c:pt>
                <c:pt idx="15" formatCode="General">
                  <c:v>201081464.11322418</c:v>
                </c:pt>
                <c:pt idx="16" formatCode="General">
                  <c:v>231838177.78993729</c:v>
                </c:pt>
                <c:pt idx="17" formatCode="General">
                  <c:v>192971598.52675191</c:v>
                </c:pt>
                <c:pt idx="18" formatCode="General">
                  <c:v>91389558.185997263</c:v>
                </c:pt>
                <c:pt idx="19" formatCode="General">
                  <c:v>101943451.56809844</c:v>
                </c:pt>
                <c:pt idx="20" formatCode="General">
                  <c:v>119636443.44971795</c:v>
                </c:pt>
                <c:pt idx="21" formatCode="General">
                  <c:v>126927885.95275965</c:v>
                </c:pt>
                <c:pt idx="22" formatCode="General">
                  <c:v>135094384.22762108</c:v>
                </c:pt>
                <c:pt idx="23" formatCode="General">
                  <c:v>152318105.85920635</c:v>
                </c:pt>
                <c:pt idx="24" formatCode="General">
                  <c:v>162974030.0788829</c:v>
                </c:pt>
                <c:pt idx="25" formatCode="General">
                  <c:v>164899784.15199199</c:v>
                </c:pt>
                <c:pt idx="26" formatCode="General">
                  <c:v>179689814.08390597</c:v>
                </c:pt>
                <c:pt idx="27" formatCode="General">
                  <c:v>190059948.02988857</c:v>
                </c:pt>
                <c:pt idx="28" formatCode="General">
                  <c:v>197975210.34212425</c:v>
                </c:pt>
                <c:pt idx="29" formatCode="General">
                  <c:v>208516455.77148953</c:v>
                </c:pt>
                <c:pt idx="30" formatCode="General">
                  <c:v>218688161.20203915</c:v>
                </c:pt>
                <c:pt idx="31" formatCode="General">
                  <c:v>229173992.54263628</c:v>
                </c:pt>
                <c:pt idx="32" formatCode="General">
                  <c:v>234093494.580632</c:v>
                </c:pt>
                <c:pt idx="33" formatCode="General">
                  <c:v>245416494.32945082</c:v>
                </c:pt>
                <c:pt idx="34" formatCode="General">
                  <c:v>253455960.90477258</c:v>
                </c:pt>
                <c:pt idx="35" formatCode="General">
                  <c:v>266294034.18397078</c:v>
                </c:pt>
                <c:pt idx="36" formatCode="General">
                  <c:v>273186585.44928133</c:v>
                </c:pt>
                <c:pt idx="37" formatCode="General">
                  <c:v>284991936.99075383</c:v>
                </c:pt>
                <c:pt idx="38" formatCode="General">
                  <c:v>318104400.93943828</c:v>
                </c:pt>
                <c:pt idx="39" formatCode="General">
                  <c:v>95466647.724577934</c:v>
                </c:pt>
                <c:pt idx="40" formatCode="General">
                  <c:v>60551981.384336963</c:v>
                </c:pt>
                <c:pt idx="41" formatCode="General">
                  <c:v>46749813.483927511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E6A-4364-9021-4FA9440C0C74}"/>
            </c:ext>
          </c:extLst>
        </c:ser>
        <c:ser>
          <c:idx val="13"/>
          <c:order val="7"/>
          <c:tx>
            <c:strRef>
              <c:f>'all cavities'!$D$1</c:f>
              <c:strCache>
                <c:ptCount val="1"/>
                <c:pt idx="0">
                  <c:v>HB 8</c:v>
                </c:pt>
              </c:strCache>
            </c:strRef>
          </c:tx>
          <c:spPr>
            <a:ln w="19050">
              <a:noFill/>
            </a:ln>
          </c:spPr>
          <c:marker>
            <c:symbol val="diamond"/>
            <c:size val="7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c:spPr>
          </c:marker>
          <c:xVal>
            <c:numRef>
              <c:f>'all cavities'!$D$3:$D$32</c:f>
              <c:numCache>
                <c:formatCode>0.00E+00</c:formatCode>
                <c:ptCount val="30"/>
                <c:pt idx="0">
                  <c:v>0.58899999999999997</c:v>
                </c:pt>
                <c:pt idx="1">
                  <c:v>0.48299999999999998</c:v>
                </c:pt>
                <c:pt idx="2">
                  <c:v>0.36099999999999999</c:v>
                </c:pt>
                <c:pt idx="3">
                  <c:v>0.80600000000000005</c:v>
                </c:pt>
                <c:pt idx="4">
                  <c:v>0.97</c:v>
                </c:pt>
                <c:pt idx="5">
                  <c:v>1.1399999999999999</c:v>
                </c:pt>
                <c:pt idx="6">
                  <c:v>1.34</c:v>
                </c:pt>
                <c:pt idx="7">
                  <c:v>1.53</c:v>
                </c:pt>
                <c:pt idx="8">
                  <c:v>1.76</c:v>
                </c:pt>
                <c:pt idx="9">
                  <c:v>1.99</c:v>
                </c:pt>
                <c:pt idx="10">
                  <c:v>2.17</c:v>
                </c:pt>
                <c:pt idx="11">
                  <c:v>2.4300000000000002</c:v>
                </c:pt>
                <c:pt idx="12">
                  <c:v>2.69</c:v>
                </c:pt>
                <c:pt idx="13">
                  <c:v>2.96</c:v>
                </c:pt>
                <c:pt idx="14">
                  <c:v>3.2</c:v>
                </c:pt>
                <c:pt idx="15">
                  <c:v>3.43</c:v>
                </c:pt>
                <c:pt idx="16">
                  <c:v>3.65</c:v>
                </c:pt>
                <c:pt idx="17">
                  <c:v>3.91</c:v>
                </c:pt>
                <c:pt idx="18">
                  <c:v>4.04</c:v>
                </c:pt>
                <c:pt idx="19">
                  <c:v>0.88600000000000001</c:v>
                </c:pt>
                <c:pt idx="20">
                  <c:v>0.90200000000000002</c:v>
                </c:pt>
                <c:pt idx="21">
                  <c:v>3.75</c:v>
                </c:pt>
                <c:pt idx="22">
                  <c:v>4.59</c:v>
                </c:pt>
                <c:pt idx="23">
                  <c:v>4.83</c:v>
                </c:pt>
                <c:pt idx="24">
                  <c:v>5.01</c:v>
                </c:pt>
                <c:pt idx="25">
                  <c:v>5.12</c:v>
                </c:pt>
                <c:pt idx="26">
                  <c:v>5.28</c:v>
                </c:pt>
                <c:pt idx="27">
                  <c:v>5.54</c:v>
                </c:pt>
                <c:pt idx="28">
                  <c:v>5.44</c:v>
                </c:pt>
                <c:pt idx="29">
                  <c:v>5.62</c:v>
                </c:pt>
              </c:numCache>
            </c:numRef>
          </c:xVal>
          <c:yVal>
            <c:numRef>
              <c:f>'all cavities'!$E$3:$E$32</c:f>
              <c:numCache>
                <c:formatCode>0.00E+00</c:formatCode>
                <c:ptCount val="30"/>
                <c:pt idx="0">
                  <c:v>398000000</c:v>
                </c:pt>
                <c:pt idx="1">
                  <c:v>444000000</c:v>
                </c:pt>
                <c:pt idx="2">
                  <c:v>504000000</c:v>
                </c:pt>
                <c:pt idx="3">
                  <c:v>333000000</c:v>
                </c:pt>
                <c:pt idx="4">
                  <c:v>298000000</c:v>
                </c:pt>
                <c:pt idx="5">
                  <c:v>262000000</c:v>
                </c:pt>
                <c:pt idx="6">
                  <c:v>242000000</c:v>
                </c:pt>
                <c:pt idx="7">
                  <c:v>227000000</c:v>
                </c:pt>
                <c:pt idx="8">
                  <c:v>210000000</c:v>
                </c:pt>
                <c:pt idx="9">
                  <c:v>205000000</c:v>
                </c:pt>
                <c:pt idx="10">
                  <c:v>196000000</c:v>
                </c:pt>
                <c:pt idx="11">
                  <c:v>185000000</c:v>
                </c:pt>
                <c:pt idx="12">
                  <c:v>174000000</c:v>
                </c:pt>
                <c:pt idx="13">
                  <c:v>165000000</c:v>
                </c:pt>
                <c:pt idx="14">
                  <c:v>157000000</c:v>
                </c:pt>
                <c:pt idx="15">
                  <c:v>148000000</c:v>
                </c:pt>
                <c:pt idx="16">
                  <c:v>139000000</c:v>
                </c:pt>
                <c:pt idx="17">
                  <c:v>127000000</c:v>
                </c:pt>
                <c:pt idx="18">
                  <c:v>114000000</c:v>
                </c:pt>
                <c:pt idx="19">
                  <c:v>318000000</c:v>
                </c:pt>
                <c:pt idx="20">
                  <c:v>311000000</c:v>
                </c:pt>
                <c:pt idx="21">
                  <c:v>140000000</c:v>
                </c:pt>
                <c:pt idx="22">
                  <c:v>105000000</c:v>
                </c:pt>
                <c:pt idx="23">
                  <c:v>93400000</c:v>
                </c:pt>
                <c:pt idx="24">
                  <c:v>88300000</c:v>
                </c:pt>
                <c:pt idx="25">
                  <c:v>81400000</c:v>
                </c:pt>
                <c:pt idx="26">
                  <c:v>74400000</c:v>
                </c:pt>
                <c:pt idx="27">
                  <c:v>65400000</c:v>
                </c:pt>
                <c:pt idx="28">
                  <c:v>70300000</c:v>
                </c:pt>
                <c:pt idx="29">
                  <c:v>54400000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E6A-4364-9021-4FA9440C0C74}"/>
            </c:ext>
          </c:extLst>
        </c:ser>
        <c:ser>
          <c:idx val="10"/>
          <c:order val="8"/>
          <c:tx>
            <c:v>DD (stripped)</c:v>
          </c:tx>
          <c:spPr>
            <a:ln w="25400">
              <a:noFill/>
            </a:ln>
          </c:spPr>
          <c:marker>
            <c:symbol val="square"/>
            <c:size val="7"/>
            <c:spPr>
              <a:solidFill>
                <a:schemeClr val="accent5">
                  <a:lumMod val="50000"/>
                </a:schemeClr>
              </a:solidFill>
            </c:spPr>
          </c:marker>
          <c:xVal>
            <c:numRef>
              <c:f>'23.07.2020'!$A$2:$A$39</c:f>
              <c:numCache>
                <c:formatCode>General</c:formatCode>
                <c:ptCount val="38"/>
                <c:pt idx="0">
                  <c:v>2.3420000000000001</c:v>
                </c:pt>
                <c:pt idx="1">
                  <c:v>2.0419999999999998</c:v>
                </c:pt>
                <c:pt idx="2">
                  <c:v>1.5880000000000001</c:v>
                </c:pt>
                <c:pt idx="3">
                  <c:v>1.1930000000000001</c:v>
                </c:pt>
                <c:pt idx="4">
                  <c:v>0.88429999999999997</c:v>
                </c:pt>
                <c:pt idx="5">
                  <c:v>1.073</c:v>
                </c:pt>
                <c:pt idx="6">
                  <c:v>1.351</c:v>
                </c:pt>
                <c:pt idx="7">
                  <c:v>1.5129999999999999</c:v>
                </c:pt>
                <c:pt idx="8">
                  <c:v>1.694</c:v>
                </c:pt>
                <c:pt idx="9">
                  <c:v>2.2170000000000001</c:v>
                </c:pt>
                <c:pt idx="10">
                  <c:v>1.8260000000000001</c:v>
                </c:pt>
                <c:pt idx="11">
                  <c:v>1.9219999999999999</c:v>
                </c:pt>
                <c:pt idx="12">
                  <c:v>4.6520000000000001</c:v>
                </c:pt>
                <c:pt idx="13">
                  <c:v>4.9870000000000001</c:v>
                </c:pt>
                <c:pt idx="14">
                  <c:v>4.7160000000000002</c:v>
                </c:pt>
                <c:pt idx="15">
                  <c:v>4.6269999999999998</c:v>
                </c:pt>
                <c:pt idx="16">
                  <c:v>4.4610000000000003</c:v>
                </c:pt>
                <c:pt idx="17">
                  <c:v>4.4370000000000003</c:v>
                </c:pt>
                <c:pt idx="18">
                  <c:v>4.3310000000000004</c:v>
                </c:pt>
                <c:pt idx="19">
                  <c:v>4.242</c:v>
                </c:pt>
                <c:pt idx="20">
                  <c:v>4.1159999999999997</c:v>
                </c:pt>
                <c:pt idx="21">
                  <c:v>4.1310000000000002</c:v>
                </c:pt>
                <c:pt idx="22">
                  <c:v>3.972</c:v>
                </c:pt>
                <c:pt idx="23">
                  <c:v>3.9</c:v>
                </c:pt>
                <c:pt idx="24">
                  <c:v>3.8109999999999999</c:v>
                </c:pt>
                <c:pt idx="25">
                  <c:v>3.9369999999999998</c:v>
                </c:pt>
                <c:pt idx="26">
                  <c:v>3.6739999999999999</c:v>
                </c:pt>
                <c:pt idx="27">
                  <c:v>3.51</c:v>
                </c:pt>
                <c:pt idx="28">
                  <c:v>3.3919999999999999</c:v>
                </c:pt>
                <c:pt idx="29">
                  <c:v>3.2570000000000001</c:v>
                </c:pt>
                <c:pt idx="30">
                  <c:v>3.109</c:v>
                </c:pt>
                <c:pt idx="31">
                  <c:v>2.4900000000000002</c:v>
                </c:pt>
                <c:pt idx="32">
                  <c:v>2.6440000000000001</c:v>
                </c:pt>
                <c:pt idx="33">
                  <c:v>2.7410000000000001</c:v>
                </c:pt>
                <c:pt idx="34">
                  <c:v>2.903</c:v>
                </c:pt>
                <c:pt idx="35">
                  <c:v>2.9780000000000002</c:v>
                </c:pt>
                <c:pt idx="36">
                  <c:v>2.1120000000000001</c:v>
                </c:pt>
                <c:pt idx="37">
                  <c:v>0.92620000000000002</c:v>
                </c:pt>
              </c:numCache>
            </c:numRef>
          </c:xVal>
          <c:yVal>
            <c:numRef>
              <c:f>'23.07.2020'!$B$2:$B$39</c:f>
              <c:numCache>
                <c:formatCode>0.00E+00</c:formatCode>
                <c:ptCount val="38"/>
                <c:pt idx="0">
                  <c:v>1166000000</c:v>
                </c:pt>
                <c:pt idx="1">
                  <c:v>1567000000</c:v>
                </c:pt>
                <c:pt idx="2">
                  <c:v>1666000000</c:v>
                </c:pt>
                <c:pt idx="3">
                  <c:v>1726000000</c:v>
                </c:pt>
                <c:pt idx="4">
                  <c:v>1751000000</c:v>
                </c:pt>
                <c:pt idx="5">
                  <c:v>1668000000</c:v>
                </c:pt>
                <c:pt idx="6">
                  <c:v>1664000000</c:v>
                </c:pt>
                <c:pt idx="7">
                  <c:v>1529000000</c:v>
                </c:pt>
                <c:pt idx="8">
                  <c:v>1485000000</c:v>
                </c:pt>
                <c:pt idx="9">
                  <c:v>1183000000</c:v>
                </c:pt>
                <c:pt idx="10">
                  <c:v>1442000000</c:v>
                </c:pt>
                <c:pt idx="11">
                  <c:v>1409000000</c:v>
                </c:pt>
                <c:pt idx="12">
                  <c:v>118300000</c:v>
                </c:pt>
                <c:pt idx="13">
                  <c:v>75440000</c:v>
                </c:pt>
                <c:pt idx="14">
                  <c:v>113500000</c:v>
                </c:pt>
                <c:pt idx="15">
                  <c:v>138900000</c:v>
                </c:pt>
                <c:pt idx="16">
                  <c:v>177100000</c:v>
                </c:pt>
                <c:pt idx="17">
                  <c:v>179600000</c:v>
                </c:pt>
                <c:pt idx="18">
                  <c:v>202400000</c:v>
                </c:pt>
                <c:pt idx="19">
                  <c:v>231000000</c:v>
                </c:pt>
                <c:pt idx="20">
                  <c:v>273200000</c:v>
                </c:pt>
                <c:pt idx="21">
                  <c:v>262700000</c:v>
                </c:pt>
                <c:pt idx="22">
                  <c:v>314500000</c:v>
                </c:pt>
                <c:pt idx="23">
                  <c:v>384900000</c:v>
                </c:pt>
                <c:pt idx="24">
                  <c:v>445600000</c:v>
                </c:pt>
                <c:pt idx="25">
                  <c:v>325400000</c:v>
                </c:pt>
                <c:pt idx="26">
                  <c:v>495900000</c:v>
                </c:pt>
                <c:pt idx="27">
                  <c:v>608800000</c:v>
                </c:pt>
                <c:pt idx="28">
                  <c:v>662100000</c:v>
                </c:pt>
                <c:pt idx="29">
                  <c:v>768000000</c:v>
                </c:pt>
                <c:pt idx="30">
                  <c:v>897400000</c:v>
                </c:pt>
                <c:pt idx="31">
                  <c:v>1151000000</c:v>
                </c:pt>
                <c:pt idx="32">
                  <c:v>1095000000</c:v>
                </c:pt>
                <c:pt idx="33">
                  <c:v>1046000000</c:v>
                </c:pt>
                <c:pt idx="34">
                  <c:v>956900000</c:v>
                </c:pt>
                <c:pt idx="35">
                  <c:v>903500000</c:v>
                </c:pt>
                <c:pt idx="36">
                  <c:v>1301000000</c:v>
                </c:pt>
                <c:pt idx="37">
                  <c:v>1623000000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BE6A-4364-9021-4FA9440C0C74}"/>
            </c:ext>
          </c:extLst>
        </c:ser>
        <c:ser>
          <c:idx val="12"/>
          <c:order val="9"/>
          <c:tx>
            <c:v>HB 7 (stripped)</c:v>
          </c:tx>
          <c:spPr>
            <a:ln w="19050">
              <a:noFill/>
            </a:ln>
          </c:spPr>
          <c:marker>
            <c:symbol val="triang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'all cavities'!$Y$4:$Y$56</c:f>
              <c:numCache>
                <c:formatCode>General</c:formatCode>
                <c:ptCount val="53"/>
                <c:pt idx="0">
                  <c:v>0.75409999999999999</c:v>
                </c:pt>
                <c:pt idx="1">
                  <c:v>0.80789999999999995</c:v>
                </c:pt>
                <c:pt idx="2">
                  <c:v>0.86429999999999996</c:v>
                </c:pt>
                <c:pt idx="3">
                  <c:v>0.90780000000000005</c:v>
                </c:pt>
                <c:pt idx="4">
                  <c:v>1.0109999999999999</c:v>
                </c:pt>
                <c:pt idx="5">
                  <c:v>1.0740000000000001</c:v>
                </c:pt>
                <c:pt idx="6">
                  <c:v>1.131</c:v>
                </c:pt>
                <c:pt idx="7">
                  <c:v>1.1859999999999999</c:v>
                </c:pt>
                <c:pt idx="8">
                  <c:v>1.2549999999999999</c:v>
                </c:pt>
                <c:pt idx="9">
                  <c:v>1.337</c:v>
                </c:pt>
                <c:pt idx="10">
                  <c:v>1.417</c:v>
                </c:pt>
                <c:pt idx="11">
                  <c:v>1.5349999999999999</c:v>
                </c:pt>
                <c:pt idx="12">
                  <c:v>1.5329999999999999</c:v>
                </c:pt>
                <c:pt idx="13">
                  <c:v>1.617</c:v>
                </c:pt>
                <c:pt idx="14">
                  <c:v>1.7549999999999999</c:v>
                </c:pt>
                <c:pt idx="15">
                  <c:v>1.851</c:v>
                </c:pt>
                <c:pt idx="16">
                  <c:v>1.9450000000000001</c:v>
                </c:pt>
                <c:pt idx="17">
                  <c:v>2.0870000000000002</c:v>
                </c:pt>
                <c:pt idx="18">
                  <c:v>2.17</c:v>
                </c:pt>
                <c:pt idx="19">
                  <c:v>2.3149999999999999</c:v>
                </c:pt>
                <c:pt idx="20">
                  <c:v>2.39</c:v>
                </c:pt>
                <c:pt idx="21">
                  <c:v>2.4710000000000001</c:v>
                </c:pt>
                <c:pt idx="23">
                  <c:v>2.6379999999999999</c:v>
                </c:pt>
                <c:pt idx="24">
                  <c:v>2.734</c:v>
                </c:pt>
                <c:pt idx="25">
                  <c:v>2.8479999999999999</c:v>
                </c:pt>
                <c:pt idx="26">
                  <c:v>2.9670000000000001</c:v>
                </c:pt>
                <c:pt idx="27">
                  <c:v>3.0259999999999998</c:v>
                </c:pt>
                <c:pt idx="28">
                  <c:v>3.0979999999999999</c:v>
                </c:pt>
                <c:pt idx="29">
                  <c:v>3.1680000000000001</c:v>
                </c:pt>
                <c:pt idx="30">
                  <c:v>3.242</c:v>
                </c:pt>
                <c:pt idx="31">
                  <c:v>3.3330000000000002</c:v>
                </c:pt>
                <c:pt idx="32">
                  <c:v>3.399</c:v>
                </c:pt>
                <c:pt idx="33">
                  <c:v>3.4460000000000002</c:v>
                </c:pt>
                <c:pt idx="34">
                  <c:v>3.48</c:v>
                </c:pt>
                <c:pt idx="35">
                  <c:v>3.5259999999999998</c:v>
                </c:pt>
                <c:pt idx="36">
                  <c:v>3.57</c:v>
                </c:pt>
                <c:pt idx="37">
                  <c:v>3.6840000000000002</c:v>
                </c:pt>
                <c:pt idx="38">
                  <c:v>3.7490000000000001</c:v>
                </c:pt>
                <c:pt idx="39">
                  <c:v>3.7719999999999998</c:v>
                </c:pt>
                <c:pt idx="40">
                  <c:v>3.7709999999999999</c:v>
                </c:pt>
                <c:pt idx="41">
                  <c:v>3.8340000000000001</c:v>
                </c:pt>
                <c:pt idx="42">
                  <c:v>3.8650000000000002</c:v>
                </c:pt>
                <c:pt idx="43">
                  <c:v>0.69110000000000005</c:v>
                </c:pt>
                <c:pt idx="44">
                  <c:v>0.63060000000000005</c:v>
                </c:pt>
                <c:pt idx="45">
                  <c:v>0.56369999999999998</c:v>
                </c:pt>
                <c:pt idx="46">
                  <c:v>0.48149999999999998</c:v>
                </c:pt>
                <c:pt idx="47">
                  <c:v>0.40989999999999999</c:v>
                </c:pt>
                <c:pt idx="48">
                  <c:v>0.34610000000000002</c:v>
                </c:pt>
                <c:pt idx="49">
                  <c:v>0.27860000000000001</c:v>
                </c:pt>
                <c:pt idx="50">
                  <c:v>0.24249999999999999</c:v>
                </c:pt>
                <c:pt idx="51">
                  <c:v>0.20380000000000001</c:v>
                </c:pt>
                <c:pt idx="52">
                  <c:v>0.20399999999999999</c:v>
                </c:pt>
              </c:numCache>
            </c:numRef>
          </c:xVal>
          <c:yVal>
            <c:numRef>
              <c:f>'all cavities'!$Z$4:$Z$56</c:f>
              <c:numCache>
                <c:formatCode>0.00E+00</c:formatCode>
                <c:ptCount val="53"/>
                <c:pt idx="0">
                  <c:v>145700000</c:v>
                </c:pt>
                <c:pt idx="1">
                  <c:v>143100000</c:v>
                </c:pt>
                <c:pt idx="2">
                  <c:v>140800000</c:v>
                </c:pt>
                <c:pt idx="3">
                  <c:v>138500000</c:v>
                </c:pt>
                <c:pt idx="4">
                  <c:v>126600000</c:v>
                </c:pt>
                <c:pt idx="5">
                  <c:v>123800000</c:v>
                </c:pt>
                <c:pt idx="6">
                  <c:v>121500000</c:v>
                </c:pt>
                <c:pt idx="7">
                  <c:v>119800000</c:v>
                </c:pt>
                <c:pt idx="8">
                  <c:v>129400000</c:v>
                </c:pt>
                <c:pt idx="9">
                  <c:v>130000000</c:v>
                </c:pt>
                <c:pt idx="10">
                  <c:v>127900000</c:v>
                </c:pt>
                <c:pt idx="11">
                  <c:v>125300000</c:v>
                </c:pt>
                <c:pt idx="12">
                  <c:v>125400000</c:v>
                </c:pt>
                <c:pt idx="13">
                  <c:v>121500000</c:v>
                </c:pt>
                <c:pt idx="14">
                  <c:v>122100000</c:v>
                </c:pt>
                <c:pt idx="15">
                  <c:v>121000000</c:v>
                </c:pt>
                <c:pt idx="16">
                  <c:v>119500000</c:v>
                </c:pt>
                <c:pt idx="17">
                  <c:v>114700000</c:v>
                </c:pt>
                <c:pt idx="18">
                  <c:v>107300000</c:v>
                </c:pt>
                <c:pt idx="19">
                  <c:v>106100000</c:v>
                </c:pt>
                <c:pt idx="20">
                  <c:v>105100000</c:v>
                </c:pt>
                <c:pt idx="21">
                  <c:v>104000000</c:v>
                </c:pt>
                <c:pt idx="23">
                  <c:v>102300000</c:v>
                </c:pt>
                <c:pt idx="24">
                  <c:v>100300000</c:v>
                </c:pt>
                <c:pt idx="25">
                  <c:v>96030000</c:v>
                </c:pt>
                <c:pt idx="26">
                  <c:v>90450000</c:v>
                </c:pt>
                <c:pt idx="27">
                  <c:v>86970000</c:v>
                </c:pt>
                <c:pt idx="28">
                  <c:v>82330000</c:v>
                </c:pt>
                <c:pt idx="29">
                  <c:v>77140000</c:v>
                </c:pt>
                <c:pt idx="30">
                  <c:v>70950000</c:v>
                </c:pt>
                <c:pt idx="31">
                  <c:v>65640000</c:v>
                </c:pt>
                <c:pt idx="32">
                  <c:v>58840000</c:v>
                </c:pt>
                <c:pt idx="33">
                  <c:v>54350000</c:v>
                </c:pt>
                <c:pt idx="34">
                  <c:v>50790000</c:v>
                </c:pt>
                <c:pt idx="35">
                  <c:v>46440000</c:v>
                </c:pt>
                <c:pt idx="36">
                  <c:v>41670000</c:v>
                </c:pt>
                <c:pt idx="37">
                  <c:v>39250000</c:v>
                </c:pt>
                <c:pt idx="38">
                  <c:v>34840000</c:v>
                </c:pt>
                <c:pt idx="39">
                  <c:v>33280000</c:v>
                </c:pt>
                <c:pt idx="40">
                  <c:v>33290000</c:v>
                </c:pt>
                <c:pt idx="41">
                  <c:v>29500000</c:v>
                </c:pt>
                <c:pt idx="42">
                  <c:v>27950000</c:v>
                </c:pt>
                <c:pt idx="43">
                  <c:v>143500000</c:v>
                </c:pt>
                <c:pt idx="44">
                  <c:v>147100000</c:v>
                </c:pt>
                <c:pt idx="45">
                  <c:v>160200000</c:v>
                </c:pt>
                <c:pt idx="46">
                  <c:v>164800000</c:v>
                </c:pt>
                <c:pt idx="47">
                  <c:v>154000000</c:v>
                </c:pt>
                <c:pt idx="48">
                  <c:v>156700000</c:v>
                </c:pt>
                <c:pt idx="49">
                  <c:v>154900000</c:v>
                </c:pt>
                <c:pt idx="50">
                  <c:v>149800000</c:v>
                </c:pt>
                <c:pt idx="51">
                  <c:v>133500000</c:v>
                </c:pt>
                <c:pt idx="52">
                  <c:v>133800000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BE6A-4364-9021-4FA9440C0C74}"/>
            </c:ext>
          </c:extLst>
        </c:ser>
        <c:ser>
          <c:idx val="8"/>
          <c:order val="10"/>
          <c:tx>
            <c:v>HB 8 (stripped)</c:v>
          </c:tx>
          <c:spPr>
            <a:ln w="19050">
              <a:noFill/>
            </a:ln>
          </c:spPr>
          <c:marker>
            <c:symbol val="diamond"/>
            <c:size val="7"/>
            <c:spPr>
              <a:solidFill>
                <a:schemeClr val="bg2">
                  <a:lumMod val="10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'all cavities'!$AB$3:$AB$130</c:f>
              <c:numCache>
                <c:formatCode>0.00</c:formatCode>
                <c:ptCount val="128"/>
                <c:pt idx="1">
                  <c:v>0.98640000000000005</c:v>
                </c:pt>
                <c:pt idx="2">
                  <c:v>0.92749999999999999</c:v>
                </c:pt>
                <c:pt idx="3">
                  <c:v>0.90569999999999995</c:v>
                </c:pt>
                <c:pt idx="4">
                  <c:v>0.87060000000000004</c:v>
                </c:pt>
                <c:pt idx="5">
                  <c:v>0.8488</c:v>
                </c:pt>
                <c:pt idx="6">
                  <c:v>0.82640000000000002</c:v>
                </c:pt>
                <c:pt idx="7">
                  <c:v>0.80679999999999996</c:v>
                </c:pt>
                <c:pt idx="8">
                  <c:v>0.77490000000000003</c:v>
                </c:pt>
                <c:pt idx="9">
                  <c:v>0.75090000000000001</c:v>
                </c:pt>
                <c:pt idx="10">
                  <c:v>0.72840000000000005</c:v>
                </c:pt>
                <c:pt idx="11">
                  <c:v>0.70789999999999997</c:v>
                </c:pt>
                <c:pt idx="12">
                  <c:v>1.024</c:v>
                </c:pt>
                <c:pt idx="13">
                  <c:v>1.081</c:v>
                </c:pt>
                <c:pt idx="14">
                  <c:v>1.103</c:v>
                </c:pt>
                <c:pt idx="15">
                  <c:v>1.1479999999999999</c:v>
                </c:pt>
                <c:pt idx="16">
                  <c:v>1.1719999999999999</c:v>
                </c:pt>
                <c:pt idx="17">
                  <c:v>1.228</c:v>
                </c:pt>
                <c:pt idx="18">
                  <c:v>1.258</c:v>
                </c:pt>
                <c:pt idx="19">
                  <c:v>1.3069999999999999</c:v>
                </c:pt>
                <c:pt idx="20">
                  <c:v>1.3520000000000001</c:v>
                </c:pt>
                <c:pt idx="21">
                  <c:v>1.399</c:v>
                </c:pt>
                <c:pt idx="22">
                  <c:v>1.4550000000000001</c:v>
                </c:pt>
                <c:pt idx="23">
                  <c:v>1.5129999999999999</c:v>
                </c:pt>
                <c:pt idx="24">
                  <c:v>1.57</c:v>
                </c:pt>
                <c:pt idx="25">
                  <c:v>1.6379999999999999</c:v>
                </c:pt>
                <c:pt idx="26">
                  <c:v>1.7070000000000001</c:v>
                </c:pt>
                <c:pt idx="27">
                  <c:v>1.7629999999999999</c:v>
                </c:pt>
                <c:pt idx="28">
                  <c:v>1.853</c:v>
                </c:pt>
                <c:pt idx="29">
                  <c:v>1.9159999999999999</c:v>
                </c:pt>
                <c:pt idx="30">
                  <c:v>1.98</c:v>
                </c:pt>
                <c:pt idx="31">
                  <c:v>2.0259999999999998</c:v>
                </c:pt>
                <c:pt idx="32">
                  <c:v>2.069</c:v>
                </c:pt>
                <c:pt idx="33">
                  <c:v>2.121</c:v>
                </c:pt>
                <c:pt idx="34">
                  <c:v>2.1920000000000002</c:v>
                </c:pt>
                <c:pt idx="35">
                  <c:v>2.266</c:v>
                </c:pt>
                <c:pt idx="36">
                  <c:v>2.3370000000000002</c:v>
                </c:pt>
                <c:pt idx="37">
                  <c:v>2.4060000000000001</c:v>
                </c:pt>
                <c:pt idx="38">
                  <c:v>2.4870000000000001</c:v>
                </c:pt>
                <c:pt idx="39">
                  <c:v>2.536</c:v>
                </c:pt>
                <c:pt idx="40">
                  <c:v>2.5870000000000002</c:v>
                </c:pt>
                <c:pt idx="41">
                  <c:v>2.5830000000000002</c:v>
                </c:pt>
                <c:pt idx="42">
                  <c:v>2.6560000000000001</c:v>
                </c:pt>
                <c:pt idx="43">
                  <c:v>2.706</c:v>
                </c:pt>
                <c:pt idx="44">
                  <c:v>2.7890000000000001</c:v>
                </c:pt>
                <c:pt idx="45">
                  <c:v>2.87</c:v>
                </c:pt>
                <c:pt idx="46">
                  <c:v>2.9540000000000002</c:v>
                </c:pt>
                <c:pt idx="47">
                  <c:v>3.052</c:v>
                </c:pt>
                <c:pt idx="48">
                  <c:v>3.157</c:v>
                </c:pt>
                <c:pt idx="49">
                  <c:v>3.2919999999999998</c:v>
                </c:pt>
                <c:pt idx="50">
                  <c:v>3.32</c:v>
                </c:pt>
                <c:pt idx="51">
                  <c:v>3.4529999999999998</c:v>
                </c:pt>
                <c:pt idx="52">
                  <c:v>3.5249999999999999</c:v>
                </c:pt>
                <c:pt idx="53">
                  <c:v>3.681</c:v>
                </c:pt>
                <c:pt idx="54">
                  <c:v>3.839</c:v>
                </c:pt>
                <c:pt idx="55">
                  <c:v>3.9550000000000001</c:v>
                </c:pt>
                <c:pt idx="56">
                  <c:v>4.0730000000000004</c:v>
                </c:pt>
                <c:pt idx="57">
                  <c:v>4.2160000000000002</c:v>
                </c:pt>
                <c:pt idx="58">
                  <c:v>4.343</c:v>
                </c:pt>
                <c:pt idx="59">
                  <c:v>4.2690000000000001</c:v>
                </c:pt>
                <c:pt idx="60">
                  <c:v>4.4729999999999999</c:v>
                </c:pt>
                <c:pt idx="61">
                  <c:v>4.6020000000000003</c:v>
                </c:pt>
                <c:pt idx="62">
                  <c:v>4.7210000000000001</c:v>
                </c:pt>
                <c:pt idx="63">
                  <c:v>4.8499999999999996</c:v>
                </c:pt>
                <c:pt idx="64">
                  <c:v>4.968</c:v>
                </c:pt>
                <c:pt idx="65">
                  <c:v>5.0750000000000002</c:v>
                </c:pt>
                <c:pt idx="66">
                  <c:v>5.2119999999999997</c:v>
                </c:pt>
                <c:pt idx="67">
                  <c:v>5.298</c:v>
                </c:pt>
                <c:pt idx="68">
                  <c:v>5.3769999999999998</c:v>
                </c:pt>
                <c:pt idx="69">
                  <c:v>5.4980000000000002</c:v>
                </c:pt>
                <c:pt idx="70">
                  <c:v>5.62</c:v>
                </c:pt>
                <c:pt idx="71" formatCode="General">
                  <c:v>5.7130000000000001</c:v>
                </c:pt>
                <c:pt idx="72" formatCode="General">
                  <c:v>2.2629999999999999</c:v>
                </c:pt>
                <c:pt idx="73" formatCode="General">
                  <c:v>2.1859999999999999</c:v>
                </c:pt>
                <c:pt idx="74" formatCode="General">
                  <c:v>2.0950000000000002</c:v>
                </c:pt>
                <c:pt idx="75" formatCode="General">
                  <c:v>2.06</c:v>
                </c:pt>
                <c:pt idx="76" formatCode="General">
                  <c:v>1.976</c:v>
                </c:pt>
                <c:pt idx="77" formatCode="General">
                  <c:v>1.887</c:v>
                </c:pt>
                <c:pt idx="78" formatCode="General">
                  <c:v>1.8160000000000001</c:v>
                </c:pt>
                <c:pt idx="79" formatCode="General">
                  <c:v>1.742</c:v>
                </c:pt>
                <c:pt idx="80" formatCode="General">
                  <c:v>1.6890000000000001</c:v>
                </c:pt>
                <c:pt idx="81" formatCode="General">
                  <c:v>1.617</c:v>
                </c:pt>
                <c:pt idx="82" formatCode="General">
                  <c:v>1.5309999999999999</c:v>
                </c:pt>
                <c:pt idx="83" formatCode="General">
                  <c:v>1.4690000000000001</c:v>
                </c:pt>
                <c:pt idx="84" formatCode="General">
                  <c:v>1.3959999999999999</c:v>
                </c:pt>
                <c:pt idx="85" formatCode="General">
                  <c:v>1.3580000000000001</c:v>
                </c:pt>
                <c:pt idx="86" formatCode="General">
                  <c:v>1.298</c:v>
                </c:pt>
                <c:pt idx="87" formatCode="General">
                  <c:v>1.268</c:v>
                </c:pt>
                <c:pt idx="88" formatCode="General">
                  <c:v>1.1879999999999999</c:v>
                </c:pt>
                <c:pt idx="89" formatCode="General">
                  <c:v>1.123</c:v>
                </c:pt>
                <c:pt idx="90" formatCode="General">
                  <c:v>1.0669999999999999</c:v>
                </c:pt>
                <c:pt idx="91" formatCode="General">
                  <c:v>1.022</c:v>
                </c:pt>
                <c:pt idx="92" formatCode="General">
                  <c:v>0.99750000000000005</c:v>
                </c:pt>
                <c:pt idx="93" formatCode="General">
                  <c:v>1.004</c:v>
                </c:pt>
                <c:pt idx="94" formatCode="General">
                  <c:v>0.97050000000000003</c:v>
                </c:pt>
                <c:pt idx="95" formatCode="General">
                  <c:v>0.96550000000000002</c:v>
                </c:pt>
                <c:pt idx="96" formatCode="General">
                  <c:v>0.91869999999999996</c:v>
                </c:pt>
                <c:pt idx="97" formatCode="General">
                  <c:v>0.93479999999999996</c:v>
                </c:pt>
                <c:pt idx="98" formatCode="General">
                  <c:v>0.89959999999999996</c:v>
                </c:pt>
                <c:pt idx="99" formatCode="General">
                  <c:v>0.878</c:v>
                </c:pt>
                <c:pt idx="100" formatCode="General">
                  <c:v>0.86780000000000002</c:v>
                </c:pt>
                <c:pt idx="101" formatCode="General">
                  <c:v>0.82540000000000002</c:v>
                </c:pt>
                <c:pt idx="102" formatCode="General">
                  <c:v>0.82279999999999998</c:v>
                </c:pt>
                <c:pt idx="103" formatCode="General">
                  <c:v>0.82330000000000003</c:v>
                </c:pt>
                <c:pt idx="104" formatCode="General">
                  <c:v>0.8236</c:v>
                </c:pt>
                <c:pt idx="105" formatCode="General">
                  <c:v>0.82320000000000004</c:v>
                </c:pt>
                <c:pt idx="106" formatCode="General">
                  <c:v>0.80130000000000001</c:v>
                </c:pt>
                <c:pt idx="107" formatCode="General">
                  <c:v>0.78280000000000005</c:v>
                </c:pt>
                <c:pt idx="108" formatCode="General">
                  <c:v>0.76049999999999995</c:v>
                </c:pt>
                <c:pt idx="109" formatCode="General">
                  <c:v>1.63</c:v>
                </c:pt>
                <c:pt idx="110" formatCode="General">
                  <c:v>1.6</c:v>
                </c:pt>
                <c:pt idx="111" formatCode="General">
                  <c:v>1.552</c:v>
                </c:pt>
                <c:pt idx="112" formatCode="General">
                  <c:v>1.484</c:v>
                </c:pt>
                <c:pt idx="113" formatCode="General">
                  <c:v>1.413</c:v>
                </c:pt>
                <c:pt idx="114" formatCode="General">
                  <c:v>2.504</c:v>
                </c:pt>
                <c:pt idx="115" formatCode="General">
                  <c:v>2.4540000000000002</c:v>
                </c:pt>
                <c:pt idx="116" formatCode="General">
                  <c:v>2.375</c:v>
                </c:pt>
                <c:pt idx="117" formatCode="General">
                  <c:v>2.2709999999999999</c:v>
                </c:pt>
                <c:pt idx="118" formatCode="General">
                  <c:v>2.2189999999999999</c:v>
                </c:pt>
                <c:pt idx="119" formatCode="General">
                  <c:v>2.1459999999999999</c:v>
                </c:pt>
                <c:pt idx="120" formatCode="General">
                  <c:v>2.0920000000000001</c:v>
                </c:pt>
                <c:pt idx="121" formatCode="General">
                  <c:v>2.0670000000000002</c:v>
                </c:pt>
                <c:pt idx="122" formatCode="General">
                  <c:v>5.8259999999999996</c:v>
                </c:pt>
                <c:pt idx="123" formatCode="General">
                  <c:v>5.9649999999999999</c:v>
                </c:pt>
                <c:pt idx="124" formatCode="General">
                  <c:v>6.0369999999999999</c:v>
                </c:pt>
                <c:pt idx="125" formatCode="General">
                  <c:v>6.0869999999999997</c:v>
                </c:pt>
                <c:pt idx="126" formatCode="General">
                  <c:v>6.1909999999999998</c:v>
                </c:pt>
                <c:pt idx="127" formatCode="General">
                  <c:v>3.8679999999999999</c:v>
                </c:pt>
              </c:numCache>
            </c:numRef>
          </c:xVal>
          <c:yVal>
            <c:numRef>
              <c:f>'all cavities'!$AC$3:$AC$130</c:f>
              <c:numCache>
                <c:formatCode>General</c:formatCode>
                <c:ptCount val="128"/>
                <c:pt idx="1">
                  <c:v>344400000</c:v>
                </c:pt>
                <c:pt idx="2">
                  <c:v>352000000</c:v>
                </c:pt>
                <c:pt idx="3">
                  <c:v>355400000</c:v>
                </c:pt>
                <c:pt idx="4">
                  <c:v>360900000</c:v>
                </c:pt>
                <c:pt idx="5">
                  <c:v>364000000</c:v>
                </c:pt>
                <c:pt idx="6">
                  <c:v>367900000</c:v>
                </c:pt>
                <c:pt idx="7">
                  <c:v>371900000</c:v>
                </c:pt>
                <c:pt idx="8">
                  <c:v>379200000</c:v>
                </c:pt>
                <c:pt idx="9">
                  <c:v>382800000</c:v>
                </c:pt>
                <c:pt idx="10">
                  <c:v>387300000</c:v>
                </c:pt>
                <c:pt idx="11">
                  <c:v>391700000</c:v>
                </c:pt>
                <c:pt idx="12">
                  <c:v>339300000</c:v>
                </c:pt>
                <c:pt idx="13">
                  <c:v>331700000</c:v>
                </c:pt>
                <c:pt idx="14">
                  <c:v>328500000</c:v>
                </c:pt>
                <c:pt idx="15">
                  <c:v>322900000</c:v>
                </c:pt>
                <c:pt idx="16">
                  <c:v>321100000</c:v>
                </c:pt>
                <c:pt idx="17">
                  <c:v>314300000</c:v>
                </c:pt>
                <c:pt idx="18">
                  <c:v>308600000</c:v>
                </c:pt>
                <c:pt idx="19">
                  <c:v>298500000</c:v>
                </c:pt>
                <c:pt idx="20">
                  <c:v>293900000</c:v>
                </c:pt>
                <c:pt idx="21">
                  <c:v>290500000</c:v>
                </c:pt>
                <c:pt idx="22">
                  <c:v>284700000</c:v>
                </c:pt>
                <c:pt idx="23">
                  <c:v>280600000</c:v>
                </c:pt>
                <c:pt idx="24">
                  <c:v>276300000</c:v>
                </c:pt>
                <c:pt idx="25">
                  <c:v>271600000</c:v>
                </c:pt>
                <c:pt idx="26">
                  <c:v>267800000</c:v>
                </c:pt>
                <c:pt idx="27">
                  <c:v>252100000</c:v>
                </c:pt>
                <c:pt idx="28">
                  <c:v>247300000</c:v>
                </c:pt>
                <c:pt idx="29">
                  <c:v>243900000</c:v>
                </c:pt>
                <c:pt idx="30">
                  <c:v>241500000</c:v>
                </c:pt>
                <c:pt idx="31">
                  <c:v>239600000</c:v>
                </c:pt>
                <c:pt idx="32">
                  <c:v>237800000</c:v>
                </c:pt>
                <c:pt idx="33">
                  <c:v>233700000</c:v>
                </c:pt>
                <c:pt idx="34">
                  <c:v>230400000</c:v>
                </c:pt>
                <c:pt idx="35">
                  <c:v>227500000</c:v>
                </c:pt>
                <c:pt idx="36">
                  <c:v>224900000</c:v>
                </c:pt>
                <c:pt idx="37">
                  <c:v>221800000</c:v>
                </c:pt>
                <c:pt idx="38">
                  <c:v>219300000</c:v>
                </c:pt>
                <c:pt idx="39">
                  <c:v>217900000</c:v>
                </c:pt>
                <c:pt idx="40">
                  <c:v>215100000</c:v>
                </c:pt>
                <c:pt idx="41">
                  <c:v>205200000</c:v>
                </c:pt>
                <c:pt idx="42">
                  <c:v>203200000</c:v>
                </c:pt>
                <c:pt idx="43">
                  <c:v>195500000</c:v>
                </c:pt>
                <c:pt idx="44">
                  <c:v>191300000</c:v>
                </c:pt>
                <c:pt idx="45">
                  <c:v>190300000</c:v>
                </c:pt>
                <c:pt idx="46">
                  <c:v>187000000</c:v>
                </c:pt>
                <c:pt idx="47">
                  <c:v>185500000</c:v>
                </c:pt>
                <c:pt idx="48">
                  <c:v>184000000</c:v>
                </c:pt>
                <c:pt idx="49">
                  <c:v>181500000</c:v>
                </c:pt>
                <c:pt idx="50">
                  <c:v>178400000</c:v>
                </c:pt>
                <c:pt idx="51">
                  <c:v>182500000</c:v>
                </c:pt>
                <c:pt idx="52">
                  <c:v>181400000</c:v>
                </c:pt>
                <c:pt idx="53">
                  <c:v>178500000</c:v>
                </c:pt>
                <c:pt idx="54">
                  <c:v>175300000</c:v>
                </c:pt>
                <c:pt idx="55">
                  <c:v>172700000</c:v>
                </c:pt>
                <c:pt idx="56">
                  <c:v>170500000</c:v>
                </c:pt>
                <c:pt idx="57">
                  <c:v>167500000</c:v>
                </c:pt>
                <c:pt idx="58">
                  <c:v>163000000</c:v>
                </c:pt>
                <c:pt idx="59">
                  <c:v>164700000</c:v>
                </c:pt>
                <c:pt idx="60">
                  <c:v>170700000</c:v>
                </c:pt>
                <c:pt idx="61">
                  <c:v>167500000</c:v>
                </c:pt>
                <c:pt idx="62">
                  <c:v>164400000</c:v>
                </c:pt>
                <c:pt idx="63">
                  <c:v>159000000</c:v>
                </c:pt>
                <c:pt idx="64">
                  <c:v>155300000</c:v>
                </c:pt>
                <c:pt idx="65">
                  <c:v>151400000</c:v>
                </c:pt>
                <c:pt idx="66">
                  <c:v>146100000</c:v>
                </c:pt>
                <c:pt idx="67">
                  <c:v>142800000</c:v>
                </c:pt>
                <c:pt idx="68">
                  <c:v>139800000</c:v>
                </c:pt>
                <c:pt idx="69">
                  <c:v>135000000</c:v>
                </c:pt>
                <c:pt idx="70">
                  <c:v>130200000</c:v>
                </c:pt>
                <c:pt idx="71">
                  <c:v>126500000</c:v>
                </c:pt>
                <c:pt idx="72">
                  <c:v>189800000</c:v>
                </c:pt>
                <c:pt idx="73">
                  <c:v>191100000</c:v>
                </c:pt>
                <c:pt idx="74">
                  <c:v>187200000</c:v>
                </c:pt>
                <c:pt idx="75">
                  <c:v>196300000</c:v>
                </c:pt>
                <c:pt idx="76">
                  <c:v>196600000</c:v>
                </c:pt>
                <c:pt idx="77">
                  <c:v>196200000</c:v>
                </c:pt>
                <c:pt idx="78">
                  <c:v>196600000</c:v>
                </c:pt>
                <c:pt idx="79">
                  <c:v>196700000</c:v>
                </c:pt>
                <c:pt idx="80">
                  <c:v>195800000</c:v>
                </c:pt>
                <c:pt idx="81">
                  <c:v>195300000</c:v>
                </c:pt>
                <c:pt idx="82">
                  <c:v>202300000</c:v>
                </c:pt>
                <c:pt idx="83">
                  <c:v>205500000</c:v>
                </c:pt>
                <c:pt idx="84">
                  <c:v>206100000</c:v>
                </c:pt>
                <c:pt idx="85">
                  <c:v>214500000</c:v>
                </c:pt>
                <c:pt idx="86">
                  <c:v>215600000</c:v>
                </c:pt>
                <c:pt idx="87">
                  <c:v>228500000</c:v>
                </c:pt>
                <c:pt idx="88">
                  <c:v>237500000</c:v>
                </c:pt>
                <c:pt idx="89">
                  <c:v>237300000</c:v>
                </c:pt>
                <c:pt idx="90">
                  <c:v>236000000</c:v>
                </c:pt>
                <c:pt idx="91">
                  <c:v>239900000</c:v>
                </c:pt>
                <c:pt idx="92">
                  <c:v>248600000</c:v>
                </c:pt>
                <c:pt idx="93">
                  <c:v>270100000</c:v>
                </c:pt>
                <c:pt idx="94">
                  <c:v>273300000</c:v>
                </c:pt>
                <c:pt idx="95">
                  <c:v>293900000</c:v>
                </c:pt>
                <c:pt idx="96">
                  <c:v>363200000</c:v>
                </c:pt>
                <c:pt idx="97">
                  <c:v>329400000</c:v>
                </c:pt>
                <c:pt idx="98">
                  <c:v>334800000</c:v>
                </c:pt>
                <c:pt idx="99">
                  <c:v>338100000</c:v>
                </c:pt>
                <c:pt idx="100">
                  <c:v>339000000</c:v>
                </c:pt>
                <c:pt idx="101">
                  <c:v>347700000</c:v>
                </c:pt>
                <c:pt idx="102">
                  <c:v>348200000</c:v>
                </c:pt>
                <c:pt idx="103">
                  <c:v>347900000</c:v>
                </c:pt>
                <c:pt idx="104">
                  <c:v>347800000</c:v>
                </c:pt>
                <c:pt idx="105">
                  <c:v>347900000</c:v>
                </c:pt>
                <c:pt idx="106">
                  <c:v>352300000</c:v>
                </c:pt>
                <c:pt idx="107">
                  <c:v>357800000</c:v>
                </c:pt>
                <c:pt idx="108">
                  <c:v>361700000</c:v>
                </c:pt>
                <c:pt idx="109">
                  <c:v>256200000</c:v>
                </c:pt>
                <c:pt idx="110">
                  <c:v>259100000</c:v>
                </c:pt>
                <c:pt idx="111">
                  <c:v>262300000</c:v>
                </c:pt>
                <c:pt idx="112">
                  <c:v>267100000</c:v>
                </c:pt>
                <c:pt idx="113">
                  <c:v>271900000</c:v>
                </c:pt>
                <c:pt idx="114">
                  <c:v>206700000</c:v>
                </c:pt>
                <c:pt idx="115">
                  <c:v>207300000</c:v>
                </c:pt>
                <c:pt idx="116">
                  <c:v>209700000</c:v>
                </c:pt>
                <c:pt idx="117">
                  <c:v>212800000</c:v>
                </c:pt>
                <c:pt idx="118">
                  <c:v>213800000</c:v>
                </c:pt>
                <c:pt idx="119">
                  <c:v>215900000</c:v>
                </c:pt>
                <c:pt idx="120">
                  <c:v>217400000</c:v>
                </c:pt>
                <c:pt idx="121">
                  <c:v>230100000</c:v>
                </c:pt>
                <c:pt idx="122">
                  <c:v>128500000</c:v>
                </c:pt>
                <c:pt idx="123">
                  <c:v>123500000</c:v>
                </c:pt>
                <c:pt idx="124">
                  <c:v>120400000</c:v>
                </c:pt>
                <c:pt idx="125">
                  <c:v>118300000</c:v>
                </c:pt>
                <c:pt idx="126">
                  <c:v>113900000</c:v>
                </c:pt>
                <c:pt idx="127">
                  <c:v>172700000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BE6A-4364-9021-4FA9440C0C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068840"/>
        <c:axId val="72385810"/>
      </c:scatterChart>
      <c:valAx>
        <c:axId val="38068840"/>
        <c:scaling>
          <c:orientation val="minMax"/>
          <c:max val="8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0"/>
              <a:lstStyle/>
              <a:p>
                <a:pPr>
                  <a:defRPr sz="900" b="0" strike="noStrike" spc="-1">
                    <a:latin typeface="Arial"/>
                  </a:defRPr>
                </a:pPr>
                <a:r>
                  <a:rPr lang="it-IT" sz="900" b="0" strike="noStrike" spc="-1">
                    <a:latin typeface="Arial"/>
                  </a:rPr>
                  <a:t>Eacc [MV/m]</a:t>
                </a:r>
              </a:p>
            </c:rich>
          </c:tx>
          <c:layout>
            <c:manualLayout>
              <c:xMode val="edge"/>
              <c:yMode val="edge"/>
              <c:x val="0.45304771500281266"/>
              <c:y val="0.93260648920977318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0"/>
        <c:majorTickMark val="out"/>
        <c:minorTickMark val="out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latin typeface="Arial"/>
              </a:defRPr>
            </a:pPr>
            <a:endParaRPr lang="it-IT"/>
          </a:p>
        </c:txPr>
        <c:crossAx val="72385810"/>
        <c:crossesAt val="0"/>
        <c:crossBetween val="midCat"/>
      </c:valAx>
      <c:valAx>
        <c:axId val="72385810"/>
        <c:scaling>
          <c:logBase val="10"/>
          <c:orientation val="minMax"/>
          <c:max val="10000000000"/>
          <c:min val="1000000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DDDDDD"/>
              </a:solidFill>
            </a:ln>
          </c:spPr>
        </c:minorGridlines>
        <c:title>
          <c:tx>
            <c:rich>
              <a:bodyPr rot="-5400000"/>
              <a:lstStyle/>
              <a:p>
                <a:pPr>
                  <a:defRPr sz="900" b="0" strike="noStrike" spc="-1">
                    <a:latin typeface="Arial"/>
                  </a:defRPr>
                </a:pPr>
                <a:r>
                  <a:rPr lang="it-IT" sz="900" b="0" strike="noStrike" spc="-1">
                    <a:latin typeface="Arial"/>
                  </a:rPr>
                  <a:t>Q0 [1]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0E+00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latin typeface="Arial"/>
              </a:defRPr>
            </a:pPr>
            <a:endParaRPr lang="it-IT"/>
          </a:p>
        </c:txPr>
        <c:crossAx val="38068840"/>
        <c:crossesAt val="0"/>
        <c:crossBetween val="midCat"/>
      </c:valAx>
      <c:spPr>
        <a:noFill/>
        <a:ln>
          <a:solidFill>
            <a:srgbClr val="B3B3B3"/>
          </a:solidFill>
        </a:ln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</c:legend>
    <c:plotVisOnly val="1"/>
    <c:dispBlanksAs val="span"/>
    <c:showDLblsOverMax val="1"/>
  </c:chart>
  <c:spPr>
    <a:solidFill>
      <a:srgbClr val="FFFFFF"/>
    </a:solidFill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5398525455326956E-2"/>
          <c:y val="3.9531970268422333E-2"/>
          <c:w val="0.89546860348524693"/>
          <c:h val="0.82296354817991091"/>
        </c:manualLayout>
      </c:layout>
      <c:scatterChart>
        <c:scatterStyle val="lineMarker"/>
        <c:varyColors val="0"/>
        <c:ser>
          <c:idx val="0"/>
          <c:order val="0"/>
          <c:tx>
            <c:v>Before conditioning</c:v>
          </c:tx>
          <c:spPr>
            <a:ln w="28800">
              <a:noFill/>
            </a:ln>
          </c:spPr>
          <c:marker>
            <c:symbol val="x"/>
            <c:size val="6"/>
            <c:spPr>
              <a:solidFill>
                <a:srgbClr val="2A6099"/>
              </a:solidFill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023F-420F-B1C2-C54368FC9A77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1-023F-420F-B1C2-C54368FC9A77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1000" b="0" strike="noStrike" spc="-1">
                      <a:latin typeface="Arial"/>
                    </a:defRPr>
                  </a:pPr>
                  <a:endParaRPr lang="it-IT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3F-420F-B1C2-C54368FC9A77}"/>
                </c:ext>
              </c:extLst>
            </c:dLbl>
            <c:dLbl>
              <c:idx val="4"/>
              <c:spPr/>
              <c:txPr>
                <a:bodyPr/>
                <a:lstStyle/>
                <a:p>
                  <a:pPr>
                    <a:defRPr sz="1000" b="0" strike="noStrike" spc="-1">
                      <a:latin typeface="Arial"/>
                    </a:defRPr>
                  </a:pPr>
                  <a:endParaRPr lang="it-IT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3F-420F-B1C2-C54368FC9A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'Curva di Q'!$Z$4:$Z$23</c:f>
              <c:numCache>
                <c:formatCode>0.00</c:formatCode>
                <c:ptCount val="20"/>
                <c:pt idx="1">
                  <c:v>2.0705847097414933</c:v>
                </c:pt>
                <c:pt idx="2">
                  <c:v>2.5824728580484781</c:v>
                </c:pt>
                <c:pt idx="3">
                  <c:v>3.1376678322728</c:v>
                </c:pt>
                <c:pt idx="4">
                  <c:v>3.3339581237514757</c:v>
                </c:pt>
                <c:pt idx="5">
                  <c:v>3.6521681403125665</c:v>
                </c:pt>
                <c:pt idx="6">
                  <c:v>4.0244932789016215</c:v>
                </c:pt>
                <c:pt idx="7">
                  <c:v>4.1793376864251215</c:v>
                </c:pt>
                <c:pt idx="8">
                  <c:v>4.3651758474011668</c:v>
                </c:pt>
                <c:pt idx="9">
                  <c:v>4.5083342294004183</c:v>
                </c:pt>
                <c:pt idx="10">
                  <c:v>4.7484874305581943</c:v>
                </c:pt>
                <c:pt idx="11">
                  <c:v>4.5782350525729836</c:v>
                </c:pt>
                <c:pt idx="12">
                  <c:v>4.6470845558513814</c:v>
                </c:pt>
                <c:pt idx="13">
                  <c:v>4.7818105581966961</c:v>
                </c:pt>
                <c:pt idx="14">
                  <c:v>4.9128433274154357</c:v>
                </c:pt>
                <c:pt idx="15">
                  <c:v>5.0404709011142339</c:v>
                </c:pt>
                <c:pt idx="16">
                  <c:v>5.0088688911436972</c:v>
                </c:pt>
                <c:pt idx="17">
                  <c:v>4.9450590386811974</c:v>
                </c:pt>
              </c:numCache>
            </c:numRef>
          </c:xVal>
          <c:yVal>
            <c:numRef>
              <c:f>'Curva di Q'!$AA$4:$AA$23</c:f>
              <c:numCache>
                <c:formatCode>0.00E+00</c:formatCode>
                <c:ptCount val="20"/>
                <c:pt idx="1">
                  <c:v>1246527011.0768588</c:v>
                </c:pt>
                <c:pt idx="2">
                  <c:v>983965623.97529161</c:v>
                </c:pt>
                <c:pt idx="3">
                  <c:v>673297784.23474884</c:v>
                </c:pt>
                <c:pt idx="4">
                  <c:v>544557246.42286968</c:v>
                </c:pt>
                <c:pt idx="5">
                  <c:v>465370084.13536048</c:v>
                </c:pt>
                <c:pt idx="6">
                  <c:v>398791657.41351175</c:v>
                </c:pt>
                <c:pt idx="7">
                  <c:v>338386429.6407761</c:v>
                </c:pt>
                <c:pt idx="8">
                  <c:v>303096553.8138175</c:v>
                </c:pt>
                <c:pt idx="9">
                  <c:v>279774016.63864273</c:v>
                </c:pt>
                <c:pt idx="10">
                  <c:v>252353117.01506284</c:v>
                </c:pt>
                <c:pt idx="11">
                  <c:v>216071962.89037466</c:v>
                </c:pt>
                <c:pt idx="12">
                  <c:v>180945601.52430242</c:v>
                </c:pt>
                <c:pt idx="13">
                  <c:v>232040073.79146174</c:v>
                </c:pt>
                <c:pt idx="14">
                  <c:v>211674538.83837786</c:v>
                </c:pt>
                <c:pt idx="15">
                  <c:v>186901524.90899652</c:v>
                </c:pt>
                <c:pt idx="16">
                  <c:v>174750098.80805078</c:v>
                </c:pt>
                <c:pt idx="17">
                  <c:v>142165706.80424601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23F-420F-B1C2-C54368FC9A77}"/>
            </c:ext>
          </c:extLst>
        </c:ser>
        <c:ser>
          <c:idx val="1"/>
          <c:order val="1"/>
          <c:tx>
            <c:strRef>
              <c:f>'Curva di Q'!$M$27</c:f>
              <c:strCache>
                <c:ptCount val="1"/>
                <c:pt idx="0">
                  <c:v>1W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dash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'Curva di Q'!$L$28:$L$42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'Curva di Q'!$M$28:$M$42</c:f>
              <c:numCache>
                <c:formatCode>0.00E+00</c:formatCode>
                <c:ptCount val="15"/>
                <c:pt idx="0">
                  <c:v>65418142.206166834</c:v>
                </c:pt>
                <c:pt idx="1">
                  <c:v>147190819.96387535</c:v>
                </c:pt>
                <c:pt idx="2">
                  <c:v>261672568.82466733</c:v>
                </c:pt>
                <c:pt idx="3">
                  <c:v>408863388.78854275</c:v>
                </c:pt>
                <c:pt idx="4">
                  <c:v>588763279.85550141</c:v>
                </c:pt>
                <c:pt idx="5">
                  <c:v>801372242.02554369</c:v>
                </c:pt>
                <c:pt idx="6">
                  <c:v>1046690275.2986693</c:v>
                </c:pt>
                <c:pt idx="7">
                  <c:v>1324717379.6748784</c:v>
                </c:pt>
                <c:pt idx="8">
                  <c:v>1635453555.154171</c:v>
                </c:pt>
                <c:pt idx="9">
                  <c:v>1978898801.7365465</c:v>
                </c:pt>
                <c:pt idx="10">
                  <c:v>2355053119.4220057</c:v>
                </c:pt>
                <c:pt idx="11">
                  <c:v>2763916508.2105489</c:v>
                </c:pt>
                <c:pt idx="12">
                  <c:v>3205488968.1021748</c:v>
                </c:pt>
                <c:pt idx="13">
                  <c:v>3679770499.0968843</c:v>
                </c:pt>
                <c:pt idx="14">
                  <c:v>4186761101.1946774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23F-420F-B1C2-C54368FC9A77}"/>
            </c:ext>
          </c:extLst>
        </c:ser>
        <c:ser>
          <c:idx val="2"/>
          <c:order val="2"/>
          <c:tx>
            <c:strRef>
              <c:f>'Curva di Q'!$N$27</c:f>
              <c:strCache>
                <c:ptCount val="1"/>
                <c:pt idx="0">
                  <c:v>3W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dashDot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'Curva di Q'!$L$28:$L$42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'Curva di Q'!$N$28:$N$42</c:f>
              <c:numCache>
                <c:formatCode>0.00E+00</c:formatCode>
                <c:ptCount val="15"/>
                <c:pt idx="0">
                  <c:v>21806047.40205561</c:v>
                </c:pt>
                <c:pt idx="1">
                  <c:v>49063606.654625125</c:v>
                </c:pt>
                <c:pt idx="2">
                  <c:v>87224189.60822244</c:v>
                </c:pt>
                <c:pt idx="3">
                  <c:v>136287796.26284757</c:v>
                </c:pt>
                <c:pt idx="4">
                  <c:v>196254426.6185005</c:v>
                </c:pt>
                <c:pt idx="5">
                  <c:v>267124080.67518124</c:v>
                </c:pt>
                <c:pt idx="6">
                  <c:v>348896758.43288976</c:v>
                </c:pt>
                <c:pt idx="7">
                  <c:v>441572459.89162618</c:v>
                </c:pt>
                <c:pt idx="8">
                  <c:v>545151185.05139029</c:v>
                </c:pt>
                <c:pt idx="9">
                  <c:v>659632933.91218221</c:v>
                </c:pt>
                <c:pt idx="10">
                  <c:v>785017706.474002</c:v>
                </c:pt>
                <c:pt idx="11">
                  <c:v>921305502.73684967</c:v>
                </c:pt>
                <c:pt idx="12">
                  <c:v>1068496322.700725</c:v>
                </c:pt>
                <c:pt idx="13">
                  <c:v>1226590166.3656282</c:v>
                </c:pt>
                <c:pt idx="14">
                  <c:v>1395587033.731559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23F-420F-B1C2-C54368FC9A77}"/>
            </c:ext>
          </c:extLst>
        </c:ser>
        <c:ser>
          <c:idx val="3"/>
          <c:order val="3"/>
          <c:tx>
            <c:strRef>
              <c:f>'Curva di Q'!$O$27</c:f>
              <c:strCache>
                <c:ptCount val="1"/>
                <c:pt idx="0">
                  <c:v>7W</c:v>
                </c:pt>
              </c:strCache>
            </c:strRef>
          </c:tx>
          <c:spPr>
            <a:ln w="25400">
              <a:solidFill>
                <a:srgbClr val="E7E6E6">
                  <a:lumMod val="50000"/>
                </a:srgbClr>
              </a:solidFill>
              <a:prstDash val="lgDash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'Curva di Q'!$L$28:$L$42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'Curva di Q'!$O$28:$O$42</c:f>
              <c:numCache>
                <c:formatCode>0.00E+00</c:formatCode>
                <c:ptCount val="15"/>
                <c:pt idx="0">
                  <c:v>9345448.8865952622</c:v>
                </c:pt>
                <c:pt idx="1">
                  <c:v>21027259.994839337</c:v>
                </c:pt>
                <c:pt idx="2">
                  <c:v>37381795.546381049</c:v>
                </c:pt>
                <c:pt idx="3">
                  <c:v>58409055.541220389</c:v>
                </c:pt>
                <c:pt idx="4">
                  <c:v>84109039.979357347</c:v>
                </c:pt>
                <c:pt idx="5">
                  <c:v>114481748.86079197</c:v>
                </c:pt>
                <c:pt idx="6">
                  <c:v>149527182.1855242</c:v>
                </c:pt>
                <c:pt idx="7">
                  <c:v>189245339.95355403</c:v>
                </c:pt>
                <c:pt idx="8">
                  <c:v>233636222.16488156</c:v>
                </c:pt>
                <c:pt idx="9">
                  <c:v>282699828.81950665</c:v>
                </c:pt>
                <c:pt idx="10">
                  <c:v>336436159.91742939</c:v>
                </c:pt>
                <c:pt idx="11">
                  <c:v>394845215.45864981</c:v>
                </c:pt>
                <c:pt idx="12">
                  <c:v>457926995.44316787</c:v>
                </c:pt>
                <c:pt idx="13">
                  <c:v>525681499.87098348</c:v>
                </c:pt>
                <c:pt idx="14">
                  <c:v>598108728.74209678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23F-420F-B1C2-C54368FC9A77}"/>
            </c:ext>
          </c:extLst>
        </c:ser>
        <c:ser>
          <c:idx val="4"/>
          <c:order val="4"/>
          <c:tx>
            <c:strRef>
              <c:f>'Curva di Q'!$P$27</c:f>
              <c:strCache>
                <c:ptCount val="1"/>
                <c:pt idx="0">
                  <c:v>15W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lgDashDot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'Curva di Q'!$L$28:$L$42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'Curva di Q'!$P$28:$P$42</c:f>
              <c:numCache>
                <c:formatCode>0.00E+00</c:formatCode>
                <c:ptCount val="15"/>
                <c:pt idx="0">
                  <c:v>4361209.4804111226</c:v>
                </c:pt>
                <c:pt idx="1">
                  <c:v>9812721.3309250232</c:v>
                </c:pt>
                <c:pt idx="2">
                  <c:v>17444837.92164449</c:v>
                </c:pt>
                <c:pt idx="3">
                  <c:v>27257559.252569515</c:v>
                </c:pt>
                <c:pt idx="4">
                  <c:v>39250885.323700093</c:v>
                </c:pt>
                <c:pt idx="5">
                  <c:v>53424816.135036245</c:v>
                </c:pt>
                <c:pt idx="6">
                  <c:v>69779351.686577961</c:v>
                </c:pt>
                <c:pt idx="7">
                  <c:v>88314491.978325233</c:v>
                </c:pt>
                <c:pt idx="8">
                  <c:v>109030237.01027806</c:v>
                </c:pt>
                <c:pt idx="9">
                  <c:v>131926586.78243645</c:v>
                </c:pt>
                <c:pt idx="10">
                  <c:v>157003541.29480037</c:v>
                </c:pt>
                <c:pt idx="11">
                  <c:v>184261100.54736993</c:v>
                </c:pt>
                <c:pt idx="12">
                  <c:v>213699264.54014498</c:v>
                </c:pt>
                <c:pt idx="13">
                  <c:v>245318033.27312562</c:v>
                </c:pt>
                <c:pt idx="14">
                  <c:v>279117406.74631184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23F-420F-B1C2-C54368FC9A77}"/>
            </c:ext>
          </c:extLst>
        </c:ser>
        <c:ser>
          <c:idx val="5"/>
          <c:order val="5"/>
          <c:tx>
            <c:strRef>
              <c:f>'Curva di Q'!$Q$27</c:f>
              <c:strCache>
                <c:ptCount val="1"/>
                <c:pt idx="0">
                  <c:v>30W</c:v>
                </c:pt>
              </c:strCache>
            </c:strRef>
          </c:tx>
          <c:spPr>
            <a:ln w="25400">
              <a:solidFill>
                <a:srgbClr val="DDDDDD"/>
              </a:solidFill>
              <a:prstDash val="lgDashDotDot"/>
              <a:round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it-IT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'Curva di Q'!$L$28:$L$42</c:f>
              <c:numCache>
                <c:formatCode>General</c:formatCode>
                <c:ptCount val="1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</c:numCache>
            </c:numRef>
          </c:xVal>
          <c:yVal>
            <c:numRef>
              <c:f>'Curva di Q'!$Q$28:$Q$42</c:f>
              <c:numCache>
                <c:formatCode>0.00E+00</c:formatCode>
                <c:ptCount val="15"/>
                <c:pt idx="0">
                  <c:v>2180604.7402055613</c:v>
                </c:pt>
                <c:pt idx="1">
                  <c:v>4906360.6654625116</c:v>
                </c:pt>
                <c:pt idx="2">
                  <c:v>8722418.9608222451</c:v>
                </c:pt>
                <c:pt idx="3">
                  <c:v>13628779.626284758</c:v>
                </c:pt>
                <c:pt idx="4">
                  <c:v>19625442.661850046</c:v>
                </c:pt>
                <c:pt idx="5">
                  <c:v>26712408.067518122</c:v>
                </c:pt>
                <c:pt idx="6">
                  <c:v>34889675.84328898</c:v>
                </c:pt>
                <c:pt idx="7">
                  <c:v>44157245.989162616</c:v>
                </c:pt>
                <c:pt idx="8">
                  <c:v>54515118.505139031</c:v>
                </c:pt>
                <c:pt idx="9">
                  <c:v>65963293.391218223</c:v>
                </c:pt>
                <c:pt idx="10">
                  <c:v>78501770.647400185</c:v>
                </c:pt>
                <c:pt idx="11">
                  <c:v>92130550.273684964</c:v>
                </c:pt>
                <c:pt idx="12">
                  <c:v>106849632.27007249</c:v>
                </c:pt>
                <c:pt idx="13">
                  <c:v>122659016.63656281</c:v>
                </c:pt>
                <c:pt idx="14">
                  <c:v>139558703.37315592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23F-420F-B1C2-C54368FC9A77}"/>
            </c:ext>
          </c:extLst>
        </c:ser>
        <c:ser>
          <c:idx val="6"/>
          <c:order val="6"/>
          <c:tx>
            <c:v>After conditioning</c:v>
          </c:tx>
          <c:spPr>
            <a:ln w="19050">
              <a:noFill/>
            </a:ln>
          </c:spPr>
          <c:marker>
            <c:symbol val="triang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'Curva di Q'!$Z$24:$Z$71</c:f>
              <c:numCache>
                <c:formatCode>0.00</c:formatCode>
                <c:ptCount val="48"/>
                <c:pt idx="0">
                  <c:v>1.8260840701562833</c:v>
                </c:pt>
                <c:pt idx="1">
                  <c:v>1.6137380697499768</c:v>
                </c:pt>
                <c:pt idx="2">
                  <c:v>2.5139269664438562</c:v>
                </c:pt>
                <c:pt idx="3">
                  <c:v>4.7149287949932948</c:v>
                </c:pt>
                <c:pt idx="4">
                  <c:v>4.4014019942566875</c:v>
                </c:pt>
                <c:pt idx="5">
                  <c:v>3.9447924507253664</c:v>
                </c:pt>
                <c:pt idx="6">
                  <c:v>3.608428021840246</c:v>
                </c:pt>
                <c:pt idx="7">
                  <c:v>3.3339581237514757</c:v>
                </c:pt>
                <c:pt idx="8">
                  <c:v>3.086645442769099</c:v>
                </c:pt>
                <c:pt idx="9">
                  <c:v>2.7318701292956225</c:v>
                </c:pt>
                <c:pt idx="10">
                  <c:v>4.7818105581966961</c:v>
                </c:pt>
                <c:pt idx="11">
                  <c:v>5.3758459431436458</c:v>
                </c:pt>
                <c:pt idx="12">
                  <c:v>5.7193244041723048</c:v>
                </c:pt>
                <c:pt idx="13">
                  <c:v>5.8293214858514935</c:v>
                </c:pt>
                <c:pt idx="14">
                  <c:v>5.9905312788836431</c:v>
                </c:pt>
                <c:pt idx="15">
                  <c:v>6.0695307077417473</c:v>
                </c:pt>
                <c:pt idx="16">
                  <c:v>6.0956363366372406</c:v>
                </c:pt>
                <c:pt idx="17">
                  <c:v>6.2499806692825635</c:v>
                </c:pt>
                <c:pt idx="18">
                  <c:v>6.2499806692825635</c:v>
                </c:pt>
                <c:pt idx="19">
                  <c:v>6.3507933135675811</c:v>
                </c:pt>
                <c:pt idx="20">
                  <c:v>6.5234677178507132</c:v>
                </c:pt>
                <c:pt idx="21">
                  <c:v>6.5719700043795743</c:v>
                </c:pt>
                <c:pt idx="22">
                  <c:v>6.4500304694554478</c:v>
                </c:pt>
                <c:pt idx="23">
                  <c:v>6.6679162475029514</c:v>
                </c:pt>
                <c:pt idx="24">
                  <c:v>6.6201169484450455</c:v>
                </c:pt>
                <c:pt idx="25">
                  <c:v>6.809301219771914</c:v>
                </c:pt>
                <c:pt idx="26">
                  <c:v>6.8557816311644411</c:v>
                </c:pt>
                <c:pt idx="27">
                  <c:v>6.8789040631865195</c:v>
                </c:pt>
                <c:pt idx="28">
                  <c:v>7.0160385637763891</c:v>
                </c:pt>
                <c:pt idx="29">
                  <c:v>5.4637402585912449</c:v>
                </c:pt>
                <c:pt idx="30">
                  <c:v>5.3462267318270129</c:v>
                </c:pt>
                <c:pt idx="31">
                  <c:v>5.1341099436919011</c:v>
                </c:pt>
                <c:pt idx="32">
                  <c:v>5.0404709011142339</c:v>
                </c:pt>
                <c:pt idx="33">
                  <c:v>4.88041496426463</c:v>
                </c:pt>
                <c:pt idx="34">
                  <c:v>4.6811295864934852</c:v>
                </c:pt>
                <c:pt idx="35">
                  <c:v>4.3651758474011668</c:v>
                </c:pt>
                <c:pt idx="36">
                  <c:v>4.0244932789016215</c:v>
                </c:pt>
                <c:pt idx="37">
                  <c:v>3.8221263022515513</c:v>
                </c:pt>
                <c:pt idx="38">
                  <c:v>3.5193172798395747</c:v>
                </c:pt>
                <c:pt idx="39">
                  <c:v>3.2859850021897872</c:v>
                </c:pt>
                <c:pt idx="40">
                  <c:v>3.0347653538708736</c:v>
                </c:pt>
                <c:pt idx="41">
                  <c:v>2.8401611120376495</c:v>
                </c:pt>
                <c:pt idx="42">
                  <c:v>2.520235450557117</c:v>
                </c:pt>
                <c:pt idx="43">
                  <c:v>2.1384906927308056</c:v>
                </c:pt>
                <c:pt idx="44">
                  <c:v>1.8347591026916208</c:v>
                </c:pt>
                <c:pt idx="45">
                  <c:v>1.2601177252785585</c:v>
                </c:pt>
                <c:pt idx="46">
                  <c:v>1.4586917266139612</c:v>
                </c:pt>
                <c:pt idx="47">
                  <c:v>6.8325809499704819</c:v>
                </c:pt>
              </c:numCache>
            </c:numRef>
          </c:xVal>
          <c:yVal>
            <c:numRef>
              <c:f>'Curva di Q'!$AA$24:$AA$71</c:f>
              <c:numCache>
                <c:formatCode>0.00E+00</c:formatCode>
                <c:ptCount val="48"/>
                <c:pt idx="0">
                  <c:v>1321883430.9866226</c:v>
                </c:pt>
                <c:pt idx="1">
                  <c:v>1328581500.7396104</c:v>
                </c:pt>
                <c:pt idx="2">
                  <c:v>1221594211.8268292</c:v>
                </c:pt>
                <c:pt idx="3">
                  <c:v>943233615.94964266</c:v>
                </c:pt>
                <c:pt idx="4">
                  <c:v>959333223.19264054</c:v>
                </c:pt>
                <c:pt idx="5">
                  <c:v>987518533.89558148</c:v>
                </c:pt>
                <c:pt idx="6">
                  <c:v>1024551731.2016368</c:v>
                </c:pt>
                <c:pt idx="7">
                  <c:v>1051048758.7327135</c:v>
                </c:pt>
                <c:pt idx="8">
                  <c:v>1089752493.0460246</c:v>
                </c:pt>
                <c:pt idx="9">
                  <c:v>1134993384.5670426</c:v>
                </c:pt>
                <c:pt idx="10">
                  <c:v>927528749.61647904</c:v>
                </c:pt>
                <c:pt idx="11">
                  <c:v>787868969.35578036</c:v>
                </c:pt>
                <c:pt idx="12">
                  <c:v>689457685.25807333</c:v>
                </c:pt>
                <c:pt idx="13">
                  <c:v>638923368.00712299</c:v>
                </c:pt>
                <c:pt idx="14">
                  <c:v>609328223.00124216</c:v>
                </c:pt>
                <c:pt idx="15">
                  <c:v>583662036.37067878</c:v>
                </c:pt>
                <c:pt idx="16">
                  <c:v>533132214.38471901</c:v>
                </c:pt>
                <c:pt idx="17">
                  <c:v>520860703.2830354</c:v>
                </c:pt>
                <c:pt idx="18">
                  <c:v>488699688.67627794</c:v>
                </c:pt>
                <c:pt idx="19">
                  <c:v>455407207.63816464</c:v>
                </c:pt>
                <c:pt idx="20">
                  <c:v>436473578.85579836</c:v>
                </c:pt>
                <c:pt idx="21">
                  <c:v>432598680.98806834</c:v>
                </c:pt>
                <c:pt idx="22">
                  <c:v>401457974.58191901</c:v>
                </c:pt>
                <c:pt idx="23">
                  <c:v>390406952.11944073</c:v>
                </c:pt>
                <c:pt idx="24">
                  <c:v>360486601.47592354</c:v>
                </c:pt>
                <c:pt idx="25">
                  <c:v>341196806.60631621</c:v>
                </c:pt>
                <c:pt idx="26">
                  <c:v>329666515.91878521</c:v>
                </c:pt>
                <c:pt idx="27">
                  <c:v>295948847.34080189</c:v>
                </c:pt>
                <c:pt idx="28">
                  <c:v>291106484.38035327</c:v>
                </c:pt>
                <c:pt idx="29">
                  <c:v>713092925.95660913</c:v>
                </c:pt>
                <c:pt idx="30">
                  <c:v>727951796.67624962</c:v>
                </c:pt>
                <c:pt idx="31">
                  <c:v>768050454.99786532</c:v>
                </c:pt>
                <c:pt idx="32">
                  <c:v>794773984.9816339</c:v>
                </c:pt>
                <c:pt idx="33">
                  <c:v>825373876.31662488</c:v>
                </c:pt>
                <c:pt idx="34">
                  <c:v>846575363.33690846</c:v>
                </c:pt>
                <c:pt idx="35">
                  <c:v>902155396.19404221</c:v>
                </c:pt>
                <c:pt idx="36">
                  <c:v>949734865.58236837</c:v>
                </c:pt>
                <c:pt idx="37">
                  <c:v>984040396.30979037</c:v>
                </c:pt>
                <c:pt idx="38">
                  <c:v>1007174350.8466532</c:v>
                </c:pt>
                <c:pt idx="39">
                  <c:v>1017780370.0131592</c:v>
                </c:pt>
                <c:pt idx="40">
                  <c:v>1073925038.285634</c:v>
                </c:pt>
                <c:pt idx="41">
                  <c:v>1102122879.4678433</c:v>
                </c:pt>
                <c:pt idx="42">
                  <c:v>1145713397.7794492</c:v>
                </c:pt>
                <c:pt idx="43">
                  <c:v>1260694060.5826564</c:v>
                </c:pt>
                <c:pt idx="44">
                  <c:v>1299277685.0915763</c:v>
                </c:pt>
                <c:pt idx="45">
                  <c:v>1656684922.4695683</c:v>
                </c:pt>
                <c:pt idx="46">
                  <c:v>1480752955.6112542</c:v>
                </c:pt>
                <c:pt idx="47">
                  <c:v>147476302.17693341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023F-420F-B1C2-C54368FC9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068840"/>
        <c:axId val="72385810"/>
      </c:scatterChart>
      <c:valAx>
        <c:axId val="38068840"/>
        <c:scaling>
          <c:orientation val="minMax"/>
          <c:max val="8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0"/>
              <a:lstStyle/>
              <a:p>
                <a:pPr>
                  <a:defRPr sz="1200" b="1" strike="noStrike" spc="-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it-IT" sz="1200" b="1" strike="noStrike" spc="-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Eacc [MV/m]</a:t>
                </a:r>
              </a:p>
            </c:rich>
          </c:tx>
          <c:layout>
            <c:manualLayout>
              <c:xMode val="edge"/>
              <c:yMode val="edge"/>
              <c:x val="0.46854115578184369"/>
              <c:y val="0.91765239598778614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0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0" strike="noStrike" spc="-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it-IT"/>
          </a:p>
        </c:txPr>
        <c:crossAx val="72385810"/>
        <c:crossesAt val="0"/>
        <c:crossBetween val="midCat"/>
      </c:valAx>
      <c:valAx>
        <c:axId val="72385810"/>
        <c:scaling>
          <c:logBase val="10"/>
          <c:orientation val="minMax"/>
          <c:max val="10000000000"/>
          <c:min val="1000000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DDDDDD"/>
              </a:solidFill>
            </a:ln>
          </c:spPr>
        </c:minorGridlines>
        <c:title>
          <c:tx>
            <c:rich>
              <a:bodyPr rot="-5400000"/>
              <a:lstStyle/>
              <a:p>
                <a:pPr>
                  <a:defRPr sz="1200" b="1" strike="noStrike" spc="-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it-IT" sz="1200" b="1" strike="noStrike" spc="-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</a:p>
            </c:rich>
          </c:tx>
          <c:layout>
            <c:manualLayout>
              <c:xMode val="edge"/>
              <c:yMode val="edge"/>
              <c:x val="9.1898643388530644E-3"/>
              <c:y val="0.38372595023461964"/>
            </c:manualLayout>
          </c:layout>
          <c:overlay val="0"/>
          <c:spPr>
            <a:noFill/>
            <a:ln>
              <a:noFill/>
            </a:ln>
          </c:spPr>
        </c:title>
        <c:numFmt formatCode="0E+0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100" b="0" strike="noStrike" spc="-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it-IT"/>
          </a:p>
        </c:txPr>
        <c:crossAx val="38068840"/>
        <c:crossesAt val="0"/>
        <c:crossBetween val="midCat"/>
      </c:valAx>
      <c:spPr>
        <a:noFill/>
        <a:ln>
          <a:solidFill>
            <a:srgbClr val="B3B3B3"/>
          </a:solidFill>
        </a:ln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3.3144549741739799E-3"/>
          <c:y val="0.90675070028011207"/>
          <c:w val="0.99129602263769312"/>
          <c:h val="8.2968525993074402E-2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000" b="0" strike="noStrike" spc="-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span"/>
    <c:showDLblsOverMax val="1"/>
  </c:chart>
  <c:spPr>
    <a:solidFill>
      <a:srgbClr val="FFFFFF"/>
    </a:solidFill>
    <a:ln>
      <a:solidFill>
        <a:sysClr val="windowText" lastClr="000000"/>
      </a:solidFill>
    </a:ln>
  </c:sp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522997443209087"/>
          <c:y val="4.4317339171210203E-2"/>
          <c:w val="0.80855755845543142"/>
          <c:h val="0.84822436800777834"/>
        </c:manualLayout>
      </c:layout>
      <c:scatterChart>
        <c:scatterStyle val="lineMarker"/>
        <c:varyColors val="0"/>
        <c:ser>
          <c:idx val="0"/>
          <c:order val="0"/>
          <c:tx>
            <c:strRef>
              <c:f>'PhD 3 Q0'!$C$20:$C$28</c:f>
              <c:strCache>
                <c:ptCount val="9"/>
                <c:pt idx="0">
                  <c:v>DD 0 [1]</c:v>
                </c:pt>
                <c:pt idx="1">
                  <c:v>HB 7 [1]</c:v>
                </c:pt>
                <c:pt idx="2">
                  <c:v>HB 8 [1]</c:v>
                </c:pt>
                <c:pt idx="3">
                  <c:v>HB 6 [1]</c:v>
                </c:pt>
                <c:pt idx="4">
                  <c:v>HB 5 [1]</c:v>
                </c:pt>
                <c:pt idx="5">
                  <c:v>DD 0 [2]</c:v>
                </c:pt>
                <c:pt idx="6">
                  <c:v>HB 7 [2]</c:v>
                </c:pt>
                <c:pt idx="7">
                  <c:v>HB 8 [2]</c:v>
                </c:pt>
                <c:pt idx="8">
                  <c:v>HB 6 [2]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06AA67B3-6EFB-46B2-8498-026DF9991F6D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439-4E24-8405-7E451FA8249B}"/>
                </c:ext>
              </c:extLst>
            </c:dLbl>
            <c:dLbl>
              <c:idx val="1"/>
              <c:layout>
                <c:manualLayout>
                  <c:x val="-8.5920083989501392E-2"/>
                  <c:y val="-3.7199124726477129E-2"/>
                </c:manualLayout>
              </c:layout>
              <c:tx>
                <c:rich>
                  <a:bodyPr/>
                  <a:lstStyle/>
                  <a:p>
                    <a:fld id="{13944684-102B-4650-9D45-B05E762B1B09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439-4E24-8405-7E451FA8249B}"/>
                </c:ext>
              </c:extLst>
            </c:dLbl>
            <c:dLbl>
              <c:idx val="2"/>
              <c:layout>
                <c:manualLayout>
                  <c:x val="2.4860017497812773E-3"/>
                  <c:y val="-4.394685039370079E-2"/>
                </c:manualLayout>
              </c:layout>
              <c:tx>
                <c:rich>
                  <a:bodyPr/>
                  <a:lstStyle/>
                  <a:p>
                    <a:fld id="{FFFB9AA2-D2BA-49C9-9F4C-7F185CB462D6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439-4E24-8405-7E451FA8249B}"/>
                </c:ext>
              </c:extLst>
            </c:dLbl>
            <c:dLbl>
              <c:idx val="3"/>
              <c:layout>
                <c:manualLayout>
                  <c:x val="-5.8473490813649078E-3"/>
                  <c:y val="4.44988140158522E-4"/>
                </c:manualLayout>
              </c:layout>
              <c:tx>
                <c:rich>
                  <a:bodyPr/>
                  <a:lstStyle/>
                  <a:p>
                    <a:fld id="{DDA7E300-1A3D-4730-B24D-8EC5BA7A4742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439-4E24-8405-7E451FA8249B}"/>
                </c:ext>
              </c:extLst>
            </c:dLbl>
            <c:dLbl>
              <c:idx val="4"/>
              <c:layout>
                <c:manualLayout>
                  <c:x val="2.4860017497811754E-3"/>
                  <c:y val="-3.4687591134441531E-2"/>
                </c:manualLayout>
              </c:layout>
              <c:tx>
                <c:rich>
                  <a:bodyPr/>
                  <a:lstStyle/>
                  <a:p>
                    <a:fld id="{1E17873C-FC95-499B-9174-FBB088689245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439-4E24-8405-7E451FA8249B}"/>
                </c:ext>
              </c:extLst>
            </c:dLbl>
            <c:dLbl>
              <c:idx val="5"/>
              <c:layout>
                <c:manualLayout>
                  <c:x val="-6.6388888888888886E-3"/>
                  <c:y val="-5.3206109652960049E-2"/>
                </c:manualLayout>
              </c:layout>
              <c:tx>
                <c:rich>
                  <a:bodyPr/>
                  <a:lstStyle/>
                  <a:p>
                    <a:fld id="{7EA31B49-CEEE-4B0D-A71F-B0A07BA138DD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439-4E24-8405-7E451FA8249B}"/>
                </c:ext>
              </c:extLst>
            </c:dLbl>
            <c:dLbl>
              <c:idx val="6"/>
              <c:layout>
                <c:manualLayout>
                  <c:x val="-0.11365341732283464"/>
                  <c:y val="-4.3034281546316666E-2"/>
                </c:manualLayout>
              </c:layout>
              <c:tx>
                <c:rich>
                  <a:bodyPr/>
                  <a:lstStyle/>
                  <a:p>
                    <a:fld id="{9C7D8FCE-8E3B-4B38-9B9A-DC3FA7B8DAC7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4439-4E24-8405-7E451FA8249B}"/>
                </c:ext>
              </c:extLst>
            </c:dLbl>
            <c:dLbl>
              <c:idx val="7"/>
              <c:layout>
                <c:manualLayout>
                  <c:x val="-1.9736220472440946E-2"/>
                  <c:y val="-6.2465368912219474E-2"/>
                </c:manualLayout>
              </c:layout>
              <c:tx>
                <c:rich>
                  <a:bodyPr/>
                  <a:lstStyle/>
                  <a:p>
                    <a:fld id="{9E4B2A28-3D62-4333-A3A7-E8465B3D309E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4439-4E24-8405-7E451FA8249B}"/>
                </c:ext>
              </c:extLst>
            </c:dLbl>
            <c:dLbl>
              <c:idx val="8"/>
              <c:layout>
                <c:manualLayout>
                  <c:x val="-0.13918066491688538"/>
                  <c:y val="-1.1539442986293549E-2"/>
                </c:manualLayout>
              </c:layout>
              <c:tx>
                <c:rich>
                  <a:bodyPr/>
                  <a:lstStyle/>
                  <a:p>
                    <a:fld id="{BBA2AB57-03A4-4FD3-9C49-0B1777098FB7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4439-4E24-8405-7E451FA824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it-IT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8.738974416238314E-2"/>
                  <c:y val="3.4473614170902514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it-IT"/>
                </a:p>
              </c:txPr>
            </c:trendlineLbl>
          </c:trendline>
          <c:xVal>
            <c:numRef>
              <c:f>'PhD 3 Q0'!$H$20:$H$28</c:f>
              <c:numCache>
                <c:formatCode>General</c:formatCode>
                <c:ptCount val="9"/>
                <c:pt idx="0">
                  <c:v>0.2</c:v>
                </c:pt>
                <c:pt idx="1">
                  <c:v>0.09</c:v>
                </c:pt>
                <c:pt idx="2">
                  <c:v>0.1</c:v>
                </c:pt>
                <c:pt idx="3">
                  <c:v>0.08</c:v>
                </c:pt>
                <c:pt idx="4">
                  <c:v>0.15</c:v>
                </c:pt>
                <c:pt idx="5">
                  <c:v>0.15</c:v>
                </c:pt>
                <c:pt idx="6">
                  <c:v>0.08</c:v>
                </c:pt>
                <c:pt idx="7">
                  <c:v>0.1</c:v>
                </c:pt>
                <c:pt idx="8">
                  <c:v>7.4999999999999997E-2</c:v>
                </c:pt>
              </c:numCache>
            </c:numRef>
          </c:xVal>
          <c:yVal>
            <c:numRef>
              <c:f>'PhD 3 Q0'!$D$20:$D$28</c:f>
              <c:numCache>
                <c:formatCode>0.00E+00</c:formatCode>
                <c:ptCount val="9"/>
                <c:pt idx="0">
                  <c:v>2100000000</c:v>
                </c:pt>
                <c:pt idx="1">
                  <c:v>450000000</c:v>
                </c:pt>
                <c:pt idx="2">
                  <c:v>150000000</c:v>
                </c:pt>
                <c:pt idx="3">
                  <c:v>76000000</c:v>
                </c:pt>
                <c:pt idx="4">
                  <c:v>760000000</c:v>
                </c:pt>
                <c:pt idx="5">
                  <c:v>1000000000</c:v>
                </c:pt>
                <c:pt idx="6">
                  <c:v>140000000</c:v>
                </c:pt>
                <c:pt idx="7">
                  <c:v>300000000</c:v>
                </c:pt>
                <c:pt idx="8">
                  <c:v>92000000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'PhD 3 Q0'!$C$20:$C$28</c15:f>
                <c15:dlblRangeCache>
                  <c:ptCount val="9"/>
                  <c:pt idx="0">
                    <c:v>DD 0 [1]</c:v>
                  </c:pt>
                  <c:pt idx="1">
                    <c:v>HB 7 [1]</c:v>
                  </c:pt>
                  <c:pt idx="2">
                    <c:v>HB 8 [1]</c:v>
                  </c:pt>
                  <c:pt idx="3">
                    <c:v>HB 6 [1]</c:v>
                  </c:pt>
                  <c:pt idx="4">
                    <c:v>HB 5 [1]</c:v>
                  </c:pt>
                  <c:pt idx="5">
                    <c:v>DD 0 [2]</c:v>
                  </c:pt>
                  <c:pt idx="6">
                    <c:v>HB 7 [2]</c:v>
                  </c:pt>
                  <c:pt idx="7">
                    <c:v>HB 8 [2]</c:v>
                  </c:pt>
                  <c:pt idx="8">
                    <c:v>HB 6 [2]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4439-4E24-8405-7E451FA824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7546656"/>
        <c:axId val="1587549568"/>
      </c:scatterChart>
      <c:valAx>
        <c:axId val="1587546656"/>
        <c:scaling>
          <c:orientation val="minMax"/>
          <c:min val="5.000000000000001E-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Sputtering pressure, [mbar]</a:t>
                </a:r>
                <a:endParaRPr lang="uk-UA" sz="12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37408253328732027"/>
              <c:y val="0.942029944246840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587549568"/>
        <c:crosses val="autoZero"/>
        <c:crossBetween val="midCat"/>
      </c:valAx>
      <c:valAx>
        <c:axId val="1587549568"/>
        <c:scaling>
          <c:orientation val="minMax"/>
          <c:max val="2200000000"/>
          <c:min val="1000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[0]</a:t>
                </a:r>
                <a:endParaRPr lang="uk-UA" sz="12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5608122050206919E-2"/>
              <c:y val="0.408212411549903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E+0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587546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094384569993183"/>
          <c:y val="1.5260004492252406E-2"/>
          <c:w val="0.85331468361873086"/>
          <c:h val="0.85550889373669248"/>
        </c:manualLayout>
      </c:layout>
      <c:scatterChart>
        <c:scatterStyle val="lineMarker"/>
        <c:varyColors val="0"/>
        <c:ser>
          <c:idx val="0"/>
          <c:order val="0"/>
          <c:tx>
            <c:strRef>
              <c:f>'PhD 3 Q0'!$C$20:$C$28</c:f>
              <c:strCache>
                <c:ptCount val="9"/>
                <c:pt idx="0">
                  <c:v>DD 0 [1]</c:v>
                </c:pt>
                <c:pt idx="1">
                  <c:v>HB 7 [1]</c:v>
                </c:pt>
                <c:pt idx="2">
                  <c:v>HB 8 [1]</c:v>
                </c:pt>
                <c:pt idx="3">
                  <c:v>HB 6 [1]</c:v>
                </c:pt>
                <c:pt idx="4">
                  <c:v>HB 5 [1]</c:v>
                </c:pt>
                <c:pt idx="5">
                  <c:v>DD 0 [2]</c:v>
                </c:pt>
                <c:pt idx="6">
                  <c:v>HB 7 [2]</c:v>
                </c:pt>
                <c:pt idx="7">
                  <c:v>HB 8 [2]</c:v>
                </c:pt>
                <c:pt idx="8">
                  <c:v>HB 6 [2]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694E7424-9D6F-411A-9646-37DA670AF62D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B2E2-46EB-A812-8C6B67CAA07B}"/>
                </c:ext>
              </c:extLst>
            </c:dLbl>
            <c:dLbl>
              <c:idx val="1"/>
              <c:layout>
                <c:manualLayout>
                  <c:x val="-8.5920083989501392E-2"/>
                  <c:y val="-3.7199124726477129E-2"/>
                </c:manualLayout>
              </c:layout>
              <c:tx>
                <c:rich>
                  <a:bodyPr/>
                  <a:lstStyle/>
                  <a:p>
                    <a:fld id="{EB6D6C5A-009B-4B2D-9119-E89DAB7B33D9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B2E2-46EB-A812-8C6B67CAA07B}"/>
                </c:ext>
              </c:extLst>
            </c:dLbl>
            <c:dLbl>
              <c:idx val="2"/>
              <c:layout>
                <c:manualLayout>
                  <c:x val="-2.951407874015748E-2"/>
                  <c:y val="-3.8111614603973193E-2"/>
                </c:manualLayout>
              </c:layout>
              <c:tx>
                <c:rich>
                  <a:bodyPr/>
                  <a:lstStyle/>
                  <a:p>
                    <a:fld id="{D63B3BBF-C109-41DC-BD33-0F191B56DA4A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B2E2-46EB-A812-8C6B67CAA07B}"/>
                </c:ext>
              </c:extLst>
            </c:dLbl>
            <c:dLbl>
              <c:idx val="3"/>
              <c:layout>
                <c:manualLayout>
                  <c:x val="-3.7140157480314959E-3"/>
                  <c:y val="9.1977233699178217E-3"/>
                </c:manualLayout>
              </c:layout>
              <c:tx>
                <c:rich>
                  <a:bodyPr/>
                  <a:lstStyle/>
                  <a:p>
                    <a:fld id="{633074AD-1BF9-429C-9B94-00E12CC173C2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B2E2-46EB-A812-8C6B67CAA07B}"/>
                </c:ext>
              </c:extLst>
            </c:dLbl>
            <c:dLbl>
              <c:idx val="4"/>
              <c:layout>
                <c:manualLayout>
                  <c:x val="2.4860017497811754E-3"/>
                  <c:y val="-3.4687591134441531E-2"/>
                </c:manualLayout>
              </c:layout>
              <c:tx>
                <c:rich>
                  <a:bodyPr/>
                  <a:lstStyle/>
                  <a:p>
                    <a:fld id="{12B5FC8A-63A3-498E-863E-CFFB3AC5F52C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B2E2-46EB-A812-8C6B67CAA07B}"/>
                </c:ext>
              </c:extLst>
            </c:dLbl>
            <c:dLbl>
              <c:idx val="5"/>
              <c:layout>
                <c:manualLayout>
                  <c:x val="-6.6388888888888886E-3"/>
                  <c:y val="-5.3206109652960049E-2"/>
                </c:manualLayout>
              </c:layout>
              <c:tx>
                <c:rich>
                  <a:bodyPr/>
                  <a:lstStyle/>
                  <a:p>
                    <a:fld id="{CA290897-0642-4CCF-8E50-6D16A5EE6022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B2E2-46EB-A812-8C6B67CAA07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764F63C-902F-4BA6-8E06-713D3F380F3A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B2E2-46EB-A812-8C6B67CAA07B}"/>
                </c:ext>
              </c:extLst>
            </c:dLbl>
            <c:dLbl>
              <c:idx val="7"/>
              <c:layout>
                <c:manualLayout>
                  <c:x val="-3.8936188976378107E-2"/>
                  <c:y val="-3.9124726477024072E-2"/>
                </c:manualLayout>
              </c:layout>
              <c:tx>
                <c:rich>
                  <a:bodyPr/>
                  <a:lstStyle/>
                  <a:p>
                    <a:fld id="{822208E8-340A-4FD2-9B9D-7F47DD27C38F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B2E2-46EB-A812-8C6B67CAA07B}"/>
                </c:ext>
              </c:extLst>
            </c:dLbl>
            <c:dLbl>
              <c:idx val="8"/>
              <c:layout>
                <c:manualLayout>
                  <c:x val="-0.13918066491688538"/>
                  <c:y val="-1.1539442986293549E-2"/>
                </c:manualLayout>
              </c:layout>
              <c:tx>
                <c:rich>
                  <a:bodyPr/>
                  <a:lstStyle/>
                  <a:p>
                    <a:fld id="{3C175341-0FF9-4C04-B344-4C4B3806A857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B2E2-46EB-A812-8C6B67CAA0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it-IT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1.9747107611548555E-2"/>
                  <c:y val="-3.8758361855599402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it-IT"/>
                </a:p>
              </c:txPr>
            </c:trendlineLbl>
          </c:trendline>
          <c:xVal>
            <c:numRef>
              <c:f>'PhD 3 Q0'!$I$20:$I$28</c:f>
              <c:numCache>
                <c:formatCode>General</c:formatCode>
                <c:ptCount val="9"/>
                <c:pt idx="0">
                  <c:v>40</c:v>
                </c:pt>
                <c:pt idx="1">
                  <c:v>25</c:v>
                </c:pt>
                <c:pt idx="2">
                  <c:v>30</c:v>
                </c:pt>
                <c:pt idx="3">
                  <c:v>25</c:v>
                </c:pt>
                <c:pt idx="4">
                  <c:v>35</c:v>
                </c:pt>
                <c:pt idx="5">
                  <c:v>30</c:v>
                </c:pt>
                <c:pt idx="6">
                  <c:v>25</c:v>
                </c:pt>
                <c:pt idx="7">
                  <c:v>35</c:v>
                </c:pt>
                <c:pt idx="8">
                  <c:v>20</c:v>
                </c:pt>
              </c:numCache>
            </c:numRef>
          </c:xVal>
          <c:yVal>
            <c:numRef>
              <c:f>'PhD 3 Q0'!$D$20:$D$28</c:f>
              <c:numCache>
                <c:formatCode>0.00E+00</c:formatCode>
                <c:ptCount val="9"/>
                <c:pt idx="0">
                  <c:v>2100000000</c:v>
                </c:pt>
                <c:pt idx="1">
                  <c:v>450000000</c:v>
                </c:pt>
                <c:pt idx="2">
                  <c:v>150000000</c:v>
                </c:pt>
                <c:pt idx="3">
                  <c:v>76000000</c:v>
                </c:pt>
                <c:pt idx="4">
                  <c:v>760000000</c:v>
                </c:pt>
                <c:pt idx="5">
                  <c:v>1000000000</c:v>
                </c:pt>
                <c:pt idx="6">
                  <c:v>140000000</c:v>
                </c:pt>
                <c:pt idx="7">
                  <c:v>300000000</c:v>
                </c:pt>
                <c:pt idx="8">
                  <c:v>92000000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'PhD 3 Q0'!$C$20:$C$28</c15:f>
                <c15:dlblRangeCache>
                  <c:ptCount val="9"/>
                  <c:pt idx="0">
                    <c:v>DD 0 [1]</c:v>
                  </c:pt>
                  <c:pt idx="1">
                    <c:v>HB 7 [1]</c:v>
                  </c:pt>
                  <c:pt idx="2">
                    <c:v>HB 8 [1]</c:v>
                  </c:pt>
                  <c:pt idx="3">
                    <c:v>HB 6 [1]</c:v>
                  </c:pt>
                  <c:pt idx="4">
                    <c:v>HB 5 [1]</c:v>
                  </c:pt>
                  <c:pt idx="5">
                    <c:v>DD 0 [2]</c:v>
                  </c:pt>
                  <c:pt idx="6">
                    <c:v>HB 7 [2]</c:v>
                  </c:pt>
                  <c:pt idx="7">
                    <c:v>HB 8 [2]</c:v>
                  </c:pt>
                  <c:pt idx="8">
                    <c:v>HB 6 [2]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B2E2-46EB-A812-8C6B67CAA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7546656"/>
        <c:axId val="1587549568"/>
      </c:scatterChart>
      <c:valAx>
        <c:axId val="1587546656"/>
        <c:scaling>
          <c:orientation val="minMax"/>
          <c:min val="1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Counter electrode - QWR inner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conductor distance, [mm</a:t>
                </a:r>
                <a:r>
                  <a:rPr lang="en-US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uk-UA" sz="12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26368167979002627"/>
              <c:y val="0.930561633843909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587549568"/>
        <c:crosses val="autoZero"/>
        <c:crossBetween val="midCat"/>
      </c:valAx>
      <c:valAx>
        <c:axId val="1587549568"/>
        <c:scaling>
          <c:orientation val="minMax"/>
          <c:max val="2210000000"/>
          <c:min val="1000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[0]</a:t>
                </a:r>
                <a:endParaRPr lang="uk-UA" sz="12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8.5333333333333337E-3"/>
              <c:y val="0.383278907238732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E+0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587546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0.42133</cdr:x>
      <cdr:y>0.06529</cdr:y>
    </cdr:from>
    <cdr:to>
      <cdr:x>0.47101</cdr:x>
      <cdr:y>0.1323</cdr:y>
    </cdr:to>
    <cdr:sp macro="" textlink="">
      <cdr:nvSpPr>
        <cdr:cNvPr id="3" name="Поле 1"/>
        <cdr:cNvSpPr txBox="1"/>
      </cdr:nvSpPr>
      <cdr:spPr>
        <a:xfrm xmlns:a="http://schemas.openxmlformats.org/drawingml/2006/main">
          <a:off x="2584450" y="241300"/>
          <a:ext cx="304800" cy="2476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>
              <a:latin typeface="Times New Roman" panose="02020603050405020304" pitchFamily="18" charset="0"/>
              <a:cs typeface="Times New Roman" panose="02020603050405020304" pitchFamily="18" charset="0"/>
            </a:rPr>
            <a:t>1W</a:t>
          </a:r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0.59731</cdr:x>
      <cdr:y>0.0945</cdr:y>
    </cdr:from>
    <cdr:to>
      <cdr:x>0.647</cdr:x>
      <cdr:y>0.16151</cdr:y>
    </cdr:to>
    <cdr:sp macro="" textlink="">
      <cdr:nvSpPr>
        <cdr:cNvPr id="4" name="Поле 1"/>
        <cdr:cNvSpPr txBox="1"/>
      </cdr:nvSpPr>
      <cdr:spPr>
        <a:xfrm xmlns:a="http://schemas.openxmlformats.org/drawingml/2006/main">
          <a:off x="3663950" y="349250"/>
          <a:ext cx="304800" cy="2476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>
              <a:latin typeface="Times New Roman" panose="02020603050405020304" pitchFamily="18" charset="0"/>
              <a:cs typeface="Times New Roman" panose="02020603050405020304" pitchFamily="18" charset="0"/>
            </a:rPr>
            <a:t>3W</a:t>
          </a:r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0.72619</cdr:x>
      <cdr:y>0.15378</cdr:y>
    </cdr:from>
    <cdr:to>
      <cdr:x>0.77588</cdr:x>
      <cdr:y>0.22079</cdr:y>
    </cdr:to>
    <cdr:sp macro="" textlink="">
      <cdr:nvSpPr>
        <cdr:cNvPr id="5" name="Поле 1"/>
        <cdr:cNvSpPr txBox="1"/>
      </cdr:nvSpPr>
      <cdr:spPr>
        <a:xfrm xmlns:a="http://schemas.openxmlformats.org/drawingml/2006/main">
          <a:off x="4454525" y="568325"/>
          <a:ext cx="304800" cy="2476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>
              <a:latin typeface="Times New Roman" panose="02020603050405020304" pitchFamily="18" charset="0"/>
              <a:cs typeface="Times New Roman" panose="02020603050405020304" pitchFamily="18" charset="0"/>
            </a:rPr>
            <a:t>7W</a:t>
          </a:r>
          <a:endParaRPr lang="ru-RU" sz="10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0.79917</cdr:x>
      <cdr:y>0.23625</cdr:y>
    </cdr:from>
    <cdr:to>
      <cdr:x>0.85455</cdr:x>
      <cdr:y>0.30326</cdr:y>
    </cdr:to>
    <cdr:sp macro="" textlink="">
      <cdr:nvSpPr>
        <cdr:cNvPr id="6" name="Поле 1"/>
        <cdr:cNvSpPr txBox="1"/>
      </cdr:nvSpPr>
      <cdr:spPr>
        <a:xfrm xmlns:a="http://schemas.openxmlformats.org/drawingml/2006/main">
          <a:off x="4902199" y="873125"/>
          <a:ext cx="339725" cy="2476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>
              <a:latin typeface="Times New Roman" panose="02020603050405020304" pitchFamily="18" charset="0"/>
              <a:cs typeface="Times New Roman" panose="02020603050405020304" pitchFamily="18" charset="0"/>
            </a:rPr>
            <a:t>15W</a:t>
          </a:r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0.89441</cdr:x>
      <cdr:y>0.29897</cdr:y>
    </cdr:from>
    <cdr:to>
      <cdr:x>0.95393</cdr:x>
      <cdr:y>0.36598</cdr:y>
    </cdr:to>
    <cdr:sp macro="" textlink="">
      <cdr:nvSpPr>
        <cdr:cNvPr id="7" name="Поле 1"/>
        <cdr:cNvSpPr txBox="1"/>
      </cdr:nvSpPr>
      <cdr:spPr>
        <a:xfrm xmlns:a="http://schemas.openxmlformats.org/drawingml/2006/main">
          <a:off x="5486399" y="1104900"/>
          <a:ext cx="365126" cy="2476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>
              <a:latin typeface="Times New Roman" panose="02020603050405020304" pitchFamily="18" charset="0"/>
              <a:cs typeface="Times New Roman" panose="02020603050405020304" pitchFamily="18" charset="0"/>
            </a:rPr>
            <a:t>30W</a:t>
          </a:r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0.66609</cdr:x>
      <cdr:y>0.04753</cdr:y>
    </cdr:from>
    <cdr:to>
      <cdr:x>0.66609</cdr:x>
      <cdr:y>0.78562</cdr:y>
    </cdr:to>
    <cdr:cxnSp macro="">
      <cdr:nvCxnSpPr>
        <cdr:cNvPr id="17" name="Connettore 1 16">
          <a:extLst xmlns:a="http://schemas.openxmlformats.org/drawingml/2006/main">
            <a:ext uri="{FF2B5EF4-FFF2-40B4-BE49-F238E27FC236}">
              <a16:creationId xmlns:a16="http://schemas.microsoft.com/office/drawing/2014/main" id="{2B9B2AD1-CB33-935A-D85B-9175D0031377}"/>
            </a:ext>
          </a:extLst>
        </cdr:cNvPr>
        <cdr:cNvCxnSpPr/>
      </cdr:nvCxnSpPr>
      <cdr:spPr>
        <a:xfrm xmlns:a="http://schemas.openxmlformats.org/drawingml/2006/main">
          <a:off x="7384106" y="255383"/>
          <a:ext cx="0" cy="3966135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2">
              <a:lumMod val="40000"/>
              <a:lumOff val="60000"/>
            </a:schemeClr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0.48578</cdr:x>
      <cdr:y>0.82872</cdr:y>
    </cdr:from>
    <cdr:to>
      <cdr:x>0.58777</cdr:x>
      <cdr:y>0.92794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5385178" y="4453157"/>
          <a:ext cx="1130629" cy="5331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2000" dirty="0">
              <a:solidFill>
                <a:schemeClr val="bg1"/>
              </a:solidFill>
            </a:rPr>
            <a:t>A/q</a:t>
          </a:r>
        </a:p>
      </cdr:txBody>
    </cdr:sp>
  </cdr:relSizeAnchor>
  <cdr:relSizeAnchor xmlns:cdr="http://schemas.openxmlformats.org/drawingml/2006/chartDrawing">
    <cdr:from>
      <cdr:x>0.00287</cdr:x>
      <cdr:y>0.21405</cdr:y>
    </cdr:from>
    <cdr:to>
      <cdr:x>0.06421</cdr:x>
      <cdr:y>0.51412</cdr:y>
    </cdr:to>
    <cdr:sp macro="" textlink="">
      <cdr:nvSpPr>
        <cdr:cNvPr id="3" name="CasellaDiTesto 1"/>
        <cdr:cNvSpPr txBox="1"/>
      </cdr:nvSpPr>
      <cdr:spPr>
        <a:xfrm xmlns:a="http://schemas.openxmlformats.org/drawingml/2006/main" rot="16200000">
          <a:off x="-409179" y="1343421"/>
          <a:ext cx="1281907" cy="4238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2000">
              <a:solidFill>
                <a:schemeClr val="bg1"/>
              </a:solidFill>
            </a:rPr>
            <a:t>E</a:t>
          </a:r>
          <a:r>
            <a:rPr lang="it-IT" sz="2000" baseline="-25000">
              <a:solidFill>
                <a:schemeClr val="bg1"/>
              </a:solidFill>
            </a:rPr>
            <a:t>max</a:t>
          </a:r>
          <a:r>
            <a:rPr lang="it-IT" sz="2000" baseline="0">
              <a:solidFill>
                <a:schemeClr val="bg1"/>
              </a:solidFill>
            </a:rPr>
            <a:t> [MeV/A]</a:t>
          </a:r>
          <a:endParaRPr lang="it-IT" sz="200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0.12198</cdr:x>
      <cdr:y>0.02899</cdr:y>
    </cdr:from>
    <cdr:to>
      <cdr:x>0.1909</cdr:x>
      <cdr:y>0.17837</cdr:y>
    </cdr:to>
    <cdr:sp macro="" textlink="">
      <cdr:nvSpPr>
        <cdr:cNvPr id="5" name="CasellaDiTesto 4"/>
        <cdr:cNvSpPr txBox="1"/>
      </cdr:nvSpPr>
      <cdr:spPr>
        <a:xfrm xmlns:a="http://schemas.openxmlformats.org/drawingml/2006/main">
          <a:off x="842963" y="123824"/>
          <a:ext cx="476250" cy="638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it-IT" sz="1600" baseline="30000">
              <a:solidFill>
                <a:schemeClr val="bg1"/>
              </a:solidFill>
            </a:rPr>
            <a:t>12</a:t>
          </a:r>
          <a:r>
            <a:rPr lang="it-IT" sz="1600" baseline="0">
              <a:solidFill>
                <a:schemeClr val="bg1"/>
              </a:solidFill>
            </a:rPr>
            <a:t>C </a:t>
          </a:r>
        </a:p>
        <a:p xmlns:a="http://schemas.openxmlformats.org/drawingml/2006/main">
          <a:pPr algn="ctr"/>
          <a:r>
            <a:rPr lang="it-IT" sz="1600" baseline="30000">
              <a:solidFill>
                <a:schemeClr val="bg1"/>
              </a:solidFill>
            </a:rPr>
            <a:t>16</a:t>
          </a:r>
          <a:r>
            <a:rPr lang="it-IT" sz="1600" baseline="0">
              <a:solidFill>
                <a:schemeClr val="bg1"/>
              </a:solidFill>
            </a:rPr>
            <a:t>O</a:t>
          </a:r>
        </a:p>
      </cdr:txBody>
    </cdr:sp>
  </cdr:relSizeAnchor>
  <cdr:relSizeAnchor xmlns:cdr="http://schemas.openxmlformats.org/drawingml/2006/chartDrawing">
    <cdr:from>
      <cdr:x>0.17689</cdr:x>
      <cdr:y>0.18358</cdr:y>
    </cdr:from>
    <cdr:to>
      <cdr:x>0.2419</cdr:x>
      <cdr:y>0.26979</cdr:y>
    </cdr:to>
    <cdr:sp macro="" textlink="">
      <cdr:nvSpPr>
        <cdr:cNvPr id="6" name="CasellaDiTesto 1"/>
        <cdr:cNvSpPr txBox="1"/>
      </cdr:nvSpPr>
      <cdr:spPr>
        <a:xfrm xmlns:a="http://schemas.openxmlformats.org/drawingml/2006/main">
          <a:off x="1222375" y="784226"/>
          <a:ext cx="449263" cy="368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baseline="30000">
              <a:solidFill>
                <a:schemeClr val="bg1"/>
              </a:solidFill>
            </a:rPr>
            <a:t>32</a:t>
          </a:r>
          <a:r>
            <a:rPr lang="it-IT" sz="1600" baseline="0">
              <a:solidFill>
                <a:schemeClr val="bg1"/>
              </a:solidFill>
            </a:rPr>
            <a:t>S</a:t>
          </a:r>
        </a:p>
      </cdr:txBody>
    </cdr:sp>
  </cdr:relSizeAnchor>
  <cdr:relSizeAnchor xmlns:cdr="http://schemas.openxmlformats.org/drawingml/2006/chartDrawing">
    <cdr:from>
      <cdr:x>0.21273</cdr:x>
      <cdr:y>0.26161</cdr:y>
    </cdr:from>
    <cdr:to>
      <cdr:x>0.27774</cdr:x>
      <cdr:y>0.34783</cdr:y>
    </cdr:to>
    <cdr:sp macro="" textlink="">
      <cdr:nvSpPr>
        <cdr:cNvPr id="7" name="CasellaDiTesto 1"/>
        <cdr:cNvSpPr txBox="1"/>
      </cdr:nvSpPr>
      <cdr:spPr>
        <a:xfrm xmlns:a="http://schemas.openxmlformats.org/drawingml/2006/main">
          <a:off x="1470025" y="1117600"/>
          <a:ext cx="449263" cy="368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baseline="30000">
              <a:solidFill>
                <a:schemeClr val="bg1"/>
              </a:solidFill>
            </a:rPr>
            <a:t>15</a:t>
          </a:r>
          <a:r>
            <a:rPr lang="it-IT" sz="1600" baseline="0">
              <a:solidFill>
                <a:schemeClr val="bg1"/>
              </a:solidFill>
            </a:rPr>
            <a:t>N</a:t>
          </a:r>
        </a:p>
      </cdr:txBody>
    </cdr:sp>
  </cdr:relSizeAnchor>
  <cdr:relSizeAnchor xmlns:cdr="http://schemas.openxmlformats.org/drawingml/2006/chartDrawing">
    <cdr:from>
      <cdr:x>0.29543</cdr:x>
      <cdr:y>0.31735</cdr:y>
    </cdr:from>
    <cdr:to>
      <cdr:x>0.36044</cdr:x>
      <cdr:y>0.40357</cdr:y>
    </cdr:to>
    <cdr:sp macro="" textlink="">
      <cdr:nvSpPr>
        <cdr:cNvPr id="8" name="CasellaDiTesto 1"/>
        <cdr:cNvSpPr txBox="1"/>
      </cdr:nvSpPr>
      <cdr:spPr>
        <a:xfrm xmlns:a="http://schemas.openxmlformats.org/drawingml/2006/main">
          <a:off x="2041525" y="1355725"/>
          <a:ext cx="449263" cy="368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baseline="30000">
              <a:solidFill>
                <a:schemeClr val="bg1"/>
              </a:solidFill>
            </a:rPr>
            <a:t>64</a:t>
          </a:r>
          <a:r>
            <a:rPr lang="it-IT" sz="1600" baseline="0">
              <a:solidFill>
                <a:schemeClr val="bg1"/>
              </a:solidFill>
            </a:rPr>
            <a:t>Zn</a:t>
          </a:r>
        </a:p>
      </cdr:txBody>
    </cdr:sp>
  </cdr:relSizeAnchor>
  <cdr:relSizeAnchor xmlns:cdr="http://schemas.openxmlformats.org/drawingml/2006/chartDrawing">
    <cdr:from>
      <cdr:x>0.31886</cdr:x>
      <cdr:y>0.55147</cdr:y>
    </cdr:from>
    <cdr:to>
      <cdr:x>0.38778</cdr:x>
      <cdr:y>0.70085</cdr:y>
    </cdr:to>
    <cdr:sp macro="" textlink="">
      <cdr:nvSpPr>
        <cdr:cNvPr id="9" name="CasellaDiTesto 1"/>
        <cdr:cNvSpPr txBox="1"/>
      </cdr:nvSpPr>
      <cdr:spPr>
        <a:xfrm xmlns:a="http://schemas.openxmlformats.org/drawingml/2006/main">
          <a:off x="2203450" y="2355850"/>
          <a:ext cx="476250" cy="638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1600" baseline="30000">
              <a:solidFill>
                <a:schemeClr val="bg1"/>
              </a:solidFill>
            </a:rPr>
            <a:t>20</a:t>
          </a:r>
          <a:r>
            <a:rPr lang="it-IT" sz="1600" baseline="0">
              <a:solidFill>
                <a:schemeClr val="bg1"/>
              </a:solidFill>
            </a:rPr>
            <a:t>Ne</a:t>
          </a:r>
        </a:p>
        <a:p xmlns:a="http://schemas.openxmlformats.org/drawingml/2006/main">
          <a:pPr algn="ctr"/>
          <a:r>
            <a:rPr lang="it-IT" sz="1600" baseline="30000">
              <a:solidFill>
                <a:schemeClr val="bg1"/>
              </a:solidFill>
            </a:rPr>
            <a:t> 36</a:t>
          </a:r>
          <a:r>
            <a:rPr lang="it-IT" sz="1600" baseline="0">
              <a:solidFill>
                <a:schemeClr val="bg1"/>
              </a:solidFill>
            </a:rPr>
            <a:t>Ar</a:t>
          </a:r>
        </a:p>
      </cdr:txBody>
    </cdr:sp>
  </cdr:relSizeAnchor>
  <cdr:relSizeAnchor xmlns:cdr="http://schemas.openxmlformats.org/drawingml/2006/chartDrawing">
    <cdr:from>
      <cdr:x>0.36572</cdr:x>
      <cdr:y>0.25492</cdr:y>
    </cdr:from>
    <cdr:to>
      <cdr:x>0.43901</cdr:x>
      <cdr:y>0.44147</cdr:y>
    </cdr:to>
    <cdr:sp macro="" textlink="">
      <cdr:nvSpPr>
        <cdr:cNvPr id="10" name="CasellaDiTesto 1"/>
        <cdr:cNvSpPr txBox="1"/>
      </cdr:nvSpPr>
      <cdr:spPr>
        <a:xfrm xmlns:a="http://schemas.openxmlformats.org/drawingml/2006/main">
          <a:off x="2527299" y="1089025"/>
          <a:ext cx="506413" cy="796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400" baseline="3000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74</a:t>
          </a:r>
          <a:r>
            <a:rPr lang="it-IT" sz="1400" baseline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Ge</a:t>
          </a:r>
          <a:endParaRPr lang="it-IT" sz="2000">
            <a:solidFill>
              <a:schemeClr val="bg1"/>
            </a:solidFill>
            <a:effectLst/>
          </a:endParaRPr>
        </a:p>
        <a:p xmlns:a="http://schemas.openxmlformats.org/drawingml/2006/main">
          <a:r>
            <a:rPr lang="it-IT" sz="1600" baseline="30000">
              <a:solidFill>
                <a:schemeClr val="bg1"/>
              </a:solidFill>
            </a:rPr>
            <a:t>48</a:t>
          </a:r>
          <a:r>
            <a:rPr lang="it-IT" sz="1600" baseline="0">
              <a:solidFill>
                <a:schemeClr val="bg1"/>
              </a:solidFill>
            </a:rPr>
            <a:t>Ca</a:t>
          </a:r>
        </a:p>
        <a:p xmlns:a="http://schemas.openxmlformats.org/drawingml/2006/main">
          <a:r>
            <a:rPr lang="it-IT" sz="1600" baseline="30000">
              <a:solidFill>
                <a:schemeClr val="bg1"/>
              </a:solidFill>
            </a:rPr>
            <a:t>92</a:t>
          </a:r>
          <a:r>
            <a:rPr lang="it-IT" sz="1600" baseline="0">
              <a:solidFill>
                <a:schemeClr val="bg1"/>
              </a:solidFill>
            </a:rPr>
            <a:t>Zr </a:t>
          </a:r>
        </a:p>
      </cdr:txBody>
    </cdr:sp>
  </cdr:relSizeAnchor>
  <cdr:relSizeAnchor xmlns:cdr="http://schemas.openxmlformats.org/drawingml/2006/chartDrawing">
    <cdr:from>
      <cdr:x>0.38089</cdr:x>
      <cdr:y>0.59144</cdr:y>
    </cdr:from>
    <cdr:to>
      <cdr:x>0.4459</cdr:x>
      <cdr:y>0.67766</cdr:y>
    </cdr:to>
    <cdr:sp macro="" textlink="">
      <cdr:nvSpPr>
        <cdr:cNvPr id="11" name="CasellaDiTesto 1"/>
        <cdr:cNvSpPr txBox="1"/>
      </cdr:nvSpPr>
      <cdr:spPr>
        <a:xfrm xmlns:a="http://schemas.openxmlformats.org/drawingml/2006/main">
          <a:off x="3299645" y="3075867"/>
          <a:ext cx="563181" cy="448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baseline="30000">
              <a:solidFill>
                <a:schemeClr val="bg1"/>
              </a:solidFill>
            </a:rPr>
            <a:t>58</a:t>
          </a:r>
          <a:r>
            <a:rPr lang="it-IT" sz="1600" baseline="0">
              <a:solidFill>
                <a:schemeClr val="bg1"/>
              </a:solidFill>
            </a:rPr>
            <a:t>Ni</a:t>
          </a:r>
        </a:p>
      </cdr:txBody>
    </cdr:sp>
  </cdr:relSizeAnchor>
  <cdr:relSizeAnchor xmlns:cdr="http://schemas.openxmlformats.org/drawingml/2006/chartDrawing">
    <cdr:from>
      <cdr:x>0.42086</cdr:x>
      <cdr:y>0.37978</cdr:y>
    </cdr:from>
    <cdr:to>
      <cdr:x>0.48587</cdr:x>
      <cdr:y>0.466</cdr:y>
    </cdr:to>
    <cdr:sp macro="" textlink="">
      <cdr:nvSpPr>
        <cdr:cNvPr id="12" name="CasellaDiTesto 1"/>
        <cdr:cNvSpPr txBox="1"/>
      </cdr:nvSpPr>
      <cdr:spPr>
        <a:xfrm xmlns:a="http://schemas.openxmlformats.org/drawingml/2006/main">
          <a:off x="2908300" y="1622425"/>
          <a:ext cx="449263" cy="368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baseline="30000">
              <a:solidFill>
                <a:schemeClr val="bg1"/>
              </a:solidFill>
            </a:rPr>
            <a:t>82</a:t>
          </a:r>
          <a:r>
            <a:rPr lang="it-IT" sz="1600" baseline="0">
              <a:solidFill>
                <a:schemeClr val="bg1"/>
              </a:solidFill>
            </a:rPr>
            <a:t>Se</a:t>
          </a:r>
        </a:p>
      </cdr:txBody>
    </cdr:sp>
  </cdr:relSizeAnchor>
  <cdr:relSizeAnchor xmlns:cdr="http://schemas.openxmlformats.org/drawingml/2006/chartDrawing">
    <cdr:from>
      <cdr:x>0.45256</cdr:x>
      <cdr:y>0.59813</cdr:y>
    </cdr:from>
    <cdr:to>
      <cdr:x>0.51757</cdr:x>
      <cdr:y>0.68435</cdr:y>
    </cdr:to>
    <cdr:sp macro="" textlink="">
      <cdr:nvSpPr>
        <cdr:cNvPr id="13" name="CasellaDiTesto 1"/>
        <cdr:cNvSpPr txBox="1"/>
      </cdr:nvSpPr>
      <cdr:spPr>
        <a:xfrm xmlns:a="http://schemas.openxmlformats.org/drawingml/2006/main">
          <a:off x="3920522" y="3110660"/>
          <a:ext cx="563181" cy="448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baseline="30000">
              <a:solidFill>
                <a:schemeClr val="bg1"/>
              </a:solidFill>
            </a:rPr>
            <a:t>132</a:t>
          </a:r>
          <a:r>
            <a:rPr lang="it-IT" sz="1600" baseline="0">
              <a:solidFill>
                <a:schemeClr val="bg1"/>
              </a:solidFill>
            </a:rPr>
            <a:t>Xe</a:t>
          </a:r>
        </a:p>
      </cdr:txBody>
    </cdr:sp>
  </cdr:relSizeAnchor>
  <cdr:relSizeAnchor xmlns:cdr="http://schemas.openxmlformats.org/drawingml/2006/chartDrawing">
    <cdr:from>
      <cdr:x>0.5201</cdr:x>
      <cdr:y>0.35303</cdr:y>
    </cdr:from>
    <cdr:to>
      <cdr:x>0.60855</cdr:x>
      <cdr:y>0.55295</cdr:y>
    </cdr:to>
    <cdr:sp macro="" textlink="">
      <cdr:nvSpPr>
        <cdr:cNvPr id="14" name="CasellaDiTesto 1"/>
        <cdr:cNvSpPr txBox="1"/>
      </cdr:nvSpPr>
      <cdr:spPr>
        <a:xfrm xmlns:a="http://schemas.openxmlformats.org/drawingml/2006/main">
          <a:off x="3594101" y="1508124"/>
          <a:ext cx="611188" cy="854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baseline="30000">
              <a:solidFill>
                <a:schemeClr val="bg1"/>
              </a:solidFill>
            </a:rPr>
            <a:t>  84</a:t>
          </a:r>
          <a:r>
            <a:rPr lang="it-IT" sz="1600" baseline="0">
              <a:solidFill>
                <a:schemeClr val="bg1"/>
              </a:solidFill>
            </a:rPr>
            <a:t>Kr </a:t>
          </a:r>
        </a:p>
        <a:p xmlns:a="http://schemas.openxmlformats.org/drawingml/2006/main">
          <a:r>
            <a:rPr lang="it-IT" sz="1600" baseline="30000">
              <a:solidFill>
                <a:schemeClr val="bg1"/>
              </a:solidFill>
            </a:rPr>
            <a:t>120</a:t>
          </a:r>
          <a:r>
            <a:rPr lang="it-IT" sz="1600" baseline="0">
              <a:solidFill>
                <a:schemeClr val="bg1"/>
              </a:solidFill>
            </a:rPr>
            <a:t>Sn</a:t>
          </a:r>
        </a:p>
        <a:p xmlns:a="http://schemas.openxmlformats.org/drawingml/2006/main">
          <a:r>
            <a:rPr lang="it-IT" sz="1600" baseline="30000">
              <a:solidFill>
                <a:schemeClr val="bg1"/>
              </a:solidFill>
            </a:rPr>
            <a:t>  93</a:t>
          </a:r>
          <a:r>
            <a:rPr lang="it-IT" sz="1600" baseline="0">
              <a:solidFill>
                <a:schemeClr val="bg1"/>
              </a:solidFill>
            </a:rPr>
            <a:t>Nb</a:t>
          </a:r>
        </a:p>
      </cdr:txBody>
    </cdr:sp>
  </cdr:relSizeAnchor>
  <cdr:relSizeAnchor xmlns:cdr="http://schemas.openxmlformats.org/drawingml/2006/chartDrawing">
    <cdr:from>
      <cdr:x>0.60671</cdr:x>
      <cdr:y>0.39412</cdr:y>
    </cdr:from>
    <cdr:to>
      <cdr:x>0.67563</cdr:x>
      <cdr:y>0.54351</cdr:y>
    </cdr:to>
    <cdr:sp macro="" textlink="">
      <cdr:nvSpPr>
        <cdr:cNvPr id="15" name="CasellaDiTesto 1"/>
        <cdr:cNvSpPr txBox="1"/>
      </cdr:nvSpPr>
      <cdr:spPr>
        <a:xfrm xmlns:a="http://schemas.openxmlformats.org/drawingml/2006/main">
          <a:off x="5255895" y="2049670"/>
          <a:ext cx="597053" cy="776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1600" baseline="30000">
              <a:solidFill>
                <a:schemeClr val="bg1"/>
              </a:solidFill>
            </a:rPr>
            <a:t>  90</a:t>
          </a:r>
          <a:r>
            <a:rPr lang="it-IT" sz="1600" baseline="0">
              <a:solidFill>
                <a:schemeClr val="bg1"/>
              </a:solidFill>
            </a:rPr>
            <a:t>Zr </a:t>
          </a:r>
        </a:p>
        <a:p xmlns:a="http://schemas.openxmlformats.org/drawingml/2006/main">
          <a:pPr algn="ctr"/>
          <a:r>
            <a:rPr lang="it-IT" sz="1600" baseline="30000">
              <a:solidFill>
                <a:schemeClr val="bg1"/>
              </a:solidFill>
            </a:rPr>
            <a:t>197</a:t>
          </a:r>
          <a:r>
            <a:rPr lang="it-IT" sz="1600" baseline="0">
              <a:solidFill>
                <a:schemeClr val="bg1"/>
              </a:solidFill>
            </a:rPr>
            <a:t>Au</a:t>
          </a:r>
        </a:p>
      </cdr:txBody>
    </cdr:sp>
  </cdr:relSizeAnchor>
  <cdr:relSizeAnchor xmlns:cdr="http://schemas.openxmlformats.org/drawingml/2006/chartDrawing">
    <cdr:from>
      <cdr:x>0.82196</cdr:x>
      <cdr:y>0.49796</cdr:y>
    </cdr:from>
    <cdr:to>
      <cdr:x>0.88697</cdr:x>
      <cdr:y>0.58417</cdr:y>
    </cdr:to>
    <cdr:sp macro="" textlink="">
      <cdr:nvSpPr>
        <cdr:cNvPr id="16" name="CasellaDiTesto 1"/>
        <cdr:cNvSpPr txBox="1"/>
      </cdr:nvSpPr>
      <cdr:spPr>
        <a:xfrm xmlns:a="http://schemas.openxmlformats.org/drawingml/2006/main">
          <a:off x="5680075" y="2127250"/>
          <a:ext cx="449263" cy="368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baseline="30000">
              <a:solidFill>
                <a:schemeClr val="bg1"/>
              </a:solidFill>
            </a:rPr>
            <a:t>100</a:t>
          </a:r>
          <a:r>
            <a:rPr lang="it-IT" sz="1600" baseline="0">
              <a:solidFill>
                <a:schemeClr val="bg1"/>
              </a:solidFill>
            </a:rPr>
            <a:t>Mo</a:t>
          </a:r>
        </a:p>
      </cdr:txBody>
    </cdr:sp>
  </cdr:relSizeAnchor>
  <cdr:relSizeAnchor xmlns:cdr="http://schemas.openxmlformats.org/drawingml/2006/chartDrawing">
    <cdr:from>
      <cdr:x>0</cdr:x>
      <cdr:y>0.92981</cdr:y>
    </cdr:from>
    <cdr:to>
      <cdr:x>1</cdr:x>
      <cdr:y>0.99415</cdr:y>
    </cdr:to>
    <cdr:sp macro="" textlink="">
      <cdr:nvSpPr>
        <cdr:cNvPr id="18" name="CasellaDiTesto 1"/>
        <cdr:cNvSpPr txBox="1"/>
      </cdr:nvSpPr>
      <cdr:spPr>
        <a:xfrm xmlns:a="http://schemas.openxmlformats.org/drawingml/2006/main">
          <a:off x="0" y="4892670"/>
          <a:ext cx="927209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it-IT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600" dirty="0" err="1">
              <a:solidFill>
                <a:srgbClr val="FFFF00"/>
              </a:solidFill>
            </a:rPr>
            <a:t>Higher</a:t>
          </a:r>
          <a:r>
            <a:rPr lang="it-IT" sz="1600" dirty="0">
              <a:solidFill>
                <a:srgbClr val="FFFF00"/>
              </a:solidFill>
            </a:rPr>
            <a:t> Energy </a:t>
          </a:r>
          <a:r>
            <a:rPr lang="it-IT" sz="1600" dirty="0">
              <a:solidFill>
                <a:schemeClr val="bg1"/>
              </a:solidFill>
            </a:rPr>
            <a:t>(+2 </a:t>
          </a:r>
          <a:r>
            <a:rPr lang="it-IT" sz="1600" dirty="0" err="1">
              <a:solidFill>
                <a:schemeClr val="bg1"/>
              </a:solidFill>
            </a:rPr>
            <a:t>cryostats</a:t>
          </a:r>
          <a:r>
            <a:rPr lang="it-IT" sz="1600" dirty="0">
              <a:solidFill>
                <a:schemeClr val="bg1"/>
              </a:solidFill>
            </a:rPr>
            <a:t>), </a:t>
          </a:r>
          <a:r>
            <a:rPr lang="it-IT" sz="1600" dirty="0" err="1">
              <a:solidFill>
                <a:srgbClr val="FFFF00"/>
              </a:solidFill>
            </a:rPr>
            <a:t>higher</a:t>
          </a:r>
          <a:r>
            <a:rPr lang="it-IT" sz="1600" dirty="0">
              <a:solidFill>
                <a:srgbClr val="FFFF00"/>
              </a:solidFill>
            </a:rPr>
            <a:t> </a:t>
          </a:r>
          <a:r>
            <a:rPr lang="it-IT" sz="1600" dirty="0" err="1">
              <a:solidFill>
                <a:srgbClr val="FFFF00"/>
              </a:solidFill>
            </a:rPr>
            <a:t>transmission</a:t>
          </a:r>
          <a:r>
            <a:rPr lang="it-IT" sz="1600" dirty="0">
              <a:solidFill>
                <a:srgbClr val="FFFF00"/>
              </a:solidFill>
            </a:rPr>
            <a:t> </a:t>
          </a:r>
          <a:r>
            <a:rPr lang="it-IT" sz="1600" dirty="0">
              <a:solidFill>
                <a:schemeClr val="bg1"/>
              </a:solidFill>
            </a:rPr>
            <a:t>(new QP),  </a:t>
          </a:r>
          <a:r>
            <a:rPr lang="it-IT" sz="1600" dirty="0" err="1">
              <a:solidFill>
                <a:srgbClr val="FFFF00"/>
              </a:solidFill>
            </a:rPr>
            <a:t>increased</a:t>
          </a:r>
          <a:r>
            <a:rPr lang="it-IT" sz="1600" dirty="0">
              <a:solidFill>
                <a:srgbClr val="FFFF00"/>
              </a:solidFill>
            </a:rPr>
            <a:t> reliability </a:t>
          </a:r>
          <a:r>
            <a:rPr lang="it-IT" sz="1600" dirty="0">
              <a:solidFill>
                <a:schemeClr val="bg1"/>
              </a:solidFill>
            </a:rPr>
            <a:t>(</a:t>
          </a:r>
          <a:r>
            <a:rPr lang="it-IT" sz="1600" dirty="0" err="1">
              <a:solidFill>
                <a:schemeClr val="bg1"/>
              </a:solidFill>
            </a:rPr>
            <a:t>cryogenics</a:t>
          </a:r>
          <a:r>
            <a:rPr lang="it-IT" sz="1600" dirty="0">
              <a:solidFill>
                <a:schemeClr val="bg1"/>
              </a:solidFill>
            </a:rPr>
            <a:t>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0.5876</cdr:x>
      <cdr:y>0.21078</cdr:y>
    </cdr:from>
    <cdr:to>
      <cdr:x>0.63543</cdr:x>
      <cdr:y>0.25319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4955968" y="1169329"/>
          <a:ext cx="403409" cy="23527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1W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0.69933</cdr:x>
      <cdr:y>0.30509</cdr:y>
    </cdr:from>
    <cdr:to>
      <cdr:x>0.74716</cdr:x>
      <cdr:y>0.34751</cdr:y>
    </cdr:to>
    <cdr:sp macro="" textlink="">
      <cdr:nvSpPr>
        <cdr:cNvPr id="3" name="Поле 1"/>
        <cdr:cNvSpPr txBox="1"/>
      </cdr:nvSpPr>
      <cdr:spPr>
        <a:xfrm xmlns:a="http://schemas.openxmlformats.org/drawingml/2006/main">
          <a:off x="5898324" y="1692569"/>
          <a:ext cx="403408" cy="2353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3W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0.8157</cdr:x>
      <cdr:y>0.35584</cdr:y>
    </cdr:from>
    <cdr:to>
      <cdr:x>0.9044</cdr:x>
      <cdr:y>0.40135</cdr:y>
    </cdr:to>
    <cdr:sp macro="" textlink="">
      <cdr:nvSpPr>
        <cdr:cNvPr id="4" name="Поле 1"/>
        <cdr:cNvSpPr txBox="1"/>
      </cdr:nvSpPr>
      <cdr:spPr>
        <a:xfrm xmlns:a="http://schemas.openxmlformats.org/drawingml/2006/main">
          <a:off x="6879756" y="1974116"/>
          <a:ext cx="748164" cy="25244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7W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0.90452</cdr:x>
      <cdr:y>0.41632</cdr:y>
    </cdr:from>
    <cdr:to>
      <cdr:x>0.95783</cdr:x>
      <cdr:y>0.45874</cdr:y>
    </cdr:to>
    <cdr:sp macro="" textlink="">
      <cdr:nvSpPr>
        <cdr:cNvPr id="5" name="Поле 1"/>
        <cdr:cNvSpPr txBox="1"/>
      </cdr:nvSpPr>
      <cdr:spPr>
        <a:xfrm xmlns:a="http://schemas.openxmlformats.org/drawingml/2006/main">
          <a:off x="7628884" y="2309613"/>
          <a:ext cx="449628" cy="2353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15W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0.9174</cdr:x>
      <cdr:y>0.51778</cdr:y>
    </cdr:from>
    <cdr:to>
      <cdr:x>0.9747</cdr:x>
      <cdr:y>0.5602</cdr:y>
    </cdr:to>
    <cdr:sp macro="" textlink="">
      <cdr:nvSpPr>
        <cdr:cNvPr id="6" name="Поле 1"/>
        <cdr:cNvSpPr txBox="1"/>
      </cdr:nvSpPr>
      <cdr:spPr>
        <a:xfrm xmlns:a="http://schemas.openxmlformats.org/drawingml/2006/main">
          <a:off x="7737556" y="2872515"/>
          <a:ext cx="483281" cy="2353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30W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0.80494</cdr:x>
      <cdr:y>0.17779</cdr:y>
    </cdr:from>
    <cdr:to>
      <cdr:x>0.86525</cdr:x>
      <cdr:y>0.26241</cdr:y>
    </cdr:to>
    <cdr:sp macro="" textlink="">
      <cdr:nvSpPr>
        <cdr:cNvPr id="2" name="Поле 1">
          <a:extLst xmlns:a="http://schemas.openxmlformats.org/drawingml/2006/main">
            <a:ext uri="{FF2B5EF4-FFF2-40B4-BE49-F238E27FC236}">
              <a16:creationId xmlns:a16="http://schemas.microsoft.com/office/drawing/2014/main" id="{0BD17BDE-3E63-84ED-2295-3CDD47A6B18A}"/>
            </a:ext>
          </a:extLst>
        </cdr:cNvPr>
        <cdr:cNvSpPr txBox="1"/>
      </cdr:nvSpPr>
      <cdr:spPr>
        <a:xfrm xmlns:a="http://schemas.openxmlformats.org/drawingml/2006/main">
          <a:off x="7485145" y="1079218"/>
          <a:ext cx="560772" cy="513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1W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0.87353</cdr:x>
      <cdr:y>0.27915</cdr:y>
    </cdr:from>
    <cdr:to>
      <cdr:x>0.93384</cdr:x>
      <cdr:y>0.36377</cdr:y>
    </cdr:to>
    <cdr:sp macro="" textlink="">
      <cdr:nvSpPr>
        <cdr:cNvPr id="3" name="Поле 1">
          <a:extLst xmlns:a="http://schemas.openxmlformats.org/drawingml/2006/main">
            <a:ext uri="{FF2B5EF4-FFF2-40B4-BE49-F238E27FC236}">
              <a16:creationId xmlns:a16="http://schemas.microsoft.com/office/drawing/2014/main" id="{DEC5AB44-0ED3-2A0A-F79D-B6E582AFB58E}"/>
            </a:ext>
          </a:extLst>
        </cdr:cNvPr>
        <cdr:cNvSpPr txBox="1"/>
      </cdr:nvSpPr>
      <cdr:spPr>
        <a:xfrm xmlns:a="http://schemas.openxmlformats.org/drawingml/2006/main">
          <a:off x="8122967" y="1694462"/>
          <a:ext cx="560772" cy="513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3W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0.91174</cdr:x>
      <cdr:y>0.46778</cdr:y>
    </cdr:from>
    <cdr:to>
      <cdr:x>0.97205</cdr:x>
      <cdr:y>0.5524</cdr:y>
    </cdr:to>
    <cdr:sp macro="" textlink="">
      <cdr:nvSpPr>
        <cdr:cNvPr id="4" name="Поле 1">
          <a:extLst xmlns:a="http://schemas.openxmlformats.org/drawingml/2006/main">
            <a:ext uri="{FF2B5EF4-FFF2-40B4-BE49-F238E27FC236}">
              <a16:creationId xmlns:a16="http://schemas.microsoft.com/office/drawing/2014/main" id="{DEC5AB44-0ED3-2A0A-F79D-B6E582AFB58E}"/>
            </a:ext>
          </a:extLst>
        </cdr:cNvPr>
        <cdr:cNvSpPr txBox="1"/>
      </cdr:nvSpPr>
      <cdr:spPr>
        <a:xfrm xmlns:a="http://schemas.openxmlformats.org/drawingml/2006/main">
          <a:off x="8478286" y="2839475"/>
          <a:ext cx="560772" cy="513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it-IT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15W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0.89111</cdr:x>
      <cdr:y>0.54943</cdr:y>
    </cdr:from>
    <cdr:to>
      <cdr:x>0.95141</cdr:x>
      <cdr:y>0.63406</cdr:y>
    </cdr:to>
    <cdr:sp macro="" textlink="">
      <cdr:nvSpPr>
        <cdr:cNvPr id="5" name="Поле 1">
          <a:extLst xmlns:a="http://schemas.openxmlformats.org/drawingml/2006/main">
            <a:ext uri="{FF2B5EF4-FFF2-40B4-BE49-F238E27FC236}">
              <a16:creationId xmlns:a16="http://schemas.microsoft.com/office/drawing/2014/main" id="{EB55F6B9-30CF-B8CC-3917-46E631955D9D}"/>
            </a:ext>
          </a:extLst>
        </cdr:cNvPr>
        <cdr:cNvSpPr txBox="1"/>
      </cdr:nvSpPr>
      <cdr:spPr>
        <a:xfrm xmlns:a="http://schemas.openxmlformats.org/drawingml/2006/main">
          <a:off x="8286374" y="3335157"/>
          <a:ext cx="560772" cy="513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30W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0.79842</cdr:x>
      <cdr:y>0.1304</cdr:y>
    </cdr:from>
    <cdr:to>
      <cdr:x>0.84821</cdr:x>
      <cdr:y>0.2308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8992407" y="667174"/>
          <a:ext cx="560772" cy="513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1W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0.86919</cdr:x>
      <cdr:y>0.2437</cdr:y>
    </cdr:from>
    <cdr:to>
      <cdr:x>0.91899</cdr:x>
      <cdr:y>0.34409</cdr:y>
    </cdr:to>
    <cdr:sp macro="" textlink="">
      <cdr:nvSpPr>
        <cdr:cNvPr id="3" name="Поле 1"/>
        <cdr:cNvSpPr txBox="1"/>
      </cdr:nvSpPr>
      <cdr:spPr>
        <a:xfrm xmlns:a="http://schemas.openxmlformats.org/drawingml/2006/main">
          <a:off x="9789464" y="1246787"/>
          <a:ext cx="560884" cy="513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3W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0.90793</cdr:x>
      <cdr:y>0.3234</cdr:y>
    </cdr:from>
    <cdr:to>
      <cdr:x>0.95772</cdr:x>
      <cdr:y>0.4238</cdr:y>
    </cdr:to>
    <cdr:sp macro="" textlink="">
      <cdr:nvSpPr>
        <cdr:cNvPr id="4" name="Поле 1"/>
        <cdr:cNvSpPr txBox="1"/>
      </cdr:nvSpPr>
      <cdr:spPr>
        <a:xfrm xmlns:a="http://schemas.openxmlformats.org/drawingml/2006/main">
          <a:off x="10225751" y="1654591"/>
          <a:ext cx="560771" cy="513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>
              <a:latin typeface="Times New Roman" panose="02020603050405020304" pitchFamily="18" charset="0"/>
              <a:cs typeface="Times New Roman" panose="02020603050405020304" pitchFamily="18" charset="0"/>
            </a:rPr>
            <a:t>7W</a:t>
          </a:r>
          <a:endParaRPr lang="ru-RU" sz="10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0.91168</cdr:x>
      <cdr:y>0.40747</cdr:y>
    </cdr:from>
    <cdr:to>
      <cdr:x>0.976</cdr:x>
      <cdr:y>0.50787</cdr:y>
    </cdr:to>
    <cdr:sp macro="" textlink="">
      <cdr:nvSpPr>
        <cdr:cNvPr id="5" name="Поле 1"/>
        <cdr:cNvSpPr txBox="1"/>
      </cdr:nvSpPr>
      <cdr:spPr>
        <a:xfrm xmlns:a="http://schemas.openxmlformats.org/drawingml/2006/main">
          <a:off x="10268025" y="2084699"/>
          <a:ext cx="724419" cy="513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15W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0.90171</cdr:x>
      <cdr:y>0.5</cdr:y>
    </cdr:from>
    <cdr:to>
      <cdr:x>0.96448</cdr:x>
      <cdr:y>0.60041</cdr:y>
    </cdr:to>
    <cdr:sp macro="" textlink="">
      <cdr:nvSpPr>
        <cdr:cNvPr id="6" name="Поле 1"/>
        <cdr:cNvSpPr txBox="1"/>
      </cdr:nvSpPr>
      <cdr:spPr>
        <a:xfrm xmlns:a="http://schemas.openxmlformats.org/drawingml/2006/main">
          <a:off x="10155688" y="2558089"/>
          <a:ext cx="706962" cy="51371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30W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D9004-25E9-4096-B601-A39DC58688B8}" type="datetimeFigureOut">
              <a:rPr lang="it-IT" smtClean="0"/>
              <a:t>11/10/2022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0F440-1548-4031-BE14-7799BDD3B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879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587F1-8076-49F0-B285-AFDF57F4DA1C}" type="datetimeFigureOut">
              <a:rPr lang="it-IT" smtClean="0"/>
              <a:t>11/10/2022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D6C24-3BC6-4B55-AC50-63AA527EE7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5787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D6C24-3BC6-4B55-AC50-63AA527EE70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837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2D47A-2884-4671-A2C2-C9338C75F720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8832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2D47A-2884-4671-A2C2-C9338C75F720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392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2D47A-2884-4671-A2C2-C9338C75F720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0024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2D47A-2884-4671-A2C2-C9338C75F720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3674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2D47A-2884-4671-A2C2-C9338C75F720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983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2D47A-2884-4671-A2C2-C9338C75F720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4629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6C24-3BC6-4B55-AC50-63AA527EE70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360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2D47A-2884-4671-A2C2-C9338C75F720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914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6C24-3BC6-4B55-AC50-63AA527EE70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517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Four-leaf</a:t>
            </a:r>
            <a:r>
              <a:rPr lang="it-IT" dirty="0"/>
              <a:t> </a:t>
            </a:r>
            <a:r>
              <a:rPr lang="it-IT" dirty="0" err="1"/>
              <a:t>clover</a:t>
            </a:r>
            <a:r>
              <a:rPr lang="it-IT" dirty="0"/>
              <a:t> first </a:t>
            </a:r>
            <a:r>
              <a:rPr lang="it-IT" dirty="0" err="1"/>
              <a:t>phase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D6C24-3BC6-4B55-AC50-63AA527EE70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107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6C24-3BC6-4B55-AC50-63AA527EE70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537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6C24-3BC6-4B55-AC50-63AA527EE70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5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The superconductive</a:t>
            </a:r>
            <a:r>
              <a:rPr lang="it-IT" baseline="0"/>
              <a:t> linac ALPI was improved during the years. A refurbishment of the low beta cavities and of the cryogenic system was performed. </a:t>
            </a:r>
          </a:p>
          <a:p>
            <a:r>
              <a:rPr lang="it-IT" baseline="0"/>
              <a:t>An  upgrade is going on with the installation of 2 more cryostats to reach the design goal of SPES to have reaccelerated radioactive beams at energies of 10-11 MeV/n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B0A8D-B378-4ED7-A431-3D3284C24E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75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2D47A-2884-4671-A2C2-C9338C75F720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8593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2D47A-2884-4671-A2C2-C9338C75F720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855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2D47A-2884-4671-A2C2-C9338C75F720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27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5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noProof="0"/>
              <a:t>Fare clic per modificare lo stile del titolo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5" y="4777383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Fare clic per modificare lo stile del sottotitolo dello schema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2" y="4323814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4529544"/>
            <a:ext cx="779767" cy="365125"/>
          </a:xfrm>
        </p:spPr>
        <p:txBody>
          <a:bodyPr/>
          <a:lstStyle/>
          <a:p>
            <a:fld id="{A73E566C-022B-4F04-A836-68D93DC7B1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18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880601" cy="5181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Fare </a:t>
            </a:r>
            <a:r>
              <a:rPr lang="en-GB" noProof="0" err="1"/>
              <a:t>clic</a:t>
            </a:r>
            <a:r>
              <a:rPr lang="en-GB" noProof="0"/>
              <a:t> per </a:t>
            </a:r>
            <a:r>
              <a:rPr lang="en-GB" noProof="0" err="1"/>
              <a:t>modificare</a:t>
            </a:r>
            <a:r>
              <a:rPr lang="en-GB" noProof="0"/>
              <a:t> lo stile del </a:t>
            </a:r>
            <a:r>
              <a:rPr lang="en-GB" noProof="0" err="1"/>
              <a:t>titolo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068" y="1300480"/>
            <a:ext cx="8915400" cy="3777622"/>
          </a:xfrm>
        </p:spPr>
        <p:txBody>
          <a:bodyPr/>
          <a:lstStyle/>
          <a:p>
            <a:pPr lvl="0"/>
            <a:r>
              <a:rPr lang="en-GB" noProof="0"/>
              <a:t>Fare </a:t>
            </a:r>
            <a:r>
              <a:rPr lang="en-GB" noProof="0" err="1"/>
              <a:t>clic</a:t>
            </a:r>
            <a:r>
              <a:rPr lang="en-GB" noProof="0"/>
              <a:t> per </a:t>
            </a:r>
            <a:r>
              <a:rPr lang="en-GB" noProof="0" err="1"/>
              <a:t>modificare</a:t>
            </a:r>
            <a:r>
              <a:rPr lang="en-GB" noProof="0"/>
              <a:t> </a:t>
            </a:r>
            <a:r>
              <a:rPr lang="en-GB" noProof="0" err="1"/>
              <a:t>stili</a:t>
            </a:r>
            <a:r>
              <a:rPr lang="en-GB" noProof="0"/>
              <a:t> del </a:t>
            </a:r>
            <a:r>
              <a:rPr lang="en-GB" noProof="0" err="1"/>
              <a:t>testo</a:t>
            </a:r>
            <a:r>
              <a:rPr lang="en-GB" noProof="0"/>
              <a:t> </a:t>
            </a:r>
            <a:r>
              <a:rPr lang="en-GB" noProof="0" err="1"/>
              <a:t>dello</a:t>
            </a:r>
            <a:r>
              <a:rPr lang="en-GB" noProof="0"/>
              <a:t> schema</a:t>
            </a:r>
          </a:p>
          <a:p>
            <a:pPr lvl="1"/>
            <a:r>
              <a:rPr lang="en-GB" noProof="0"/>
              <a:t>Secondo </a:t>
            </a:r>
            <a:r>
              <a:rPr lang="en-GB" noProof="0" err="1"/>
              <a:t>livello</a:t>
            </a:r>
            <a:endParaRPr lang="en-GB" noProof="0"/>
          </a:p>
          <a:p>
            <a:pPr lvl="2"/>
            <a:r>
              <a:rPr lang="en-GB" noProof="0" err="1"/>
              <a:t>Terzo</a:t>
            </a:r>
            <a:r>
              <a:rPr lang="en-GB" noProof="0"/>
              <a:t> </a:t>
            </a:r>
            <a:r>
              <a:rPr lang="en-GB" noProof="0" err="1"/>
              <a:t>livello</a:t>
            </a:r>
            <a:endParaRPr lang="en-GB" noProof="0"/>
          </a:p>
          <a:p>
            <a:pPr lvl="3"/>
            <a:r>
              <a:rPr lang="en-GB" noProof="0"/>
              <a:t>Quarto </a:t>
            </a:r>
            <a:r>
              <a:rPr lang="en-GB" noProof="0" err="1"/>
              <a:t>livello</a:t>
            </a:r>
            <a:endParaRPr lang="en-GB" noProof="0"/>
          </a:p>
          <a:p>
            <a:pPr lvl="4"/>
            <a:r>
              <a:rPr lang="en-GB" noProof="0"/>
              <a:t>Quinto </a:t>
            </a:r>
            <a:r>
              <a:rPr lang="en-GB" noProof="0" err="1"/>
              <a:t>livello</a:t>
            </a:r>
            <a:endParaRPr lang="en-GB" noProof="0"/>
          </a:p>
        </p:txBody>
      </p:sp>
      <p:sp>
        <p:nvSpPr>
          <p:cNvPr id="8" name="Freeform 11"/>
          <p:cNvSpPr/>
          <p:nvPr/>
        </p:nvSpPr>
        <p:spPr bwMode="auto">
          <a:xfrm rot="10800000" flipV="1">
            <a:off x="11287759" y="6617970"/>
            <a:ext cx="918736" cy="2536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4613" y="6617971"/>
            <a:ext cx="687388" cy="239111"/>
          </a:xfrm>
        </p:spPr>
        <p:txBody>
          <a:bodyPr/>
          <a:lstStyle>
            <a:lvl1pPr>
              <a:defRPr sz="900"/>
            </a:lvl1pPr>
          </a:lstStyle>
          <a:p>
            <a:fld id="{3132B7BD-223A-4778-BF7E-818CB282D17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5" y="6617971"/>
            <a:ext cx="7619999" cy="24003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TTC Meeting  Link Station Hall Aomori – G. Keppel – keppel@lnl.infn.it – LNL – INFN – </a:t>
            </a:r>
            <a:r>
              <a:rPr lang="it-IT" dirty="0"/>
              <a:t>11/10/2022</a:t>
            </a:r>
            <a:endParaRPr lang="it-IT" sz="9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5A27A1B-22D5-8695-834A-90AC613A39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223" y="0"/>
            <a:ext cx="1947777" cy="8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1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5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7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5" y="787785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73E566C-022B-4F04-A836-68D93DC7B1BB}" type="slidenum">
              <a:rPr lang="it-IT" smtClean="0"/>
              <a:t>‹N›</a:t>
            </a:fld>
            <a:endParaRPr lang="it-IT"/>
          </a:p>
        </p:txBody>
      </p:sp>
      <p:sp>
        <p:nvSpPr>
          <p:cNvPr id="37" name="Date Placeholder 3"/>
          <p:cNvSpPr txBox="1">
            <a:spLocks/>
          </p:cNvSpPr>
          <p:nvPr userDrawn="1"/>
        </p:nvSpPr>
        <p:spPr>
          <a:xfrm>
            <a:off x="2632816" y="6626960"/>
            <a:ext cx="8503125" cy="66114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TTC Meeting  Link Station Hall Aomori – G. Keppel – keppel@lnl.infn.it – LNL – INFN – </a:t>
            </a:r>
            <a:r>
              <a:rPr lang="it-IT" sz="900" dirty="0"/>
              <a:t>11/10/2022</a:t>
            </a:r>
          </a:p>
        </p:txBody>
      </p:sp>
    </p:spTree>
    <p:extLst>
      <p:ext uri="{BB962C8B-B14F-4D97-AF65-F5344CB8AC3E}">
        <p14:creationId xmlns:p14="http://schemas.microsoft.com/office/powerpoint/2010/main" val="152529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01648" y="1092396"/>
            <a:ext cx="8598212" cy="27845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n-lt"/>
              </a:rPr>
              <a:t>Thin film QWRs performance for ALPI-SPES upgrade at INFN-LNL: first results</a:t>
            </a: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3181308" y="4865037"/>
            <a:ext cx="660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G. Keppel, on behalf of SRF LNL groups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34" y="5176911"/>
            <a:ext cx="2182435" cy="136956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564" y="77550"/>
            <a:ext cx="2829436" cy="808411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9ACE8E5E-2A17-1812-E08A-5CEF083B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BDF1E94-A4EC-9B39-9BEF-2C061E4CB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2BFD22-2433-A45B-22E0-ADD056A6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25" y="5652286"/>
            <a:ext cx="1433970" cy="100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B061CFE-604E-CCC1-3386-5FB97D1A0D3D}"/>
              </a:ext>
            </a:extLst>
          </p:cNvPr>
          <p:cNvSpPr txBox="1"/>
          <p:nvPr/>
        </p:nvSpPr>
        <p:spPr>
          <a:xfrm>
            <a:off x="3355159" y="5858722"/>
            <a:ext cx="6095324" cy="58990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indent="0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z="1200" b="0" dirty="0"/>
              <a:t>Link Station Hall Aomori</a:t>
            </a:r>
            <a:r>
              <a:rPr lang="en-US" sz="1200" b="0" dirty="0"/>
              <a:t>​</a:t>
            </a:r>
          </a:p>
          <a:p>
            <a:r>
              <a:rPr lang="en-US" sz="1200" b="0" dirty="0"/>
              <a:t>October 11-14, 2022</a:t>
            </a:r>
          </a:p>
        </p:txBody>
      </p:sp>
    </p:spTree>
    <p:extLst>
      <p:ext uri="{BB962C8B-B14F-4D97-AF65-F5344CB8AC3E}">
        <p14:creationId xmlns:p14="http://schemas.microsoft.com/office/powerpoint/2010/main" val="1597412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/>
          <p:cNvGrpSpPr/>
          <p:nvPr/>
        </p:nvGrpSpPr>
        <p:grpSpPr>
          <a:xfrm>
            <a:off x="1858704" y="1484785"/>
            <a:ext cx="8539821" cy="3493025"/>
            <a:chOff x="427261" y="2612738"/>
            <a:chExt cx="8539821" cy="3493025"/>
          </a:xfrm>
        </p:grpSpPr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5255773" y="2684746"/>
              <a:ext cx="3711309" cy="3421017"/>
              <a:chOff x="991473" y="2826814"/>
              <a:chExt cx="4639138" cy="4276270"/>
            </a:xfrm>
          </p:grpSpPr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991473" y="2826814"/>
                <a:ext cx="4639138" cy="4252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Freeform 26"/>
              <p:cNvSpPr/>
              <p:nvPr/>
            </p:nvSpPr>
            <p:spPr>
              <a:xfrm rot="10800000">
                <a:off x="2752730" y="3485841"/>
                <a:ext cx="1130061" cy="891903"/>
              </a:xfrm>
              <a:custGeom>
                <a:avLst/>
                <a:gdLst>
                  <a:gd name="connsiteX0" fmla="*/ 43133 w 1130061"/>
                  <a:gd name="connsiteY0" fmla="*/ 862642 h 862642"/>
                  <a:gd name="connsiteX1" fmla="*/ 1121434 w 1130061"/>
                  <a:gd name="connsiteY1" fmla="*/ 845389 h 862642"/>
                  <a:gd name="connsiteX2" fmla="*/ 1130061 w 1130061"/>
                  <a:gd name="connsiteY2" fmla="*/ 336430 h 862642"/>
                  <a:gd name="connsiteX3" fmla="*/ 534838 w 1130061"/>
                  <a:gd name="connsiteY3" fmla="*/ 345057 h 862642"/>
                  <a:gd name="connsiteX4" fmla="*/ 552091 w 1130061"/>
                  <a:gd name="connsiteY4" fmla="*/ 69011 h 862642"/>
                  <a:gd name="connsiteX5" fmla="*/ 448574 w 1130061"/>
                  <a:gd name="connsiteY5" fmla="*/ 8627 h 862642"/>
                  <a:gd name="connsiteX6" fmla="*/ 267419 w 1130061"/>
                  <a:gd name="connsiteY6" fmla="*/ 0 h 862642"/>
                  <a:gd name="connsiteX7" fmla="*/ 0 w 1130061"/>
                  <a:gd name="connsiteY7" fmla="*/ 198408 h 862642"/>
                  <a:gd name="connsiteX8" fmla="*/ 17253 w 1130061"/>
                  <a:gd name="connsiteY8" fmla="*/ 810883 h 862642"/>
                  <a:gd name="connsiteX0" fmla="*/ 43133 w 1130061"/>
                  <a:gd name="connsiteY0" fmla="*/ 891903 h 891903"/>
                  <a:gd name="connsiteX1" fmla="*/ 1121434 w 1130061"/>
                  <a:gd name="connsiteY1" fmla="*/ 874650 h 891903"/>
                  <a:gd name="connsiteX2" fmla="*/ 1130061 w 1130061"/>
                  <a:gd name="connsiteY2" fmla="*/ 365691 h 891903"/>
                  <a:gd name="connsiteX3" fmla="*/ 534838 w 1130061"/>
                  <a:gd name="connsiteY3" fmla="*/ 374318 h 891903"/>
                  <a:gd name="connsiteX4" fmla="*/ 552091 w 1130061"/>
                  <a:gd name="connsiteY4" fmla="*/ 98272 h 891903"/>
                  <a:gd name="connsiteX5" fmla="*/ 448574 w 1130061"/>
                  <a:gd name="connsiteY5" fmla="*/ 37888 h 891903"/>
                  <a:gd name="connsiteX6" fmla="*/ 230843 w 1130061"/>
                  <a:gd name="connsiteY6" fmla="*/ 0 h 891903"/>
                  <a:gd name="connsiteX7" fmla="*/ 0 w 1130061"/>
                  <a:gd name="connsiteY7" fmla="*/ 227669 h 891903"/>
                  <a:gd name="connsiteX8" fmla="*/ 17253 w 1130061"/>
                  <a:gd name="connsiteY8" fmla="*/ 840144 h 891903"/>
                  <a:gd name="connsiteX0" fmla="*/ 43133 w 1130061"/>
                  <a:gd name="connsiteY0" fmla="*/ 891903 h 891903"/>
                  <a:gd name="connsiteX1" fmla="*/ 1121434 w 1130061"/>
                  <a:gd name="connsiteY1" fmla="*/ 874650 h 891903"/>
                  <a:gd name="connsiteX2" fmla="*/ 1130061 w 1130061"/>
                  <a:gd name="connsiteY2" fmla="*/ 365691 h 891903"/>
                  <a:gd name="connsiteX3" fmla="*/ 534838 w 1130061"/>
                  <a:gd name="connsiteY3" fmla="*/ 374318 h 891903"/>
                  <a:gd name="connsiteX4" fmla="*/ 552091 w 1130061"/>
                  <a:gd name="connsiteY4" fmla="*/ 98272 h 891903"/>
                  <a:gd name="connsiteX5" fmla="*/ 448574 w 1130061"/>
                  <a:gd name="connsiteY5" fmla="*/ 37888 h 891903"/>
                  <a:gd name="connsiteX6" fmla="*/ 230843 w 1130061"/>
                  <a:gd name="connsiteY6" fmla="*/ 0 h 891903"/>
                  <a:gd name="connsiteX7" fmla="*/ 0 w 1130061"/>
                  <a:gd name="connsiteY7" fmla="*/ 227669 h 891903"/>
                  <a:gd name="connsiteX8" fmla="*/ 17253 w 1130061"/>
                  <a:gd name="connsiteY8" fmla="*/ 840144 h 891903"/>
                  <a:gd name="connsiteX0" fmla="*/ 43133 w 1130061"/>
                  <a:gd name="connsiteY0" fmla="*/ 891903 h 891903"/>
                  <a:gd name="connsiteX1" fmla="*/ 1121434 w 1130061"/>
                  <a:gd name="connsiteY1" fmla="*/ 874650 h 891903"/>
                  <a:gd name="connsiteX2" fmla="*/ 1130061 w 1130061"/>
                  <a:gd name="connsiteY2" fmla="*/ 365691 h 891903"/>
                  <a:gd name="connsiteX3" fmla="*/ 534838 w 1130061"/>
                  <a:gd name="connsiteY3" fmla="*/ 374318 h 891903"/>
                  <a:gd name="connsiteX4" fmla="*/ 552091 w 1130061"/>
                  <a:gd name="connsiteY4" fmla="*/ 98272 h 891903"/>
                  <a:gd name="connsiteX5" fmla="*/ 448574 w 1130061"/>
                  <a:gd name="connsiteY5" fmla="*/ 59834 h 891903"/>
                  <a:gd name="connsiteX6" fmla="*/ 230843 w 1130061"/>
                  <a:gd name="connsiteY6" fmla="*/ 0 h 891903"/>
                  <a:gd name="connsiteX7" fmla="*/ 0 w 1130061"/>
                  <a:gd name="connsiteY7" fmla="*/ 227669 h 891903"/>
                  <a:gd name="connsiteX8" fmla="*/ 17253 w 1130061"/>
                  <a:gd name="connsiteY8" fmla="*/ 840144 h 891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061" h="891903">
                    <a:moveTo>
                      <a:pt x="43133" y="891903"/>
                    </a:moveTo>
                    <a:lnTo>
                      <a:pt x="1121434" y="874650"/>
                    </a:lnTo>
                    <a:lnTo>
                      <a:pt x="1130061" y="365691"/>
                    </a:lnTo>
                    <a:lnTo>
                      <a:pt x="534838" y="374318"/>
                    </a:lnTo>
                    <a:lnTo>
                      <a:pt x="552091" y="98272"/>
                    </a:lnTo>
                    <a:lnTo>
                      <a:pt x="448574" y="59834"/>
                    </a:lnTo>
                    <a:cubicBezTo>
                      <a:pt x="375997" y="47205"/>
                      <a:pt x="303420" y="85781"/>
                      <a:pt x="230843" y="0"/>
                    </a:cubicBezTo>
                    <a:lnTo>
                      <a:pt x="0" y="227669"/>
                    </a:lnTo>
                    <a:lnTo>
                      <a:pt x="17253" y="840144"/>
                    </a:lnTo>
                  </a:path>
                </a:pathLst>
              </a:custGeom>
              <a:solidFill>
                <a:srgbClr val="FFC00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it-IT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5" name="Connettore 2 15"/>
              <p:cNvCxnSpPr/>
              <p:nvPr/>
            </p:nvCxnSpPr>
            <p:spPr>
              <a:xfrm rot="10800000" flipH="1">
                <a:off x="2240088" y="5482848"/>
                <a:ext cx="127822" cy="16202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ttangolo 1"/>
              <p:cNvSpPr/>
              <p:nvPr/>
            </p:nvSpPr>
            <p:spPr>
              <a:xfrm>
                <a:off x="3462622" y="3485841"/>
                <a:ext cx="1792945" cy="3049567"/>
              </a:xfrm>
              <a:custGeom>
                <a:avLst/>
                <a:gdLst>
                  <a:gd name="connsiteX0" fmla="*/ 0 w 1372777"/>
                  <a:gd name="connsiteY0" fmla="*/ 0 h 3049567"/>
                  <a:gd name="connsiteX1" fmla="*/ 1372777 w 1372777"/>
                  <a:gd name="connsiteY1" fmla="*/ 0 h 3049567"/>
                  <a:gd name="connsiteX2" fmla="*/ 1372777 w 1372777"/>
                  <a:gd name="connsiteY2" fmla="*/ 3049567 h 3049567"/>
                  <a:gd name="connsiteX3" fmla="*/ 0 w 1372777"/>
                  <a:gd name="connsiteY3" fmla="*/ 3049567 h 3049567"/>
                  <a:gd name="connsiteX4" fmla="*/ 0 w 1372777"/>
                  <a:gd name="connsiteY4" fmla="*/ 0 h 3049567"/>
                  <a:gd name="connsiteX0" fmla="*/ 315136 w 1687913"/>
                  <a:gd name="connsiteY0" fmla="*/ 0 h 3049567"/>
                  <a:gd name="connsiteX1" fmla="*/ 1687913 w 1687913"/>
                  <a:gd name="connsiteY1" fmla="*/ 0 h 3049567"/>
                  <a:gd name="connsiteX2" fmla="*/ 1687913 w 1687913"/>
                  <a:gd name="connsiteY2" fmla="*/ 3049567 h 3049567"/>
                  <a:gd name="connsiteX3" fmla="*/ 315136 w 1687913"/>
                  <a:gd name="connsiteY3" fmla="*/ 3049567 h 3049567"/>
                  <a:gd name="connsiteX4" fmla="*/ 0 w 1687913"/>
                  <a:gd name="connsiteY4" fmla="*/ 2680399 h 3049567"/>
                  <a:gd name="connsiteX5" fmla="*/ 315136 w 1687913"/>
                  <a:gd name="connsiteY5" fmla="*/ 0 h 3049567"/>
                  <a:gd name="connsiteX0" fmla="*/ 409989 w 1782766"/>
                  <a:gd name="connsiteY0" fmla="*/ 0 h 3049567"/>
                  <a:gd name="connsiteX1" fmla="*/ 1782766 w 1782766"/>
                  <a:gd name="connsiteY1" fmla="*/ 0 h 3049567"/>
                  <a:gd name="connsiteX2" fmla="*/ 1782766 w 1782766"/>
                  <a:gd name="connsiteY2" fmla="*/ 3049567 h 3049567"/>
                  <a:gd name="connsiteX3" fmla="*/ 85 w 1782766"/>
                  <a:gd name="connsiteY3" fmla="*/ 3018036 h 3049567"/>
                  <a:gd name="connsiteX4" fmla="*/ 94853 w 1782766"/>
                  <a:gd name="connsiteY4" fmla="*/ 2680399 h 3049567"/>
                  <a:gd name="connsiteX5" fmla="*/ 409989 w 1782766"/>
                  <a:gd name="connsiteY5" fmla="*/ 0 h 3049567"/>
                  <a:gd name="connsiteX0" fmla="*/ 409989 w 1782766"/>
                  <a:gd name="connsiteY0" fmla="*/ 0 h 3049567"/>
                  <a:gd name="connsiteX1" fmla="*/ 1782766 w 1782766"/>
                  <a:gd name="connsiteY1" fmla="*/ 0 h 3049567"/>
                  <a:gd name="connsiteX2" fmla="*/ 1782766 w 1782766"/>
                  <a:gd name="connsiteY2" fmla="*/ 3049567 h 3049567"/>
                  <a:gd name="connsiteX3" fmla="*/ 85 w 1782766"/>
                  <a:gd name="connsiteY3" fmla="*/ 3042750 h 3049567"/>
                  <a:gd name="connsiteX4" fmla="*/ 94853 w 1782766"/>
                  <a:gd name="connsiteY4" fmla="*/ 2680399 h 3049567"/>
                  <a:gd name="connsiteX5" fmla="*/ 409989 w 1782766"/>
                  <a:gd name="connsiteY5" fmla="*/ 0 h 3049567"/>
                  <a:gd name="connsiteX0" fmla="*/ 451060 w 1823837"/>
                  <a:gd name="connsiteY0" fmla="*/ 0 h 3049567"/>
                  <a:gd name="connsiteX1" fmla="*/ 1823837 w 1823837"/>
                  <a:gd name="connsiteY1" fmla="*/ 0 h 3049567"/>
                  <a:gd name="connsiteX2" fmla="*/ 1823837 w 1823837"/>
                  <a:gd name="connsiteY2" fmla="*/ 3049567 h 3049567"/>
                  <a:gd name="connsiteX3" fmla="*/ 41156 w 1823837"/>
                  <a:gd name="connsiteY3" fmla="*/ 3042750 h 3049567"/>
                  <a:gd name="connsiteX4" fmla="*/ 0 w 1823837"/>
                  <a:gd name="connsiteY4" fmla="*/ 1969885 h 3049567"/>
                  <a:gd name="connsiteX5" fmla="*/ 451060 w 1823837"/>
                  <a:gd name="connsiteY5" fmla="*/ 0 h 3049567"/>
                  <a:gd name="connsiteX0" fmla="*/ 444882 w 1817659"/>
                  <a:gd name="connsiteY0" fmla="*/ 0 h 3049567"/>
                  <a:gd name="connsiteX1" fmla="*/ 1817659 w 1817659"/>
                  <a:gd name="connsiteY1" fmla="*/ 0 h 3049567"/>
                  <a:gd name="connsiteX2" fmla="*/ 1817659 w 1817659"/>
                  <a:gd name="connsiteY2" fmla="*/ 3049567 h 3049567"/>
                  <a:gd name="connsiteX3" fmla="*/ 34978 w 1817659"/>
                  <a:gd name="connsiteY3" fmla="*/ 3042750 h 3049567"/>
                  <a:gd name="connsiteX4" fmla="*/ 0 w 1817659"/>
                  <a:gd name="connsiteY4" fmla="*/ 1963706 h 3049567"/>
                  <a:gd name="connsiteX5" fmla="*/ 444882 w 1817659"/>
                  <a:gd name="connsiteY5" fmla="*/ 0 h 3049567"/>
                  <a:gd name="connsiteX0" fmla="*/ 444882 w 1817659"/>
                  <a:gd name="connsiteY0" fmla="*/ 0 h 3049567"/>
                  <a:gd name="connsiteX1" fmla="*/ 1817659 w 1817659"/>
                  <a:gd name="connsiteY1" fmla="*/ 0 h 3049567"/>
                  <a:gd name="connsiteX2" fmla="*/ 1817659 w 1817659"/>
                  <a:gd name="connsiteY2" fmla="*/ 3049567 h 3049567"/>
                  <a:gd name="connsiteX3" fmla="*/ 34978 w 1817659"/>
                  <a:gd name="connsiteY3" fmla="*/ 3042750 h 3049567"/>
                  <a:gd name="connsiteX4" fmla="*/ 0 w 1817659"/>
                  <a:gd name="connsiteY4" fmla="*/ 1963706 h 3049567"/>
                  <a:gd name="connsiteX5" fmla="*/ 208930 w 1817659"/>
                  <a:gd name="connsiteY5" fmla="*/ 1988421 h 3049567"/>
                  <a:gd name="connsiteX6" fmla="*/ 444882 w 1817659"/>
                  <a:gd name="connsiteY6" fmla="*/ 0 h 3049567"/>
                  <a:gd name="connsiteX0" fmla="*/ 420168 w 1792945"/>
                  <a:gd name="connsiteY0" fmla="*/ 0 h 3049567"/>
                  <a:gd name="connsiteX1" fmla="*/ 1792945 w 1792945"/>
                  <a:gd name="connsiteY1" fmla="*/ 0 h 3049567"/>
                  <a:gd name="connsiteX2" fmla="*/ 1792945 w 1792945"/>
                  <a:gd name="connsiteY2" fmla="*/ 3049567 h 3049567"/>
                  <a:gd name="connsiteX3" fmla="*/ 10264 w 1792945"/>
                  <a:gd name="connsiteY3" fmla="*/ 3042750 h 3049567"/>
                  <a:gd name="connsiteX4" fmla="*/ 0 w 1792945"/>
                  <a:gd name="connsiteY4" fmla="*/ 2155236 h 3049567"/>
                  <a:gd name="connsiteX5" fmla="*/ 184216 w 1792945"/>
                  <a:gd name="connsiteY5" fmla="*/ 1988421 h 3049567"/>
                  <a:gd name="connsiteX6" fmla="*/ 420168 w 1792945"/>
                  <a:gd name="connsiteY6" fmla="*/ 0 h 3049567"/>
                  <a:gd name="connsiteX0" fmla="*/ 420168 w 1792945"/>
                  <a:gd name="connsiteY0" fmla="*/ 0 h 3049567"/>
                  <a:gd name="connsiteX1" fmla="*/ 1792945 w 1792945"/>
                  <a:gd name="connsiteY1" fmla="*/ 0 h 3049567"/>
                  <a:gd name="connsiteX2" fmla="*/ 1792945 w 1792945"/>
                  <a:gd name="connsiteY2" fmla="*/ 3049567 h 3049567"/>
                  <a:gd name="connsiteX3" fmla="*/ 10264 w 1792945"/>
                  <a:gd name="connsiteY3" fmla="*/ 3042750 h 3049567"/>
                  <a:gd name="connsiteX4" fmla="*/ 0 w 1792945"/>
                  <a:gd name="connsiteY4" fmla="*/ 2155236 h 3049567"/>
                  <a:gd name="connsiteX5" fmla="*/ 184216 w 1792945"/>
                  <a:gd name="connsiteY5" fmla="*/ 1988421 h 3049567"/>
                  <a:gd name="connsiteX6" fmla="*/ 412816 w 1792945"/>
                  <a:gd name="connsiteY6" fmla="*/ 666248 h 3049567"/>
                  <a:gd name="connsiteX7" fmla="*/ 420168 w 1792945"/>
                  <a:gd name="connsiteY7" fmla="*/ 0 h 3049567"/>
                  <a:gd name="connsiteX0" fmla="*/ 420168 w 1792945"/>
                  <a:gd name="connsiteY0" fmla="*/ 0 h 3049567"/>
                  <a:gd name="connsiteX1" fmla="*/ 1792945 w 1792945"/>
                  <a:gd name="connsiteY1" fmla="*/ 0 h 3049567"/>
                  <a:gd name="connsiteX2" fmla="*/ 1792945 w 1792945"/>
                  <a:gd name="connsiteY2" fmla="*/ 3049567 h 3049567"/>
                  <a:gd name="connsiteX3" fmla="*/ 10264 w 1792945"/>
                  <a:gd name="connsiteY3" fmla="*/ 3042750 h 3049567"/>
                  <a:gd name="connsiteX4" fmla="*/ 0 w 1792945"/>
                  <a:gd name="connsiteY4" fmla="*/ 2155236 h 3049567"/>
                  <a:gd name="connsiteX5" fmla="*/ 184216 w 1792945"/>
                  <a:gd name="connsiteY5" fmla="*/ 1988421 h 3049567"/>
                  <a:gd name="connsiteX6" fmla="*/ 66827 w 1792945"/>
                  <a:gd name="connsiteY6" fmla="*/ 999880 h 3049567"/>
                  <a:gd name="connsiteX7" fmla="*/ 412816 w 1792945"/>
                  <a:gd name="connsiteY7" fmla="*/ 666248 h 3049567"/>
                  <a:gd name="connsiteX8" fmla="*/ 420168 w 1792945"/>
                  <a:gd name="connsiteY8" fmla="*/ 0 h 3049567"/>
                  <a:gd name="connsiteX0" fmla="*/ 420168 w 1792945"/>
                  <a:gd name="connsiteY0" fmla="*/ 0 h 3049567"/>
                  <a:gd name="connsiteX1" fmla="*/ 1792945 w 1792945"/>
                  <a:gd name="connsiteY1" fmla="*/ 0 h 3049567"/>
                  <a:gd name="connsiteX2" fmla="*/ 1792945 w 1792945"/>
                  <a:gd name="connsiteY2" fmla="*/ 3049567 h 3049567"/>
                  <a:gd name="connsiteX3" fmla="*/ 10264 w 1792945"/>
                  <a:gd name="connsiteY3" fmla="*/ 3042750 h 3049567"/>
                  <a:gd name="connsiteX4" fmla="*/ 0 w 1792945"/>
                  <a:gd name="connsiteY4" fmla="*/ 2155236 h 3049567"/>
                  <a:gd name="connsiteX5" fmla="*/ 184216 w 1792945"/>
                  <a:gd name="connsiteY5" fmla="*/ 1988421 h 3049567"/>
                  <a:gd name="connsiteX6" fmla="*/ 66827 w 1792945"/>
                  <a:gd name="connsiteY6" fmla="*/ 999880 h 3049567"/>
                  <a:gd name="connsiteX7" fmla="*/ 412816 w 1792945"/>
                  <a:gd name="connsiteY7" fmla="*/ 666248 h 3049567"/>
                  <a:gd name="connsiteX8" fmla="*/ 420168 w 1792945"/>
                  <a:gd name="connsiteY8" fmla="*/ 0 h 3049567"/>
                  <a:gd name="connsiteX0" fmla="*/ 420168 w 1792945"/>
                  <a:gd name="connsiteY0" fmla="*/ 0 h 3049567"/>
                  <a:gd name="connsiteX1" fmla="*/ 1792945 w 1792945"/>
                  <a:gd name="connsiteY1" fmla="*/ 0 h 3049567"/>
                  <a:gd name="connsiteX2" fmla="*/ 1792945 w 1792945"/>
                  <a:gd name="connsiteY2" fmla="*/ 3049567 h 3049567"/>
                  <a:gd name="connsiteX3" fmla="*/ 10264 w 1792945"/>
                  <a:gd name="connsiteY3" fmla="*/ 3042750 h 3049567"/>
                  <a:gd name="connsiteX4" fmla="*/ 0 w 1792945"/>
                  <a:gd name="connsiteY4" fmla="*/ 2155236 h 3049567"/>
                  <a:gd name="connsiteX5" fmla="*/ 184216 w 1792945"/>
                  <a:gd name="connsiteY5" fmla="*/ 1988421 h 3049567"/>
                  <a:gd name="connsiteX6" fmla="*/ 66827 w 1792945"/>
                  <a:gd name="connsiteY6" fmla="*/ 999880 h 3049567"/>
                  <a:gd name="connsiteX7" fmla="*/ 412816 w 1792945"/>
                  <a:gd name="connsiteY7" fmla="*/ 666248 h 3049567"/>
                  <a:gd name="connsiteX8" fmla="*/ 420168 w 1792945"/>
                  <a:gd name="connsiteY8" fmla="*/ 0 h 3049567"/>
                  <a:gd name="connsiteX0" fmla="*/ 420168 w 1792945"/>
                  <a:gd name="connsiteY0" fmla="*/ 0 h 3049567"/>
                  <a:gd name="connsiteX1" fmla="*/ 1792945 w 1792945"/>
                  <a:gd name="connsiteY1" fmla="*/ 0 h 3049567"/>
                  <a:gd name="connsiteX2" fmla="*/ 1792945 w 1792945"/>
                  <a:gd name="connsiteY2" fmla="*/ 3049567 h 3049567"/>
                  <a:gd name="connsiteX3" fmla="*/ 10264 w 1792945"/>
                  <a:gd name="connsiteY3" fmla="*/ 3042750 h 3049567"/>
                  <a:gd name="connsiteX4" fmla="*/ 0 w 1792945"/>
                  <a:gd name="connsiteY4" fmla="*/ 2155236 h 3049567"/>
                  <a:gd name="connsiteX5" fmla="*/ 184216 w 1792945"/>
                  <a:gd name="connsiteY5" fmla="*/ 1988421 h 3049567"/>
                  <a:gd name="connsiteX6" fmla="*/ 66827 w 1792945"/>
                  <a:gd name="connsiteY6" fmla="*/ 999880 h 3049567"/>
                  <a:gd name="connsiteX7" fmla="*/ 412816 w 1792945"/>
                  <a:gd name="connsiteY7" fmla="*/ 666248 h 3049567"/>
                  <a:gd name="connsiteX8" fmla="*/ 420168 w 1792945"/>
                  <a:gd name="connsiteY8" fmla="*/ 0 h 3049567"/>
                  <a:gd name="connsiteX0" fmla="*/ 420168 w 1792945"/>
                  <a:gd name="connsiteY0" fmla="*/ 0 h 3049567"/>
                  <a:gd name="connsiteX1" fmla="*/ 1792945 w 1792945"/>
                  <a:gd name="connsiteY1" fmla="*/ 0 h 3049567"/>
                  <a:gd name="connsiteX2" fmla="*/ 1792945 w 1792945"/>
                  <a:gd name="connsiteY2" fmla="*/ 3049567 h 3049567"/>
                  <a:gd name="connsiteX3" fmla="*/ 10264 w 1792945"/>
                  <a:gd name="connsiteY3" fmla="*/ 3042750 h 3049567"/>
                  <a:gd name="connsiteX4" fmla="*/ 0 w 1792945"/>
                  <a:gd name="connsiteY4" fmla="*/ 2155236 h 3049567"/>
                  <a:gd name="connsiteX5" fmla="*/ 184216 w 1792945"/>
                  <a:gd name="connsiteY5" fmla="*/ 1988421 h 3049567"/>
                  <a:gd name="connsiteX6" fmla="*/ 66827 w 1792945"/>
                  <a:gd name="connsiteY6" fmla="*/ 999880 h 3049567"/>
                  <a:gd name="connsiteX7" fmla="*/ 412816 w 1792945"/>
                  <a:gd name="connsiteY7" fmla="*/ 666248 h 3049567"/>
                  <a:gd name="connsiteX8" fmla="*/ 420168 w 1792945"/>
                  <a:gd name="connsiteY8" fmla="*/ 0 h 3049567"/>
                  <a:gd name="connsiteX0" fmla="*/ 420168 w 1792945"/>
                  <a:gd name="connsiteY0" fmla="*/ 0 h 3049567"/>
                  <a:gd name="connsiteX1" fmla="*/ 1792945 w 1792945"/>
                  <a:gd name="connsiteY1" fmla="*/ 0 h 3049567"/>
                  <a:gd name="connsiteX2" fmla="*/ 1792945 w 1792945"/>
                  <a:gd name="connsiteY2" fmla="*/ 3049567 h 3049567"/>
                  <a:gd name="connsiteX3" fmla="*/ 10264 w 1792945"/>
                  <a:gd name="connsiteY3" fmla="*/ 3042750 h 3049567"/>
                  <a:gd name="connsiteX4" fmla="*/ 0 w 1792945"/>
                  <a:gd name="connsiteY4" fmla="*/ 2155236 h 3049567"/>
                  <a:gd name="connsiteX5" fmla="*/ 184216 w 1792945"/>
                  <a:gd name="connsiteY5" fmla="*/ 1988421 h 3049567"/>
                  <a:gd name="connsiteX6" fmla="*/ 184216 w 1792945"/>
                  <a:gd name="connsiteY6" fmla="*/ 1141983 h 3049567"/>
                  <a:gd name="connsiteX7" fmla="*/ 66827 w 1792945"/>
                  <a:gd name="connsiteY7" fmla="*/ 999880 h 3049567"/>
                  <a:gd name="connsiteX8" fmla="*/ 412816 w 1792945"/>
                  <a:gd name="connsiteY8" fmla="*/ 666248 h 3049567"/>
                  <a:gd name="connsiteX9" fmla="*/ 420168 w 1792945"/>
                  <a:gd name="connsiteY9" fmla="*/ 0 h 3049567"/>
                  <a:gd name="connsiteX0" fmla="*/ 420168 w 1792945"/>
                  <a:gd name="connsiteY0" fmla="*/ 0 h 3049567"/>
                  <a:gd name="connsiteX1" fmla="*/ 1792945 w 1792945"/>
                  <a:gd name="connsiteY1" fmla="*/ 0 h 3049567"/>
                  <a:gd name="connsiteX2" fmla="*/ 1792945 w 1792945"/>
                  <a:gd name="connsiteY2" fmla="*/ 3049567 h 3049567"/>
                  <a:gd name="connsiteX3" fmla="*/ 10264 w 1792945"/>
                  <a:gd name="connsiteY3" fmla="*/ 3042750 h 3049567"/>
                  <a:gd name="connsiteX4" fmla="*/ 0 w 1792945"/>
                  <a:gd name="connsiteY4" fmla="*/ 2155236 h 3049567"/>
                  <a:gd name="connsiteX5" fmla="*/ 184216 w 1792945"/>
                  <a:gd name="connsiteY5" fmla="*/ 1988421 h 3049567"/>
                  <a:gd name="connsiteX6" fmla="*/ 184216 w 1792945"/>
                  <a:gd name="connsiteY6" fmla="*/ 1141983 h 3049567"/>
                  <a:gd name="connsiteX7" fmla="*/ 66827 w 1792945"/>
                  <a:gd name="connsiteY7" fmla="*/ 999880 h 3049567"/>
                  <a:gd name="connsiteX8" fmla="*/ 412816 w 1792945"/>
                  <a:gd name="connsiteY8" fmla="*/ 666248 h 3049567"/>
                  <a:gd name="connsiteX9" fmla="*/ 420168 w 1792945"/>
                  <a:gd name="connsiteY9" fmla="*/ 0 h 3049567"/>
                  <a:gd name="connsiteX0" fmla="*/ 420168 w 1792945"/>
                  <a:gd name="connsiteY0" fmla="*/ 0 h 3049567"/>
                  <a:gd name="connsiteX1" fmla="*/ 1792945 w 1792945"/>
                  <a:gd name="connsiteY1" fmla="*/ 0 h 3049567"/>
                  <a:gd name="connsiteX2" fmla="*/ 1792945 w 1792945"/>
                  <a:gd name="connsiteY2" fmla="*/ 3049567 h 3049567"/>
                  <a:gd name="connsiteX3" fmla="*/ 10264 w 1792945"/>
                  <a:gd name="connsiteY3" fmla="*/ 3042750 h 3049567"/>
                  <a:gd name="connsiteX4" fmla="*/ 0 w 1792945"/>
                  <a:gd name="connsiteY4" fmla="*/ 2155236 h 3049567"/>
                  <a:gd name="connsiteX5" fmla="*/ 184216 w 1792945"/>
                  <a:gd name="connsiteY5" fmla="*/ 1988421 h 3049567"/>
                  <a:gd name="connsiteX6" fmla="*/ 184216 w 1792945"/>
                  <a:gd name="connsiteY6" fmla="*/ 1141983 h 3049567"/>
                  <a:gd name="connsiteX7" fmla="*/ 66827 w 1792945"/>
                  <a:gd name="connsiteY7" fmla="*/ 999880 h 3049567"/>
                  <a:gd name="connsiteX8" fmla="*/ 412816 w 1792945"/>
                  <a:gd name="connsiteY8" fmla="*/ 666248 h 3049567"/>
                  <a:gd name="connsiteX9" fmla="*/ 420168 w 1792945"/>
                  <a:gd name="connsiteY9" fmla="*/ 0 h 3049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2945" h="3049567">
                    <a:moveTo>
                      <a:pt x="420168" y="0"/>
                    </a:moveTo>
                    <a:lnTo>
                      <a:pt x="1792945" y="0"/>
                    </a:lnTo>
                    <a:lnTo>
                      <a:pt x="1792945" y="3049567"/>
                    </a:lnTo>
                    <a:lnTo>
                      <a:pt x="10264" y="3042750"/>
                    </a:lnTo>
                    <a:cubicBezTo>
                      <a:pt x="6819" y="2870646"/>
                      <a:pt x="3445" y="2327340"/>
                      <a:pt x="0" y="2155236"/>
                    </a:cubicBezTo>
                    <a:cubicBezTo>
                      <a:pt x="9919" y="2095512"/>
                      <a:pt x="174297" y="2048145"/>
                      <a:pt x="184216" y="1988421"/>
                    </a:cubicBezTo>
                    <a:cubicBezTo>
                      <a:pt x="198443" y="1847348"/>
                      <a:pt x="203781" y="1306740"/>
                      <a:pt x="184216" y="1141983"/>
                    </a:cubicBezTo>
                    <a:cubicBezTo>
                      <a:pt x="152294" y="1076080"/>
                      <a:pt x="166710" y="1100794"/>
                      <a:pt x="66827" y="999880"/>
                    </a:cubicBezTo>
                    <a:cubicBezTo>
                      <a:pt x="234673" y="847481"/>
                      <a:pt x="279786" y="780379"/>
                      <a:pt x="412816" y="666248"/>
                    </a:cubicBezTo>
                    <a:cubicBezTo>
                      <a:pt x="415267" y="444165"/>
                      <a:pt x="417717" y="222083"/>
                      <a:pt x="420168" y="0"/>
                    </a:cubicBezTo>
                    <a:close/>
                  </a:path>
                </a:pathLst>
              </a:custGeom>
              <a:solidFill>
                <a:srgbClr val="CC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Oval 54"/>
              <p:cNvSpPr/>
              <p:nvPr/>
            </p:nvSpPr>
            <p:spPr>
              <a:xfrm>
                <a:off x="4364985" y="4457240"/>
                <a:ext cx="530543" cy="520163"/>
              </a:xfrm>
              <a:prstGeom prst="ellipse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" name="Oval 74"/>
              <p:cNvSpPr/>
              <p:nvPr/>
            </p:nvSpPr>
            <p:spPr>
              <a:xfrm>
                <a:off x="3226345" y="3582428"/>
                <a:ext cx="472554" cy="472554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ttangolo 3"/>
              <p:cNvSpPr/>
              <p:nvPr/>
            </p:nvSpPr>
            <p:spPr>
              <a:xfrm>
                <a:off x="2159224" y="4159144"/>
                <a:ext cx="593505" cy="504056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9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ISOL1</a:t>
                </a:r>
              </a:p>
            </p:txBody>
          </p:sp>
          <p:sp>
            <p:nvSpPr>
              <p:cNvPr id="10" name="Rettangolo 22"/>
              <p:cNvSpPr/>
              <p:nvPr/>
            </p:nvSpPr>
            <p:spPr>
              <a:xfrm>
                <a:off x="2177390" y="5311272"/>
                <a:ext cx="593505" cy="504056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9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ISOL2</a:t>
                </a:r>
              </a:p>
            </p:txBody>
          </p:sp>
          <p:sp>
            <p:nvSpPr>
              <p:cNvPr id="11" name="Rettangolo 23"/>
              <p:cNvSpPr/>
              <p:nvPr/>
            </p:nvSpPr>
            <p:spPr>
              <a:xfrm>
                <a:off x="2455976" y="4527006"/>
                <a:ext cx="45719" cy="504056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9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12" name="Rettangolo 24"/>
              <p:cNvSpPr/>
              <p:nvPr/>
            </p:nvSpPr>
            <p:spPr>
              <a:xfrm rot="16200000">
                <a:off x="2234583" y="4784357"/>
                <a:ext cx="45719" cy="432047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9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13" name="Rettangolo 25"/>
              <p:cNvSpPr/>
              <p:nvPr/>
            </p:nvSpPr>
            <p:spPr>
              <a:xfrm>
                <a:off x="2446832" y="4977403"/>
                <a:ext cx="45719" cy="504056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9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14" name="Rettangolo 26"/>
              <p:cNvSpPr/>
              <p:nvPr/>
            </p:nvSpPr>
            <p:spPr>
              <a:xfrm>
                <a:off x="1511152" y="4754024"/>
                <a:ext cx="530266" cy="1709376"/>
              </a:xfrm>
              <a:prstGeom prst="rect">
                <a:avLst/>
              </a:prstGeom>
              <a:solidFill>
                <a:srgbClr val="00B05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10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Low Energy area</a:t>
                </a:r>
                <a:endParaRPr lang="en-US" sz="9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15" name="Rettangolo 27"/>
              <p:cNvSpPr/>
              <p:nvPr/>
            </p:nvSpPr>
            <p:spPr>
              <a:xfrm>
                <a:off x="1414271" y="3818705"/>
                <a:ext cx="642999" cy="844495"/>
              </a:xfrm>
              <a:prstGeom prst="rect">
                <a:avLst/>
              </a:prstGeom>
              <a:solidFill>
                <a:srgbClr val="0070C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10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HRMS</a:t>
                </a:r>
                <a:endParaRPr lang="en-US" sz="9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</p:grpSp>
        <p:pic>
          <p:nvPicPr>
            <p:cNvPr id="16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4" r="25996"/>
            <a:stretch/>
          </p:blipFill>
          <p:spPr bwMode="auto">
            <a:xfrm>
              <a:off x="427261" y="2612738"/>
              <a:ext cx="4997139" cy="271071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</p:pic>
      </p:grp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29" y="2292893"/>
            <a:ext cx="2840511" cy="28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/>
          <p:cNvSpPr txBox="1"/>
          <p:nvPr/>
        </p:nvSpPr>
        <p:spPr>
          <a:xfrm flipH="1">
            <a:off x="8825022" y="5235122"/>
            <a:ext cx="2520000" cy="1323439"/>
          </a:xfrm>
          <a:prstGeom prst="rect">
            <a:avLst/>
          </a:prstGeom>
          <a:solidFill>
            <a:srgbClr val="EB9595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Radioisotopes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production area (LARAMED)</a:t>
            </a:r>
          </a:p>
          <a:p>
            <a:pPr algn="ctr">
              <a:defRPr/>
            </a:pPr>
            <a:endParaRPr lang="it-IT" sz="1600" dirty="0">
              <a:solidFill>
                <a:prstClr val="black"/>
              </a:solidFill>
              <a:latin typeface="Calibri" panose="020F0502020204030204"/>
            </a:endParaRPr>
          </a:p>
          <a:p>
            <a:pPr algn="ctr">
              <a:defRPr/>
            </a:pPr>
            <a:endParaRPr lang="it-IT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CasellaDiTesto 21"/>
          <p:cNvSpPr txBox="1"/>
          <p:nvPr/>
        </p:nvSpPr>
        <p:spPr>
          <a:xfrm flipH="1">
            <a:off x="8003919" y="3356992"/>
            <a:ext cx="1408637" cy="369332"/>
          </a:xfrm>
          <a:prstGeom prst="rect">
            <a:avLst/>
          </a:prstGeom>
          <a:solidFill>
            <a:srgbClr val="F79646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>
                <a:solidFill>
                  <a:prstClr val="black"/>
                </a:solidFill>
                <a:latin typeface="Calibri" panose="020F0502020204030204"/>
              </a:rPr>
              <a:t>CYCLOTRON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950617" y="5240305"/>
            <a:ext cx="2520000" cy="1323439"/>
          </a:xfrm>
          <a:prstGeom prst="rect">
            <a:avLst/>
          </a:prstGeom>
          <a:solidFill>
            <a:srgbClr val="7FD7A7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ISOL bunkers</a:t>
            </a:r>
          </a:p>
          <a:p>
            <a:pPr algn="ctr">
              <a:defRPr/>
            </a:pPr>
            <a:r>
              <a:rPr lang="it-IT" sz="1600" b="1" dirty="0">
                <a:solidFill>
                  <a:prstClr val="black"/>
                </a:solidFill>
                <a:latin typeface="Calibri" panose="020F0502020204030204"/>
              </a:rPr>
              <a:t>1/200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mass separator </a:t>
            </a:r>
          </a:p>
          <a:p>
            <a:pPr algn="ctr"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low energy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experimental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area</a:t>
            </a:r>
          </a:p>
          <a:p>
            <a:pPr algn="ctr">
              <a:defRPr/>
            </a:pPr>
            <a:endParaRPr lang="it-IT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604891" y="1064848"/>
            <a:ext cx="2113977" cy="646331"/>
          </a:xfrm>
          <a:prstGeom prst="rect">
            <a:avLst/>
          </a:prstGeom>
          <a:solidFill>
            <a:srgbClr val="FFE28A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err="1">
                <a:solidFill>
                  <a:prstClr val="black"/>
                </a:solidFill>
                <a:latin typeface="Calibri" panose="020F0502020204030204"/>
              </a:rPr>
              <a:t>Neutron</a:t>
            </a:r>
            <a:r>
              <a:rPr lang="it-IT">
                <a:solidFill>
                  <a:prstClr val="black"/>
                </a:solidFill>
                <a:latin typeface="Calibri" panose="020F0502020204030204"/>
              </a:rPr>
              <a:t> production area  (NEPIR)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201809" y="5226060"/>
            <a:ext cx="2520000" cy="1323439"/>
          </a:xfrm>
          <a:prstGeom prst="rect">
            <a:avLst/>
          </a:prstGeom>
          <a:solidFill>
            <a:srgbClr val="D0AE45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RIB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reacceleration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>
              <a:defRPr/>
            </a:pPr>
            <a:endParaRPr lang="it-IT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New RT RFQ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ALPI to 10 MeV/A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ettangolo 27"/>
          <p:cNvSpPr/>
          <p:nvPr/>
        </p:nvSpPr>
        <p:spPr>
          <a:xfrm>
            <a:off x="4605825" y="2414821"/>
            <a:ext cx="2439017" cy="544702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RIB transfer and selection</a:t>
            </a:r>
            <a:endParaRPr lang="en-US" sz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076213" y="5235122"/>
            <a:ext cx="2520000" cy="1323439"/>
          </a:xfrm>
          <a:prstGeom prst="rect">
            <a:avLst/>
          </a:prstGeom>
          <a:solidFill>
            <a:srgbClr val="7FB7D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prstClr val="black"/>
                </a:solidFill>
                <a:latin typeface="Calibri" panose="020F0502020204030204"/>
              </a:rPr>
              <a:t>1/20.000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mass separator (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Beam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Cooler + HRMS)</a:t>
            </a:r>
          </a:p>
          <a:p>
            <a:pPr>
              <a:defRPr/>
            </a:pP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Elettrostatic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beam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transport</a:t>
            </a:r>
            <a:endParaRPr lang="it-IT" sz="16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Charge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Breeder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(n+)</a:t>
            </a:r>
          </a:p>
          <a:p>
            <a:pPr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1/1000 mass separator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1657876" y="1916832"/>
            <a:ext cx="2947949" cy="1224136"/>
          </a:xfrm>
          <a:prstGeom prst="rect">
            <a:avLst/>
          </a:prstGeom>
          <a:solidFill>
            <a:srgbClr val="FF0000">
              <a:alpha val="55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itolo 1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SPES layout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1572492" y="1844824"/>
            <a:ext cx="3155357" cy="3096344"/>
          </a:xfrm>
          <a:prstGeom prst="rect">
            <a:avLst/>
          </a:prstGeom>
          <a:noFill/>
          <a:ln w="349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/>
          <p:cNvSpPr txBox="1"/>
          <p:nvPr/>
        </p:nvSpPr>
        <p:spPr>
          <a:xfrm>
            <a:off x="1611588" y="1403484"/>
            <a:ext cx="294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C00000"/>
                </a:solidFill>
              </a:rPr>
              <a:t>STABLE BEAM FACILITY</a:t>
            </a:r>
          </a:p>
        </p:txBody>
      </p:sp>
      <p:cxnSp>
        <p:nvCxnSpPr>
          <p:cNvPr id="35" name="Connettore diritto 34"/>
          <p:cNvCxnSpPr/>
          <p:nvPr/>
        </p:nvCxnSpPr>
        <p:spPr>
          <a:xfrm flipV="1">
            <a:off x="1689092" y="1726038"/>
            <a:ext cx="2850351" cy="1309"/>
          </a:xfrm>
          <a:prstGeom prst="line">
            <a:avLst/>
          </a:prstGeom>
          <a:ln w="190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nettore 18"/>
          <p:cNvSpPr/>
          <p:nvPr/>
        </p:nvSpPr>
        <p:spPr>
          <a:xfrm>
            <a:off x="8517582" y="2958833"/>
            <a:ext cx="133988" cy="11826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onnettore 29"/>
          <p:cNvSpPr/>
          <p:nvPr/>
        </p:nvSpPr>
        <p:spPr>
          <a:xfrm>
            <a:off x="7788364" y="2653085"/>
            <a:ext cx="107028" cy="12488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onnettore 38"/>
          <p:cNvSpPr/>
          <p:nvPr/>
        </p:nvSpPr>
        <p:spPr>
          <a:xfrm>
            <a:off x="8544272" y="2950694"/>
            <a:ext cx="133988" cy="11826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Segnaposto piè di pagina 41">
            <a:extLst>
              <a:ext uri="{FF2B5EF4-FFF2-40B4-BE49-F238E27FC236}">
                <a16:creationId xmlns:a16="http://schemas.microsoft.com/office/drawing/2014/main" id="{B2E5AE95-1851-F235-B3AC-964D193B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sp>
        <p:nvSpPr>
          <p:cNvPr id="43" name="Segnaposto numero diapositiva 42">
            <a:extLst>
              <a:ext uri="{FF2B5EF4-FFF2-40B4-BE49-F238E27FC236}">
                <a16:creationId xmlns:a16="http://schemas.microsoft.com/office/drawing/2014/main" id="{1CCB2C37-982E-03F7-84D3-FAC24507D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66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44 L -0.02292 -0.04421 L -0.06094 -0.04421 " pathEditMode="relative" rAng="0" ptsTypes="AAA">
                                      <p:cBhvr>
                                        <p:cTn id="6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-24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1.38889E-6 0.00023 C 0.00069 0.00301 0.00156 0.00602 0.00226 0.00903 C 0.00417 0.01945 0.00208 0.03148 0.00139 0.04144 C 0.00173 0.04699 0.00173 0.05278 0.00226 0.05857 C 0.00226 0.05949 0.00295 0.06042 0.00295 0.06158 C 0.00312 0.06389 0.00295 0.06621 0.00295 0.06875 L -0.04549 0.06366 L -0.04323 -0.06666 L -0.07205 -0.06365 L -0.08195 0.00301 L -0.28108 0.00996 " pathEditMode="relative" rAng="0" ptsTypes="AAAAAAAAAAAA">
                                      <p:cBhvr>
                                        <p:cTn id="10" dur="2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1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arrotondato 16"/>
          <p:cNvSpPr/>
          <p:nvPr/>
        </p:nvSpPr>
        <p:spPr>
          <a:xfrm>
            <a:off x="3935760" y="4906566"/>
            <a:ext cx="3078342" cy="790686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0" name="Picture 2" descr="LNLalpiP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523" y="584302"/>
            <a:ext cx="4728726" cy="908629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6724" y="1465782"/>
            <a:ext cx="5109570" cy="515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TANDEM – PIAVE – ALPI </a:t>
            </a:r>
            <a:r>
              <a:rPr lang="it-IT" err="1"/>
              <a:t>complex</a:t>
            </a:r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7608182" y="593477"/>
            <a:ext cx="3026189" cy="1338828"/>
          </a:xfrm>
          <a:prstGeom prst="rect">
            <a:avLst/>
          </a:prstGeom>
          <a:solidFill>
            <a:schemeClr val="tx2">
              <a:lumMod val="60000"/>
              <a:lumOff val="4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350" b="1">
                <a:latin typeface="Calibri" panose="020F0502020204030204" pitchFamily="34" charset="0"/>
                <a:cs typeface="Calibri" panose="020F0502020204030204" pitchFamily="34" charset="0"/>
              </a:rPr>
              <a:t>SC Linac </a:t>
            </a:r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with 68 </a:t>
            </a:r>
            <a:r>
              <a:rPr lang="it-IT" sz="1350" b="1" err="1">
                <a:latin typeface="Calibri" panose="020F0502020204030204" pitchFamily="34" charset="0"/>
                <a:cs typeface="Calibri" panose="020F0502020204030204" pitchFamily="34" charset="0"/>
              </a:rPr>
              <a:t>QWRs</a:t>
            </a:r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 (Nb, Nb/Cu) </a:t>
            </a:r>
            <a:r>
              <a:rPr lang="it-IT" sz="1350" err="1"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 @ 4,2 K </a:t>
            </a:r>
          </a:p>
          <a:p>
            <a:pPr algn="ctr"/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in 19 </a:t>
            </a:r>
            <a:r>
              <a:rPr lang="it-IT" sz="1350" err="1">
                <a:latin typeface="Calibri" panose="020F0502020204030204" pitchFamily="34" charset="0"/>
                <a:cs typeface="Calibri" panose="020F0502020204030204" pitchFamily="34" charset="0"/>
              </a:rPr>
              <a:t>cryostats</a:t>
            </a:r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it-IT" sz="1350" b="1" baseline="-25000" err="1">
                <a:latin typeface="Calibri" panose="020F0502020204030204" pitchFamily="34" charset="0"/>
                <a:cs typeface="Calibri" panose="020F0502020204030204" pitchFamily="34" charset="0"/>
              </a:rPr>
              <a:t>eq</a:t>
            </a:r>
            <a:r>
              <a:rPr lang="it-IT" sz="135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50" b="1">
                <a:latin typeface="Calibri" panose="020F0502020204030204" pitchFamily="34" charset="0"/>
                <a:cs typeface="Calibri" panose="020F0502020204030204" pitchFamily="34" charset="0"/>
              </a:rPr>
              <a:t>~ 48 MeV/q</a:t>
            </a:r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beams  </a:t>
            </a:r>
            <a:r>
              <a:rPr lang="en-US" sz="1350" b="1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1350" b="1" baseline="3000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1350" b="1">
                <a:latin typeface="Calibri" panose="020F0502020204030204" pitchFamily="34" charset="0"/>
                <a:cs typeface="Calibri" panose="020F0502020204030204" pitchFamily="34" charset="0"/>
              </a:rPr>
              <a:t>C to </a:t>
            </a:r>
            <a:r>
              <a:rPr lang="en-US" sz="1350" b="1" baseline="30000">
                <a:latin typeface="Calibri" panose="020F0502020204030204" pitchFamily="34" charset="0"/>
                <a:cs typeface="Calibri" panose="020F0502020204030204" pitchFamily="34" charset="0"/>
              </a:rPr>
              <a:t>206</a:t>
            </a:r>
            <a:r>
              <a:rPr lang="en-US" sz="1350" b="1"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</a:p>
          <a:p>
            <a:pPr algn="ctr"/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injected by Tandem or PIAVE  </a:t>
            </a:r>
          </a:p>
          <a:p>
            <a:pPr algn="ctr"/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350" b="1">
                <a:latin typeface="Calibri" panose="020F0502020204030204" pitchFamily="34" charset="0"/>
                <a:cs typeface="Calibri" panose="020F0502020204030204" pitchFamily="34" charset="0"/>
              </a:rPr>
              <a:t>1994</a:t>
            </a:r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720580" y="386703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350"/>
          </a:p>
        </p:txBody>
      </p:sp>
      <p:sp>
        <p:nvSpPr>
          <p:cNvPr id="11" name="Rettangolo arrotondato 10"/>
          <p:cNvSpPr/>
          <p:nvPr/>
        </p:nvSpPr>
        <p:spPr>
          <a:xfrm>
            <a:off x="4058115" y="1492931"/>
            <a:ext cx="3306391" cy="1247157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403985" y="1632404"/>
            <a:ext cx="1374415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700" b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SC </a:t>
            </a:r>
            <a:r>
              <a:rPr lang="it-IT" sz="2700" b="1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it-IT" sz="2700" b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700" b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ALPI</a:t>
            </a:r>
          </a:p>
        </p:txBody>
      </p:sp>
      <p:sp>
        <p:nvSpPr>
          <p:cNvPr id="15" name="Arco 14"/>
          <p:cNvSpPr/>
          <p:nvPr/>
        </p:nvSpPr>
        <p:spPr>
          <a:xfrm rot="5400000" flipH="1">
            <a:off x="6050461" y="2033021"/>
            <a:ext cx="1541253" cy="921676"/>
          </a:xfrm>
          <a:prstGeom prst="arc">
            <a:avLst/>
          </a:prstGeom>
          <a:noFill/>
          <a:ln w="50800">
            <a:solidFill>
              <a:schemeClr val="accent1">
                <a:lumMod val="7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6" name="Arco 15"/>
          <p:cNvSpPr/>
          <p:nvPr/>
        </p:nvSpPr>
        <p:spPr>
          <a:xfrm rot="5400000" flipH="1">
            <a:off x="6428142" y="1971157"/>
            <a:ext cx="1836203" cy="1245712"/>
          </a:xfrm>
          <a:prstGeom prst="arc">
            <a:avLst>
              <a:gd name="adj1" fmla="val 19482290"/>
              <a:gd name="adj2" fmla="val 0"/>
            </a:avLst>
          </a:prstGeom>
          <a:noFill/>
          <a:ln w="50800">
            <a:solidFill>
              <a:schemeClr val="accent1">
                <a:lumMod val="7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4" name="CasellaDiTesto 13"/>
          <p:cNvSpPr txBox="1"/>
          <p:nvPr/>
        </p:nvSpPr>
        <p:spPr>
          <a:xfrm>
            <a:off x="7747645" y="5102355"/>
            <a:ext cx="2898291" cy="715581"/>
          </a:xfrm>
          <a:prstGeom prst="rect">
            <a:avLst/>
          </a:prstGeom>
          <a:solidFill>
            <a:schemeClr val="accent3">
              <a:lumMod val="75000"/>
              <a:alpha val="2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15 MV </a:t>
            </a:r>
            <a:r>
              <a:rPr lang="it-IT" sz="1350" err="1">
                <a:latin typeface="Calibri" panose="020F0502020204030204" pitchFamily="34" charset="0"/>
                <a:cs typeface="Calibri" panose="020F0502020204030204" pitchFamily="34" charset="0"/>
              </a:rPr>
              <a:t>VdG</a:t>
            </a:r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 Tandem (HV </a:t>
            </a:r>
            <a:r>
              <a:rPr lang="it-IT" sz="1350" err="1">
                <a:latin typeface="Calibri" panose="020F0502020204030204" pitchFamily="34" charset="0"/>
                <a:cs typeface="Calibri" panose="020F0502020204030204" pitchFamily="34" charset="0"/>
              </a:rPr>
              <a:t>Corp</a:t>
            </a:r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</a:p>
          <a:p>
            <a:pPr algn="ctr"/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H-</a:t>
            </a:r>
            <a:r>
              <a:rPr lang="en-US" sz="1350" baseline="30000"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Mo  beams, E = </a:t>
            </a:r>
            <a:r>
              <a:rPr lang="en-US" sz="1350" b="1">
                <a:latin typeface="Calibri" panose="020F0502020204030204" pitchFamily="34" charset="0"/>
                <a:cs typeface="Calibri" panose="020F0502020204030204" pitchFamily="34" charset="0"/>
              </a:rPr>
              <a:t>30 ÷ 1.5 MeV/A</a:t>
            </a:r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CW or pulsed</a:t>
            </a:r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350" b="1">
                <a:latin typeface="Calibri" panose="020F0502020204030204" pitchFamily="34" charset="0"/>
                <a:cs typeface="Calibri" panose="020F0502020204030204" pitchFamily="34" charset="0"/>
              </a:rPr>
              <a:t>1984</a:t>
            </a:r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co 17"/>
          <p:cNvSpPr/>
          <p:nvPr/>
        </p:nvSpPr>
        <p:spPr>
          <a:xfrm rot="16200000" flipH="1" flipV="1">
            <a:off x="5834357" y="3797191"/>
            <a:ext cx="2001716" cy="1350150"/>
          </a:xfrm>
          <a:prstGeom prst="arc">
            <a:avLst>
              <a:gd name="adj1" fmla="val 17548646"/>
              <a:gd name="adj2" fmla="val 0"/>
            </a:avLst>
          </a:prstGeom>
          <a:noFill/>
          <a:ln w="50800">
            <a:solidFill>
              <a:schemeClr val="accent3">
                <a:lumMod val="7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9" name="Arco 18"/>
          <p:cNvSpPr/>
          <p:nvPr/>
        </p:nvSpPr>
        <p:spPr>
          <a:xfrm rot="5400000" flipH="1">
            <a:off x="6244007" y="5620118"/>
            <a:ext cx="1188131" cy="921676"/>
          </a:xfrm>
          <a:prstGeom prst="arc">
            <a:avLst>
              <a:gd name="adj1" fmla="val 17548646"/>
              <a:gd name="adj2" fmla="val 0"/>
            </a:avLst>
          </a:prstGeom>
          <a:noFill/>
          <a:ln w="50800">
            <a:solidFill>
              <a:schemeClr val="accent3">
                <a:lumMod val="7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0" name="CasellaDiTesto 19"/>
          <p:cNvSpPr txBox="1"/>
          <p:nvPr/>
        </p:nvSpPr>
        <p:spPr>
          <a:xfrm>
            <a:off x="7332951" y="6259859"/>
            <a:ext cx="1239442" cy="30008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sz="1350" err="1">
                <a:solidFill>
                  <a:schemeClr val="bg1"/>
                </a:solidFill>
              </a:rPr>
              <a:t>Halls</a:t>
            </a:r>
            <a:r>
              <a:rPr lang="it-IT" sz="1350">
                <a:solidFill>
                  <a:schemeClr val="bg1"/>
                </a:solidFill>
              </a:rPr>
              <a:t> 1 and 2</a:t>
            </a:r>
          </a:p>
        </p:txBody>
      </p:sp>
      <p:sp>
        <p:nvSpPr>
          <p:cNvPr id="21" name="Rettangolo arrotondato 20"/>
          <p:cNvSpPr/>
          <p:nvPr/>
        </p:nvSpPr>
        <p:spPr>
          <a:xfrm>
            <a:off x="3682133" y="5121049"/>
            <a:ext cx="3078342" cy="790686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2" name="Picture 4" descr="LNL tandem 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81" y="4765483"/>
            <a:ext cx="1999564" cy="149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21"/>
          <p:cNvSpPr/>
          <p:nvPr/>
        </p:nvSpPr>
        <p:spPr>
          <a:xfrm>
            <a:off x="4250290" y="5883528"/>
            <a:ext cx="197817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700" b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XTU-Tandem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8831525" y="2382609"/>
            <a:ext cx="636713" cy="30008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sz="1350">
                <a:solidFill>
                  <a:schemeClr val="bg1"/>
                </a:solidFill>
              </a:rPr>
              <a:t>Hall 3</a:t>
            </a: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970" y="3014926"/>
            <a:ext cx="2175121" cy="163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ttangolo 24"/>
          <p:cNvSpPr/>
          <p:nvPr/>
        </p:nvSpPr>
        <p:spPr>
          <a:xfrm>
            <a:off x="3137296" y="3645977"/>
            <a:ext cx="98155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700" b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PIAVE</a:t>
            </a:r>
          </a:p>
        </p:txBody>
      </p:sp>
      <p:sp>
        <p:nvSpPr>
          <p:cNvPr id="26" name="Rettangolo arrotondato 25"/>
          <p:cNvSpPr/>
          <p:nvPr/>
        </p:nvSpPr>
        <p:spPr>
          <a:xfrm rot="5400000">
            <a:off x="5912248" y="3591752"/>
            <a:ext cx="2040830" cy="531992"/>
          </a:xfrm>
          <a:prstGeom prst="roundRect">
            <a:avLst/>
          </a:prstGeom>
          <a:solidFill>
            <a:srgbClr val="C00000">
              <a:alpha val="10000"/>
            </a:srgb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CasellaDiTesto 26"/>
          <p:cNvSpPr txBox="1"/>
          <p:nvPr/>
        </p:nvSpPr>
        <p:spPr>
          <a:xfrm>
            <a:off x="7684868" y="3272602"/>
            <a:ext cx="2983133" cy="923330"/>
          </a:xfrm>
          <a:prstGeom prst="rect">
            <a:avLst/>
          </a:prstGeom>
          <a:solidFill>
            <a:srgbClr val="C00000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350" b="1" err="1">
                <a:latin typeface="Calibri" panose="020F0502020204030204" pitchFamily="34" charset="0"/>
                <a:cs typeface="Calibri" panose="020F0502020204030204" pitchFamily="34" charset="0"/>
              </a:rPr>
              <a:t>Supernanogan</a:t>
            </a:r>
            <a:r>
              <a:rPr lang="it-IT" sz="1350" b="1">
                <a:latin typeface="Calibri" panose="020F0502020204030204" pitchFamily="34" charset="0"/>
                <a:cs typeface="Calibri" panose="020F0502020204030204" pitchFamily="34" charset="0"/>
              </a:rPr>
              <a:t> ECR </a:t>
            </a:r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on 350 </a:t>
            </a:r>
            <a:r>
              <a:rPr lang="it-IT" sz="1350" err="1">
                <a:latin typeface="Calibri" panose="020F0502020204030204" pitchFamily="34" charset="0"/>
                <a:cs typeface="Calibri" panose="020F0502020204030204" pitchFamily="34" charset="0"/>
              </a:rPr>
              <a:t>kV</a:t>
            </a:r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err="1">
                <a:latin typeface="Calibri" panose="020F0502020204030204" pitchFamily="34" charset="0"/>
                <a:cs typeface="Calibri" panose="020F0502020204030204" pitchFamily="34" charset="0"/>
              </a:rPr>
              <a:t>platform</a:t>
            </a:r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350" b="1">
                <a:latin typeface="Calibri" panose="020F0502020204030204" pitchFamily="34" charset="0"/>
                <a:cs typeface="Calibri" panose="020F0502020204030204" pitchFamily="34" charset="0"/>
              </a:rPr>
              <a:t>SC-</a:t>
            </a:r>
            <a:r>
              <a:rPr lang="it-IT" sz="1350" b="1" err="1">
                <a:latin typeface="Calibri" panose="020F0502020204030204" pitchFamily="34" charset="0"/>
                <a:cs typeface="Calibri" panose="020F0502020204030204" pitchFamily="34" charset="0"/>
              </a:rPr>
              <a:t>RFQs</a:t>
            </a:r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350" b="1" err="1">
                <a:latin typeface="Calibri" panose="020F0502020204030204" pitchFamily="34" charset="0"/>
                <a:cs typeface="Calibri" panose="020F0502020204030204" pitchFamily="34" charset="0"/>
              </a:rPr>
              <a:t>QWRs</a:t>
            </a:r>
            <a:r>
              <a:rPr lang="it-IT" sz="135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350" b="1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it-IT" sz="1350" b="1" baseline="-25000" err="1">
                <a:latin typeface="Calibri" panose="020F0502020204030204" pitchFamily="34" charset="0"/>
                <a:cs typeface="Calibri" panose="020F0502020204030204" pitchFamily="34" charset="0"/>
              </a:rPr>
              <a:t>eq</a:t>
            </a:r>
            <a:r>
              <a:rPr lang="it-IT" sz="135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50" b="1">
                <a:latin typeface="Calibri" panose="020F0502020204030204" pitchFamily="34" charset="0"/>
                <a:cs typeface="Calibri" panose="020F0502020204030204" pitchFamily="34" charset="0"/>
              </a:rPr>
              <a:t>~ 8 MV</a:t>
            </a:r>
          </a:p>
          <a:p>
            <a:r>
              <a:rPr lang="en-US" sz="1350" b="1" baseline="3000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1350" b="1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en-US" sz="1350" b="1" baseline="30000">
                <a:latin typeface="Calibri" panose="020F0502020204030204" pitchFamily="34" charset="0"/>
                <a:cs typeface="Calibri" panose="020F0502020204030204" pitchFamily="34" charset="0"/>
              </a:rPr>
              <a:t>206</a:t>
            </a:r>
            <a:r>
              <a:rPr lang="en-US" sz="1350" b="1">
                <a:latin typeface="Calibri" panose="020F0502020204030204" pitchFamily="34" charset="0"/>
                <a:cs typeface="Calibri" panose="020F0502020204030204" pitchFamily="34" charset="0"/>
              </a:rPr>
              <a:t>Pb </a:t>
            </a:r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(higher q and </a:t>
            </a:r>
            <a:r>
              <a:rPr lang="en-US" sz="135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350" baseline="-25000" err="1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350" b="1">
                <a:latin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Arco 27"/>
          <p:cNvSpPr/>
          <p:nvPr/>
        </p:nvSpPr>
        <p:spPr>
          <a:xfrm>
            <a:off x="5624066" y="2619577"/>
            <a:ext cx="1134126" cy="371245"/>
          </a:xfrm>
          <a:prstGeom prst="arc">
            <a:avLst/>
          </a:prstGeom>
          <a:ln w="50800">
            <a:solidFill>
              <a:srgbClr val="C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521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Beam Energies with full SPES Upgrade for </a:t>
            </a:r>
            <a:r>
              <a:rPr lang="en-US" err="1"/>
              <a:t>Piave</a:t>
            </a:r>
            <a:r>
              <a:rPr lang="en-US"/>
              <a:t>-Tandem-ALPI</a:t>
            </a:r>
            <a:endParaRPr lang="it-IT"/>
          </a:p>
        </p:txBody>
      </p:sp>
      <p:graphicFrame>
        <p:nvGraphicFramePr>
          <p:cNvPr id="8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702251"/>
              </p:ext>
            </p:extLst>
          </p:nvPr>
        </p:nvGraphicFramePr>
        <p:xfrm>
          <a:off x="615243" y="1021644"/>
          <a:ext cx="11085689" cy="5373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777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err="1"/>
              <a:t>Matching</a:t>
            </a:r>
            <a:r>
              <a:rPr lang="it-IT" sz="3600"/>
              <a:t> </a:t>
            </a:r>
            <a:r>
              <a:rPr lang="it-IT" sz="3600" err="1"/>
              <a:t>into</a:t>
            </a:r>
            <a:r>
              <a:rPr lang="it-IT" sz="3600"/>
              <a:t> ALPI SC </a:t>
            </a:r>
            <a:r>
              <a:rPr lang="it-IT" sz="3600" err="1"/>
              <a:t>linac</a:t>
            </a:r>
            <a:endParaRPr lang="it-IT" sz="360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A938-B9CE-4FBD-9C2B-6585AF2D3036}" type="slidenum">
              <a:rPr lang="it-IT" smtClean="0"/>
              <a:t>13</a:t>
            </a:fld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78" y="744312"/>
            <a:ext cx="11063729" cy="6073123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179" y="2370528"/>
            <a:ext cx="4592740" cy="2641490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2CE202D1-218B-2A75-6E7C-AB557C62011F}"/>
              </a:ext>
            </a:extLst>
          </p:cNvPr>
          <p:cNvGrpSpPr/>
          <p:nvPr/>
        </p:nvGrpSpPr>
        <p:grpSpPr>
          <a:xfrm>
            <a:off x="6550659" y="4911571"/>
            <a:ext cx="936104" cy="648072"/>
            <a:chOff x="-549814" y="4023569"/>
            <a:chExt cx="936104" cy="648072"/>
          </a:xfrm>
        </p:grpSpPr>
        <p:sp>
          <p:nvSpPr>
            <p:cNvPr id="8" name="Rettangolo arrotondato 7"/>
            <p:cNvSpPr/>
            <p:nvPr/>
          </p:nvSpPr>
          <p:spPr>
            <a:xfrm>
              <a:off x="-549814" y="4023569"/>
              <a:ext cx="936104" cy="648072"/>
            </a:xfrm>
            <a:prstGeom prst="roundRect">
              <a:avLst/>
            </a:prstGeom>
            <a:solidFill>
              <a:schemeClr val="bg1">
                <a:lumMod val="50000"/>
                <a:alpha val="17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Oval 2"/>
            <p:cNvSpPr/>
            <p:nvPr/>
          </p:nvSpPr>
          <p:spPr>
            <a:xfrm>
              <a:off x="-389818" y="4205303"/>
              <a:ext cx="272053" cy="2880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-29778" y="4216733"/>
              <a:ext cx="272053" cy="2880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440F73B-7E60-E0B3-61CC-2E39DF3D7C7A}"/>
              </a:ext>
            </a:extLst>
          </p:cNvPr>
          <p:cNvGrpSpPr/>
          <p:nvPr/>
        </p:nvGrpSpPr>
        <p:grpSpPr>
          <a:xfrm>
            <a:off x="7100919" y="1833518"/>
            <a:ext cx="936104" cy="648072"/>
            <a:chOff x="188777" y="1746294"/>
            <a:chExt cx="936104" cy="648072"/>
          </a:xfrm>
        </p:grpSpPr>
        <p:sp>
          <p:nvSpPr>
            <p:cNvPr id="10" name="Rettangolo arrotondato 7"/>
            <p:cNvSpPr/>
            <p:nvPr/>
          </p:nvSpPr>
          <p:spPr>
            <a:xfrm>
              <a:off x="188777" y="1746294"/>
              <a:ext cx="936104" cy="648072"/>
            </a:xfrm>
            <a:prstGeom prst="roundRect">
              <a:avLst/>
            </a:prstGeom>
            <a:solidFill>
              <a:schemeClr val="bg1">
                <a:lumMod val="50000"/>
                <a:alpha val="17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0"/>
            <p:cNvSpPr/>
            <p:nvPr/>
          </p:nvSpPr>
          <p:spPr>
            <a:xfrm>
              <a:off x="348773" y="1928028"/>
              <a:ext cx="272053" cy="28803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08813" y="1939458"/>
              <a:ext cx="272053" cy="28803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992629" y="518160"/>
            <a:ext cx="1452683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>
                <a:solidFill>
                  <a:srgbClr val="FF0000"/>
                </a:solidFill>
              </a:rPr>
              <a:t>Additional 8 cavities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0659" y="5792574"/>
            <a:ext cx="196461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Re-</a:t>
            </a:r>
            <a:r>
              <a:rPr lang="it-IT" b="1" err="1">
                <a:solidFill>
                  <a:srgbClr val="FF0000"/>
                </a:solidFill>
              </a:rPr>
              <a:t>positioned</a:t>
            </a:r>
            <a:r>
              <a:rPr lang="it-IT" b="1">
                <a:solidFill>
                  <a:srgbClr val="FF0000"/>
                </a:solidFill>
              </a:rPr>
              <a:t>  low </a:t>
            </a:r>
            <a:r>
              <a:rPr lang="it-IT" b="1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it-IT" b="1">
                <a:solidFill>
                  <a:srgbClr val="FF0000"/>
                </a:solidFill>
              </a:rPr>
              <a:t> cavities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88516" y="3232146"/>
            <a:ext cx="27003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/>
              <a:t>10 </a:t>
            </a:r>
            <a:r>
              <a:rPr lang="it-IT" sz="2400" b="1" err="1"/>
              <a:t>MeV</a:t>
            </a:r>
            <a:r>
              <a:rPr lang="it-IT" sz="2400" b="1"/>
              <a:t>/n </a:t>
            </a:r>
          </a:p>
          <a:p>
            <a:pPr algn="ctr"/>
            <a:r>
              <a:rPr lang="it-IT" sz="2400" b="1"/>
              <a:t>for A=130-140</a:t>
            </a:r>
            <a:endParaRPr lang="en-US" sz="2400" b="1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045BB5D-487D-ADAB-383F-53B9CB259765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 flipH="1">
            <a:off x="7568971" y="1226046"/>
            <a:ext cx="1150000" cy="6074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3D2F03-6988-B485-DF7B-F7EC7FC4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TTC Meeting  Link Station Hall Aomori – G. Keppel – keppel@lnl.infn.it – LNL – INFN – 11/10/2022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42486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784C6B-44D0-CD13-1804-4835B9BB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057B99-DD50-5DC0-6491-FFFC56B70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944B3B-0D89-F357-FF98-85BAA887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E8BE3E9-537A-685D-FE6A-77350313E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878" y="2314992"/>
            <a:ext cx="8915400" cy="12914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chemeClr val="tx1"/>
                </a:solidFill>
                <a:latin typeface="+mn-lt"/>
              </a:rPr>
              <a:t>QWR Status @LNL</a:t>
            </a:r>
          </a:p>
        </p:txBody>
      </p:sp>
    </p:spTree>
    <p:extLst>
      <p:ext uri="{BB962C8B-B14F-4D97-AF65-F5344CB8AC3E}">
        <p14:creationId xmlns:p14="http://schemas.microsoft.com/office/powerpoint/2010/main" val="943239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0EE83D-B4C9-4D88-BBFB-BD6F95C6F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/>
              <a:t>R</a:t>
            </a:r>
            <a:r>
              <a:rPr lang="it-IT" sz="3600"/>
              <a:t>&amp;D</a:t>
            </a:r>
            <a:r>
              <a:rPr lang="en-US" sz="3600"/>
              <a:t> activity for ALPI upgrade</a:t>
            </a:r>
            <a:endParaRPr lang="uk-UA" sz="3600"/>
          </a:p>
        </p:txBody>
      </p:sp>
      <p:sp>
        <p:nvSpPr>
          <p:cNvPr id="7" name="Місце для номера слайда 3">
            <a:extLst>
              <a:ext uri="{FF2B5EF4-FFF2-40B4-BE49-F238E27FC236}">
                <a16:creationId xmlns:a16="http://schemas.microsoft.com/office/drawing/2014/main" id="{E9E859FD-F308-4AA9-8BEE-35430F0F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41CDA-A4EA-41E5-8C4E-DED29B2B5B0A}"/>
              </a:ext>
            </a:extLst>
          </p:cNvPr>
          <p:cNvSpPr txBox="1"/>
          <p:nvPr/>
        </p:nvSpPr>
        <p:spPr>
          <a:xfrm>
            <a:off x="258576" y="2000996"/>
            <a:ext cx="11394772" cy="4454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Vacuum systems refurbishing and upgrade</a:t>
            </a:r>
            <a:r>
              <a:rPr lang="en-US" sz="2400" dirty="0">
                <a:cs typeface="Times New Roman" panose="02020603050405020304" pitchFamily="18" charset="0"/>
              </a:rPr>
              <a:t>: 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cs typeface="Times New Roman" panose="02020603050405020304" pitchFamily="18" charset="0"/>
              </a:rPr>
              <a:t>QWR and plates sputtering systems.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>
                <a:cs typeface="Times New Roman"/>
              </a:rPr>
              <a:t>Cryostat for off-line test.</a:t>
            </a:r>
          </a:p>
          <a:p>
            <a:pPr lvl="1" algn="just">
              <a:lnSpc>
                <a:spcPct val="150000"/>
              </a:lnSpc>
            </a:pPr>
            <a:endParaRPr lang="en-US" sz="2400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Re-definition on coating parameters </a:t>
            </a:r>
            <a:r>
              <a:rPr lang="en-US" sz="2400" dirty="0">
                <a:cs typeface="Times New Roman" panose="02020603050405020304" pitchFamily="18" charset="0"/>
              </a:rPr>
              <a:t>for Nb/Cu high-</a:t>
            </a:r>
            <a:r>
              <a:rPr lang="el-GR" sz="2400" dirty="0">
                <a:cs typeface="Times New Roman" panose="02020603050405020304" pitchFamily="18" charset="0"/>
              </a:rPr>
              <a:t>β</a:t>
            </a:r>
            <a:r>
              <a:rPr lang="en-US" sz="2400" dirty="0">
                <a:cs typeface="Times New Roman" panose="02020603050405020304" pitchFamily="18" charset="0"/>
              </a:rPr>
              <a:t> QWRs and plates (for QWR and RFQ) due to: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Upgrade of the system (new pumps, mass flow implementation, software control, DC and BIAS power supplies etc.).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0326D2F-F35C-76E9-2310-716E2C29062A}"/>
              </a:ext>
            </a:extLst>
          </p:cNvPr>
          <p:cNvSpPr txBox="1"/>
          <p:nvPr/>
        </p:nvSpPr>
        <p:spPr>
          <a:xfrm>
            <a:off x="231422" y="979785"/>
            <a:ext cx="9417756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defTabSz="457189">
              <a:spcBef>
                <a:spcPct val="0"/>
              </a:spcBef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/>
              <a:t>After &gt; 15 </a:t>
            </a:r>
            <a:r>
              <a:rPr lang="it-IT" dirty="0" err="1"/>
              <a:t>years</a:t>
            </a:r>
            <a:r>
              <a:rPr lang="it-IT" dirty="0"/>
              <a:t> Nb/Cu with a new team…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ED3564-75A5-FCFF-7BAA-9303E2CE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pic>
        <p:nvPicPr>
          <p:cNvPr id="3" name="Рисунок 6" descr="Зображення, що містить надворі, небо, особа, стоячий&#10;&#10;Автоматично згенерований опис">
            <a:extLst>
              <a:ext uri="{FF2B5EF4-FFF2-40B4-BE49-F238E27FC236}">
                <a16:creationId xmlns:a16="http://schemas.microsoft.com/office/drawing/2014/main" id="{AD507140-589D-EFC8-7025-5A7918131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55" y="1721463"/>
            <a:ext cx="4299423" cy="24151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7902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28E4AC-BAE4-DEB9-AE81-05BCEF1F7DAD}"/>
              </a:ext>
            </a:extLst>
          </p:cNvPr>
          <p:cNvSpPr txBox="1"/>
          <p:nvPr/>
        </p:nvSpPr>
        <p:spPr>
          <a:xfrm>
            <a:off x="103663" y="727153"/>
            <a:ext cx="8040029" cy="2732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Upgrades started from facility re-modelling using 3D software</a:t>
            </a:r>
          </a:p>
          <a:p>
            <a:r>
              <a:rPr lang="en-US" sz="2000" dirty="0"/>
              <a:t>Re-engineering of: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Vacuum system.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Vacuum electric connections.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Thermocouple design and connection.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Process gasses.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Control system.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0EE83D-B4C9-4D88-BBFB-BD6F95C6F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dirty="0"/>
              <a:t>QWR diode sputtering re-engineering</a:t>
            </a:r>
            <a:endParaRPr lang="uk-UA" sz="3600" dirty="0"/>
          </a:p>
        </p:txBody>
      </p:sp>
      <p:sp>
        <p:nvSpPr>
          <p:cNvPr id="92" name="Місце для номера слайда 3">
            <a:extLst>
              <a:ext uri="{FF2B5EF4-FFF2-40B4-BE49-F238E27FC236}">
                <a16:creationId xmlns:a16="http://schemas.microsoft.com/office/drawing/2014/main" id="{FFA57583-0E0D-4BC8-8E01-E84A94BA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0A8C86-C973-40D4-B803-03CFC0055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39" y="3454133"/>
            <a:ext cx="4410617" cy="28807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564587D1-A84F-4742-AD6C-9B99E2893A6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1" r="37109"/>
          <a:stretch/>
        </p:blipFill>
        <p:spPr bwMode="auto">
          <a:xfrm>
            <a:off x="5170080" y="1888789"/>
            <a:ext cx="2799149" cy="442214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08F157-E063-4E14-95B1-66D3D4EC3A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81" b="89679" l="8831" r="92124">
                        <a14:foregroundMark x1="55370" y1="11009" x2="55370" y2="11009"/>
                        <a14:foregroundMark x1="60859" y1="11697" x2="60859" y2="11697"/>
                        <a14:foregroundMark x1="77891" y1="22248" x2="85919" y2="28440"/>
                        <a14:foregroundMark x1="76999" y1="21560" x2="77891" y2="22248"/>
                        <a14:foregroundMark x1="67780" y1="14450" x2="76999" y2="21560"/>
                        <a14:foregroundMark x1="82267" y1="22248" x2="84964" y2="26835"/>
                        <a14:foregroundMark x1="81862" y1="21560" x2="82267" y2="22248"/>
                        <a14:foregroundMark x1="80879" y1="22248" x2="86635" y2="31651"/>
                        <a14:foregroundMark x1="80458" y1="21560" x2="80879" y2="22248"/>
                        <a14:foregroundMark x1="79475" y1="19954" x2="80458" y2="21560"/>
                        <a14:foregroundMark x1="12172" y1="38532" x2="11933" y2="52294"/>
                        <a14:foregroundMark x1="11933" y1="52294" x2="11933" y2="52523"/>
                        <a14:foregroundMark x1="24344" y1="76606" x2="26969" y2="80046"/>
                        <a14:foregroundMark x1="29117" y1="81881" x2="27208" y2="82339"/>
                        <a14:foregroundMark x1="89737" y1="44954" x2="89737" y2="44954"/>
                        <a14:foregroundMark x1="9308" y1="55275" x2="9308" y2="55275"/>
                        <a14:foregroundMark x1="9547" y1="56193" x2="9547" y2="56193"/>
                        <a14:foregroundMark x1="8831" y1="47477" x2="8831" y2="47477"/>
                        <a14:foregroundMark x1="33413" y1="84862" x2="33413" y2="84862"/>
                        <a14:foregroundMark x1="32697" y1="85092" x2="32697" y2="85092"/>
                        <a14:foregroundMark x1="31265" y1="84633" x2="31265" y2="84633"/>
                        <a14:foregroundMark x1="32220" y1="85092" x2="32220" y2="85092"/>
                        <a14:foregroundMark x1="33413" y1="85550" x2="33413" y2="85550"/>
                        <a14:foregroundMark x1="34129" y1="85780" x2="34129" y2="85780"/>
                        <a14:foregroundMark x1="44869" y1="86009" x2="44869" y2="86009"/>
                        <a14:foregroundMark x1="61814" y1="89908" x2="61814" y2="89908"/>
                        <a14:foregroundMark x1="62053" y1="89908" x2="62053" y2="89908"/>
                        <a14:foregroundMark x1="92124" y1="43578" x2="92124" y2="43578"/>
                        <a14:foregroundMark x1="89737" y1="34862" x2="89737" y2="34862"/>
                        <a14:foregroundMark x1="89976" y1="35780" x2="90692" y2="36927"/>
                        <a14:foregroundMark x1="90096" y1="36927" x2="90215" y2="37385"/>
                        <a14:foregroundMark x1="89499" y1="34633" x2="90096" y2="36927"/>
                        <a14:foregroundMark x1="54177" y1="8716" x2="54177" y2="8716"/>
                        <a14:foregroundMark x1="38425" y1="7110" x2="38663" y2="7110"/>
                        <a14:foregroundMark x1="21957" y1="15138" x2="21957" y2="15138"/>
                        <a14:foregroundMark x1="23628" y1="14220" x2="23628" y2="14220"/>
                        <a14:foregroundMark x1="13365" y1="43119" x2="12649" y2="45183"/>
                        <a14:foregroundMark x1="13126" y1="43578" x2="13365" y2="46789"/>
                        <a14:foregroundMark x1="23628" y1="79358" x2="27208" y2="82339"/>
                        <a14:foregroundMark x1="28640" y1="83028" x2="29594" y2="83257"/>
                        <a14:foregroundMark x1="36371" y1="86239" x2="42243" y2="88532"/>
                        <a14:foregroundMark x1="34606" y1="85550" x2="36371" y2="86239"/>
                        <a14:foregroundMark x1="50358" y1="88532" x2="58711" y2="88761"/>
                        <a14:foregroundMark x1="42005" y1="88303" x2="50358" y2="88532"/>
                        <a14:foregroundMark x1="92124" y1="45413" x2="92124" y2="45872"/>
                        <a14:foregroundMark x1="92124" y1="51147" x2="92124" y2="51147"/>
                        <a14:foregroundMark x1="91885" y1="52752" x2="91885" y2="52752"/>
                        <a14:foregroundMark x1="87112" y1="29358" x2="87112" y2="29358"/>
                        <a14:foregroundMark x1="81146" y1="21560" x2="81146" y2="21560"/>
                        <a14:foregroundMark x1="16706" y1="72706" x2="16706" y2="72706"/>
                        <a14:foregroundMark x1="13365" y1="67431" x2="13365" y2="67431"/>
                        <a14:foregroundMark x1="12172" y1="64679" x2="12172" y2="64679"/>
                        <a14:foregroundMark x1="12888" y1="65826" x2="12888" y2="65826"/>
                        <a14:foregroundMark x1="11695" y1="63761" x2="11695" y2="63761"/>
                        <a14:foregroundMark x1="9069" y1="50459" x2="9069" y2="50459"/>
                        <a14:foregroundMark x1="12888" y1="31193" x2="12888" y2="31193"/>
                        <a14:foregroundMark x1="16468" y1="25459" x2="16468" y2="25459"/>
                        <a14:foregroundMark x1="18377" y1="23165" x2="18377" y2="23165"/>
                        <a14:foregroundMark x1="13842" y1="30046" x2="13842" y2="30046"/>
                        <a14:foregroundMark x1="9308" y1="42202" x2="9308" y2="42202"/>
                        <a14:backgroundMark x1="29356" y1="4358" x2="29356" y2="4358"/>
                        <a14:backgroundMark x1="82100" y1="21560" x2="82100" y2="21560"/>
                        <a14:backgroundMark x1="82578" y1="22248" x2="82578" y2="22248"/>
                        <a14:backgroundMark x1="90931" y1="36927" x2="90931" y2="36927"/>
                        <a14:backgroundMark x1="89976" y1="34633" x2="89976" y2="34633"/>
                        <a14:backgroundMark x1="32220" y1="85321" x2="32220" y2="85321"/>
                        <a14:backgroundMark x1="34129" y1="86239" x2="34129" y2="86239"/>
                        <a14:backgroundMark x1="42005" y1="88761" x2="42005" y2="88761"/>
                        <a14:backgroundMark x1="41289" y1="88532" x2="41289" y2="88532"/>
                        <a14:backgroundMark x1="40811" y1="88532" x2="40811" y2="88532"/>
                        <a14:backgroundMark x1="42959" y1="88761" x2="42959" y2="88761"/>
                        <a14:backgroundMark x1="57995" y1="88761" x2="57995" y2="88761"/>
                        <a14:backgroundMark x1="58711" y1="88761" x2="58711" y2="88761"/>
                        <a14:backgroundMark x1="57041" y1="88991" x2="57041" y2="88991"/>
                        <a14:backgroundMark x1="56563" y1="88991" x2="56563" y2="88991"/>
                      </a14:backgroundRemoval>
                    </a14:imgEffect>
                  </a14:imgLayer>
                </a14:imgProps>
              </a:ext>
            </a:extLst>
          </a:blip>
          <a:srcRect l="7856"/>
          <a:stretch/>
        </p:blipFill>
        <p:spPr bwMode="auto">
          <a:xfrm>
            <a:off x="8068323" y="1856755"/>
            <a:ext cx="3981805" cy="442214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Tabella 4">
            <a:extLst>
              <a:ext uri="{FF2B5EF4-FFF2-40B4-BE49-F238E27FC236}">
                <a16:creationId xmlns:a16="http://schemas.microsoft.com/office/drawing/2014/main" id="{62D48916-0739-4907-BDB4-D077CD8BA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831930"/>
              </p:ext>
            </p:extLst>
          </p:nvPr>
        </p:nvGraphicFramePr>
        <p:xfrm>
          <a:off x="8068323" y="563608"/>
          <a:ext cx="2190983" cy="12476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6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290">
                <a:tc>
                  <a:txBody>
                    <a:bodyPr/>
                    <a:lstStyle/>
                    <a:p>
                      <a:r>
                        <a:rPr lang="uk-UA" sz="1000"/>
                        <a:t>№</a:t>
                      </a:r>
                      <a:endParaRPr lang="it-IT" sz="10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>
                  <a:txBody>
                    <a:bodyPr/>
                    <a:lstStyle/>
                    <a:p>
                      <a:r>
                        <a:rPr lang="en-GB" sz="1000"/>
                        <a:t>System compound</a:t>
                      </a:r>
                      <a:endParaRPr lang="it-IT" sz="10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284">
                <a:tc>
                  <a:txBody>
                    <a:bodyPr/>
                    <a:lstStyle/>
                    <a:p>
                      <a:r>
                        <a:rPr lang="uk-UA" sz="1000"/>
                        <a:t>1</a:t>
                      </a:r>
                      <a:endParaRPr lang="it-IT" sz="10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>
                  <a:txBody>
                    <a:bodyPr/>
                    <a:lstStyle/>
                    <a:p>
                      <a:r>
                        <a:rPr lang="it-IT" sz="1000" err="1"/>
                        <a:t>Niobium</a:t>
                      </a:r>
                      <a:r>
                        <a:rPr lang="it-IT" sz="1000"/>
                        <a:t> </a:t>
                      </a:r>
                      <a:r>
                        <a:rPr lang="it-IT" sz="1000" err="1"/>
                        <a:t>cathode</a:t>
                      </a:r>
                      <a:endParaRPr lang="it-IT" sz="10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845">
                <a:tc>
                  <a:txBody>
                    <a:bodyPr/>
                    <a:lstStyle/>
                    <a:p>
                      <a:r>
                        <a:rPr lang="it-IT" sz="1000"/>
                        <a:t>2</a:t>
                      </a:r>
                      <a:endParaRPr lang="it-IT" sz="10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QWR cavity</a:t>
                      </a:r>
                      <a:endParaRPr lang="it-IT" sz="10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403">
                <a:tc>
                  <a:txBody>
                    <a:bodyPr/>
                    <a:lstStyle/>
                    <a:p>
                      <a:r>
                        <a:rPr lang="it-IT" sz="1000"/>
                        <a:t>3</a:t>
                      </a:r>
                      <a:endParaRPr lang="it-IT" sz="10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Titanium</a:t>
                      </a:r>
                      <a:r>
                        <a:rPr lang="it-IT" sz="1000"/>
                        <a:t> ground nets</a:t>
                      </a:r>
                      <a:endParaRPr lang="it-IT" sz="10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403">
                <a:tc>
                  <a:txBody>
                    <a:bodyPr/>
                    <a:lstStyle/>
                    <a:p>
                      <a:r>
                        <a:rPr lang="it-IT" sz="1000"/>
                        <a:t>4</a:t>
                      </a:r>
                      <a:endParaRPr lang="it-IT" sz="10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>
                  <a:txBody>
                    <a:bodyPr/>
                    <a:lstStyle/>
                    <a:p>
                      <a:r>
                        <a:rPr lang="it-IT" sz="1000"/>
                        <a:t>Copper counter </a:t>
                      </a:r>
                      <a:r>
                        <a:rPr lang="it-IT" sz="1000" err="1"/>
                        <a:t>electrode</a:t>
                      </a:r>
                      <a:endParaRPr lang="it-IT" sz="10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extLst>
                  <a:ext uri="{0D108BD9-81ED-4DB2-BD59-A6C34878D82A}">
                    <a16:rowId xmlns:a16="http://schemas.microsoft.com/office/drawing/2014/main" val="3875384765"/>
                  </a:ext>
                </a:extLst>
              </a:tr>
            </a:tbl>
          </a:graphicData>
        </a:graphic>
      </p:graphicFrame>
      <p:cxnSp>
        <p:nvCxnSpPr>
          <p:cNvPr id="10" name="Пряма зі стрілкою 9">
            <a:extLst>
              <a:ext uri="{FF2B5EF4-FFF2-40B4-BE49-F238E27FC236}">
                <a16:creationId xmlns:a16="http://schemas.microsoft.com/office/drawing/2014/main" id="{B2B0B34A-0F79-496D-903F-CE3E4446F9E8}"/>
              </a:ext>
            </a:extLst>
          </p:cNvPr>
          <p:cNvCxnSpPr>
            <a:cxnSpLocks/>
          </p:cNvCxnSpPr>
          <p:nvPr/>
        </p:nvCxnSpPr>
        <p:spPr>
          <a:xfrm flipH="1">
            <a:off x="2870360" y="3836253"/>
            <a:ext cx="514329" cy="3906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9908745-B03C-4285-A700-EC8EBC85D546}"/>
              </a:ext>
            </a:extLst>
          </p:cNvPr>
          <p:cNvSpPr txBox="1"/>
          <p:nvPr/>
        </p:nvSpPr>
        <p:spPr>
          <a:xfrm>
            <a:off x="3353650" y="3631336"/>
            <a:ext cx="2561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uk-UA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3D5AC904-28FB-448F-95F0-1664BFA2FF27}"/>
              </a:ext>
            </a:extLst>
          </p:cNvPr>
          <p:cNvCxnSpPr>
            <a:cxnSpLocks/>
          </p:cNvCxnSpPr>
          <p:nvPr/>
        </p:nvCxnSpPr>
        <p:spPr>
          <a:xfrm>
            <a:off x="5536547" y="2341324"/>
            <a:ext cx="774586" cy="329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5587540-1194-476E-8A3D-D0CA4E123D91}"/>
              </a:ext>
            </a:extLst>
          </p:cNvPr>
          <p:cNvSpPr txBox="1"/>
          <p:nvPr/>
        </p:nvSpPr>
        <p:spPr>
          <a:xfrm>
            <a:off x="5170651" y="2146471"/>
            <a:ext cx="365620" cy="35705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1050" b="1" dirty="0">
                <a:cs typeface="Times New Roman" panose="02020603050405020304" pitchFamily="18" charset="0"/>
              </a:rPr>
              <a:t>1</a:t>
            </a:r>
            <a:endParaRPr lang="uk-UA" sz="1050" b="1" dirty="0">
              <a:cs typeface="Times New Roman" panose="02020603050405020304" pitchFamily="18" charset="0"/>
            </a:endParaRPr>
          </a:p>
        </p:txBody>
      </p:sp>
      <p:cxnSp>
        <p:nvCxnSpPr>
          <p:cNvPr id="16" name="Пряма зі стрілкою 15">
            <a:extLst>
              <a:ext uri="{FF2B5EF4-FFF2-40B4-BE49-F238E27FC236}">
                <a16:creationId xmlns:a16="http://schemas.microsoft.com/office/drawing/2014/main" id="{963CAF99-7DE6-4A2D-AF23-20886943D339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10481735" y="2289035"/>
            <a:ext cx="797548" cy="8644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8BD145-1DD5-46CC-B5B3-DD6B527C58B7}"/>
              </a:ext>
            </a:extLst>
          </p:cNvPr>
          <p:cNvSpPr txBox="1"/>
          <p:nvPr/>
        </p:nvSpPr>
        <p:spPr>
          <a:xfrm>
            <a:off x="11225739" y="1984270"/>
            <a:ext cx="365620" cy="35705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>
            <a:defPPr>
              <a:defRPr lang="it-IT"/>
            </a:defPPr>
            <a:lvl1pPr algn="ctr">
              <a:defRPr sz="1050" b="1">
                <a:cs typeface="Times New Roman" panose="02020603050405020304" pitchFamily="18" charset="0"/>
              </a:defRPr>
            </a:lvl1pPr>
          </a:lstStyle>
          <a:p>
            <a:r>
              <a:rPr lang="en-US"/>
              <a:t>1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577EDA-8169-4982-A101-17AF25E2786A}"/>
              </a:ext>
            </a:extLst>
          </p:cNvPr>
          <p:cNvSpPr txBox="1"/>
          <p:nvPr/>
        </p:nvSpPr>
        <p:spPr>
          <a:xfrm>
            <a:off x="5059667" y="6310934"/>
            <a:ext cx="6805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 3D model of the QWR sputtering system: (a) – side view, (b) – bottom view.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F945E9-56F3-4EE9-A7BE-0F3E9FB7FEBB}"/>
              </a:ext>
            </a:extLst>
          </p:cNvPr>
          <p:cNvSpPr txBox="1"/>
          <p:nvPr/>
        </p:nvSpPr>
        <p:spPr>
          <a:xfrm>
            <a:off x="438539" y="6297865"/>
            <a:ext cx="4480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  <a:cs typeface="Times New Roman" panose="02020603050405020304" pitchFamily="18" charset="0"/>
              </a:rPr>
              <a:t> Scheme of the QWR diode sputtering system.</a:t>
            </a:r>
          </a:p>
        </p:txBody>
      </p:sp>
      <p:cxnSp>
        <p:nvCxnSpPr>
          <p:cNvPr id="25" name="Пряма зі стрілкою 24">
            <a:extLst>
              <a:ext uri="{FF2B5EF4-FFF2-40B4-BE49-F238E27FC236}">
                <a16:creationId xmlns:a16="http://schemas.microsoft.com/office/drawing/2014/main" id="{09C2DE62-F887-422F-873A-B7081C919B55}"/>
              </a:ext>
            </a:extLst>
          </p:cNvPr>
          <p:cNvCxnSpPr>
            <a:cxnSpLocks/>
          </p:cNvCxnSpPr>
          <p:nvPr/>
        </p:nvCxnSpPr>
        <p:spPr>
          <a:xfrm flipH="1">
            <a:off x="4001106" y="3863176"/>
            <a:ext cx="514329" cy="3906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FDE6C29-B89A-49F4-9D43-C2AE20F7EB68}"/>
              </a:ext>
            </a:extLst>
          </p:cNvPr>
          <p:cNvSpPr txBox="1"/>
          <p:nvPr/>
        </p:nvSpPr>
        <p:spPr>
          <a:xfrm>
            <a:off x="4495377" y="3677067"/>
            <a:ext cx="251319" cy="25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uk-UA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 зі стрілкою 30">
            <a:extLst>
              <a:ext uri="{FF2B5EF4-FFF2-40B4-BE49-F238E27FC236}">
                <a16:creationId xmlns:a16="http://schemas.microsoft.com/office/drawing/2014/main" id="{350B752B-D175-4419-9301-3F13E186107B}"/>
              </a:ext>
            </a:extLst>
          </p:cNvPr>
          <p:cNvCxnSpPr>
            <a:cxnSpLocks/>
          </p:cNvCxnSpPr>
          <p:nvPr/>
        </p:nvCxnSpPr>
        <p:spPr>
          <a:xfrm flipH="1">
            <a:off x="3047602" y="4446128"/>
            <a:ext cx="514329" cy="3906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8323DFD-702B-44D8-B97E-0D5395FD9500}"/>
              </a:ext>
            </a:extLst>
          </p:cNvPr>
          <p:cNvSpPr txBox="1"/>
          <p:nvPr/>
        </p:nvSpPr>
        <p:spPr>
          <a:xfrm>
            <a:off x="3509163" y="4253793"/>
            <a:ext cx="251319" cy="25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uk-UA" sz="10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 зі стрілкою 32">
            <a:extLst>
              <a:ext uri="{FF2B5EF4-FFF2-40B4-BE49-F238E27FC236}">
                <a16:creationId xmlns:a16="http://schemas.microsoft.com/office/drawing/2014/main" id="{E5F03E57-B206-4BB4-95BD-80F465E36EC6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7046890" y="2216526"/>
            <a:ext cx="551907" cy="2428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9A22071-C542-47D0-AD1F-5F65A38DE5D2}"/>
              </a:ext>
            </a:extLst>
          </p:cNvPr>
          <p:cNvSpPr txBox="1"/>
          <p:nvPr/>
        </p:nvSpPr>
        <p:spPr>
          <a:xfrm>
            <a:off x="7598797" y="2037999"/>
            <a:ext cx="365620" cy="35705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>
            <a:defPPr>
              <a:defRPr lang="it-IT"/>
            </a:defPPr>
            <a:lvl1pPr algn="ctr">
              <a:defRPr sz="1050" b="1"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2</a:t>
            </a:r>
            <a:endParaRPr lang="uk-UA" dirty="0"/>
          </a:p>
        </p:txBody>
      </p:sp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7F8D88A8-8FDC-43A7-BC21-B28C9290AC5B}"/>
              </a:ext>
            </a:extLst>
          </p:cNvPr>
          <p:cNvCxnSpPr>
            <a:cxnSpLocks/>
            <a:stCxn id="37" idx="3"/>
          </p:cNvCxnSpPr>
          <p:nvPr/>
        </p:nvCxnSpPr>
        <p:spPr>
          <a:xfrm flipH="1">
            <a:off x="11228735" y="2502805"/>
            <a:ext cx="470636" cy="3368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23A281C-6472-4C6F-BE50-E9BF7E6BBA33}"/>
              </a:ext>
            </a:extLst>
          </p:cNvPr>
          <p:cNvSpPr txBox="1"/>
          <p:nvPr/>
        </p:nvSpPr>
        <p:spPr>
          <a:xfrm>
            <a:off x="11645827" y="2198040"/>
            <a:ext cx="365620" cy="35705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>
            <a:defPPr>
              <a:defRPr lang="it-IT"/>
            </a:defPPr>
            <a:lvl1pPr algn="ctr">
              <a:defRPr sz="1050" b="1">
                <a:cs typeface="Times New Roman" panose="02020603050405020304" pitchFamily="18" charset="0"/>
              </a:defRPr>
            </a:lvl1pPr>
          </a:lstStyle>
          <a:p>
            <a:r>
              <a:rPr lang="en-US"/>
              <a:t>2</a:t>
            </a:r>
            <a:endParaRPr lang="uk-UA" dirty="0"/>
          </a:p>
        </p:txBody>
      </p:sp>
      <p:cxnSp>
        <p:nvCxnSpPr>
          <p:cNvPr id="38" name="Пряма зі стрілкою 37">
            <a:extLst>
              <a:ext uri="{FF2B5EF4-FFF2-40B4-BE49-F238E27FC236}">
                <a16:creationId xmlns:a16="http://schemas.microsoft.com/office/drawing/2014/main" id="{D6D2D515-2634-4FF7-9D1A-C350C385FCD8}"/>
              </a:ext>
            </a:extLst>
          </p:cNvPr>
          <p:cNvCxnSpPr>
            <a:cxnSpLocks/>
          </p:cNvCxnSpPr>
          <p:nvPr/>
        </p:nvCxnSpPr>
        <p:spPr>
          <a:xfrm>
            <a:off x="1896816" y="4296716"/>
            <a:ext cx="481822" cy="2577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E664DC2-3012-41BE-A2C2-A1A2CC56EFCF}"/>
              </a:ext>
            </a:extLst>
          </p:cNvPr>
          <p:cNvSpPr txBox="1"/>
          <p:nvPr/>
        </p:nvSpPr>
        <p:spPr>
          <a:xfrm>
            <a:off x="1638150" y="4086236"/>
            <a:ext cx="251319" cy="25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uk-UA" sz="10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 зі стрілкою 40">
            <a:extLst>
              <a:ext uri="{FF2B5EF4-FFF2-40B4-BE49-F238E27FC236}">
                <a16:creationId xmlns:a16="http://schemas.microsoft.com/office/drawing/2014/main" id="{B30BE9B8-D7D7-4B1F-81DA-2B0C1EE85763}"/>
              </a:ext>
            </a:extLst>
          </p:cNvPr>
          <p:cNvCxnSpPr>
            <a:cxnSpLocks/>
          </p:cNvCxnSpPr>
          <p:nvPr/>
        </p:nvCxnSpPr>
        <p:spPr>
          <a:xfrm>
            <a:off x="1893348" y="4290357"/>
            <a:ext cx="645664" cy="1688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 зі стрілкою 42">
            <a:extLst>
              <a:ext uri="{FF2B5EF4-FFF2-40B4-BE49-F238E27FC236}">
                <a16:creationId xmlns:a16="http://schemas.microsoft.com/office/drawing/2014/main" id="{292B4D36-B398-40DE-86A1-97D63D470021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6887711" y="3080145"/>
            <a:ext cx="734623" cy="2406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04C7F45-15FC-4435-AB8B-1C38EB249863}"/>
              </a:ext>
            </a:extLst>
          </p:cNvPr>
          <p:cNvSpPr txBox="1"/>
          <p:nvPr/>
        </p:nvSpPr>
        <p:spPr>
          <a:xfrm>
            <a:off x="7622334" y="2901618"/>
            <a:ext cx="365620" cy="35705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>
            <a:defPPr>
              <a:defRPr lang="it-IT"/>
            </a:defPPr>
            <a:lvl1pPr algn="ctr">
              <a:defRPr sz="1050" b="1"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3</a:t>
            </a:r>
            <a:endParaRPr lang="uk-UA" dirty="0"/>
          </a:p>
        </p:txBody>
      </p:sp>
      <p:cxnSp>
        <p:nvCxnSpPr>
          <p:cNvPr id="46" name="Пряма зі стрілкою 45">
            <a:extLst>
              <a:ext uri="{FF2B5EF4-FFF2-40B4-BE49-F238E27FC236}">
                <a16:creationId xmlns:a16="http://schemas.microsoft.com/office/drawing/2014/main" id="{5A90608D-3176-4DD6-95A4-38418D8FF9C2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6770652" y="3080145"/>
            <a:ext cx="851682" cy="592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 зі стрілкою 47">
            <a:extLst>
              <a:ext uri="{FF2B5EF4-FFF2-40B4-BE49-F238E27FC236}">
                <a16:creationId xmlns:a16="http://schemas.microsoft.com/office/drawing/2014/main" id="{34D9F5D4-172C-4926-AB78-1265CE2800C8}"/>
              </a:ext>
            </a:extLst>
          </p:cNvPr>
          <p:cNvCxnSpPr>
            <a:cxnSpLocks/>
            <a:stCxn id="54" idx="3"/>
          </p:cNvCxnSpPr>
          <p:nvPr/>
        </p:nvCxnSpPr>
        <p:spPr>
          <a:xfrm flipH="1">
            <a:off x="11047557" y="3151654"/>
            <a:ext cx="671484" cy="7025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 зі стрілкою 49">
            <a:extLst>
              <a:ext uri="{FF2B5EF4-FFF2-40B4-BE49-F238E27FC236}">
                <a16:creationId xmlns:a16="http://schemas.microsoft.com/office/drawing/2014/main" id="{64601381-0C1C-458D-9F48-38FF19710DE4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10652181" y="3025416"/>
            <a:ext cx="1013316" cy="5431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56568AE-E9DD-498D-9CEC-474F799168CF}"/>
              </a:ext>
            </a:extLst>
          </p:cNvPr>
          <p:cNvSpPr txBox="1"/>
          <p:nvPr/>
        </p:nvSpPr>
        <p:spPr>
          <a:xfrm>
            <a:off x="11665497" y="2846889"/>
            <a:ext cx="365620" cy="35705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>
            <a:defPPr>
              <a:defRPr lang="it-IT"/>
            </a:defPPr>
            <a:lvl1pPr algn="ctr">
              <a:defRPr sz="1050" b="1"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3</a:t>
            </a:r>
            <a:endParaRPr lang="uk-UA" dirty="0"/>
          </a:p>
        </p:txBody>
      </p:sp>
      <p:cxnSp>
        <p:nvCxnSpPr>
          <p:cNvPr id="59" name="Пряма зі стрілкою 58">
            <a:extLst>
              <a:ext uri="{FF2B5EF4-FFF2-40B4-BE49-F238E27FC236}">
                <a16:creationId xmlns:a16="http://schemas.microsoft.com/office/drawing/2014/main" id="{F7B76096-7EB3-4AFE-B931-8E940D595BDB}"/>
              </a:ext>
            </a:extLst>
          </p:cNvPr>
          <p:cNvCxnSpPr>
            <a:cxnSpLocks/>
            <a:stCxn id="60" idx="3"/>
          </p:cNvCxnSpPr>
          <p:nvPr/>
        </p:nvCxnSpPr>
        <p:spPr>
          <a:xfrm flipH="1">
            <a:off x="6660295" y="4116372"/>
            <a:ext cx="904048" cy="2584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C2D0855-40D5-4110-898D-CAC4DA12E91B}"/>
              </a:ext>
            </a:extLst>
          </p:cNvPr>
          <p:cNvSpPr txBox="1"/>
          <p:nvPr/>
        </p:nvSpPr>
        <p:spPr>
          <a:xfrm>
            <a:off x="7510799" y="3811607"/>
            <a:ext cx="365620" cy="35705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ctr">
            <a:spAutoFit/>
          </a:bodyPr>
          <a:lstStyle>
            <a:defPPr>
              <a:defRPr lang="it-IT"/>
            </a:defPPr>
            <a:lvl1pPr algn="ctr">
              <a:defRPr sz="1050" b="1"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4</a:t>
            </a:r>
            <a:endParaRPr lang="uk-UA" dirty="0"/>
          </a:p>
        </p:txBody>
      </p:sp>
      <p:cxnSp>
        <p:nvCxnSpPr>
          <p:cNvPr id="62" name="Пряма зі стрілкою 61">
            <a:extLst>
              <a:ext uri="{FF2B5EF4-FFF2-40B4-BE49-F238E27FC236}">
                <a16:creationId xmlns:a16="http://schemas.microsoft.com/office/drawing/2014/main" id="{7357691D-C1B8-4D32-9D8B-FD18269B4FEE}"/>
              </a:ext>
            </a:extLst>
          </p:cNvPr>
          <p:cNvCxnSpPr>
            <a:cxnSpLocks/>
          </p:cNvCxnSpPr>
          <p:nvPr/>
        </p:nvCxnSpPr>
        <p:spPr>
          <a:xfrm>
            <a:off x="1830712" y="4998716"/>
            <a:ext cx="850344" cy="3847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C79C1D5-8D22-44D1-AE2C-CB9C02F2F4F7}"/>
              </a:ext>
            </a:extLst>
          </p:cNvPr>
          <p:cNvSpPr txBox="1"/>
          <p:nvPr/>
        </p:nvSpPr>
        <p:spPr>
          <a:xfrm>
            <a:off x="1575514" y="4843736"/>
            <a:ext cx="2513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uk-UA" sz="10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04BCBA2-748E-827A-D0E3-3E6B2659F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AA63F88F-BB61-B17D-ABE7-4455BB382243}"/>
              </a:ext>
            </a:extLst>
          </p:cNvPr>
          <p:cNvSpPr txBox="1"/>
          <p:nvPr/>
        </p:nvSpPr>
        <p:spPr>
          <a:xfrm>
            <a:off x="5133666" y="5946702"/>
            <a:ext cx="6180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  <a:cs typeface="Times New Roman" panose="02020603050405020304" pitchFamily="18" charset="0"/>
              </a:rPr>
              <a:t>(a)</a:t>
            </a:r>
            <a:endParaRPr lang="it-IT" sz="1400" dirty="0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C3D3EC61-013F-9514-E546-50EF7A5B37D1}"/>
              </a:ext>
            </a:extLst>
          </p:cNvPr>
          <p:cNvSpPr txBox="1"/>
          <p:nvPr/>
        </p:nvSpPr>
        <p:spPr>
          <a:xfrm>
            <a:off x="8135593" y="5928734"/>
            <a:ext cx="17003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  <a:cs typeface="Times New Roman" panose="02020603050405020304" pitchFamily="18" charset="0"/>
              </a:rPr>
              <a:t>(b)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54276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0EE83D-B4C9-4D88-BBFB-BD6F95C6F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dirty="0"/>
              <a:t>QWR diode sputtering system upgrade</a:t>
            </a:r>
            <a:endParaRPr lang="uk-UA" sz="3600" dirty="0"/>
          </a:p>
        </p:txBody>
      </p:sp>
      <p:sp>
        <p:nvSpPr>
          <p:cNvPr id="106" name="Місце для номера слайда 3">
            <a:extLst>
              <a:ext uri="{FF2B5EF4-FFF2-40B4-BE49-F238E27FC236}">
                <a16:creationId xmlns:a16="http://schemas.microsoft.com/office/drawing/2014/main" id="{86972E89-662B-4A5B-853A-F5DA3035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 descr="Зображення, що містить у приміщенні, захаращений, кілька&#10;&#10;Автоматично згенерований опис">
            <a:extLst>
              <a:ext uri="{FF2B5EF4-FFF2-40B4-BE49-F238E27FC236}">
                <a16:creationId xmlns:a16="http://schemas.microsoft.com/office/drawing/2014/main" id="{4D44BD17-0970-4943-A2CC-A7E854DF2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72" y="918686"/>
            <a:ext cx="7432766" cy="55741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7AFB1D-8B39-ED19-319D-7EC8C5A6F0A6}"/>
              </a:ext>
            </a:extLst>
          </p:cNvPr>
          <p:cNvSpPr txBox="1"/>
          <p:nvPr/>
        </p:nvSpPr>
        <p:spPr>
          <a:xfrm>
            <a:off x="75194" y="1035719"/>
            <a:ext cx="453874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Refurbishing of LNL QWR coating system. Major upgrade on:</a:t>
            </a:r>
          </a:p>
          <a:p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Vacuum pumps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/>
              <a:t>Ar</a:t>
            </a:r>
            <a:r>
              <a:rPr lang="en-US" b="1" dirty="0"/>
              <a:t> Mass flow controller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Power supplies (sputtering and BIAS)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Backing controls and cavity heating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NI PLC-PC control System</a:t>
            </a:r>
          </a:p>
          <a:p>
            <a:endParaRPr lang="en-US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5881447-B4E7-F63A-3A67-85AF13945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48E9C82-369E-0862-C5AB-4A724D8D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TTC Meeting  Link Station Hall Aomori – G. Keppel – keppel@lnl.infn.it – LNL – INFN – 11/10/2022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3406682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0" y="0"/>
            <a:ext cx="11305822" cy="51816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GB" sz="3600"/>
              <a:t>Automatic sputtering control and data acquisition</a:t>
            </a:r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-1" y="620181"/>
            <a:ext cx="10487379" cy="5899151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4A4F-FC51-488E-B173-D49D7E600CC4}" type="slidenum">
              <a:rPr lang="it-IT" smtClean="0"/>
              <a:t>18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265256"/>
              </p:ext>
            </p:extLst>
          </p:nvPr>
        </p:nvGraphicFramePr>
        <p:xfrm>
          <a:off x="2748844" y="878247"/>
          <a:ext cx="8208422" cy="5739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11" name="Oggetto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8844" y="878247"/>
                        <a:ext cx="8208422" cy="573972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1484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51"/>
    </mc:Choice>
    <mc:Fallback xmlns="">
      <p:transition spd="slow" advTm="9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Tumbling and Chemistry plant upgrade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pic>
        <p:nvPicPr>
          <p:cNvPr id="11" name="Picture 2" descr="10-Image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9932" y="720275"/>
            <a:ext cx="2752135" cy="32762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7460856" y="819396"/>
            <a:ext cx="4592231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Tumbling system maintenance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Chemistry plant upgrade (new PLC control system)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New stripping facility </a:t>
            </a:r>
          </a:p>
          <a:p>
            <a:endParaRPr lang="it-IT" dirty="0">
              <a:latin typeface="+mj-lt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27" y="288953"/>
            <a:ext cx="1987300" cy="49372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55F3412-1BF1-7E32-3637-1791A04D5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3753" y="1131978"/>
            <a:ext cx="3279354" cy="24595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8BF73CA-6DC0-33AB-014E-A788FBDF3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83659" y="4664881"/>
            <a:ext cx="2076315" cy="155723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85E7B1F-E165-6E8B-FB68-A7DEDE7D3B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 r="3461" b="3982"/>
          <a:stretch/>
        </p:blipFill>
        <p:spPr>
          <a:xfrm>
            <a:off x="9127816" y="2900177"/>
            <a:ext cx="2954942" cy="251024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6CE1A72-E59A-F289-0150-939A024F4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/>
          <a:stretch/>
        </p:blipFill>
        <p:spPr>
          <a:xfrm rot="5400000">
            <a:off x="7150038" y="4466873"/>
            <a:ext cx="2484310" cy="205699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07EE019-F520-925B-273B-2C283029F3E6}"/>
              </a:ext>
            </a:extLst>
          </p:cNvPr>
          <p:cNvSpPr txBox="1"/>
          <p:nvPr/>
        </p:nvSpPr>
        <p:spPr>
          <a:xfrm>
            <a:off x="48552" y="5226248"/>
            <a:ext cx="1747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Nb stripping tools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CC668F4-44D6-63C4-74A6-18536FD33A68}"/>
              </a:ext>
            </a:extLst>
          </p:cNvPr>
          <p:cNvSpPr txBox="1"/>
          <p:nvPr/>
        </p:nvSpPr>
        <p:spPr>
          <a:xfrm>
            <a:off x="2143672" y="4001413"/>
            <a:ext cx="5317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EP facility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72A1E95-DFA3-3EDD-B0E4-6D37823F21DE}"/>
              </a:ext>
            </a:extLst>
          </p:cNvPr>
          <p:cNvSpPr txBox="1"/>
          <p:nvPr/>
        </p:nvSpPr>
        <p:spPr>
          <a:xfrm>
            <a:off x="2921224" y="6222118"/>
            <a:ext cx="2006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EP software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7559E97-3EED-EA1B-CA64-AB916794B6E6}"/>
              </a:ext>
            </a:extLst>
          </p:cNvPr>
          <p:cNvSpPr txBox="1"/>
          <p:nvPr/>
        </p:nvSpPr>
        <p:spPr>
          <a:xfrm>
            <a:off x="8684809" y="5584186"/>
            <a:ext cx="2784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/>
              <a:t>Cavity</a:t>
            </a:r>
            <a:r>
              <a:rPr lang="it-IT" sz="1400" b="1" dirty="0"/>
              <a:t> EP</a:t>
            </a:r>
          </a:p>
        </p:txBody>
      </p:sp>
    </p:spTree>
    <p:extLst>
      <p:ext uri="{BB962C8B-B14F-4D97-AF65-F5344CB8AC3E}">
        <p14:creationId xmlns:p14="http://schemas.microsoft.com/office/powerpoint/2010/main" val="2341167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err="1"/>
              <a:t>Outline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15989" y="841050"/>
            <a:ext cx="8915400" cy="3777622"/>
          </a:xfrm>
        </p:spPr>
        <p:txBody>
          <a:bodyPr>
            <a:noAutofit/>
          </a:bodyPr>
          <a:lstStyle/>
          <a:p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Thin film QWR @LNL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Introduction: ALPI evolution over the years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SPES Project @LNL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ALPI Upgrade for SPES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TANDEM – PIAVE – ALPI Complex</a:t>
            </a:r>
          </a:p>
          <a:p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QWR Status @LNL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Sputtering and Chemistry Facility Upgrade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Back extrusion cavities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  <a:p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  <a:p>
            <a:pPr lvl="1"/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A40242-06BA-1D68-F5D4-108388199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TTC Meeting  Link Station Hall Aomori – G. Keppel – keppel@lnl.infn.it – LNL – INFN – 11/10/2022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993442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-71629"/>
            <a:ext cx="9880601" cy="518160"/>
          </a:xfrm>
        </p:spPr>
        <p:txBody>
          <a:bodyPr>
            <a:normAutofit fontScale="90000"/>
          </a:bodyPr>
          <a:lstStyle/>
          <a:p>
            <a:r>
              <a:rPr lang="it-IT"/>
              <a:t>QWR Production for CR21 and CR22</a:t>
            </a:r>
          </a:p>
        </p:txBody>
      </p:sp>
      <p:pic>
        <p:nvPicPr>
          <p:cNvPr id="5" name="Picture 2" descr="https://pp.userapi.com/c850332/v850332729/3e4cd/bBxotriGk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91" y="2639954"/>
            <a:ext cx="3995284" cy="299646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737796" y="620005"/>
            <a:ext cx="2880000" cy="919401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sz="2400" dirty="0"/>
              <a:t>8 QWR for ALPI upgrade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463224" y="1509503"/>
            <a:ext cx="2880000" cy="91940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4 cavities machined from bulk Cu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139" y="2523271"/>
            <a:ext cx="3032998" cy="3414852"/>
          </a:xfrm>
          <a:prstGeom prst="rect">
            <a:avLst/>
          </a:prstGeom>
        </p:spPr>
      </p:pic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37965"/>
              </p:ext>
            </p:extLst>
          </p:nvPr>
        </p:nvGraphicFramePr>
        <p:xfrm>
          <a:off x="4530811" y="2639954"/>
          <a:ext cx="3130378" cy="2024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482">
                  <a:extLst>
                    <a:ext uri="{9D8B030D-6E8A-4147-A177-3AD203B41FA5}">
                      <a16:colId xmlns:a16="http://schemas.microsoft.com/office/drawing/2014/main" val="3942642232"/>
                    </a:ext>
                  </a:extLst>
                </a:gridCol>
                <a:gridCol w="1003471">
                  <a:extLst>
                    <a:ext uri="{9D8B030D-6E8A-4147-A177-3AD203B41FA5}">
                      <a16:colId xmlns:a16="http://schemas.microsoft.com/office/drawing/2014/main" val="2476664468"/>
                    </a:ext>
                  </a:extLst>
                </a:gridCol>
                <a:gridCol w="945425">
                  <a:extLst>
                    <a:ext uri="{9D8B030D-6E8A-4147-A177-3AD203B41FA5}">
                      <a16:colId xmlns:a16="http://schemas.microsoft.com/office/drawing/2014/main" val="3038112853"/>
                    </a:ext>
                  </a:extLst>
                </a:gridCol>
              </a:tblGrid>
              <a:tr h="498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1400" u="none" strike="noStrike" baseline="-25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[MHz]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 </a:t>
                      </a: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1400" u="none" strike="noStrike" baseline="-25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[MHz]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4610913"/>
                  </a:ext>
                </a:extLst>
              </a:tr>
              <a:tr h="254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Reference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159.390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4407812"/>
                  </a:ext>
                </a:extLst>
              </a:tr>
              <a:tr h="254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HB5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159.388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0.005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2986861"/>
                  </a:ext>
                </a:extLst>
              </a:tr>
              <a:tr h="254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HB6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159.335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0.055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4032885"/>
                  </a:ext>
                </a:extLst>
              </a:tr>
              <a:tr h="254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HB7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159.328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0.062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1268050"/>
                  </a:ext>
                </a:extLst>
              </a:tr>
              <a:tr h="254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HB8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159.330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0.063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5807625"/>
                  </a:ext>
                </a:extLst>
              </a:tr>
              <a:tr h="254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  (DD0)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159.455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7449194"/>
                  </a:ext>
                </a:extLst>
              </a:tr>
            </a:tbl>
          </a:graphicData>
        </a:graphic>
      </p:graphicFrame>
      <p:sp>
        <p:nvSpPr>
          <p:cNvPr id="10" name="Freccia curva 9"/>
          <p:cNvSpPr/>
          <p:nvPr/>
        </p:nvSpPr>
        <p:spPr>
          <a:xfrm rot="10800000">
            <a:off x="4443046" y="1609452"/>
            <a:ext cx="1683922" cy="505062"/>
          </a:xfrm>
          <a:prstGeom prst="bentArrow">
            <a:avLst>
              <a:gd name="adj1" fmla="val 25000"/>
              <a:gd name="adj2" fmla="val 2238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reccia curva 10"/>
          <p:cNvSpPr/>
          <p:nvPr/>
        </p:nvSpPr>
        <p:spPr>
          <a:xfrm flipV="1">
            <a:off x="6239144" y="1604458"/>
            <a:ext cx="1659341" cy="510056"/>
          </a:xfrm>
          <a:prstGeom prst="bentArrow">
            <a:avLst>
              <a:gd name="adj1" fmla="val 25000"/>
              <a:gd name="adj2" fmla="val 2151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073716" y="1509503"/>
            <a:ext cx="2880000" cy="91940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sz="2400" dirty="0"/>
              <a:t>2 cavities back extrusion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8C4A144-7824-387B-D88B-0901EAD9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28044FE-88CE-003A-3035-7C3E6AC52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3BDA71C-316D-74A3-9EFF-C2DF33BFBF1F}"/>
              </a:ext>
            </a:extLst>
          </p:cNvPr>
          <p:cNvSpPr txBox="1"/>
          <p:nvPr/>
        </p:nvSpPr>
        <p:spPr>
          <a:xfrm>
            <a:off x="1277137" y="5963245"/>
            <a:ext cx="3032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Classical production </a:t>
            </a:r>
            <a:r>
              <a:rPr lang="en-US" sz="1400" b="1" dirty="0" err="1"/>
              <a:t>tecnology</a:t>
            </a:r>
            <a:r>
              <a:rPr lang="en-US" sz="1400" b="1" dirty="0"/>
              <a:t>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9DE49B4-D5BF-E7B3-1EBC-FF00F7B5E87C}"/>
              </a:ext>
            </a:extLst>
          </p:cNvPr>
          <p:cNvSpPr txBox="1"/>
          <p:nvPr/>
        </p:nvSpPr>
        <p:spPr>
          <a:xfrm>
            <a:off x="8423582" y="5653947"/>
            <a:ext cx="3032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Innovative approach</a:t>
            </a:r>
          </a:p>
        </p:txBody>
      </p:sp>
    </p:spTree>
    <p:extLst>
      <p:ext uri="{BB962C8B-B14F-4D97-AF65-F5344CB8AC3E}">
        <p14:creationId xmlns:p14="http://schemas.microsoft.com/office/powerpoint/2010/main" val="4086185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3DCB97-45B9-0C7A-3809-01FE791E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Cold back extrusion applied to QWR resonators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867B43-BCD4-DF5C-630D-6C68EC41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EF1D22-7262-3CAC-FC20-6B7068D04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1837C009-EA45-B299-5932-9763DE503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3383" y="779605"/>
            <a:ext cx="4151355" cy="23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E6F8205-840B-7418-89E3-F871B632E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3" y="3297798"/>
            <a:ext cx="4213950" cy="21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 descr="Immagine che contiene interni, utensiledimetallo, ingranaggio&#10;&#10;Descrizione generata automaticamente">
            <a:extLst>
              <a:ext uri="{FF2B5EF4-FFF2-40B4-BE49-F238E27FC236}">
                <a16:creationId xmlns:a16="http://schemas.microsoft.com/office/drawing/2014/main" id="{6E44649C-7E8E-985A-DEF3-5CC726156D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32" y="779605"/>
            <a:ext cx="2209311" cy="3486150"/>
          </a:xfrm>
          <a:prstGeom prst="rect">
            <a:avLst/>
          </a:prstGeom>
        </p:spPr>
      </p:pic>
      <p:pic>
        <p:nvPicPr>
          <p:cNvPr id="18" name="Immagine 17" descr="Immagine che contiene tazza, utensiledimetallo, interni&#10;&#10;Descrizione generata automaticamente">
            <a:extLst>
              <a:ext uri="{FF2B5EF4-FFF2-40B4-BE49-F238E27FC236}">
                <a16:creationId xmlns:a16="http://schemas.microsoft.com/office/drawing/2014/main" id="{AFADA564-D468-1925-0B5E-B6024EEC4E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3" t="2573" r="15384" b="3899"/>
          <a:stretch/>
        </p:blipFill>
        <p:spPr>
          <a:xfrm>
            <a:off x="9531045" y="3850477"/>
            <a:ext cx="2537571" cy="2714625"/>
          </a:xfrm>
          <a:prstGeom prst="rect">
            <a:avLst/>
          </a:prstGeom>
        </p:spPr>
      </p:pic>
      <p:pic>
        <p:nvPicPr>
          <p:cNvPr id="20" name="Immagine 19" descr="Immagine che contiene interni, cucina, organo, acciaio&#10;&#10;Descrizione generata automaticamente">
            <a:extLst>
              <a:ext uri="{FF2B5EF4-FFF2-40B4-BE49-F238E27FC236}">
                <a16:creationId xmlns:a16="http://schemas.microsoft.com/office/drawing/2014/main" id="{57B88376-30CB-695F-9D20-D92F58DA1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93" y="779605"/>
            <a:ext cx="2123503" cy="3473376"/>
          </a:xfrm>
          <a:prstGeom prst="rect">
            <a:avLst/>
          </a:prstGeom>
        </p:spPr>
      </p:pic>
      <p:sp>
        <p:nvSpPr>
          <p:cNvPr id="21" name="Freccia curva 20">
            <a:extLst>
              <a:ext uri="{FF2B5EF4-FFF2-40B4-BE49-F238E27FC236}">
                <a16:creationId xmlns:a16="http://schemas.microsoft.com/office/drawing/2014/main" id="{5C44009B-BC4B-19EF-3C8C-48FB8F715C96}"/>
              </a:ext>
            </a:extLst>
          </p:cNvPr>
          <p:cNvSpPr/>
          <p:nvPr/>
        </p:nvSpPr>
        <p:spPr>
          <a:xfrm rot="5400000">
            <a:off x="9395314" y="2316413"/>
            <a:ext cx="1404938" cy="113347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4DCC706-4AE2-5C92-62A4-17E01C6D43CB}"/>
              </a:ext>
            </a:extLst>
          </p:cNvPr>
          <p:cNvSpPr txBox="1"/>
          <p:nvPr/>
        </p:nvSpPr>
        <p:spPr>
          <a:xfrm>
            <a:off x="6240164" y="4828870"/>
            <a:ext cx="40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QWR preformed ready for machining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66ADE2E-E739-7ED8-4813-4C8B8B8AF584}"/>
              </a:ext>
            </a:extLst>
          </p:cNvPr>
          <p:cNvSpPr txBox="1"/>
          <p:nvPr/>
        </p:nvSpPr>
        <p:spPr>
          <a:xfrm>
            <a:off x="231060" y="5796169"/>
            <a:ext cx="6168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DD0 test cavity and DD1 produced with this technique</a:t>
            </a:r>
          </a:p>
        </p:txBody>
      </p:sp>
    </p:spTree>
    <p:extLst>
      <p:ext uri="{BB962C8B-B14F-4D97-AF65-F5344CB8AC3E}">
        <p14:creationId xmlns:p14="http://schemas.microsoft.com/office/powerpoint/2010/main" val="2367896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B80F9D-7CE2-DF21-497D-B9AC96CE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Cold back extrusion applied to QWR resonators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693FB3-1815-D120-6CE3-0F8BC5AE5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CC2F74-FE79-686A-2C15-6D1082493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pic>
        <p:nvPicPr>
          <p:cNvPr id="7" name="Picture 2" descr="https://pp.userapi.com/c850332/v850332729/3e4cd/bBxotriGkaA.jpg">
            <a:extLst>
              <a:ext uri="{FF2B5EF4-FFF2-40B4-BE49-F238E27FC236}">
                <a16:creationId xmlns:a16="http://schemas.microsoft.com/office/drawing/2014/main" id="{D04DAA93-7A43-29BD-9617-0BC19D2A9C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67" y="1135667"/>
            <a:ext cx="4102707" cy="307524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6C6B9C-2D8A-C10F-CF35-18BF05E57918}"/>
              </a:ext>
            </a:extLst>
          </p:cNvPr>
          <p:cNvSpPr txBox="1"/>
          <p:nvPr/>
        </p:nvSpPr>
        <p:spPr>
          <a:xfrm>
            <a:off x="582626" y="1047919"/>
            <a:ext cx="5838458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Back extrusion techniques advantages: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Reduction on copper usage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Surface finishing close to EP finishing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Cheaper machining procedure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Machining of top and inner part of antenna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Machining of beam ports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Good material performance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32A02C9-0702-8A8B-AF4A-EDE54F8BCE05}"/>
              </a:ext>
            </a:extLst>
          </p:cNvPr>
          <p:cNvSpPr txBox="1"/>
          <p:nvPr/>
        </p:nvSpPr>
        <p:spPr>
          <a:xfrm>
            <a:off x="582626" y="4979099"/>
            <a:ext cx="6168154" cy="87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Back extrusion observed disadvantage: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Imperfection on cavity bottom</a:t>
            </a:r>
          </a:p>
        </p:txBody>
      </p:sp>
    </p:spTree>
    <p:extLst>
      <p:ext uri="{BB962C8B-B14F-4D97-AF65-F5344CB8AC3E}">
        <p14:creationId xmlns:p14="http://schemas.microsoft.com/office/powerpoint/2010/main" val="889576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0EE83D-B4C9-4D88-BBFB-BD6F95C6F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Cavity Coating</a:t>
            </a:r>
            <a:endParaRPr lang="uk-UA" dirty="0"/>
          </a:p>
        </p:txBody>
      </p:sp>
      <p:sp>
        <p:nvSpPr>
          <p:cNvPr id="53" name="Місце для номера слайда 3">
            <a:extLst>
              <a:ext uri="{FF2B5EF4-FFF2-40B4-BE49-F238E27FC236}">
                <a16:creationId xmlns:a16="http://schemas.microsoft.com/office/drawing/2014/main" id="{0FBC2FC2-B17C-4565-9B64-7576384F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ella 7">
            <a:extLst>
              <a:ext uri="{FF2B5EF4-FFF2-40B4-BE49-F238E27FC236}">
                <a16:creationId xmlns:a16="http://schemas.microsoft.com/office/drawing/2014/main" id="{375BA971-0F33-48D1-9DF3-5C007983D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430361"/>
              </p:ext>
            </p:extLst>
          </p:nvPr>
        </p:nvGraphicFramePr>
        <p:xfrm>
          <a:off x="33027" y="1961335"/>
          <a:ext cx="3314700" cy="16459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457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6583"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/>
                        <a:t>Sputtering procedure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583">
                <a:tc>
                  <a:txBody>
                    <a:bodyPr/>
                    <a:lstStyle/>
                    <a:p>
                      <a:r>
                        <a:rPr lang="en-GB" sz="1200"/>
                        <a:t>Sputtering pressure [mbar]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0,08 – 0,2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583">
                <a:tc>
                  <a:txBody>
                    <a:bodyPr/>
                    <a:lstStyle/>
                    <a:p>
                      <a:r>
                        <a:rPr lang="en-GB" sz="1200"/>
                        <a:t>Cycle time [min]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15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583">
                <a:tc>
                  <a:txBody>
                    <a:bodyPr/>
                    <a:lstStyle/>
                    <a:p>
                      <a:r>
                        <a:rPr lang="en-GB" sz="1200"/>
                        <a:t>Number of cycles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16 – 20 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583">
                <a:tc>
                  <a:txBody>
                    <a:bodyPr/>
                    <a:lstStyle/>
                    <a:p>
                      <a:r>
                        <a:rPr lang="en-GB" sz="1200"/>
                        <a:t>Cathode current [A]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3,25 – 3,5 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583">
                <a:tc>
                  <a:txBody>
                    <a:bodyPr/>
                    <a:lstStyle/>
                    <a:p>
                      <a:r>
                        <a:rPr lang="en-GB" sz="1200"/>
                        <a:t>Bias voltage [V]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-130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9" name="Tabella 8">
            <a:extLst>
              <a:ext uri="{FF2B5EF4-FFF2-40B4-BE49-F238E27FC236}">
                <a16:creationId xmlns:a16="http://schemas.microsoft.com/office/drawing/2014/main" id="{62D10094-099F-4DCF-B759-8AC453E84C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89929"/>
              </p:ext>
            </p:extLst>
          </p:nvPr>
        </p:nvGraphicFramePr>
        <p:xfrm>
          <a:off x="33027" y="718265"/>
          <a:ext cx="3314700" cy="109710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457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241"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/>
                        <a:t>Baking procedure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698" marB="45698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41">
                <a:tc>
                  <a:txBody>
                    <a:bodyPr/>
                    <a:lstStyle/>
                    <a:p>
                      <a:r>
                        <a:rPr lang="en-GB" sz="1200"/>
                        <a:t>Chamber temperature [°C]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120 - 220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698" marB="456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41">
                <a:tc>
                  <a:txBody>
                    <a:bodyPr/>
                    <a:lstStyle/>
                    <a:p>
                      <a:r>
                        <a:rPr lang="en-GB" sz="1200"/>
                        <a:t>Substrate temperature [°C]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400 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698" marB="456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41">
                <a:tc>
                  <a:txBody>
                    <a:bodyPr/>
                    <a:lstStyle/>
                    <a:p>
                      <a:r>
                        <a:rPr lang="en-GB" sz="1200"/>
                        <a:t>Baking time [h]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48 - 96</a:t>
                      </a:r>
                      <a:endParaRPr lang="en-GB" sz="12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698" marB="4569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" name="Picture 2" descr="https://pp.userapi.com/c848520/v848520956/1886db/1pP6RXWVmvY.jpg">
            <a:extLst>
              <a:ext uri="{FF2B5EF4-FFF2-40B4-BE49-F238E27FC236}">
                <a16:creationId xmlns:a16="http://schemas.microsoft.com/office/drawing/2014/main" id="{F1A1D250-E58F-4936-AACD-C4295F9D7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5" b="4594"/>
          <a:stretch>
            <a:fillRect/>
          </a:stretch>
        </p:blipFill>
        <p:spPr bwMode="auto">
          <a:xfrm>
            <a:off x="139985" y="3753221"/>
            <a:ext cx="2941891" cy="28797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pp.userapi.com/c845217/v845217766/1fe72c/NxFZf44-VTk.jpg">
            <a:extLst>
              <a:ext uri="{FF2B5EF4-FFF2-40B4-BE49-F238E27FC236}">
                <a16:creationId xmlns:a16="http://schemas.microsoft.com/office/drawing/2014/main" id="{F54BC785-26CB-4F83-84B3-542DBA5BE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25" y="1266817"/>
            <a:ext cx="2773526" cy="39830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pp.userapi.com/c855120/v855120956/3f2c5/LECyyB6VK0g.jpg">
            <a:extLst>
              <a:ext uri="{FF2B5EF4-FFF2-40B4-BE49-F238E27FC236}">
                <a16:creationId xmlns:a16="http://schemas.microsoft.com/office/drawing/2014/main" id="{3FA8B493-AC43-40AC-96D4-F576B22E9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49" y="515654"/>
            <a:ext cx="2709142" cy="36121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9ABE821-843B-22D5-E4E6-40CCED06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pic>
        <p:nvPicPr>
          <p:cNvPr id="5" name="Picture 11" descr="https://pp.userapi.com/c849028/v849028022/17bfd/ka7qxNym7zU.jpg">
            <a:extLst>
              <a:ext uri="{FF2B5EF4-FFF2-40B4-BE49-F238E27FC236}">
                <a16:creationId xmlns:a16="http://schemas.microsoft.com/office/drawing/2014/main" id="{6C92EBFE-8D4A-7676-FAA7-0C477A270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89" y="2492346"/>
            <a:ext cx="2220424" cy="35375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75BEFA-8FBF-0FF1-0B65-67E40E18FA59}"/>
              </a:ext>
            </a:extLst>
          </p:cNvPr>
          <p:cNvSpPr txBox="1"/>
          <p:nvPr/>
        </p:nvSpPr>
        <p:spPr>
          <a:xfrm>
            <a:off x="9676690" y="6062336"/>
            <a:ext cx="22204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Nb cathode plasma cleaning</a:t>
            </a:r>
            <a:endParaRPr lang="it-IT" sz="11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54B699-A487-C503-BA3E-BEFFCD418391}"/>
              </a:ext>
            </a:extLst>
          </p:cNvPr>
          <p:cNvSpPr txBox="1"/>
          <p:nvPr/>
        </p:nvSpPr>
        <p:spPr>
          <a:xfrm>
            <a:off x="6666930" y="4160258"/>
            <a:ext cx="27276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Cavity assembled on coating system</a:t>
            </a:r>
            <a:endParaRPr lang="it-IT" sz="11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3ABF9FB-A48F-43F5-6678-1C21A90C1AA7}"/>
              </a:ext>
            </a:extLst>
          </p:cNvPr>
          <p:cNvSpPr txBox="1"/>
          <p:nvPr/>
        </p:nvSpPr>
        <p:spPr>
          <a:xfrm>
            <a:off x="3671553" y="5258310"/>
            <a:ext cx="27276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System maintenance</a:t>
            </a:r>
            <a:endParaRPr lang="it-IT" sz="11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0F4245-D4C0-5709-304C-2015A4E38474}"/>
              </a:ext>
            </a:extLst>
          </p:cNvPr>
          <p:cNvSpPr txBox="1"/>
          <p:nvPr/>
        </p:nvSpPr>
        <p:spPr>
          <a:xfrm>
            <a:off x="3122615" y="6371335"/>
            <a:ext cx="27276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Coated Cavity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332729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0EE83D-B4C9-4D88-BBFB-BD6F95C6F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Cavity Plates coating</a:t>
            </a:r>
            <a:endParaRPr lang="uk-UA" dirty="0"/>
          </a:p>
        </p:txBody>
      </p:sp>
      <p:sp>
        <p:nvSpPr>
          <p:cNvPr id="53" name="Місце для номера слайда 3">
            <a:extLst>
              <a:ext uri="{FF2B5EF4-FFF2-40B4-BE49-F238E27FC236}">
                <a16:creationId xmlns:a16="http://schemas.microsoft.com/office/drawing/2014/main" id="{0FBC2FC2-B17C-4565-9B64-7576384F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ella 4">
            <a:extLst>
              <a:ext uri="{FF2B5EF4-FFF2-40B4-BE49-F238E27FC236}">
                <a16:creationId xmlns:a16="http://schemas.microsoft.com/office/drawing/2014/main" id="{6E936A48-6A71-4512-B9DD-51CBF7525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280640"/>
              </p:ext>
            </p:extLst>
          </p:nvPr>
        </p:nvGraphicFramePr>
        <p:xfrm>
          <a:off x="7379122" y="1052404"/>
          <a:ext cx="4434926" cy="46557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4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8336">
                  <a:extLst>
                    <a:ext uri="{9D8B030D-6E8A-4147-A177-3AD203B41FA5}">
                      <a16:colId xmlns:a16="http://schemas.microsoft.com/office/drawing/2014/main" val="1735022686"/>
                    </a:ext>
                  </a:extLst>
                </a:gridCol>
              </a:tblGrid>
              <a:tr h="337154">
                <a:tc>
                  <a:txBody>
                    <a:bodyPr/>
                    <a:lstStyle/>
                    <a:p>
                      <a:r>
                        <a:rPr lang="it-IT" sz="1200"/>
                        <a:t>Procedure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Parameters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048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solidFill>
                            <a:schemeClr val="tx1"/>
                          </a:solidFill>
                        </a:rPr>
                        <a:t>Chemical </a:t>
                      </a:r>
                      <a:r>
                        <a:rPr lang="it-IT" sz="1200" b="1" err="1">
                          <a:solidFill>
                            <a:schemeClr val="tx1"/>
                          </a:solidFill>
                        </a:rPr>
                        <a:t>preparation</a:t>
                      </a:r>
                      <a:endParaRPr lang="it-IT" sz="12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53">
                <a:tc>
                  <a:txBody>
                    <a:bodyPr/>
                    <a:lstStyle/>
                    <a:p>
                      <a:r>
                        <a:rPr lang="en-US" sz="1200"/>
                        <a:t>Ultrasound cleaning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In soap </a:t>
                      </a:r>
                      <a:r>
                        <a:rPr lang="it-IT" sz="1200" err="1"/>
                        <a:t>solution</a:t>
                      </a:r>
                      <a:r>
                        <a:rPr lang="it-IT" sz="1200"/>
                        <a:t> </a:t>
                      </a:r>
                      <a:r>
                        <a:rPr lang="it-IT" sz="1200" err="1"/>
                        <a:t>at</a:t>
                      </a:r>
                      <a:r>
                        <a:rPr lang="it-IT" sz="1200"/>
                        <a:t> 60 </a:t>
                      </a:r>
                      <a:r>
                        <a:rPr lang="en-GB" sz="1200"/>
                        <a:t>°C for 60 min;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53">
                <a:tc>
                  <a:txBody>
                    <a:bodyPr/>
                    <a:lstStyle/>
                    <a:p>
                      <a:r>
                        <a:rPr lang="it-IT" sz="1200"/>
                        <a:t>Surface activation 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</a:rPr>
                        <a:t>In (NH</a:t>
                      </a:r>
                      <a:r>
                        <a:rPr lang="en-GB" sz="1200" kern="1200" baseline="-2500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</a:rPr>
                        <a:t>)</a:t>
                      </a:r>
                      <a:r>
                        <a:rPr lang="en-GB" sz="1200" kern="1200" baseline="-2500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</a:rPr>
                        <a:t>S</a:t>
                      </a:r>
                      <a:r>
                        <a:rPr lang="en-GB" sz="1200" kern="1200" baseline="-2500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</a:rPr>
                        <a:t>O</a:t>
                      </a:r>
                      <a:r>
                        <a:rPr lang="en-GB" sz="1200" kern="1200" baseline="-25000">
                          <a:solidFill>
                            <a:schemeClr val="dk1"/>
                          </a:solidFill>
                          <a:effectLst/>
                        </a:rPr>
                        <a:t>8 </a:t>
                      </a: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</a:rPr>
                        <a:t>solution at 20 ºC for 20 min;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375867"/>
                  </a:ext>
                </a:extLst>
              </a:tr>
              <a:tr h="274353">
                <a:tc>
                  <a:txBody>
                    <a:bodyPr/>
                    <a:lstStyle/>
                    <a:p>
                      <a:r>
                        <a:rPr lang="it-IT" sz="1200"/>
                        <a:t>SUBU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SUBU 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at 72 </a:t>
                      </a: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</a:rPr>
                        <a:t>ºC for 4 – 6 min.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extLst>
                  <a:ext uri="{0D108BD9-81ED-4DB2-BD59-A6C34878D82A}">
                    <a16:rowId xmlns:a16="http://schemas.microsoft.com/office/drawing/2014/main" val="2910944337"/>
                  </a:ext>
                </a:extLst>
              </a:tr>
              <a:tr h="274353">
                <a:tc>
                  <a:txBody>
                    <a:bodyPr/>
                    <a:lstStyle/>
                    <a:p>
                      <a:r>
                        <a:rPr lang="it-IT" sz="1200" err="1"/>
                        <a:t>Passivation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>
                  <a:txBody>
                    <a:bodyPr/>
                    <a:lstStyle/>
                    <a:p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H</a:t>
                      </a:r>
                      <a:r>
                        <a:rPr lang="en-US" sz="1200" kern="1200" baseline="-25000">
                          <a:solidFill>
                            <a:schemeClr val="dk1"/>
                          </a:solidFill>
                          <a:effectLst/>
                        </a:rPr>
                        <a:t>3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NO</a:t>
                      </a:r>
                      <a:r>
                        <a:rPr lang="en-US" sz="1200" kern="1200" baseline="-25000">
                          <a:solidFill>
                            <a:schemeClr val="dk1"/>
                          </a:solidFill>
                          <a:effectLst/>
                        </a:rPr>
                        <a:t>3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</a:rPr>
                        <a:t>S for 5 min.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extLst>
                  <a:ext uri="{0D108BD9-81ED-4DB2-BD59-A6C34878D82A}">
                    <a16:rowId xmlns:a16="http://schemas.microsoft.com/office/drawing/2014/main" val="2961576063"/>
                  </a:ext>
                </a:extLst>
              </a:tr>
              <a:tr h="274353">
                <a:tc gridSpan="2">
                  <a:txBody>
                    <a:bodyPr/>
                    <a:lstStyle/>
                    <a:p>
                      <a:r>
                        <a:rPr lang="en-GB" sz="1200" noProof="0"/>
                        <a:t>Water rinsing, drying, packaging.</a:t>
                      </a:r>
                      <a:endParaRPr lang="en-GB" sz="1200" noProof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029330"/>
                  </a:ext>
                </a:extLst>
              </a:tr>
              <a:tr h="2743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noProof="0"/>
                        <a:t>Deposition process</a:t>
                      </a:r>
                      <a:endParaRPr lang="en-US" sz="1200" b="1" noProof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112856"/>
                  </a:ext>
                </a:extLst>
              </a:tr>
              <a:tr h="287074">
                <a:tc>
                  <a:txBody>
                    <a:bodyPr/>
                    <a:lstStyle/>
                    <a:p>
                      <a:r>
                        <a:rPr lang="en-US" sz="1200"/>
                        <a:t>Baking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/>
                        <a:t>Chamber temperature: 100 – 120 °C; </a:t>
                      </a:r>
                    </a:p>
                    <a:p>
                      <a:r>
                        <a:rPr lang="it-IT" sz="1200"/>
                        <a:t>Substrate temperature: 300 </a:t>
                      </a:r>
                      <a:r>
                        <a:rPr lang="en-GB" sz="1200"/>
                        <a:t>°C;</a:t>
                      </a:r>
                    </a:p>
                    <a:p>
                      <a:r>
                        <a:rPr lang="en-GB" sz="1200"/>
                        <a:t>Time: 48 – 96 hours.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098">
                <a:tc>
                  <a:txBody>
                    <a:bodyPr/>
                    <a:lstStyle/>
                    <a:p>
                      <a:r>
                        <a:rPr lang="en-US" sz="1200"/>
                        <a:t>Sputtering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Argon pressure: 0,2 mbar;</a:t>
                      </a:r>
                    </a:p>
                    <a:p>
                      <a:r>
                        <a:rPr lang="it-IT" sz="1200" err="1"/>
                        <a:t>Cycle</a:t>
                      </a:r>
                      <a:r>
                        <a:rPr lang="it-IT" sz="1200"/>
                        <a:t> time: 6 min;</a:t>
                      </a:r>
                    </a:p>
                    <a:p>
                      <a:r>
                        <a:rPr lang="it-IT" sz="1200" err="1"/>
                        <a:t>Number</a:t>
                      </a:r>
                      <a:r>
                        <a:rPr lang="it-IT" sz="1200"/>
                        <a:t> of </a:t>
                      </a:r>
                      <a:r>
                        <a:rPr lang="it-IT" sz="1200" err="1"/>
                        <a:t>cycles</a:t>
                      </a:r>
                      <a:r>
                        <a:rPr lang="it-IT" sz="1200"/>
                        <a:t>: 10;</a:t>
                      </a:r>
                    </a:p>
                    <a:p>
                      <a:r>
                        <a:rPr lang="it-IT" sz="1200" err="1"/>
                        <a:t>Substrate</a:t>
                      </a:r>
                      <a:r>
                        <a:rPr lang="it-IT" sz="1200"/>
                        <a:t> temperature: 200 </a:t>
                      </a:r>
                      <a:r>
                        <a:rPr lang="en-GB" sz="1200"/>
                        <a:t>°C;</a:t>
                      </a:r>
                      <a:endParaRPr lang="it-IT" sz="1200"/>
                    </a:p>
                    <a:p>
                      <a:r>
                        <a:rPr lang="it-IT" sz="1200" err="1"/>
                        <a:t>Cathode</a:t>
                      </a:r>
                      <a:r>
                        <a:rPr lang="it-IT" sz="1200"/>
                        <a:t> </a:t>
                      </a:r>
                      <a:r>
                        <a:rPr lang="it-IT" sz="1200" err="1"/>
                        <a:t>current</a:t>
                      </a:r>
                      <a:r>
                        <a:rPr lang="it-IT" sz="1200"/>
                        <a:t>: 12 A;</a:t>
                      </a:r>
                    </a:p>
                    <a:p>
                      <a:r>
                        <a:rPr lang="it-IT" sz="1200" err="1"/>
                        <a:t>Bias</a:t>
                      </a:r>
                      <a:r>
                        <a:rPr lang="it-IT" sz="1200"/>
                        <a:t> </a:t>
                      </a:r>
                      <a:r>
                        <a:rPr lang="it-IT" sz="1200" err="1"/>
                        <a:t>voltage</a:t>
                      </a:r>
                      <a:r>
                        <a:rPr lang="it-IT" sz="1200"/>
                        <a:t>: -130 V;</a:t>
                      </a:r>
                      <a:endParaRPr lang="it-IT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8" marR="91458"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9" name="Picture 34">
            <a:extLst>
              <a:ext uri="{FF2B5EF4-FFF2-40B4-BE49-F238E27FC236}">
                <a16:creationId xmlns:a16="http://schemas.microsoft.com/office/drawing/2014/main" id="{4613D83D-ACA8-4CA0-A0DF-E40597568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5" b="19225"/>
          <a:stretch/>
        </p:blipFill>
        <p:spPr bwMode="auto">
          <a:xfrm>
            <a:off x="324579" y="747944"/>
            <a:ext cx="3263167" cy="2934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639B15A-9870-477E-BE34-49EBD6FF0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2" b="15350"/>
          <a:stretch>
            <a:fillRect/>
          </a:stretch>
        </p:blipFill>
        <p:spPr bwMode="auto">
          <a:xfrm>
            <a:off x="3235932" y="2881955"/>
            <a:ext cx="3491031" cy="2785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63AE977-8FC2-49E0-6D6B-E75192473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8BDE6C-876D-716F-63FA-70BA9A0B7947}"/>
              </a:ext>
            </a:extLst>
          </p:cNvPr>
          <p:cNvSpPr txBox="1"/>
          <p:nvPr/>
        </p:nvSpPr>
        <p:spPr>
          <a:xfrm>
            <a:off x="3194784" y="5771747"/>
            <a:ext cx="34910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Coated Plates</a:t>
            </a:r>
            <a:endParaRPr lang="it-IT" sz="11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4F05E4-E9ED-06DD-87B3-00C5AB905403}"/>
              </a:ext>
            </a:extLst>
          </p:cNvPr>
          <p:cNvSpPr txBox="1"/>
          <p:nvPr/>
        </p:nvSpPr>
        <p:spPr>
          <a:xfrm>
            <a:off x="96714" y="3682676"/>
            <a:ext cx="34910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QWR plates before coating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403332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0EE83D-B4C9-4D88-BBFB-BD6F95C6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33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QWR antenna delamination</a:t>
            </a:r>
            <a:endParaRPr lang="uk-UA" dirty="0"/>
          </a:p>
        </p:txBody>
      </p:sp>
      <p:sp>
        <p:nvSpPr>
          <p:cNvPr id="53" name="Місце для номера слайда 3">
            <a:extLst>
              <a:ext uri="{FF2B5EF4-FFF2-40B4-BE49-F238E27FC236}">
                <a16:creationId xmlns:a16="http://schemas.microsoft.com/office/drawing/2014/main" id="{0FBC2FC2-B17C-4565-9B64-7576384F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Зображення, що містить у приміщенні, електроніка, об’єктив&#10;&#10;Автоматично згенерований опис">
            <a:extLst>
              <a:ext uri="{FF2B5EF4-FFF2-40B4-BE49-F238E27FC236}">
                <a16:creationId xmlns:a16="http://schemas.microsoft.com/office/drawing/2014/main" id="{1380F49C-2EFF-48BA-A272-58E7DC874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263" y="782287"/>
            <a:ext cx="3352800" cy="2512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Рисунок 5" descr="Зображення, що містить у приміщенні, сковорода&#10;&#10;Автоматично згенерований опис">
            <a:extLst>
              <a:ext uri="{FF2B5EF4-FFF2-40B4-BE49-F238E27FC236}">
                <a16:creationId xmlns:a16="http://schemas.microsoft.com/office/drawing/2014/main" id="{40B5F7BB-6BA3-4B61-A3C3-5C0A856B9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4"/>
          <a:stretch/>
        </p:blipFill>
        <p:spPr bwMode="auto">
          <a:xfrm rot="5400000">
            <a:off x="8533009" y="3320273"/>
            <a:ext cx="2867309" cy="3352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Зображення, що містить текст, у приміщенні, світлий&#10;&#10;Автоматично згенерований опис">
            <a:extLst>
              <a:ext uri="{FF2B5EF4-FFF2-40B4-BE49-F238E27FC236}">
                <a16:creationId xmlns:a16="http://schemas.microsoft.com/office/drawing/2014/main" id="{581A5891-CA87-4C17-BFC9-02E1B5F74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825" y="843379"/>
            <a:ext cx="1297613" cy="4128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Зображення, що містить текст, у приміщенні, світлий&#10;&#10;Автоматично згенерований опис">
            <a:extLst>
              <a:ext uri="{FF2B5EF4-FFF2-40B4-BE49-F238E27FC236}">
                <a16:creationId xmlns:a16="http://schemas.microsoft.com/office/drawing/2014/main" id="{846F1702-19E1-4EE5-B210-E8273FD37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373" y="843379"/>
            <a:ext cx="1270713" cy="4128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1">
            <a:extLst>
              <a:ext uri="{FF2B5EF4-FFF2-40B4-BE49-F238E27FC236}">
                <a16:creationId xmlns:a16="http://schemas.microsoft.com/office/drawing/2014/main" id="{DEB38108-45F9-40D0-8BEE-DDFFDA682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006" y="4884488"/>
            <a:ext cx="387250" cy="37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GB" alt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A8376831-59BD-4143-BBAA-3113D64F2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080" y="4912480"/>
            <a:ext cx="478145" cy="37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GB" alt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AE0E439D-3E88-4F36-B9DC-DF6CCA2A2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104" y="4884488"/>
            <a:ext cx="387250" cy="37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GB" alt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27657317-805A-4661-87DE-A53790BF0FAA}"/>
              </a:ext>
            </a:extLst>
          </p:cNvPr>
          <p:cNvCxnSpPr>
            <a:cxnSpLocks/>
          </p:cNvCxnSpPr>
          <p:nvPr/>
        </p:nvCxnSpPr>
        <p:spPr>
          <a:xfrm flipV="1">
            <a:off x="4125393" y="4161453"/>
            <a:ext cx="417238" cy="4339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">
            <a:extLst>
              <a:ext uri="{FF2B5EF4-FFF2-40B4-BE49-F238E27FC236}">
                <a16:creationId xmlns:a16="http://schemas.microsoft.com/office/drawing/2014/main" id="{8E73DE7C-8E5C-4484-87D0-CD472F064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863" y="4507654"/>
            <a:ext cx="1473535" cy="37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GB" alt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cathode (-800 V)</a:t>
            </a:r>
          </a:p>
        </p:txBody>
      </p:sp>
      <p:sp>
        <p:nvSpPr>
          <p:cNvPr id="20" name="CasellaDiTesto 1">
            <a:extLst>
              <a:ext uri="{FF2B5EF4-FFF2-40B4-BE49-F238E27FC236}">
                <a16:creationId xmlns:a16="http://schemas.microsoft.com/office/drawing/2014/main" id="{EA622CD0-DA19-42E4-9038-E6B035E2A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3693" y="4620489"/>
            <a:ext cx="1542601" cy="37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GB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(-130 V)</a:t>
            </a:r>
          </a:p>
        </p:txBody>
      </p:sp>
      <p:cxnSp>
        <p:nvCxnSpPr>
          <p:cNvPr id="21" name="Пряма зі стрілкою 20">
            <a:extLst>
              <a:ext uri="{FF2B5EF4-FFF2-40B4-BE49-F238E27FC236}">
                <a16:creationId xmlns:a16="http://schemas.microsoft.com/office/drawing/2014/main" id="{B04C9226-3B5B-48A2-BD34-94F26A06BCDD}"/>
              </a:ext>
            </a:extLst>
          </p:cNvPr>
          <p:cNvCxnSpPr>
            <a:cxnSpLocks/>
          </p:cNvCxnSpPr>
          <p:nvPr/>
        </p:nvCxnSpPr>
        <p:spPr>
          <a:xfrm flipV="1">
            <a:off x="7145104" y="4333813"/>
            <a:ext cx="417238" cy="4339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зі стрілкою 21">
            <a:extLst>
              <a:ext uri="{FF2B5EF4-FFF2-40B4-BE49-F238E27FC236}">
                <a16:creationId xmlns:a16="http://schemas.microsoft.com/office/drawing/2014/main" id="{CEC43BBD-BEA6-4994-B822-5306BF6ED791}"/>
              </a:ext>
            </a:extLst>
          </p:cNvPr>
          <p:cNvCxnSpPr>
            <a:cxnSpLocks/>
          </p:cNvCxnSpPr>
          <p:nvPr/>
        </p:nvCxnSpPr>
        <p:spPr>
          <a:xfrm>
            <a:off x="6904653" y="1142724"/>
            <a:ext cx="377182" cy="4797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1">
            <a:extLst>
              <a:ext uri="{FF2B5EF4-FFF2-40B4-BE49-F238E27FC236}">
                <a16:creationId xmlns:a16="http://schemas.microsoft.com/office/drawing/2014/main" id="{D08ACFFC-7951-4AE3-B1BD-FB63D9992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640" y="757199"/>
            <a:ext cx="1473535" cy="37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GB" alt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net (0 V)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8FE247-999B-46C5-87EE-FE8F36352CAC}"/>
              </a:ext>
            </a:extLst>
          </p:cNvPr>
          <p:cNvSpPr txBox="1"/>
          <p:nvPr/>
        </p:nvSpPr>
        <p:spPr>
          <a:xfrm>
            <a:off x="3849839" y="5259997"/>
            <a:ext cx="41242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cs typeface="Times New Roman" panose="02020603050405020304" pitchFamily="18" charset="0"/>
              </a:rPr>
              <a:t>Electric field simulation with QWR – electrode distance: (a) – without electrode; (b) – 40 mm.; (c) – 30 mm. </a:t>
            </a:r>
          </a:p>
        </p:txBody>
      </p:sp>
      <p:pic>
        <p:nvPicPr>
          <p:cNvPr id="29" name="Рисунок 28" descr="Зображення, що містить у приміщенні, світлий&#10;&#10;Автоматично згенерований опис">
            <a:extLst>
              <a:ext uri="{FF2B5EF4-FFF2-40B4-BE49-F238E27FC236}">
                <a16:creationId xmlns:a16="http://schemas.microsoft.com/office/drawing/2014/main" id="{F1009571-CAD0-40CE-8A8E-E966AE543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946" y="843161"/>
            <a:ext cx="1252884" cy="41289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0" name="Пряма зі стрілкою 29">
            <a:extLst>
              <a:ext uri="{FF2B5EF4-FFF2-40B4-BE49-F238E27FC236}">
                <a16:creationId xmlns:a16="http://schemas.microsoft.com/office/drawing/2014/main" id="{D5E94D5D-CB41-4461-B367-7B5A7B7B4F01}"/>
              </a:ext>
            </a:extLst>
          </p:cNvPr>
          <p:cNvCxnSpPr>
            <a:cxnSpLocks/>
          </p:cNvCxnSpPr>
          <p:nvPr/>
        </p:nvCxnSpPr>
        <p:spPr>
          <a:xfrm>
            <a:off x="5626653" y="1086420"/>
            <a:ext cx="206099" cy="4023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1">
            <a:extLst>
              <a:ext uri="{FF2B5EF4-FFF2-40B4-BE49-F238E27FC236}">
                <a16:creationId xmlns:a16="http://schemas.microsoft.com/office/drawing/2014/main" id="{39457DCD-3126-41AA-8675-E9F1CB84E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232" y="748508"/>
            <a:ext cx="1473535" cy="37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GB" alt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QWR (-130 V)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D739BF-79B2-469E-9742-D47067049BC4}"/>
              </a:ext>
            </a:extLst>
          </p:cNvPr>
          <p:cNvSpPr txBox="1"/>
          <p:nvPr/>
        </p:nvSpPr>
        <p:spPr>
          <a:xfrm>
            <a:off x="151826" y="719721"/>
            <a:ext cx="3627456" cy="3000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Correct positioning of the electrode uniforms electric field distribution in the top antenna area;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Optimal QWR – electrode distance to avoid delamination seems between 30–40 mm.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33" name="Пряма зі стрілкою 32">
            <a:extLst>
              <a:ext uri="{FF2B5EF4-FFF2-40B4-BE49-F238E27FC236}">
                <a16:creationId xmlns:a16="http://schemas.microsoft.com/office/drawing/2014/main" id="{588ED9EA-8A2A-475E-B2E1-326BB4E7F38F}"/>
              </a:ext>
            </a:extLst>
          </p:cNvPr>
          <p:cNvCxnSpPr>
            <a:cxnSpLocks/>
          </p:cNvCxnSpPr>
          <p:nvPr/>
        </p:nvCxnSpPr>
        <p:spPr>
          <a:xfrm>
            <a:off x="6338002" y="3926689"/>
            <a:ext cx="0" cy="1738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 зі стрілкою 36">
            <a:extLst>
              <a:ext uri="{FF2B5EF4-FFF2-40B4-BE49-F238E27FC236}">
                <a16:creationId xmlns:a16="http://schemas.microsoft.com/office/drawing/2014/main" id="{BB48642D-9EFC-45E2-8F19-9D9973DB0C45}"/>
              </a:ext>
            </a:extLst>
          </p:cNvPr>
          <p:cNvCxnSpPr>
            <a:cxnSpLocks/>
          </p:cNvCxnSpPr>
          <p:nvPr/>
        </p:nvCxnSpPr>
        <p:spPr>
          <a:xfrm>
            <a:off x="7740171" y="3926689"/>
            <a:ext cx="0" cy="1357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1581B01-5586-4846-94A8-4D72A7BFB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7968" y="4439622"/>
            <a:ext cx="1305681" cy="21824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40291C4-5402-5E4B-A90D-C0042D707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62525F-FF98-58EC-AD90-8425B20BABD7}"/>
              </a:ext>
            </a:extLst>
          </p:cNvPr>
          <p:cNvSpPr txBox="1"/>
          <p:nvPr/>
        </p:nvSpPr>
        <p:spPr>
          <a:xfrm>
            <a:off x="8290262" y="3289273"/>
            <a:ext cx="33528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Delaminated cavity</a:t>
            </a:r>
            <a:endParaRPr lang="it-IT" sz="11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5FAEC53-1B5C-DF66-2576-098FEFAFCD76}"/>
              </a:ext>
            </a:extLst>
          </p:cNvPr>
          <p:cNvSpPr txBox="1"/>
          <p:nvPr/>
        </p:nvSpPr>
        <p:spPr>
          <a:xfrm>
            <a:off x="8290262" y="6449148"/>
            <a:ext cx="33528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No delamination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235332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0EE83D-B4C9-4D88-BBFB-BD6F95C6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33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LNL cavity performance – 160 MHz @4.2K</a:t>
            </a:r>
            <a:endParaRPr lang="uk-UA" dirty="0"/>
          </a:p>
        </p:txBody>
      </p:sp>
      <p:sp>
        <p:nvSpPr>
          <p:cNvPr id="53" name="Місце для номера слайда 3">
            <a:extLst>
              <a:ext uri="{FF2B5EF4-FFF2-40B4-BE49-F238E27FC236}">
                <a16:creationId xmlns:a16="http://schemas.microsoft.com/office/drawing/2014/main" id="{0FBC2FC2-B17C-4565-9B64-7576384F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іаграма 10">
            <a:extLst>
              <a:ext uri="{FF2B5EF4-FFF2-40B4-BE49-F238E27FC236}">
                <a16:creationId xmlns:a16="http://schemas.microsoft.com/office/drawing/2014/main" id="{C9E05846-177D-4E1D-9C8D-C29E878B0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0323551"/>
              </p:ext>
            </p:extLst>
          </p:nvPr>
        </p:nvGraphicFramePr>
        <p:xfrm>
          <a:off x="59166" y="750877"/>
          <a:ext cx="8434211" cy="5547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A3F8338-BB9F-45A0-9A5C-E043019282B7}"/>
              </a:ext>
            </a:extLst>
          </p:cNvPr>
          <p:cNvSpPr txBox="1"/>
          <p:nvPr/>
        </p:nvSpPr>
        <p:spPr>
          <a:xfrm>
            <a:off x="1471600" y="6298603"/>
            <a:ext cx="4396944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cycle RF cold test measurements result.</a:t>
            </a:r>
          </a:p>
        </p:txBody>
      </p:sp>
      <p:graphicFrame>
        <p:nvGraphicFramePr>
          <p:cNvPr id="2" name="Tabella 4">
            <a:extLst>
              <a:ext uri="{FF2B5EF4-FFF2-40B4-BE49-F238E27FC236}">
                <a16:creationId xmlns:a16="http://schemas.microsoft.com/office/drawing/2014/main" id="{F72B4F52-0249-F4BE-047C-C7731B28D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330952"/>
              </p:ext>
            </p:extLst>
          </p:nvPr>
        </p:nvGraphicFramePr>
        <p:xfrm>
          <a:off x="6465635" y="750873"/>
          <a:ext cx="5667199" cy="2057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755">
                  <a:extLst>
                    <a:ext uri="{9D8B030D-6E8A-4147-A177-3AD203B41FA5}">
                      <a16:colId xmlns:a16="http://schemas.microsoft.com/office/drawing/2014/main" val="291885086"/>
                    </a:ext>
                  </a:extLst>
                </a:gridCol>
                <a:gridCol w="930593">
                  <a:extLst>
                    <a:ext uri="{9D8B030D-6E8A-4147-A177-3AD203B41FA5}">
                      <a16:colId xmlns:a16="http://schemas.microsoft.com/office/drawing/2014/main" val="1578129628"/>
                    </a:ext>
                  </a:extLst>
                </a:gridCol>
                <a:gridCol w="879792">
                  <a:extLst>
                    <a:ext uri="{9D8B030D-6E8A-4147-A177-3AD203B41FA5}">
                      <a16:colId xmlns:a16="http://schemas.microsoft.com/office/drawing/2014/main" val="553576081"/>
                    </a:ext>
                  </a:extLst>
                </a:gridCol>
                <a:gridCol w="1710890">
                  <a:extLst>
                    <a:ext uri="{9D8B030D-6E8A-4147-A177-3AD203B41FA5}">
                      <a16:colId xmlns:a16="http://schemas.microsoft.com/office/drawing/2014/main" val="560755231"/>
                    </a:ext>
                  </a:extLst>
                </a:gridCol>
                <a:gridCol w="804169">
                  <a:extLst>
                    <a:ext uri="{9D8B030D-6E8A-4147-A177-3AD203B41FA5}">
                      <a16:colId xmlns:a16="http://schemas.microsoft.com/office/drawing/2014/main" val="31709696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Cavity</a:t>
                      </a:r>
                      <a:r>
                        <a:rPr lang="it-IT" sz="1400" dirty="0"/>
                        <a:t> 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Q0</a:t>
                      </a:r>
                      <a:endParaRPr lang="uk-UA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 [7W]</a:t>
                      </a:r>
                      <a:endParaRPr lang="uk-UA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400" b="1" kern="1200" baseline="-250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acc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[7W], MV/m</a:t>
                      </a:r>
                      <a:endParaRPr lang="uk-UA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Rs, [</a:t>
                      </a: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nΩ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uk-UA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554029"/>
                  </a:ext>
                </a:extLst>
              </a:tr>
              <a:tr h="194676">
                <a:tc>
                  <a:txBody>
                    <a:bodyPr/>
                    <a:lstStyle/>
                    <a:p>
                      <a:r>
                        <a:rPr lang="it-IT" sz="1400" dirty="0"/>
                        <a:t>ALPI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≥ 1 · 10</a:t>
                      </a:r>
                      <a:r>
                        <a:rPr lang="it-IT" sz="1400" baseline="30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≥ 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53654"/>
                  </a:ext>
                </a:extLst>
              </a:tr>
              <a:tr h="194676">
                <a:tc>
                  <a:txBody>
                    <a:bodyPr/>
                    <a:lstStyle/>
                    <a:p>
                      <a:pPr marL="0" algn="l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DD 0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2,1 · 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4,3 · 10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uk-UA" sz="14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819943"/>
                  </a:ext>
                </a:extLst>
              </a:tr>
              <a:tr h="194676">
                <a:tc>
                  <a:txBody>
                    <a:bodyPr/>
                    <a:lstStyle/>
                    <a:p>
                      <a:pPr marL="0" algn="l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HB 7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4,5 · 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 · 10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uk-UA" sz="14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3,7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6989197"/>
                  </a:ext>
                </a:extLst>
              </a:tr>
              <a:tr h="178494">
                <a:tc>
                  <a:txBody>
                    <a:bodyPr/>
                    <a:lstStyle/>
                    <a:p>
                      <a:pPr marL="0" algn="l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HB 8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 · 108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 · 10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uk-UA" sz="14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3,8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195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1095339"/>
                  </a:ext>
                </a:extLst>
              </a:tr>
              <a:tr h="178494">
                <a:tc>
                  <a:txBody>
                    <a:bodyPr/>
                    <a:lstStyle/>
                    <a:p>
                      <a:pPr marL="0" algn="l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HB 6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7,6 · 107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6,7 · 10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uk-UA" sz="14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383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2868652"/>
                  </a:ext>
                </a:extLst>
              </a:tr>
              <a:tr h="178494">
                <a:tc>
                  <a:txBody>
                    <a:bodyPr/>
                    <a:lstStyle/>
                    <a:p>
                      <a:pPr marL="0" algn="l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HB 5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7,6 · 108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1,8 · 10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uk-UA" sz="14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5,5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uk-UA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9485338"/>
                  </a:ext>
                </a:extLst>
              </a:tr>
            </a:tbl>
          </a:graphicData>
        </a:graphic>
      </p:graphicFrame>
      <p:sp>
        <p:nvSpPr>
          <p:cNvPr id="6" name="Stella a 5 punte 5">
            <a:extLst>
              <a:ext uri="{FF2B5EF4-FFF2-40B4-BE49-F238E27FC236}">
                <a16:creationId xmlns:a16="http://schemas.microsoft.com/office/drawing/2014/main" id="{8E1AA479-323A-56B5-222E-F7BF45B868BB}"/>
              </a:ext>
            </a:extLst>
          </p:cNvPr>
          <p:cNvSpPr/>
          <p:nvPr/>
        </p:nvSpPr>
        <p:spPr>
          <a:xfrm>
            <a:off x="4748316" y="3463835"/>
            <a:ext cx="214312" cy="2143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27491E2-A706-DB65-6EA7-1C0E5A7DA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16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іаграма 1">
            <a:extLst>
              <a:ext uri="{FF2B5EF4-FFF2-40B4-BE49-F238E27FC236}">
                <a16:creationId xmlns:a16="http://schemas.microsoft.com/office/drawing/2014/main" id="{085B19CC-1578-421F-840F-DDD51CE88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793928"/>
              </p:ext>
            </p:extLst>
          </p:nvPr>
        </p:nvGraphicFramePr>
        <p:xfrm>
          <a:off x="225269" y="547802"/>
          <a:ext cx="9298983" cy="6070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0EE83D-B4C9-4D88-BBFB-BD6F95C6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33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LNL cavity performance - 160 MHz @4.2K</a:t>
            </a:r>
            <a:endParaRPr lang="uk-UA" dirty="0"/>
          </a:p>
        </p:txBody>
      </p:sp>
      <p:sp>
        <p:nvSpPr>
          <p:cNvPr id="53" name="Місце для номера слайда 3">
            <a:extLst>
              <a:ext uri="{FF2B5EF4-FFF2-40B4-BE49-F238E27FC236}">
                <a16:creationId xmlns:a16="http://schemas.microsoft.com/office/drawing/2014/main" id="{0FBC2FC2-B17C-4565-9B64-7576384F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5D452B-B599-4836-9EC8-28CD3FF9E976}"/>
              </a:ext>
            </a:extLst>
          </p:cNvPr>
          <p:cNvSpPr txBox="1"/>
          <p:nvPr/>
        </p:nvSpPr>
        <p:spPr>
          <a:xfrm>
            <a:off x="9565173" y="3335157"/>
            <a:ext cx="2118828" cy="49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cs typeface="Times New Roman" panose="02020603050405020304" pitchFamily="18" charset="0"/>
              </a:rPr>
              <a:t>after stripping</a:t>
            </a:r>
          </a:p>
        </p:txBody>
      </p:sp>
      <p:sp>
        <p:nvSpPr>
          <p:cNvPr id="2" name="Stella a 5 punte 1">
            <a:extLst>
              <a:ext uri="{FF2B5EF4-FFF2-40B4-BE49-F238E27FC236}">
                <a16:creationId xmlns:a16="http://schemas.microsoft.com/office/drawing/2014/main" id="{2423F6AA-8151-245A-BC2A-992FE5845383}"/>
              </a:ext>
            </a:extLst>
          </p:cNvPr>
          <p:cNvSpPr/>
          <p:nvPr/>
        </p:nvSpPr>
        <p:spPr>
          <a:xfrm>
            <a:off x="5504026" y="3769050"/>
            <a:ext cx="214312" cy="2143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28FBCD6-7A3E-2C42-4909-EFECDFAFF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sp>
        <p:nvSpPr>
          <p:cNvPr id="8" name="Поле 1">
            <a:extLst>
              <a:ext uri="{FF2B5EF4-FFF2-40B4-BE49-F238E27FC236}">
                <a16:creationId xmlns:a16="http://schemas.microsoft.com/office/drawing/2014/main" id="{DEC5AB44-0ED3-2A0A-F79D-B6E582AFB58E}"/>
              </a:ext>
            </a:extLst>
          </p:cNvPr>
          <p:cNvSpPr txBox="1"/>
          <p:nvPr/>
        </p:nvSpPr>
        <p:spPr>
          <a:xfrm>
            <a:off x="8558814" y="2821492"/>
            <a:ext cx="560772" cy="513665"/>
          </a:xfrm>
          <a:prstGeom prst="rect">
            <a:avLst/>
          </a:prstGeom>
          <a:noFill/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7W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38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79E513-6F7F-EA94-FF64-604E5F292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DD back extruded cavity – 160 MHz @4.2K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4E7E56-AA3E-5EE5-D441-76D43F30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811545-FE48-89A4-7CEB-FFADE7EC4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TTC Meeting  Link Station Hall Aomori – G. Keppel – keppel@lnl.infn.it – LNL – INFN – 11/10/2022</a:t>
            </a:r>
            <a:endParaRPr lang="it-IT" sz="900" dirty="0"/>
          </a:p>
        </p:txBody>
      </p:sp>
      <p:graphicFrame>
        <p:nvGraphicFramePr>
          <p:cNvPr id="6" name="Діаграма 13342">
            <a:extLst>
              <a:ext uri="{FF2B5EF4-FFF2-40B4-BE49-F238E27FC236}">
                <a16:creationId xmlns:a16="http://schemas.microsoft.com/office/drawing/2014/main" id="{3679E619-7CAA-481C-BC39-90284CCCC7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909098"/>
              </p:ext>
            </p:extLst>
          </p:nvPr>
        </p:nvGraphicFramePr>
        <p:xfrm>
          <a:off x="53527" y="795867"/>
          <a:ext cx="10360474" cy="5695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tella a 5 punte 6">
            <a:extLst>
              <a:ext uri="{FF2B5EF4-FFF2-40B4-BE49-F238E27FC236}">
                <a16:creationId xmlns:a16="http://schemas.microsoft.com/office/drawing/2014/main" id="{E11CE6C6-B55E-E14D-EBEE-03BA824A7D17}"/>
              </a:ext>
            </a:extLst>
          </p:cNvPr>
          <p:cNvSpPr/>
          <p:nvPr/>
        </p:nvSpPr>
        <p:spPr>
          <a:xfrm>
            <a:off x="6452222" y="3548584"/>
            <a:ext cx="214312" cy="2143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297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0EE83D-B4C9-4D88-BBFB-BD6F95C6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33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Sputtering parameters vs QWR performance</a:t>
            </a:r>
            <a:endParaRPr lang="uk-UA" dirty="0"/>
          </a:p>
        </p:txBody>
      </p:sp>
      <p:sp>
        <p:nvSpPr>
          <p:cNvPr id="53" name="Місце для номера слайда 3">
            <a:extLst>
              <a:ext uri="{FF2B5EF4-FFF2-40B4-BE49-F238E27FC236}">
                <a16:creationId xmlns:a16="http://schemas.microsoft.com/office/drawing/2014/main" id="{0FBC2FC2-B17C-4565-9B64-7576384F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F8338-BB9F-45A0-9A5C-E043019282B7}"/>
              </a:ext>
            </a:extLst>
          </p:cNvPr>
          <p:cNvSpPr txBox="1"/>
          <p:nvPr/>
        </p:nvSpPr>
        <p:spPr>
          <a:xfrm>
            <a:off x="136527" y="6048822"/>
            <a:ext cx="5740399" cy="374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cs typeface="Times New Roman" panose="02020603050405020304" pitchFamily="18" charset="0"/>
              </a:rPr>
              <a:t>Q vs. sputtering pressure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5D452B-B599-4836-9EC8-28CD3FF9E976}"/>
              </a:ext>
            </a:extLst>
          </p:cNvPr>
          <p:cNvSpPr txBox="1"/>
          <p:nvPr/>
        </p:nvSpPr>
        <p:spPr>
          <a:xfrm>
            <a:off x="6315076" y="6048822"/>
            <a:ext cx="5673723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 sz="1400"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Q vs. electrode distance</a:t>
            </a:r>
          </a:p>
        </p:txBody>
      </p:sp>
      <p:graphicFrame>
        <p:nvGraphicFramePr>
          <p:cNvPr id="12" name="Діаграма 11">
            <a:extLst>
              <a:ext uri="{FF2B5EF4-FFF2-40B4-BE49-F238E27FC236}">
                <a16:creationId xmlns:a16="http://schemas.microsoft.com/office/drawing/2014/main" id="{09CB2984-7A39-4852-99B3-51DDA2B0E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267390"/>
              </p:ext>
            </p:extLst>
          </p:nvPr>
        </p:nvGraphicFramePr>
        <p:xfrm>
          <a:off x="136527" y="942976"/>
          <a:ext cx="5740399" cy="520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іаграма 14">
            <a:extLst>
              <a:ext uri="{FF2B5EF4-FFF2-40B4-BE49-F238E27FC236}">
                <a16:creationId xmlns:a16="http://schemas.microsoft.com/office/drawing/2014/main" id="{71877C81-F490-424D-85D2-02D254992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452624"/>
              </p:ext>
            </p:extLst>
          </p:nvPr>
        </p:nvGraphicFramePr>
        <p:xfrm>
          <a:off x="6315075" y="942976"/>
          <a:ext cx="5673724" cy="520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980B2AC-603C-696C-4E0A-0DAFD4F2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7841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Outlook - Introduction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390926" y="707872"/>
            <a:ext cx="11632365" cy="3777622"/>
          </a:xfrm>
        </p:spPr>
        <p:txBody>
          <a:bodyPr>
            <a:normAutofit/>
          </a:bodyPr>
          <a:lstStyle/>
          <a:p>
            <a:r>
              <a:rPr lang="en-US" sz="2400" dirty="0"/>
              <a:t>ALPI’s design started </a:t>
            </a:r>
            <a:r>
              <a:rPr lang="en-US" sz="2400" b="1" dirty="0"/>
              <a:t>in 1990</a:t>
            </a:r>
          </a:p>
          <a:p>
            <a:r>
              <a:rPr lang="en-US" sz="2400" dirty="0"/>
              <a:t>ALPI started operation in </a:t>
            </a:r>
            <a:r>
              <a:rPr lang="en-US" sz="2400" b="1" dirty="0"/>
              <a:t>1994-98 with Pb/Cu </a:t>
            </a:r>
            <a:r>
              <a:rPr lang="en-US" sz="2400" dirty="0"/>
              <a:t>technology</a:t>
            </a:r>
          </a:p>
          <a:p>
            <a:r>
              <a:rPr lang="en-US" sz="2400" dirty="0"/>
              <a:t>Meanwhile from 1993:</a:t>
            </a:r>
          </a:p>
          <a:p>
            <a:pPr lvl="1"/>
            <a:r>
              <a:rPr lang="en-US" sz="2200" dirty="0"/>
              <a:t>R&amp;D on </a:t>
            </a:r>
            <a:r>
              <a:rPr lang="en-US" sz="2200" b="1" dirty="0"/>
              <a:t>low </a:t>
            </a:r>
            <a:r>
              <a:rPr lang="it-IT" altLang="it-IT" sz="2200" b="1" dirty="0">
                <a:latin typeface="Symbol" panose="05050102010706020507" pitchFamily="18" charset="2"/>
              </a:rPr>
              <a:t>b</a:t>
            </a:r>
            <a:r>
              <a:rPr lang="it-IT" altLang="it-IT" sz="2200" dirty="0">
                <a:latin typeface="Symbol" panose="05050102010706020507" pitchFamily="18" charset="2"/>
              </a:rPr>
              <a:t> </a:t>
            </a:r>
            <a:r>
              <a:rPr lang="en-US" sz="2200" dirty="0"/>
              <a:t>(0,055) 80 MHz bulk Nb resonators (thanks A. </a:t>
            </a:r>
            <a:r>
              <a:rPr lang="en-US" sz="2200" dirty="0" err="1"/>
              <a:t>Facco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R&amp;D on </a:t>
            </a:r>
            <a:r>
              <a:rPr lang="en-US" sz="2200" b="1" dirty="0"/>
              <a:t>Nb/Cu medium </a:t>
            </a:r>
            <a:r>
              <a:rPr lang="it-IT" altLang="it-IT" sz="2200" b="1" dirty="0">
                <a:latin typeface="Symbol" panose="05050102010706020507" pitchFamily="18" charset="2"/>
              </a:rPr>
              <a:t>b</a:t>
            </a:r>
            <a:r>
              <a:rPr lang="it-IT" altLang="it-IT" sz="2200" dirty="0">
                <a:latin typeface="Symbol" panose="05050102010706020507" pitchFamily="18" charset="2"/>
              </a:rPr>
              <a:t> </a:t>
            </a:r>
            <a:r>
              <a:rPr lang="en-US" sz="2200" dirty="0"/>
              <a:t>(0,11)</a:t>
            </a:r>
            <a:r>
              <a:rPr lang="it-IT" altLang="it-IT" sz="2200" dirty="0">
                <a:latin typeface="Symbol" panose="05050102010706020507" pitchFamily="18" charset="2"/>
              </a:rPr>
              <a:t> </a:t>
            </a:r>
            <a:r>
              <a:rPr lang="en-US" sz="2200" dirty="0"/>
              <a:t>160 MHz resonators </a:t>
            </a:r>
          </a:p>
          <a:p>
            <a:pPr marL="457188" lvl="1" indent="0">
              <a:buNone/>
            </a:pPr>
            <a:r>
              <a:rPr lang="en-US" sz="2200" dirty="0"/>
              <a:t>		(thanks V. Palmieri, S. Stark, A. </a:t>
            </a:r>
            <a:r>
              <a:rPr lang="en-US" sz="2200" dirty="0" err="1"/>
              <a:t>Porcellato</a:t>
            </a:r>
            <a:r>
              <a:rPr lang="en-US" sz="2200" dirty="0"/>
              <a:t>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78D7E20-7BDA-6BFD-D463-A2A26296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DE56F-A79B-43D5-AF16-2D6D0C72F6EC}" type="slidenum">
              <a:rPr lang="it-IT" altLang="it-IT" smtClean="0"/>
              <a:pPr/>
              <a:t>3</a:t>
            </a:fld>
            <a:endParaRPr lang="it-IT" alt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FB8C136-13EA-5C78-6E00-9AA889DB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2729" y="6617971"/>
            <a:ext cx="7619999" cy="240033"/>
          </a:xfrm>
        </p:spPr>
        <p:txBody>
          <a:bodyPr/>
          <a:lstStyle/>
          <a:p>
            <a:pPr algn="ctr"/>
            <a:r>
              <a:rPr lang="en-US" altLang="it-IT"/>
              <a:t>TTC Meeting  Link Station Hall Aomori – G. Keppel – keppel@lnl.infn.it – LNL – INFN – 11/10/2022</a:t>
            </a:r>
            <a:endParaRPr lang="it-IT" alt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27632359-35F8-241F-F63A-E749967F8129}"/>
              </a:ext>
            </a:extLst>
          </p:cNvPr>
          <p:cNvSpPr/>
          <p:nvPr/>
        </p:nvSpPr>
        <p:spPr>
          <a:xfrm>
            <a:off x="2001497" y="3760304"/>
            <a:ext cx="711700" cy="1252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0E5C6DE-3569-EE6F-71A7-EFE24ABEB440}"/>
                  </a:ext>
                </a:extLst>
              </p:cNvPr>
              <p:cNvSpPr txBox="1"/>
              <p:nvPr/>
            </p:nvSpPr>
            <p:spPr>
              <a:xfrm>
                <a:off x="-323137" y="5414277"/>
                <a:ext cx="61693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2.7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→4.4</m:t>
                          </m:r>
                        </m:e>
                      </m:d>
                      <m:f>
                        <m:fPr>
                          <m:type m:val="lin"/>
                          <m:ctrlPr>
                            <a:rPr lang="it-IT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𝑀𝑉</m:t>
                          </m:r>
                        </m:num>
                        <m:den>
                          <m:r>
                            <a:rPr lang="it-IT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0E5C6DE-3569-EE6F-71A7-EFE24ABEB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3137" y="5414277"/>
                <a:ext cx="616937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3">
            <a:extLst>
              <a:ext uri="{FF2B5EF4-FFF2-40B4-BE49-F238E27FC236}">
                <a16:creationId xmlns:a16="http://schemas.microsoft.com/office/drawing/2014/main" id="{FD4790A5-AF74-76A8-2570-1D5AAAADA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39" y="3664732"/>
            <a:ext cx="2690085" cy="2587696"/>
          </a:xfrm>
          <a:prstGeom prst="rect">
            <a:avLst/>
          </a:prstGeom>
          <a:noFill/>
          <a:ln w="28575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B18F529-069F-445A-A2A9-C275116C9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704" y="1660085"/>
            <a:ext cx="1771587" cy="1328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7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53053-A4C8-DC2C-16F0-71CA0278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ED9F87-EC85-83C1-D413-B6589C8CB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51" y="664088"/>
            <a:ext cx="10953762" cy="5575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265" indent="-342265">
              <a:lnSpc>
                <a:spcPct val="150000"/>
              </a:lnSpc>
            </a:pPr>
            <a:r>
              <a:rPr lang="en-US" sz="2400" dirty="0"/>
              <a:t>A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major refurbishment </a:t>
            </a:r>
            <a:r>
              <a:rPr lang="en-US" sz="2400" dirty="0"/>
              <a:t>of the sputtering systems and cavity tests facility were carried out at LNL.</a:t>
            </a:r>
            <a:endParaRPr lang="en-US" sz="2400"/>
          </a:p>
          <a:p>
            <a:pPr marL="342265" indent="-342265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Improvements and upgrades </a:t>
            </a:r>
            <a:r>
              <a:rPr lang="en-US" sz="2400" dirty="0"/>
              <a:t>were made in substrate preparation (mechanical and chemical).</a:t>
            </a:r>
            <a:endParaRPr lang="en-US" sz="2400"/>
          </a:p>
          <a:p>
            <a:pPr marL="342265" indent="-342265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Intense R&amp;D</a:t>
            </a:r>
            <a:r>
              <a:rPr lang="en-US" sz="2400" dirty="0"/>
              <a:t> was carried out so to redefine the deposition parameters necessary to obtain cavities respecting ALPI requirements.</a:t>
            </a:r>
            <a:endParaRPr lang="en-US" sz="2400"/>
          </a:p>
          <a:p>
            <a:pPr marL="342265" indent="-342265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3 cavities </a:t>
            </a:r>
            <a:r>
              <a:rPr lang="en-US" sz="2400" dirty="0"/>
              <a:t>(of the 8 needed) were ready to be installed in the cryostats</a:t>
            </a:r>
            <a:endParaRPr lang="en-US" sz="2400"/>
          </a:p>
          <a:p>
            <a:pPr marL="342265" indent="-342265">
              <a:lnSpc>
                <a:spcPct val="150000"/>
              </a:lnSpc>
            </a:pPr>
            <a:r>
              <a:rPr lang="en-US" sz="2400" dirty="0"/>
              <a:t>the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back extrusion </a:t>
            </a:r>
            <a:r>
              <a:rPr lang="en-US" sz="2400" dirty="0"/>
              <a:t>technique for cavity production was explored and proved to be efficient, cost-effective and promising.</a:t>
            </a:r>
            <a:endParaRPr lang="en-US" sz="240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6EC28D-E07B-8280-F1B5-9DE3073ED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E00F9D-07CD-C5F6-1BFE-5CCC7D3E2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4619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0EE83D-B4C9-4D88-BBFB-BD6F95C6F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Special thanks</a:t>
            </a:r>
            <a:endParaRPr lang="uk-UA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F95AD4-81C5-544F-6B13-3757E199E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3" name="Місце для номера слайда 3">
            <a:extLst>
              <a:ext uri="{FF2B5EF4-FFF2-40B4-BE49-F238E27FC236}">
                <a16:creationId xmlns:a16="http://schemas.microsoft.com/office/drawing/2014/main" id="{0FBC2FC2-B17C-4565-9B64-7576384F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BD8726F-FBDE-2779-905E-03F1C6D3E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pic>
        <p:nvPicPr>
          <p:cNvPr id="7" name="Рисунок 6" descr="Зображення, що містить надворі, небо, особа, стоячий&#10;&#10;Автоматично згенерований опис">
            <a:extLst>
              <a:ext uri="{FF2B5EF4-FFF2-40B4-BE49-F238E27FC236}">
                <a16:creationId xmlns:a16="http://schemas.microsoft.com/office/drawing/2014/main" id="{1EE02BBD-C99A-4A57-9AFE-6D88C222E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16" y="843379"/>
            <a:ext cx="8825167" cy="49573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F4F27F-D2CF-4BAA-8029-93E96154D8D2}"/>
              </a:ext>
            </a:extLst>
          </p:cNvPr>
          <p:cNvSpPr txBox="1"/>
          <p:nvPr/>
        </p:nvSpPr>
        <p:spPr>
          <a:xfrm>
            <a:off x="40545" y="5800725"/>
            <a:ext cx="12192001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to 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coating group and RF LNL service: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Azzolini, G. Bisoffi, D. Bortolato, E.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Chyhyrynets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Fagotti, E.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Munaron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Pira, F.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Stivanello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Tsymbaliuk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65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E71558-BDA3-8032-F22F-EF12BC28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627425"/>
            <a:ext cx="8915400" cy="10267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/>
              <a:t>Thanks​ for </a:t>
            </a:r>
            <a:r>
              <a:rPr lang="it-IT" sz="4400" b="1" dirty="0" err="1"/>
              <a:t>your</a:t>
            </a:r>
            <a:r>
              <a:rPr lang="it-IT" sz="4400" b="1" dirty="0"/>
              <a:t> </a:t>
            </a:r>
            <a:r>
              <a:rPr lang="it-IT" sz="4400" b="1" dirty="0" err="1"/>
              <a:t>attention</a:t>
            </a:r>
            <a:endParaRPr lang="it-IT" sz="4400" b="1" dirty="0"/>
          </a:p>
          <a:p>
            <a:pPr marL="0" indent="0" algn="ctr">
              <a:buNone/>
            </a:pPr>
            <a:endParaRPr lang="it-IT" sz="44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84CC5F-7058-42EC-9FCE-23A0555B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666FB6-E142-CD5B-908B-F8B065B06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/>
              <a:t>TTC Meeting  Link Station Hall Aomori – G. Keppel – keppel@lnl.infn.it – LNL – INFN – 11/10/2022</a:t>
            </a:r>
            <a:endParaRPr lang="it-IT" sz="900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CEFD0F9E-1088-CD07-E1CD-88F0F211FD3A}"/>
              </a:ext>
            </a:extLst>
          </p:cNvPr>
          <p:cNvSpPr txBox="1">
            <a:spLocks/>
          </p:cNvSpPr>
          <p:nvPr/>
        </p:nvSpPr>
        <p:spPr>
          <a:xfrm>
            <a:off x="530726" y="3285124"/>
            <a:ext cx="8915400" cy="1026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it-IT" sz="2400" b="1" dirty="0"/>
              <a:t>keppel@lnl.infn.it</a:t>
            </a:r>
          </a:p>
          <a:p>
            <a:pPr marL="0" indent="0" algn="ctr">
              <a:buFont typeface="Wingdings 3" charset="2"/>
              <a:buNone/>
            </a:pPr>
            <a:endParaRPr lang="it-IT" sz="2400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A3295FE-1053-C548-15EF-AC21D2704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96" y="4410752"/>
            <a:ext cx="2182435" cy="136956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A827292-6713-D289-67F5-A6E2FC173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32" y="4826369"/>
            <a:ext cx="2829436" cy="8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1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5AC9B0-E203-A7F5-B106-901D827F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Outlook - Introduction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8FFF77-8D34-9D0F-A24B-FD8DF94C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E6E722-0186-56C2-9130-D65601104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BD953E-4C18-0516-8A37-59AF2B18BD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4636" y="1304121"/>
            <a:ext cx="11134512" cy="3778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891" indent="-342891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32" lvl="1" indent="-28574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2971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160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349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537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726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8914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103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marL="342265" indent="-342265"/>
            <a:r>
              <a:rPr lang="en-US" sz="3200" dirty="0"/>
              <a:t>Nb/Cu resonators are definitively a mainstay of this facility, given the </a:t>
            </a:r>
            <a:r>
              <a:rPr lang="en-US" sz="3200" b="1" dirty="0"/>
              <a:t>performance and stability over the years</a:t>
            </a:r>
            <a:r>
              <a:rPr lang="en-US" sz="3200" dirty="0"/>
              <a:t>. </a:t>
            </a:r>
            <a:endParaRPr lang="it-IT"/>
          </a:p>
          <a:p>
            <a:pPr marL="342265" indent="-342265"/>
            <a:endParaRPr lang="en-US" sz="3200"/>
          </a:p>
          <a:p>
            <a:pPr marL="342265" indent="-342265"/>
            <a:r>
              <a:rPr lang="en-US" sz="3200" dirty="0"/>
              <a:t>We have faced a generation transition in</a:t>
            </a:r>
            <a:r>
              <a:rPr lang="en-US" sz="3200"/>
              <a:t> the</a:t>
            </a:r>
            <a:r>
              <a:rPr lang="en-US" sz="3200" dirty="0"/>
              <a:t> recent years</a:t>
            </a:r>
            <a:r>
              <a:rPr lang="en-US" sz="3200"/>
              <a:t>, which</a:t>
            </a:r>
            <a:r>
              <a:rPr lang="en-US" sz="3200" dirty="0"/>
              <a:t> has </a:t>
            </a:r>
            <a:r>
              <a:rPr lang="en-US" sz="3200"/>
              <a:t>represented</a:t>
            </a:r>
            <a:r>
              <a:rPr lang="en-US" sz="3200" dirty="0"/>
              <a:t> a new challenge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8715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F852E7-C153-FF11-0FCC-3F29E4D4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Outlook - Introduction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EA852F-F5EC-B84E-D831-7D5C7E57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09FAF0-BCFF-425F-6878-84F4A2AC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sp>
        <p:nvSpPr>
          <p:cNvPr id="8" name="Segnaposto contenuto 5">
            <a:extLst>
              <a:ext uri="{FF2B5EF4-FFF2-40B4-BE49-F238E27FC236}">
                <a16:creationId xmlns:a16="http://schemas.microsoft.com/office/drawing/2014/main" id="{ECA89173-FA03-B458-00BF-6ED66A87C4F4}"/>
              </a:ext>
            </a:extLst>
          </p:cNvPr>
          <p:cNvSpPr txBox="1">
            <a:spLocks/>
          </p:cNvSpPr>
          <p:nvPr/>
        </p:nvSpPr>
        <p:spPr>
          <a:xfrm>
            <a:off x="1522467" y="1013277"/>
            <a:ext cx="8752687" cy="646331"/>
          </a:xfrm>
          <a:prstGeom prst="round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891" indent="-342891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LNL Nb/Cu experience </a:t>
            </a:r>
            <a:r>
              <a:rPr lang="en-US" sz="2400" b="1"/>
              <a:t>specially in</a:t>
            </a:r>
            <a:r>
              <a:rPr lang="en-US" sz="2400" b="1" dirty="0"/>
              <a:t> </a:t>
            </a:r>
            <a:r>
              <a:rPr lang="en-US" sz="2400" b="1"/>
              <a:t>terms</a:t>
            </a:r>
            <a:r>
              <a:rPr lang="en-US" sz="2400" b="1" dirty="0"/>
              <a:t> of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21A9D2A-7281-57B1-E9EC-195D48ECD32A}"/>
              </a:ext>
            </a:extLst>
          </p:cNvPr>
          <p:cNvSpPr txBox="1"/>
          <p:nvPr/>
        </p:nvSpPr>
        <p:spPr>
          <a:xfrm>
            <a:off x="262467" y="3851894"/>
            <a:ext cx="11272689" cy="1019511"/>
          </a:xfrm>
          <a:prstGeom prst="round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indent="0" algn="ctr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32" indent="-28574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2971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160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349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537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726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8914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103" indent="-228594" defTabSz="457189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Demonstrate the</a:t>
            </a:r>
            <a:r>
              <a:rPr lang="en-US"/>
              <a:t> suitability of the</a:t>
            </a:r>
            <a:r>
              <a:rPr lang="en-US" dirty="0"/>
              <a:t> technology</a:t>
            </a:r>
            <a:r>
              <a:rPr lang="en-US"/>
              <a:t> </a:t>
            </a:r>
            <a:r>
              <a:rPr lang="en-US" dirty="0"/>
              <a:t>for large-scale production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34B5DA3-38F5-77E0-BA54-5A73A467B165}"/>
              </a:ext>
            </a:extLst>
          </p:cNvPr>
          <p:cNvSpPr txBox="1"/>
          <p:nvPr/>
        </p:nvSpPr>
        <p:spPr>
          <a:xfrm>
            <a:off x="4509003" y="5606923"/>
            <a:ext cx="2779614" cy="51077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algn="ctr">
              <a:defRPr b="1">
                <a:solidFill>
                  <a:schemeClr val="accent6">
                    <a:lumMod val="75000"/>
                  </a:schemeClr>
                </a:solidFill>
              </a:defRPr>
            </a:lvl1pPr>
            <a:lvl2pPr marL="0" lvl="1" algn="ctr">
              <a:defRPr b="1"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/>
              <a:t>ISOLDE - CERN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2B343FF-EBF5-A647-F9FD-2C7AFCE6EEC0}"/>
              </a:ext>
            </a:extLst>
          </p:cNvPr>
          <p:cNvSpPr txBox="1"/>
          <p:nvPr/>
        </p:nvSpPr>
        <p:spPr>
          <a:xfrm>
            <a:off x="9835665" y="2512220"/>
            <a:ext cx="2232000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algn="ctr">
              <a:defRPr b="1">
                <a:solidFill>
                  <a:schemeClr val="accent6">
                    <a:lumMod val="75000"/>
                  </a:schemeClr>
                </a:solidFill>
              </a:defRPr>
            </a:lvl1pPr>
            <a:lvl2pPr marL="0" lvl="1" algn="ctr">
              <a:defRPr b="1"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1"/>
            <a:r>
              <a:rPr lang="en-US" sz="2400" dirty="0"/>
              <a:t>Performance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1981463-4BEA-5542-6E49-B8E162B16B7D}"/>
              </a:ext>
            </a:extLst>
          </p:cNvPr>
          <p:cNvSpPr txBox="1"/>
          <p:nvPr/>
        </p:nvSpPr>
        <p:spPr>
          <a:xfrm>
            <a:off x="4832415" y="2512220"/>
            <a:ext cx="2232000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algn="ctr">
              <a:defRPr b="1">
                <a:solidFill>
                  <a:schemeClr val="accent6">
                    <a:lumMod val="75000"/>
                  </a:schemeClr>
                </a:solidFill>
              </a:defRPr>
            </a:lvl1pPr>
            <a:lvl2pPr marL="0" lvl="1" algn="ctr">
              <a:defRPr b="1"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1"/>
            <a:r>
              <a:rPr lang="en-US" sz="2400" dirty="0"/>
              <a:t>Stability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455DD23-5F4C-CB9C-600F-BF6F38BC0A09}"/>
              </a:ext>
            </a:extLst>
          </p:cNvPr>
          <p:cNvSpPr txBox="1"/>
          <p:nvPr/>
        </p:nvSpPr>
        <p:spPr>
          <a:xfrm>
            <a:off x="2456790" y="2512220"/>
            <a:ext cx="2232000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algn="ctr">
              <a:defRPr b="1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lvl="1"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Repeatability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EB79DAA-215B-6101-6F6E-A88831379CFF}"/>
              </a:ext>
            </a:extLst>
          </p:cNvPr>
          <p:cNvSpPr txBox="1"/>
          <p:nvPr/>
        </p:nvSpPr>
        <p:spPr>
          <a:xfrm>
            <a:off x="81165" y="2504337"/>
            <a:ext cx="2232000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Reliability</a:t>
            </a:r>
            <a:endParaRPr lang="it-I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2D8C4199-9E33-DC4E-56AA-F88412D81D8F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898811" y="1659608"/>
            <a:ext cx="1" cy="376624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8758610B-EC43-C3C5-6F7B-025D9E925AAB}"/>
              </a:ext>
            </a:extLst>
          </p:cNvPr>
          <p:cNvCxnSpPr>
            <a:cxnSpLocks/>
          </p:cNvCxnSpPr>
          <p:nvPr/>
        </p:nvCxnSpPr>
        <p:spPr>
          <a:xfrm flipH="1" flipV="1">
            <a:off x="1197165" y="2023425"/>
            <a:ext cx="4898835" cy="128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AA0C84E3-DE1E-88D5-37E5-EE052DCD0DE9}"/>
              </a:ext>
            </a:extLst>
          </p:cNvPr>
          <p:cNvCxnSpPr>
            <a:cxnSpLocks/>
          </p:cNvCxnSpPr>
          <p:nvPr/>
        </p:nvCxnSpPr>
        <p:spPr>
          <a:xfrm>
            <a:off x="6096000" y="2036233"/>
            <a:ext cx="48872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C9A46FF7-0AF5-FEB8-2340-372A0FE15716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1197165" y="2028350"/>
            <a:ext cx="0" cy="4759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DA452345-E541-6A9E-02C6-61809A645CE0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572790" y="2036232"/>
            <a:ext cx="0" cy="4759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BE86D9F0-98DF-1486-E8CE-A4AAFC3E488E}"/>
              </a:ext>
            </a:extLst>
          </p:cNvPr>
          <p:cNvCxnSpPr>
            <a:cxnSpLocks/>
          </p:cNvCxnSpPr>
          <p:nvPr/>
        </p:nvCxnSpPr>
        <p:spPr>
          <a:xfrm>
            <a:off x="8450040" y="2036233"/>
            <a:ext cx="0" cy="4759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8690ED46-2D75-BA7E-5951-7AD66D7E56F1}"/>
              </a:ext>
            </a:extLst>
          </p:cNvPr>
          <p:cNvCxnSpPr>
            <a:cxnSpLocks/>
          </p:cNvCxnSpPr>
          <p:nvPr/>
        </p:nvCxnSpPr>
        <p:spPr>
          <a:xfrm>
            <a:off x="10983210" y="2036233"/>
            <a:ext cx="0" cy="4759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ccia in giù 44">
            <a:extLst>
              <a:ext uri="{FF2B5EF4-FFF2-40B4-BE49-F238E27FC236}">
                <a16:creationId xmlns:a16="http://schemas.microsoft.com/office/drawing/2014/main" id="{863027AD-BF2D-3690-B8ED-BDE7C5DAEFAA}"/>
              </a:ext>
            </a:extLst>
          </p:cNvPr>
          <p:cNvSpPr/>
          <p:nvPr/>
        </p:nvSpPr>
        <p:spPr>
          <a:xfrm>
            <a:off x="5604594" y="3280489"/>
            <a:ext cx="588433" cy="510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in giù 48">
            <a:extLst>
              <a:ext uri="{FF2B5EF4-FFF2-40B4-BE49-F238E27FC236}">
                <a16:creationId xmlns:a16="http://schemas.microsoft.com/office/drawing/2014/main" id="{DDA22841-87C4-6956-D93E-0154CF0FAEE6}"/>
              </a:ext>
            </a:extLst>
          </p:cNvPr>
          <p:cNvSpPr/>
          <p:nvPr/>
        </p:nvSpPr>
        <p:spPr>
          <a:xfrm>
            <a:off x="5604594" y="4963932"/>
            <a:ext cx="588433" cy="510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99337B-76C8-0F4B-CB28-BE7383C92F4D}"/>
              </a:ext>
            </a:extLst>
          </p:cNvPr>
          <p:cNvSpPr txBox="1"/>
          <p:nvPr/>
        </p:nvSpPr>
        <p:spPr>
          <a:xfrm>
            <a:off x="7208040" y="2512220"/>
            <a:ext cx="2484000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algn="ctr">
              <a:defRPr b="1">
                <a:solidFill>
                  <a:schemeClr val="accent6">
                    <a:lumMod val="75000"/>
                  </a:schemeClr>
                </a:solidFill>
              </a:defRPr>
            </a:lvl1pPr>
            <a:lvl2pPr marL="0" lvl="1" algn="ctr">
              <a:defRPr b="1"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1"/>
            <a:r>
              <a:rPr lang="en-US" sz="2400" dirty="0"/>
              <a:t>Cost Reduction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8EF2BDA-C52F-A180-66B3-A4F2A9E03C49}"/>
              </a:ext>
            </a:extLst>
          </p:cNvPr>
          <p:cNvCxnSpPr>
            <a:cxnSpLocks/>
          </p:cNvCxnSpPr>
          <p:nvPr/>
        </p:nvCxnSpPr>
        <p:spPr>
          <a:xfrm>
            <a:off x="5898810" y="2028349"/>
            <a:ext cx="0" cy="4759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12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  <p:bldP spid="15" grpId="0" animBg="1"/>
      <p:bldP spid="17" grpId="0" animBg="1"/>
      <p:bldP spid="45" grpId="0" animBg="1"/>
      <p:bldP spid="49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6AB779E8-65E5-E7B8-D715-C73D5429F6B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it-IT" dirty="0"/>
                  <a:t>Medium </a:t>
                </a:r>
                <a14:m>
                  <m:oMath xmlns:m="http://schemas.openxmlformats.org/officeDocument/2006/math">
                    <m:r>
                      <a:rPr lang="el-GR" b="1" i="0" dirty="0" smtClean="0">
                        <a:latin typeface="Cambria Math" panose="02040503050406030204" pitchFamily="18" charset="0"/>
                      </a:rPr>
                      <m:t>𝛃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cavity</a:t>
                </a:r>
                <a:r>
                  <a:rPr lang="it-IT" dirty="0"/>
                  <a:t> test 2007 -&gt; 2021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6AB779E8-65E5-E7B8-D715-C73D5429F6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95" t="-11765" b="-3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D20622-E070-795A-C926-A3365D6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6D51C0-471B-BA27-A203-330558A11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graphicFrame>
        <p:nvGraphicFramePr>
          <p:cNvPr id="6" name="Діаграма 207">
            <a:extLst>
              <a:ext uri="{FF2B5EF4-FFF2-40B4-BE49-F238E27FC236}">
                <a16:creationId xmlns:a16="http://schemas.microsoft.com/office/drawing/2014/main" id="{7F46BE35-497F-4C38-8F3F-75CA7419A8E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9210" y="739326"/>
          <a:ext cx="8541833" cy="5379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10A9A1-BEDC-D99D-6F5E-87E3C6C67593}"/>
              </a:ext>
            </a:extLst>
          </p:cNvPr>
          <p:cNvSpPr txBox="1"/>
          <p:nvPr/>
        </p:nvSpPr>
        <p:spPr>
          <a:xfrm>
            <a:off x="8666727" y="965797"/>
            <a:ext cx="34039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FC 40 cavity from CR7</a:t>
            </a:r>
          </a:p>
          <a:p>
            <a:r>
              <a:rPr lang="en-GB" sz="2000" b="1" dirty="0"/>
              <a:t>2007 vs. 2021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Same Q</a:t>
            </a:r>
            <a:r>
              <a:rPr lang="en-GB" sz="2000" baseline="-25000" dirty="0"/>
              <a:t>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Same RF performance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Difference at high filed due to low conditioning in 2021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8" name="Stella a 5 punte 7">
            <a:extLst>
              <a:ext uri="{FF2B5EF4-FFF2-40B4-BE49-F238E27FC236}">
                <a16:creationId xmlns:a16="http://schemas.microsoft.com/office/drawing/2014/main" id="{66E6D293-6773-5EC7-DBEB-6286BEE24251}"/>
              </a:ext>
            </a:extLst>
          </p:cNvPr>
          <p:cNvSpPr/>
          <p:nvPr/>
        </p:nvSpPr>
        <p:spPr>
          <a:xfrm>
            <a:off x="5420597" y="2399028"/>
            <a:ext cx="214312" cy="2143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E10AD07-E95A-4D8D-8DBA-835917F1D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516" y="4500633"/>
            <a:ext cx="1302382" cy="190297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9609B12-DD60-881A-CB51-6F9582719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6335" y="4500633"/>
            <a:ext cx="1376856" cy="18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77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900">
                <a:latin typeface="+mn-lt"/>
              </a:rPr>
              <a:t>ALPI-SPES upgrade </a:t>
            </a:r>
          </a:p>
        </p:txBody>
      </p:sp>
      <p:sp>
        <p:nvSpPr>
          <p:cNvPr id="38" name="TextBox 15"/>
          <p:cNvSpPr txBox="1">
            <a:spLocks noChangeArrowheads="1"/>
          </p:cNvSpPr>
          <p:nvPr/>
        </p:nvSpPr>
        <p:spPr bwMode="auto">
          <a:xfrm>
            <a:off x="60428" y="1792465"/>
            <a:ext cx="8059021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16000" indent="-2160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en-US" sz="2400" b="1" dirty="0">
                <a:latin typeface="+mj-lt"/>
              </a:rPr>
              <a:t>Second generation ISOL facility for </a:t>
            </a:r>
            <a:r>
              <a:rPr lang="it-IT" altLang="en-US" sz="2400" b="1" dirty="0" err="1">
                <a:latin typeface="+mj-lt"/>
              </a:rPr>
              <a:t>nuclear</a:t>
            </a:r>
            <a:r>
              <a:rPr lang="it-IT" altLang="en-US" sz="2400" b="1" dirty="0">
                <a:latin typeface="+mj-lt"/>
              </a:rPr>
              <a:t> </a:t>
            </a:r>
            <a:r>
              <a:rPr lang="it-IT" altLang="en-US" sz="2400" b="1" dirty="0" err="1">
                <a:latin typeface="+mj-lt"/>
              </a:rPr>
              <a:t>physics</a:t>
            </a:r>
            <a:r>
              <a:rPr lang="it-IT" altLang="en-US" sz="2400" b="1" dirty="0">
                <a:latin typeface="+mj-lt"/>
              </a:rPr>
              <a:t>:  Production &amp; re-</a:t>
            </a:r>
            <a:r>
              <a:rPr lang="it-IT" altLang="en-US" sz="2400" b="1" dirty="0" err="1">
                <a:latin typeface="+mj-lt"/>
              </a:rPr>
              <a:t>acceleration</a:t>
            </a:r>
            <a:r>
              <a:rPr lang="it-IT" altLang="en-US" sz="2400" b="1" dirty="0">
                <a:latin typeface="+mj-lt"/>
              </a:rPr>
              <a:t> </a:t>
            </a:r>
            <a:r>
              <a:rPr lang="it-IT" altLang="en-US" sz="2400" dirty="0">
                <a:latin typeface="+mj-lt"/>
              </a:rPr>
              <a:t>of </a:t>
            </a:r>
            <a:r>
              <a:rPr lang="it-IT" altLang="en-US" sz="2400" b="1" dirty="0" err="1">
                <a:latin typeface="+mj-lt"/>
              </a:rPr>
              <a:t>exotic</a:t>
            </a:r>
            <a:r>
              <a:rPr lang="it-IT" altLang="en-US" sz="2400" b="1" dirty="0">
                <a:latin typeface="+mj-lt"/>
              </a:rPr>
              <a:t> </a:t>
            </a:r>
            <a:r>
              <a:rPr lang="it-IT" altLang="en-US" sz="2400" b="1" dirty="0" err="1">
                <a:latin typeface="+mj-lt"/>
              </a:rPr>
              <a:t>beams</a:t>
            </a:r>
            <a:endParaRPr lang="it-IT" altLang="en-US" sz="2400" b="1" dirty="0">
              <a:latin typeface="+mj-lt"/>
            </a:endParaRPr>
          </a:p>
          <a:p>
            <a:pPr marL="216000" indent="-2160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it-IT" altLang="en-US" sz="2400" b="1" dirty="0">
              <a:latin typeface="+mj-lt"/>
            </a:endParaRPr>
          </a:p>
          <a:p>
            <a:pPr marL="216000" indent="-2160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it-IT" altLang="en-US" sz="2400" b="1" dirty="0">
              <a:latin typeface="+mj-lt"/>
            </a:endParaRPr>
          </a:p>
          <a:p>
            <a:pPr marL="216000" indent="-2160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en-US" sz="2400" dirty="0" err="1">
                <a:latin typeface="+mj-lt"/>
              </a:rPr>
              <a:t>Research</a:t>
            </a:r>
            <a:r>
              <a:rPr lang="it-IT" altLang="en-US" sz="2400" dirty="0">
                <a:latin typeface="+mj-lt"/>
              </a:rPr>
              <a:t> and Production of </a:t>
            </a:r>
            <a:r>
              <a:rPr lang="it-IT" altLang="en-US" sz="2400" b="1" dirty="0">
                <a:latin typeface="+mj-lt"/>
              </a:rPr>
              <a:t>Radio-</a:t>
            </a:r>
            <a:r>
              <a:rPr lang="it-IT" altLang="en-US" sz="2400" b="1" dirty="0" err="1">
                <a:latin typeface="+mj-lt"/>
              </a:rPr>
              <a:t>Isotopes</a:t>
            </a:r>
            <a:r>
              <a:rPr lang="it-IT" altLang="en-US" sz="2400" b="1" dirty="0">
                <a:latin typeface="+mj-lt"/>
              </a:rPr>
              <a:t> for </a:t>
            </a:r>
            <a:r>
              <a:rPr lang="it-IT" altLang="en-US" sz="2400" b="1" dirty="0" err="1">
                <a:latin typeface="+mj-lt"/>
              </a:rPr>
              <a:t>Nuclear</a:t>
            </a:r>
            <a:r>
              <a:rPr lang="it-IT" altLang="en-US" sz="2400" b="1" dirty="0">
                <a:latin typeface="+mj-lt"/>
              </a:rPr>
              <a:t> Medicine</a:t>
            </a:r>
          </a:p>
          <a:p>
            <a:pPr marL="216000" indent="-2160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it-IT" altLang="en-US" sz="2400" b="1" dirty="0">
              <a:latin typeface="+mj-lt"/>
            </a:endParaRPr>
          </a:p>
          <a:p>
            <a:pPr marL="216000" indent="-2160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it-IT" altLang="en-US" sz="2400" b="1" dirty="0">
              <a:latin typeface="+mj-lt"/>
            </a:endParaRPr>
          </a:p>
          <a:p>
            <a:pPr marL="216000" indent="-2160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en-US" sz="2400" dirty="0">
                <a:latin typeface="+mj-lt"/>
              </a:rPr>
              <a:t>Accelerator-</a:t>
            </a:r>
            <a:r>
              <a:rPr lang="it-IT" altLang="en-US" sz="2400" dirty="0" err="1">
                <a:latin typeface="+mj-lt"/>
              </a:rPr>
              <a:t>based</a:t>
            </a:r>
            <a:r>
              <a:rPr lang="it-IT" altLang="en-US" sz="2400" dirty="0">
                <a:latin typeface="+mj-lt"/>
              </a:rPr>
              <a:t> </a:t>
            </a:r>
            <a:r>
              <a:rPr lang="it-IT" altLang="en-US" sz="2400" dirty="0" err="1">
                <a:latin typeface="+mj-lt"/>
              </a:rPr>
              <a:t>neutron</a:t>
            </a:r>
            <a:r>
              <a:rPr lang="it-IT" altLang="en-US" sz="2400" dirty="0">
                <a:latin typeface="+mj-lt"/>
              </a:rPr>
              <a:t> source (</a:t>
            </a:r>
            <a:r>
              <a:rPr lang="it-IT" altLang="en-US" sz="2400" b="1" dirty="0">
                <a:latin typeface="+mj-lt"/>
              </a:rPr>
              <a:t>Proton and </a:t>
            </a:r>
            <a:r>
              <a:rPr lang="it-IT" altLang="en-US" sz="2400" b="1" dirty="0" err="1">
                <a:latin typeface="+mj-lt"/>
              </a:rPr>
              <a:t>Neutron</a:t>
            </a:r>
            <a:r>
              <a:rPr lang="it-IT" altLang="en-US" sz="2400" b="1" dirty="0">
                <a:latin typeface="+mj-lt"/>
              </a:rPr>
              <a:t> Facility for Applied </a:t>
            </a:r>
            <a:r>
              <a:rPr lang="it-IT" altLang="en-US" sz="2400" b="1" dirty="0" err="1">
                <a:latin typeface="+mj-lt"/>
              </a:rPr>
              <a:t>Physics</a:t>
            </a:r>
            <a:r>
              <a:rPr lang="it-IT" altLang="en-US" sz="2400" dirty="0">
                <a:latin typeface="+mj-lt"/>
              </a:rPr>
              <a:t>)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8393729" y="950121"/>
            <a:ext cx="2838050" cy="981047"/>
            <a:chOff x="6900699" y="944114"/>
            <a:chExt cx="2136744" cy="738622"/>
          </a:xfrm>
        </p:grpSpPr>
        <p:sp>
          <p:nvSpPr>
            <p:cNvPr id="46" name="Pentagon 72"/>
            <p:cNvSpPr/>
            <p:nvPr/>
          </p:nvSpPr>
          <p:spPr>
            <a:xfrm rot="10800000">
              <a:off x="7237443" y="962736"/>
              <a:ext cx="1800000" cy="720000"/>
            </a:xfrm>
            <a:prstGeom prst="homePlat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Pentagon 4"/>
            <p:cNvSpPr/>
            <p:nvPr/>
          </p:nvSpPr>
          <p:spPr>
            <a:xfrm>
              <a:off x="7248594" y="944114"/>
              <a:ext cx="1686577" cy="7386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1424" tIns="19050" rIns="35560" bIns="19050" numCol="1" spcCol="1270" anchor="ctr" anchorCtr="0">
              <a:noAutofit/>
            </a:bodyPr>
            <a:lstStyle/>
            <a:p>
              <a:pPr algn="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/>
                <a:t>Cyclotron</a:t>
              </a:r>
            </a:p>
          </p:txBody>
        </p:sp>
        <p:sp>
          <p:nvSpPr>
            <p:cNvPr id="45" name="Oval 71"/>
            <p:cNvSpPr/>
            <p:nvPr/>
          </p:nvSpPr>
          <p:spPr>
            <a:xfrm>
              <a:off x="6900699" y="958896"/>
              <a:ext cx="723840" cy="720000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2" name="Gruppo 11"/>
          <p:cNvGrpSpPr/>
          <p:nvPr/>
        </p:nvGrpSpPr>
        <p:grpSpPr>
          <a:xfrm>
            <a:off x="8425431" y="2205658"/>
            <a:ext cx="2837078" cy="981047"/>
            <a:chOff x="6901431" y="2205659"/>
            <a:chExt cx="2136012" cy="738622"/>
          </a:xfrm>
        </p:grpSpPr>
        <p:sp>
          <p:nvSpPr>
            <p:cNvPr id="41" name="Pentagon 62"/>
            <p:cNvSpPr/>
            <p:nvPr/>
          </p:nvSpPr>
          <p:spPr>
            <a:xfrm rot="10800000">
              <a:off x="7237443" y="2224281"/>
              <a:ext cx="1800000" cy="720000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Pentagon 4"/>
            <p:cNvSpPr/>
            <p:nvPr/>
          </p:nvSpPr>
          <p:spPr>
            <a:xfrm>
              <a:off x="6941031" y="2205659"/>
              <a:ext cx="1994140" cy="7386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1424" tIns="19050" rIns="35560" bIns="19050" numCol="1" spcCol="1270" anchor="ctr" anchorCtr="0">
              <a:noAutofit/>
            </a:bodyPr>
            <a:lstStyle/>
            <a:p>
              <a:pPr algn="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/>
                <a:t>ISOL RIBs+ </a:t>
              </a:r>
            </a:p>
            <a:p>
              <a:pPr algn="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/>
                <a:t>Post-Acc.</a:t>
              </a:r>
            </a:p>
          </p:txBody>
        </p:sp>
        <p:sp>
          <p:nvSpPr>
            <p:cNvPr id="48" name="Oval 57"/>
            <p:cNvSpPr/>
            <p:nvPr/>
          </p:nvSpPr>
          <p:spPr>
            <a:xfrm>
              <a:off x="6901431" y="2221905"/>
              <a:ext cx="722376" cy="720000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6" name="Gruppo 15"/>
          <p:cNvGrpSpPr/>
          <p:nvPr/>
        </p:nvGrpSpPr>
        <p:grpSpPr>
          <a:xfrm>
            <a:off x="8426620" y="4807875"/>
            <a:ext cx="2835498" cy="1000258"/>
            <a:chOff x="6902619" y="4807875"/>
            <a:chExt cx="2134823" cy="753086"/>
          </a:xfrm>
        </p:grpSpPr>
        <p:sp>
          <p:nvSpPr>
            <p:cNvPr id="56" name="Pentagon 52"/>
            <p:cNvSpPr/>
            <p:nvPr/>
          </p:nvSpPr>
          <p:spPr>
            <a:xfrm rot="10800000">
              <a:off x="7237442" y="4840961"/>
              <a:ext cx="1800000" cy="720000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Pentagon 4"/>
            <p:cNvSpPr/>
            <p:nvPr/>
          </p:nvSpPr>
          <p:spPr>
            <a:xfrm>
              <a:off x="7135171" y="4807875"/>
              <a:ext cx="180000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1424" tIns="19050" rIns="35560" bIns="19050" numCol="1" spcCol="1270" anchor="ctr" anchorCtr="0">
              <a:noAutofit/>
            </a:bodyPr>
            <a:lstStyle/>
            <a:p>
              <a:pPr algn="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/>
                <a:t>Nuclear Applications</a:t>
              </a:r>
            </a:p>
          </p:txBody>
        </p:sp>
        <p:sp>
          <p:nvSpPr>
            <p:cNvPr id="52" name="Oval 74"/>
            <p:cNvSpPr/>
            <p:nvPr/>
          </p:nvSpPr>
          <p:spPr>
            <a:xfrm>
              <a:off x="6902619" y="4831650"/>
              <a:ext cx="720000" cy="720000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5" name="Gruppo 14"/>
          <p:cNvGrpSpPr/>
          <p:nvPr/>
        </p:nvGrpSpPr>
        <p:grpSpPr>
          <a:xfrm>
            <a:off x="8417309" y="3399397"/>
            <a:ext cx="2847865" cy="981049"/>
            <a:chOff x="6893308" y="3399398"/>
            <a:chExt cx="2144135" cy="738624"/>
          </a:xfrm>
        </p:grpSpPr>
        <p:sp>
          <p:nvSpPr>
            <p:cNvPr id="54" name="Pentagon 67"/>
            <p:cNvSpPr/>
            <p:nvPr/>
          </p:nvSpPr>
          <p:spPr>
            <a:xfrm rot="10800000">
              <a:off x="7237443" y="3418022"/>
              <a:ext cx="1800000" cy="720000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Pentagon 4"/>
            <p:cNvSpPr/>
            <p:nvPr/>
          </p:nvSpPr>
          <p:spPr>
            <a:xfrm>
              <a:off x="7433250" y="3399400"/>
              <a:ext cx="1501921" cy="7386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1424" tIns="19050" rIns="35560" bIns="19050" numCol="1" spcCol="1270" anchor="ctr" anchorCtr="0">
              <a:noAutofit/>
            </a:bodyPr>
            <a:lstStyle/>
            <a:p>
              <a:pPr algn="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/>
                <a:t>Nuclear Medicine</a:t>
              </a:r>
            </a:p>
          </p:txBody>
        </p:sp>
        <p:sp>
          <p:nvSpPr>
            <p:cNvPr id="53" name="Oval 54"/>
            <p:cNvSpPr/>
            <p:nvPr/>
          </p:nvSpPr>
          <p:spPr>
            <a:xfrm>
              <a:off x="6893308" y="3399398"/>
              <a:ext cx="738622" cy="720000"/>
            </a:xfrm>
            <a:prstGeom prst="ellipse">
              <a:avLst/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33428" y="595996"/>
            <a:ext cx="7704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elective </a:t>
            </a:r>
            <a:r>
              <a:rPr lang="en-US" sz="3200" b="1" dirty="0">
                <a:solidFill>
                  <a:srgbClr val="000000"/>
                </a:solidFill>
                <a:latin typeface="+mj-lt"/>
              </a:rPr>
              <a:t>P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roduction of </a:t>
            </a:r>
            <a:r>
              <a:rPr lang="en-US" sz="3200" b="1" dirty="0">
                <a:solidFill>
                  <a:srgbClr val="000000"/>
                </a:solidFill>
                <a:latin typeface="+mj-lt"/>
              </a:rPr>
              <a:t>E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xotic </a:t>
            </a:r>
            <a:r>
              <a:rPr lang="en-US" sz="3200" b="1" dirty="0">
                <a:solidFill>
                  <a:srgbClr val="000000"/>
                </a:solidFill>
                <a:latin typeface="+mj-lt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pecies</a:t>
            </a:r>
            <a:endParaRPr lang="it-IT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1956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SPES </a:t>
            </a:r>
            <a:r>
              <a:rPr lang="it-IT" err="1"/>
              <a:t>Facility</a:t>
            </a:r>
            <a:r>
              <a:rPr lang="it-IT"/>
              <a:t> @ LNL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0867" y="661367"/>
            <a:ext cx="11882965" cy="487172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400" b="1" dirty="0">
                <a:latin typeface="+mj-lt"/>
              </a:rPr>
              <a:t>New High power compact CYCLOTRON 70 MeV 750 </a:t>
            </a:r>
            <a:r>
              <a:rPr lang="en-GB" sz="2400" b="1" dirty="0" err="1">
                <a:latin typeface="+mj-lt"/>
              </a:rPr>
              <a:t>microA</a:t>
            </a:r>
            <a:r>
              <a:rPr lang="en-GB" sz="2400" b="1" dirty="0">
                <a:latin typeface="+mj-lt"/>
              </a:rPr>
              <a:t> (BEST company)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400" b="1" dirty="0">
                <a:latin typeface="+mj-lt"/>
              </a:rPr>
              <a:t>New configuration of High power ISOL System (8 kW Target ion source)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400" b="1" dirty="0">
                <a:latin typeface="+mj-lt"/>
              </a:rPr>
              <a:t>ALPI superconductive LINAC (up-graded) for RIB’s reacceleration </a:t>
            </a:r>
          </a:p>
          <a:p>
            <a:endParaRPr lang="en-GB" sz="2400" dirty="0">
              <a:latin typeface="+mj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5AFC1B-02E5-F653-2B4A-2A80C5363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1534" y="2567578"/>
            <a:ext cx="5622280" cy="397308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236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00920328-8AEE-4200-6690-0012E7E7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385" y="2293880"/>
            <a:ext cx="2556535" cy="1618711"/>
          </a:xfrm>
          <a:prstGeom prst="rect">
            <a:avLst/>
          </a:prstGeom>
        </p:spPr>
      </p:pic>
      <p:pic>
        <p:nvPicPr>
          <p:cNvPr id="31" name="Picture 2" descr="talia strutture ing maggio 2018">
            <a:extLst>
              <a:ext uri="{FF2B5EF4-FFF2-40B4-BE49-F238E27FC236}">
                <a16:creationId xmlns:a16="http://schemas.microsoft.com/office/drawing/2014/main" id="{43F863B1-883F-43BE-7570-BC45D18C9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" y="1003344"/>
            <a:ext cx="3159596" cy="36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Google Maps -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22032"/>
          <a:stretch/>
        </p:blipFill>
        <p:spPr>
          <a:xfrm>
            <a:off x="2474426" y="906293"/>
            <a:ext cx="7030421" cy="4122508"/>
          </a:xfrm>
          <a:prstGeom prst="rect">
            <a:avLst/>
          </a:prstGeom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 rot="20963704">
            <a:off x="7384615" y="3068000"/>
            <a:ext cx="2841962" cy="3473510"/>
            <a:chOff x="971600" y="2863000"/>
            <a:chExt cx="4736604" cy="434188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971600" y="2863000"/>
              <a:ext cx="4736604" cy="4341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26"/>
            <p:cNvSpPr/>
            <p:nvPr/>
          </p:nvSpPr>
          <p:spPr>
            <a:xfrm rot="10800000">
              <a:off x="2752730" y="3485841"/>
              <a:ext cx="1130061" cy="891903"/>
            </a:xfrm>
            <a:custGeom>
              <a:avLst/>
              <a:gdLst>
                <a:gd name="connsiteX0" fmla="*/ 43133 w 1130061"/>
                <a:gd name="connsiteY0" fmla="*/ 862642 h 862642"/>
                <a:gd name="connsiteX1" fmla="*/ 1121434 w 1130061"/>
                <a:gd name="connsiteY1" fmla="*/ 845389 h 862642"/>
                <a:gd name="connsiteX2" fmla="*/ 1130061 w 1130061"/>
                <a:gd name="connsiteY2" fmla="*/ 336430 h 862642"/>
                <a:gd name="connsiteX3" fmla="*/ 534838 w 1130061"/>
                <a:gd name="connsiteY3" fmla="*/ 345057 h 862642"/>
                <a:gd name="connsiteX4" fmla="*/ 552091 w 1130061"/>
                <a:gd name="connsiteY4" fmla="*/ 69011 h 862642"/>
                <a:gd name="connsiteX5" fmla="*/ 448574 w 1130061"/>
                <a:gd name="connsiteY5" fmla="*/ 8627 h 862642"/>
                <a:gd name="connsiteX6" fmla="*/ 267419 w 1130061"/>
                <a:gd name="connsiteY6" fmla="*/ 0 h 862642"/>
                <a:gd name="connsiteX7" fmla="*/ 0 w 1130061"/>
                <a:gd name="connsiteY7" fmla="*/ 198408 h 862642"/>
                <a:gd name="connsiteX8" fmla="*/ 17253 w 1130061"/>
                <a:gd name="connsiteY8" fmla="*/ 810883 h 862642"/>
                <a:gd name="connsiteX0" fmla="*/ 43133 w 1130061"/>
                <a:gd name="connsiteY0" fmla="*/ 891903 h 891903"/>
                <a:gd name="connsiteX1" fmla="*/ 1121434 w 1130061"/>
                <a:gd name="connsiteY1" fmla="*/ 874650 h 891903"/>
                <a:gd name="connsiteX2" fmla="*/ 1130061 w 1130061"/>
                <a:gd name="connsiteY2" fmla="*/ 365691 h 891903"/>
                <a:gd name="connsiteX3" fmla="*/ 534838 w 1130061"/>
                <a:gd name="connsiteY3" fmla="*/ 374318 h 891903"/>
                <a:gd name="connsiteX4" fmla="*/ 552091 w 1130061"/>
                <a:gd name="connsiteY4" fmla="*/ 98272 h 891903"/>
                <a:gd name="connsiteX5" fmla="*/ 448574 w 1130061"/>
                <a:gd name="connsiteY5" fmla="*/ 37888 h 891903"/>
                <a:gd name="connsiteX6" fmla="*/ 230843 w 1130061"/>
                <a:gd name="connsiteY6" fmla="*/ 0 h 891903"/>
                <a:gd name="connsiteX7" fmla="*/ 0 w 1130061"/>
                <a:gd name="connsiteY7" fmla="*/ 227669 h 891903"/>
                <a:gd name="connsiteX8" fmla="*/ 17253 w 1130061"/>
                <a:gd name="connsiteY8" fmla="*/ 840144 h 891903"/>
                <a:gd name="connsiteX0" fmla="*/ 43133 w 1130061"/>
                <a:gd name="connsiteY0" fmla="*/ 891903 h 891903"/>
                <a:gd name="connsiteX1" fmla="*/ 1121434 w 1130061"/>
                <a:gd name="connsiteY1" fmla="*/ 874650 h 891903"/>
                <a:gd name="connsiteX2" fmla="*/ 1130061 w 1130061"/>
                <a:gd name="connsiteY2" fmla="*/ 365691 h 891903"/>
                <a:gd name="connsiteX3" fmla="*/ 534838 w 1130061"/>
                <a:gd name="connsiteY3" fmla="*/ 374318 h 891903"/>
                <a:gd name="connsiteX4" fmla="*/ 552091 w 1130061"/>
                <a:gd name="connsiteY4" fmla="*/ 98272 h 891903"/>
                <a:gd name="connsiteX5" fmla="*/ 448574 w 1130061"/>
                <a:gd name="connsiteY5" fmla="*/ 37888 h 891903"/>
                <a:gd name="connsiteX6" fmla="*/ 230843 w 1130061"/>
                <a:gd name="connsiteY6" fmla="*/ 0 h 891903"/>
                <a:gd name="connsiteX7" fmla="*/ 0 w 1130061"/>
                <a:gd name="connsiteY7" fmla="*/ 227669 h 891903"/>
                <a:gd name="connsiteX8" fmla="*/ 17253 w 1130061"/>
                <a:gd name="connsiteY8" fmla="*/ 840144 h 891903"/>
                <a:gd name="connsiteX0" fmla="*/ 43133 w 1130061"/>
                <a:gd name="connsiteY0" fmla="*/ 891903 h 891903"/>
                <a:gd name="connsiteX1" fmla="*/ 1121434 w 1130061"/>
                <a:gd name="connsiteY1" fmla="*/ 874650 h 891903"/>
                <a:gd name="connsiteX2" fmla="*/ 1130061 w 1130061"/>
                <a:gd name="connsiteY2" fmla="*/ 365691 h 891903"/>
                <a:gd name="connsiteX3" fmla="*/ 534838 w 1130061"/>
                <a:gd name="connsiteY3" fmla="*/ 374318 h 891903"/>
                <a:gd name="connsiteX4" fmla="*/ 552091 w 1130061"/>
                <a:gd name="connsiteY4" fmla="*/ 98272 h 891903"/>
                <a:gd name="connsiteX5" fmla="*/ 448574 w 1130061"/>
                <a:gd name="connsiteY5" fmla="*/ 59834 h 891903"/>
                <a:gd name="connsiteX6" fmla="*/ 230843 w 1130061"/>
                <a:gd name="connsiteY6" fmla="*/ 0 h 891903"/>
                <a:gd name="connsiteX7" fmla="*/ 0 w 1130061"/>
                <a:gd name="connsiteY7" fmla="*/ 227669 h 891903"/>
                <a:gd name="connsiteX8" fmla="*/ 17253 w 1130061"/>
                <a:gd name="connsiteY8" fmla="*/ 840144 h 89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061" h="891903">
                  <a:moveTo>
                    <a:pt x="43133" y="891903"/>
                  </a:moveTo>
                  <a:lnTo>
                    <a:pt x="1121434" y="874650"/>
                  </a:lnTo>
                  <a:lnTo>
                    <a:pt x="1130061" y="365691"/>
                  </a:lnTo>
                  <a:lnTo>
                    <a:pt x="534838" y="374318"/>
                  </a:lnTo>
                  <a:lnTo>
                    <a:pt x="552091" y="98272"/>
                  </a:lnTo>
                  <a:lnTo>
                    <a:pt x="448574" y="59834"/>
                  </a:lnTo>
                  <a:cubicBezTo>
                    <a:pt x="375997" y="47205"/>
                    <a:pt x="303420" y="85781"/>
                    <a:pt x="230843" y="0"/>
                  </a:cubicBezTo>
                  <a:lnTo>
                    <a:pt x="0" y="227669"/>
                  </a:lnTo>
                  <a:lnTo>
                    <a:pt x="17253" y="840144"/>
                  </a:lnTo>
                </a:path>
              </a:pathLst>
            </a:custGeom>
            <a:solidFill>
              <a:srgbClr val="FFC0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Connettore 2 15"/>
            <p:cNvCxnSpPr/>
            <p:nvPr/>
          </p:nvCxnSpPr>
          <p:spPr>
            <a:xfrm rot="10800000" flipH="1">
              <a:off x="2240088" y="5482848"/>
              <a:ext cx="127822" cy="16202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tangolo 1"/>
            <p:cNvSpPr/>
            <p:nvPr/>
          </p:nvSpPr>
          <p:spPr>
            <a:xfrm>
              <a:off x="3462622" y="3485841"/>
              <a:ext cx="1792945" cy="3049567"/>
            </a:xfrm>
            <a:custGeom>
              <a:avLst/>
              <a:gdLst>
                <a:gd name="connsiteX0" fmla="*/ 0 w 1372777"/>
                <a:gd name="connsiteY0" fmla="*/ 0 h 3049567"/>
                <a:gd name="connsiteX1" fmla="*/ 1372777 w 1372777"/>
                <a:gd name="connsiteY1" fmla="*/ 0 h 3049567"/>
                <a:gd name="connsiteX2" fmla="*/ 1372777 w 1372777"/>
                <a:gd name="connsiteY2" fmla="*/ 3049567 h 3049567"/>
                <a:gd name="connsiteX3" fmla="*/ 0 w 1372777"/>
                <a:gd name="connsiteY3" fmla="*/ 3049567 h 3049567"/>
                <a:gd name="connsiteX4" fmla="*/ 0 w 1372777"/>
                <a:gd name="connsiteY4" fmla="*/ 0 h 3049567"/>
                <a:gd name="connsiteX0" fmla="*/ 315136 w 1687913"/>
                <a:gd name="connsiteY0" fmla="*/ 0 h 3049567"/>
                <a:gd name="connsiteX1" fmla="*/ 1687913 w 1687913"/>
                <a:gd name="connsiteY1" fmla="*/ 0 h 3049567"/>
                <a:gd name="connsiteX2" fmla="*/ 1687913 w 1687913"/>
                <a:gd name="connsiteY2" fmla="*/ 3049567 h 3049567"/>
                <a:gd name="connsiteX3" fmla="*/ 315136 w 1687913"/>
                <a:gd name="connsiteY3" fmla="*/ 3049567 h 3049567"/>
                <a:gd name="connsiteX4" fmla="*/ 0 w 1687913"/>
                <a:gd name="connsiteY4" fmla="*/ 2680399 h 3049567"/>
                <a:gd name="connsiteX5" fmla="*/ 315136 w 1687913"/>
                <a:gd name="connsiteY5" fmla="*/ 0 h 3049567"/>
                <a:gd name="connsiteX0" fmla="*/ 409989 w 1782766"/>
                <a:gd name="connsiteY0" fmla="*/ 0 h 3049567"/>
                <a:gd name="connsiteX1" fmla="*/ 1782766 w 1782766"/>
                <a:gd name="connsiteY1" fmla="*/ 0 h 3049567"/>
                <a:gd name="connsiteX2" fmla="*/ 1782766 w 1782766"/>
                <a:gd name="connsiteY2" fmla="*/ 3049567 h 3049567"/>
                <a:gd name="connsiteX3" fmla="*/ 85 w 1782766"/>
                <a:gd name="connsiteY3" fmla="*/ 3018036 h 3049567"/>
                <a:gd name="connsiteX4" fmla="*/ 94853 w 1782766"/>
                <a:gd name="connsiteY4" fmla="*/ 2680399 h 3049567"/>
                <a:gd name="connsiteX5" fmla="*/ 409989 w 1782766"/>
                <a:gd name="connsiteY5" fmla="*/ 0 h 3049567"/>
                <a:gd name="connsiteX0" fmla="*/ 409989 w 1782766"/>
                <a:gd name="connsiteY0" fmla="*/ 0 h 3049567"/>
                <a:gd name="connsiteX1" fmla="*/ 1782766 w 1782766"/>
                <a:gd name="connsiteY1" fmla="*/ 0 h 3049567"/>
                <a:gd name="connsiteX2" fmla="*/ 1782766 w 1782766"/>
                <a:gd name="connsiteY2" fmla="*/ 3049567 h 3049567"/>
                <a:gd name="connsiteX3" fmla="*/ 85 w 1782766"/>
                <a:gd name="connsiteY3" fmla="*/ 3042750 h 3049567"/>
                <a:gd name="connsiteX4" fmla="*/ 94853 w 1782766"/>
                <a:gd name="connsiteY4" fmla="*/ 2680399 h 3049567"/>
                <a:gd name="connsiteX5" fmla="*/ 409989 w 1782766"/>
                <a:gd name="connsiteY5" fmla="*/ 0 h 3049567"/>
                <a:gd name="connsiteX0" fmla="*/ 451060 w 1823837"/>
                <a:gd name="connsiteY0" fmla="*/ 0 h 3049567"/>
                <a:gd name="connsiteX1" fmla="*/ 1823837 w 1823837"/>
                <a:gd name="connsiteY1" fmla="*/ 0 h 3049567"/>
                <a:gd name="connsiteX2" fmla="*/ 1823837 w 1823837"/>
                <a:gd name="connsiteY2" fmla="*/ 3049567 h 3049567"/>
                <a:gd name="connsiteX3" fmla="*/ 41156 w 1823837"/>
                <a:gd name="connsiteY3" fmla="*/ 3042750 h 3049567"/>
                <a:gd name="connsiteX4" fmla="*/ 0 w 1823837"/>
                <a:gd name="connsiteY4" fmla="*/ 1969885 h 3049567"/>
                <a:gd name="connsiteX5" fmla="*/ 451060 w 1823837"/>
                <a:gd name="connsiteY5" fmla="*/ 0 h 3049567"/>
                <a:gd name="connsiteX0" fmla="*/ 444882 w 1817659"/>
                <a:gd name="connsiteY0" fmla="*/ 0 h 3049567"/>
                <a:gd name="connsiteX1" fmla="*/ 1817659 w 1817659"/>
                <a:gd name="connsiteY1" fmla="*/ 0 h 3049567"/>
                <a:gd name="connsiteX2" fmla="*/ 1817659 w 1817659"/>
                <a:gd name="connsiteY2" fmla="*/ 3049567 h 3049567"/>
                <a:gd name="connsiteX3" fmla="*/ 34978 w 1817659"/>
                <a:gd name="connsiteY3" fmla="*/ 3042750 h 3049567"/>
                <a:gd name="connsiteX4" fmla="*/ 0 w 1817659"/>
                <a:gd name="connsiteY4" fmla="*/ 1963706 h 3049567"/>
                <a:gd name="connsiteX5" fmla="*/ 444882 w 1817659"/>
                <a:gd name="connsiteY5" fmla="*/ 0 h 3049567"/>
                <a:gd name="connsiteX0" fmla="*/ 444882 w 1817659"/>
                <a:gd name="connsiteY0" fmla="*/ 0 h 3049567"/>
                <a:gd name="connsiteX1" fmla="*/ 1817659 w 1817659"/>
                <a:gd name="connsiteY1" fmla="*/ 0 h 3049567"/>
                <a:gd name="connsiteX2" fmla="*/ 1817659 w 1817659"/>
                <a:gd name="connsiteY2" fmla="*/ 3049567 h 3049567"/>
                <a:gd name="connsiteX3" fmla="*/ 34978 w 1817659"/>
                <a:gd name="connsiteY3" fmla="*/ 3042750 h 3049567"/>
                <a:gd name="connsiteX4" fmla="*/ 0 w 1817659"/>
                <a:gd name="connsiteY4" fmla="*/ 1963706 h 3049567"/>
                <a:gd name="connsiteX5" fmla="*/ 208930 w 1817659"/>
                <a:gd name="connsiteY5" fmla="*/ 1988421 h 3049567"/>
                <a:gd name="connsiteX6" fmla="*/ 444882 w 1817659"/>
                <a:gd name="connsiteY6" fmla="*/ 0 h 3049567"/>
                <a:gd name="connsiteX0" fmla="*/ 420168 w 1792945"/>
                <a:gd name="connsiteY0" fmla="*/ 0 h 3049567"/>
                <a:gd name="connsiteX1" fmla="*/ 1792945 w 1792945"/>
                <a:gd name="connsiteY1" fmla="*/ 0 h 3049567"/>
                <a:gd name="connsiteX2" fmla="*/ 1792945 w 1792945"/>
                <a:gd name="connsiteY2" fmla="*/ 3049567 h 3049567"/>
                <a:gd name="connsiteX3" fmla="*/ 10264 w 1792945"/>
                <a:gd name="connsiteY3" fmla="*/ 3042750 h 3049567"/>
                <a:gd name="connsiteX4" fmla="*/ 0 w 1792945"/>
                <a:gd name="connsiteY4" fmla="*/ 2155236 h 3049567"/>
                <a:gd name="connsiteX5" fmla="*/ 184216 w 1792945"/>
                <a:gd name="connsiteY5" fmla="*/ 1988421 h 3049567"/>
                <a:gd name="connsiteX6" fmla="*/ 420168 w 1792945"/>
                <a:gd name="connsiteY6" fmla="*/ 0 h 3049567"/>
                <a:gd name="connsiteX0" fmla="*/ 420168 w 1792945"/>
                <a:gd name="connsiteY0" fmla="*/ 0 h 3049567"/>
                <a:gd name="connsiteX1" fmla="*/ 1792945 w 1792945"/>
                <a:gd name="connsiteY1" fmla="*/ 0 h 3049567"/>
                <a:gd name="connsiteX2" fmla="*/ 1792945 w 1792945"/>
                <a:gd name="connsiteY2" fmla="*/ 3049567 h 3049567"/>
                <a:gd name="connsiteX3" fmla="*/ 10264 w 1792945"/>
                <a:gd name="connsiteY3" fmla="*/ 3042750 h 3049567"/>
                <a:gd name="connsiteX4" fmla="*/ 0 w 1792945"/>
                <a:gd name="connsiteY4" fmla="*/ 2155236 h 3049567"/>
                <a:gd name="connsiteX5" fmla="*/ 184216 w 1792945"/>
                <a:gd name="connsiteY5" fmla="*/ 1988421 h 3049567"/>
                <a:gd name="connsiteX6" fmla="*/ 412816 w 1792945"/>
                <a:gd name="connsiteY6" fmla="*/ 666248 h 3049567"/>
                <a:gd name="connsiteX7" fmla="*/ 420168 w 1792945"/>
                <a:gd name="connsiteY7" fmla="*/ 0 h 3049567"/>
                <a:gd name="connsiteX0" fmla="*/ 420168 w 1792945"/>
                <a:gd name="connsiteY0" fmla="*/ 0 h 3049567"/>
                <a:gd name="connsiteX1" fmla="*/ 1792945 w 1792945"/>
                <a:gd name="connsiteY1" fmla="*/ 0 h 3049567"/>
                <a:gd name="connsiteX2" fmla="*/ 1792945 w 1792945"/>
                <a:gd name="connsiteY2" fmla="*/ 3049567 h 3049567"/>
                <a:gd name="connsiteX3" fmla="*/ 10264 w 1792945"/>
                <a:gd name="connsiteY3" fmla="*/ 3042750 h 3049567"/>
                <a:gd name="connsiteX4" fmla="*/ 0 w 1792945"/>
                <a:gd name="connsiteY4" fmla="*/ 2155236 h 3049567"/>
                <a:gd name="connsiteX5" fmla="*/ 184216 w 1792945"/>
                <a:gd name="connsiteY5" fmla="*/ 1988421 h 3049567"/>
                <a:gd name="connsiteX6" fmla="*/ 66827 w 1792945"/>
                <a:gd name="connsiteY6" fmla="*/ 999880 h 3049567"/>
                <a:gd name="connsiteX7" fmla="*/ 412816 w 1792945"/>
                <a:gd name="connsiteY7" fmla="*/ 666248 h 3049567"/>
                <a:gd name="connsiteX8" fmla="*/ 420168 w 1792945"/>
                <a:gd name="connsiteY8" fmla="*/ 0 h 3049567"/>
                <a:gd name="connsiteX0" fmla="*/ 420168 w 1792945"/>
                <a:gd name="connsiteY0" fmla="*/ 0 h 3049567"/>
                <a:gd name="connsiteX1" fmla="*/ 1792945 w 1792945"/>
                <a:gd name="connsiteY1" fmla="*/ 0 h 3049567"/>
                <a:gd name="connsiteX2" fmla="*/ 1792945 w 1792945"/>
                <a:gd name="connsiteY2" fmla="*/ 3049567 h 3049567"/>
                <a:gd name="connsiteX3" fmla="*/ 10264 w 1792945"/>
                <a:gd name="connsiteY3" fmla="*/ 3042750 h 3049567"/>
                <a:gd name="connsiteX4" fmla="*/ 0 w 1792945"/>
                <a:gd name="connsiteY4" fmla="*/ 2155236 h 3049567"/>
                <a:gd name="connsiteX5" fmla="*/ 184216 w 1792945"/>
                <a:gd name="connsiteY5" fmla="*/ 1988421 h 3049567"/>
                <a:gd name="connsiteX6" fmla="*/ 66827 w 1792945"/>
                <a:gd name="connsiteY6" fmla="*/ 999880 h 3049567"/>
                <a:gd name="connsiteX7" fmla="*/ 412816 w 1792945"/>
                <a:gd name="connsiteY7" fmla="*/ 666248 h 3049567"/>
                <a:gd name="connsiteX8" fmla="*/ 420168 w 1792945"/>
                <a:gd name="connsiteY8" fmla="*/ 0 h 3049567"/>
                <a:gd name="connsiteX0" fmla="*/ 420168 w 1792945"/>
                <a:gd name="connsiteY0" fmla="*/ 0 h 3049567"/>
                <a:gd name="connsiteX1" fmla="*/ 1792945 w 1792945"/>
                <a:gd name="connsiteY1" fmla="*/ 0 h 3049567"/>
                <a:gd name="connsiteX2" fmla="*/ 1792945 w 1792945"/>
                <a:gd name="connsiteY2" fmla="*/ 3049567 h 3049567"/>
                <a:gd name="connsiteX3" fmla="*/ 10264 w 1792945"/>
                <a:gd name="connsiteY3" fmla="*/ 3042750 h 3049567"/>
                <a:gd name="connsiteX4" fmla="*/ 0 w 1792945"/>
                <a:gd name="connsiteY4" fmla="*/ 2155236 h 3049567"/>
                <a:gd name="connsiteX5" fmla="*/ 184216 w 1792945"/>
                <a:gd name="connsiteY5" fmla="*/ 1988421 h 3049567"/>
                <a:gd name="connsiteX6" fmla="*/ 66827 w 1792945"/>
                <a:gd name="connsiteY6" fmla="*/ 999880 h 3049567"/>
                <a:gd name="connsiteX7" fmla="*/ 412816 w 1792945"/>
                <a:gd name="connsiteY7" fmla="*/ 666248 h 3049567"/>
                <a:gd name="connsiteX8" fmla="*/ 420168 w 1792945"/>
                <a:gd name="connsiteY8" fmla="*/ 0 h 3049567"/>
                <a:gd name="connsiteX0" fmla="*/ 420168 w 1792945"/>
                <a:gd name="connsiteY0" fmla="*/ 0 h 3049567"/>
                <a:gd name="connsiteX1" fmla="*/ 1792945 w 1792945"/>
                <a:gd name="connsiteY1" fmla="*/ 0 h 3049567"/>
                <a:gd name="connsiteX2" fmla="*/ 1792945 w 1792945"/>
                <a:gd name="connsiteY2" fmla="*/ 3049567 h 3049567"/>
                <a:gd name="connsiteX3" fmla="*/ 10264 w 1792945"/>
                <a:gd name="connsiteY3" fmla="*/ 3042750 h 3049567"/>
                <a:gd name="connsiteX4" fmla="*/ 0 w 1792945"/>
                <a:gd name="connsiteY4" fmla="*/ 2155236 h 3049567"/>
                <a:gd name="connsiteX5" fmla="*/ 184216 w 1792945"/>
                <a:gd name="connsiteY5" fmla="*/ 1988421 h 3049567"/>
                <a:gd name="connsiteX6" fmla="*/ 66827 w 1792945"/>
                <a:gd name="connsiteY6" fmla="*/ 999880 h 3049567"/>
                <a:gd name="connsiteX7" fmla="*/ 412816 w 1792945"/>
                <a:gd name="connsiteY7" fmla="*/ 666248 h 3049567"/>
                <a:gd name="connsiteX8" fmla="*/ 420168 w 1792945"/>
                <a:gd name="connsiteY8" fmla="*/ 0 h 3049567"/>
                <a:gd name="connsiteX0" fmla="*/ 420168 w 1792945"/>
                <a:gd name="connsiteY0" fmla="*/ 0 h 3049567"/>
                <a:gd name="connsiteX1" fmla="*/ 1792945 w 1792945"/>
                <a:gd name="connsiteY1" fmla="*/ 0 h 3049567"/>
                <a:gd name="connsiteX2" fmla="*/ 1792945 w 1792945"/>
                <a:gd name="connsiteY2" fmla="*/ 3049567 h 3049567"/>
                <a:gd name="connsiteX3" fmla="*/ 10264 w 1792945"/>
                <a:gd name="connsiteY3" fmla="*/ 3042750 h 3049567"/>
                <a:gd name="connsiteX4" fmla="*/ 0 w 1792945"/>
                <a:gd name="connsiteY4" fmla="*/ 2155236 h 3049567"/>
                <a:gd name="connsiteX5" fmla="*/ 184216 w 1792945"/>
                <a:gd name="connsiteY5" fmla="*/ 1988421 h 3049567"/>
                <a:gd name="connsiteX6" fmla="*/ 66827 w 1792945"/>
                <a:gd name="connsiteY6" fmla="*/ 999880 h 3049567"/>
                <a:gd name="connsiteX7" fmla="*/ 412816 w 1792945"/>
                <a:gd name="connsiteY7" fmla="*/ 666248 h 3049567"/>
                <a:gd name="connsiteX8" fmla="*/ 420168 w 1792945"/>
                <a:gd name="connsiteY8" fmla="*/ 0 h 3049567"/>
                <a:gd name="connsiteX0" fmla="*/ 420168 w 1792945"/>
                <a:gd name="connsiteY0" fmla="*/ 0 h 3049567"/>
                <a:gd name="connsiteX1" fmla="*/ 1792945 w 1792945"/>
                <a:gd name="connsiteY1" fmla="*/ 0 h 3049567"/>
                <a:gd name="connsiteX2" fmla="*/ 1792945 w 1792945"/>
                <a:gd name="connsiteY2" fmla="*/ 3049567 h 3049567"/>
                <a:gd name="connsiteX3" fmla="*/ 10264 w 1792945"/>
                <a:gd name="connsiteY3" fmla="*/ 3042750 h 3049567"/>
                <a:gd name="connsiteX4" fmla="*/ 0 w 1792945"/>
                <a:gd name="connsiteY4" fmla="*/ 2155236 h 3049567"/>
                <a:gd name="connsiteX5" fmla="*/ 184216 w 1792945"/>
                <a:gd name="connsiteY5" fmla="*/ 1988421 h 3049567"/>
                <a:gd name="connsiteX6" fmla="*/ 184216 w 1792945"/>
                <a:gd name="connsiteY6" fmla="*/ 1141983 h 3049567"/>
                <a:gd name="connsiteX7" fmla="*/ 66827 w 1792945"/>
                <a:gd name="connsiteY7" fmla="*/ 999880 h 3049567"/>
                <a:gd name="connsiteX8" fmla="*/ 412816 w 1792945"/>
                <a:gd name="connsiteY8" fmla="*/ 666248 h 3049567"/>
                <a:gd name="connsiteX9" fmla="*/ 420168 w 1792945"/>
                <a:gd name="connsiteY9" fmla="*/ 0 h 3049567"/>
                <a:gd name="connsiteX0" fmla="*/ 420168 w 1792945"/>
                <a:gd name="connsiteY0" fmla="*/ 0 h 3049567"/>
                <a:gd name="connsiteX1" fmla="*/ 1792945 w 1792945"/>
                <a:gd name="connsiteY1" fmla="*/ 0 h 3049567"/>
                <a:gd name="connsiteX2" fmla="*/ 1792945 w 1792945"/>
                <a:gd name="connsiteY2" fmla="*/ 3049567 h 3049567"/>
                <a:gd name="connsiteX3" fmla="*/ 10264 w 1792945"/>
                <a:gd name="connsiteY3" fmla="*/ 3042750 h 3049567"/>
                <a:gd name="connsiteX4" fmla="*/ 0 w 1792945"/>
                <a:gd name="connsiteY4" fmla="*/ 2155236 h 3049567"/>
                <a:gd name="connsiteX5" fmla="*/ 184216 w 1792945"/>
                <a:gd name="connsiteY5" fmla="*/ 1988421 h 3049567"/>
                <a:gd name="connsiteX6" fmla="*/ 184216 w 1792945"/>
                <a:gd name="connsiteY6" fmla="*/ 1141983 h 3049567"/>
                <a:gd name="connsiteX7" fmla="*/ 66827 w 1792945"/>
                <a:gd name="connsiteY7" fmla="*/ 999880 h 3049567"/>
                <a:gd name="connsiteX8" fmla="*/ 412816 w 1792945"/>
                <a:gd name="connsiteY8" fmla="*/ 666248 h 3049567"/>
                <a:gd name="connsiteX9" fmla="*/ 420168 w 1792945"/>
                <a:gd name="connsiteY9" fmla="*/ 0 h 3049567"/>
                <a:gd name="connsiteX0" fmla="*/ 420168 w 1792945"/>
                <a:gd name="connsiteY0" fmla="*/ 0 h 3049567"/>
                <a:gd name="connsiteX1" fmla="*/ 1792945 w 1792945"/>
                <a:gd name="connsiteY1" fmla="*/ 0 h 3049567"/>
                <a:gd name="connsiteX2" fmla="*/ 1792945 w 1792945"/>
                <a:gd name="connsiteY2" fmla="*/ 3049567 h 3049567"/>
                <a:gd name="connsiteX3" fmla="*/ 10264 w 1792945"/>
                <a:gd name="connsiteY3" fmla="*/ 3042750 h 3049567"/>
                <a:gd name="connsiteX4" fmla="*/ 0 w 1792945"/>
                <a:gd name="connsiteY4" fmla="*/ 2155236 h 3049567"/>
                <a:gd name="connsiteX5" fmla="*/ 184216 w 1792945"/>
                <a:gd name="connsiteY5" fmla="*/ 1988421 h 3049567"/>
                <a:gd name="connsiteX6" fmla="*/ 184216 w 1792945"/>
                <a:gd name="connsiteY6" fmla="*/ 1141983 h 3049567"/>
                <a:gd name="connsiteX7" fmla="*/ 66827 w 1792945"/>
                <a:gd name="connsiteY7" fmla="*/ 999880 h 3049567"/>
                <a:gd name="connsiteX8" fmla="*/ 412816 w 1792945"/>
                <a:gd name="connsiteY8" fmla="*/ 666248 h 3049567"/>
                <a:gd name="connsiteX9" fmla="*/ 420168 w 1792945"/>
                <a:gd name="connsiteY9" fmla="*/ 0 h 304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2945" h="3049567">
                  <a:moveTo>
                    <a:pt x="420168" y="0"/>
                  </a:moveTo>
                  <a:lnTo>
                    <a:pt x="1792945" y="0"/>
                  </a:lnTo>
                  <a:lnTo>
                    <a:pt x="1792945" y="3049567"/>
                  </a:lnTo>
                  <a:lnTo>
                    <a:pt x="10264" y="3042750"/>
                  </a:lnTo>
                  <a:cubicBezTo>
                    <a:pt x="6819" y="2870646"/>
                    <a:pt x="3445" y="2327340"/>
                    <a:pt x="0" y="2155236"/>
                  </a:cubicBezTo>
                  <a:cubicBezTo>
                    <a:pt x="9919" y="2095512"/>
                    <a:pt x="174297" y="2048145"/>
                    <a:pt x="184216" y="1988421"/>
                  </a:cubicBezTo>
                  <a:cubicBezTo>
                    <a:pt x="198443" y="1847348"/>
                    <a:pt x="203781" y="1306740"/>
                    <a:pt x="184216" y="1141983"/>
                  </a:cubicBezTo>
                  <a:cubicBezTo>
                    <a:pt x="152294" y="1076080"/>
                    <a:pt x="166710" y="1100794"/>
                    <a:pt x="66827" y="999880"/>
                  </a:cubicBezTo>
                  <a:cubicBezTo>
                    <a:pt x="234673" y="847481"/>
                    <a:pt x="279786" y="780379"/>
                    <a:pt x="412816" y="666248"/>
                  </a:cubicBezTo>
                  <a:cubicBezTo>
                    <a:pt x="415267" y="444165"/>
                    <a:pt x="417717" y="222083"/>
                    <a:pt x="420168" y="0"/>
                  </a:cubicBezTo>
                  <a:close/>
                </a:path>
              </a:pathLst>
            </a:custGeom>
            <a:solidFill>
              <a:srgbClr val="CC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54"/>
            <p:cNvSpPr/>
            <p:nvPr/>
          </p:nvSpPr>
          <p:spPr>
            <a:xfrm>
              <a:off x="4364985" y="4457240"/>
              <a:ext cx="530543" cy="520163"/>
            </a:xfrm>
            <a:prstGeom prst="ellipse">
              <a:avLst/>
            </a:prstGeom>
            <a:blipFill rotWithShape="1">
              <a:blip r:embed="rId7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Oval 74"/>
            <p:cNvSpPr/>
            <p:nvPr/>
          </p:nvSpPr>
          <p:spPr>
            <a:xfrm>
              <a:off x="3226345" y="3582428"/>
              <a:ext cx="472554" cy="472554"/>
            </a:xfrm>
            <a:prstGeom prst="ellipse">
              <a:avLst/>
            </a:prstGeom>
            <a:blipFill rotWithShape="1">
              <a:blip r:embed="rId8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ttangolo 3"/>
            <p:cNvSpPr/>
            <p:nvPr/>
          </p:nvSpPr>
          <p:spPr>
            <a:xfrm>
              <a:off x="2041592" y="4159144"/>
              <a:ext cx="833470" cy="596742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ISOL1</a:t>
              </a:r>
            </a:p>
          </p:txBody>
        </p:sp>
        <p:sp>
          <p:nvSpPr>
            <p:cNvPr id="20" name="Rettangolo 22"/>
            <p:cNvSpPr/>
            <p:nvPr/>
          </p:nvSpPr>
          <p:spPr>
            <a:xfrm>
              <a:off x="2077646" y="5229898"/>
              <a:ext cx="802462" cy="585431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ISOL2</a:t>
              </a:r>
            </a:p>
          </p:txBody>
        </p:sp>
        <p:sp>
          <p:nvSpPr>
            <p:cNvPr id="21" name="Rettangolo 23"/>
            <p:cNvSpPr/>
            <p:nvPr/>
          </p:nvSpPr>
          <p:spPr>
            <a:xfrm>
              <a:off x="2455976" y="4527006"/>
              <a:ext cx="45719" cy="504056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ttangolo 24"/>
            <p:cNvSpPr/>
            <p:nvPr/>
          </p:nvSpPr>
          <p:spPr>
            <a:xfrm rot="16200000">
              <a:off x="2234583" y="4784357"/>
              <a:ext cx="45719" cy="432047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Rettangolo 25"/>
            <p:cNvSpPr/>
            <p:nvPr/>
          </p:nvSpPr>
          <p:spPr>
            <a:xfrm>
              <a:off x="2446832" y="4977403"/>
              <a:ext cx="45719" cy="504056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ttangolo 26"/>
            <p:cNvSpPr/>
            <p:nvPr/>
          </p:nvSpPr>
          <p:spPr>
            <a:xfrm>
              <a:off x="1511152" y="4754024"/>
              <a:ext cx="530266" cy="1709376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1+ area</a:t>
              </a:r>
              <a:endParaRPr lang="en-US" sz="9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ttangolo 27"/>
            <p:cNvSpPr/>
            <p:nvPr/>
          </p:nvSpPr>
          <p:spPr>
            <a:xfrm>
              <a:off x="1279231" y="3818705"/>
              <a:ext cx="730905" cy="680877"/>
            </a:xfrm>
            <a:prstGeom prst="rect">
              <a:avLst/>
            </a:prstGeom>
            <a:solidFill>
              <a:srgbClr val="00B05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HRMS</a:t>
              </a:r>
              <a:endParaRPr lang="en-US" sz="11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Right Arrow 33"/>
          <p:cNvSpPr/>
          <p:nvPr/>
        </p:nvSpPr>
        <p:spPr>
          <a:xfrm rot="15401443">
            <a:off x="7294958" y="1131091"/>
            <a:ext cx="1047932" cy="3124008"/>
          </a:xfrm>
          <a:prstGeom prst="rightArrow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" r="25996"/>
          <a:stretch/>
        </p:blipFill>
        <p:spPr bwMode="auto">
          <a:xfrm rot="21057817">
            <a:off x="3737475" y="3596369"/>
            <a:ext cx="3747854" cy="271071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</p:pic>
      <p:sp>
        <p:nvSpPr>
          <p:cNvPr id="10" name="Freeform 9"/>
          <p:cNvSpPr/>
          <p:nvPr/>
        </p:nvSpPr>
        <p:spPr>
          <a:xfrm>
            <a:off x="5174864" y="4440859"/>
            <a:ext cx="2328333" cy="499533"/>
          </a:xfrm>
          <a:custGeom>
            <a:avLst/>
            <a:gdLst>
              <a:gd name="connsiteX0" fmla="*/ 2328333 w 2328333"/>
              <a:gd name="connsiteY0" fmla="*/ 118533 h 499533"/>
              <a:gd name="connsiteX1" fmla="*/ 1100666 w 2328333"/>
              <a:gd name="connsiteY1" fmla="*/ 321733 h 499533"/>
              <a:gd name="connsiteX2" fmla="*/ 1016000 w 2328333"/>
              <a:gd name="connsiteY2" fmla="*/ 0 h 499533"/>
              <a:gd name="connsiteX3" fmla="*/ 939800 w 2328333"/>
              <a:gd name="connsiteY3" fmla="*/ 8466 h 499533"/>
              <a:gd name="connsiteX4" fmla="*/ 990600 w 2328333"/>
              <a:gd name="connsiteY4" fmla="*/ 304800 h 499533"/>
              <a:gd name="connsiteX5" fmla="*/ 8466 w 2328333"/>
              <a:gd name="connsiteY5" fmla="*/ 499533 h 499533"/>
              <a:gd name="connsiteX6" fmla="*/ 0 w 2328333"/>
              <a:gd name="connsiteY6" fmla="*/ 499533 h 499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8333" h="499533">
                <a:moveTo>
                  <a:pt x="2328333" y="118533"/>
                </a:moveTo>
                <a:lnTo>
                  <a:pt x="1100666" y="321733"/>
                </a:lnTo>
                <a:lnTo>
                  <a:pt x="1016000" y="0"/>
                </a:lnTo>
                <a:lnTo>
                  <a:pt x="939800" y="8466"/>
                </a:lnTo>
                <a:lnTo>
                  <a:pt x="990600" y="304800"/>
                </a:lnTo>
                <a:lnTo>
                  <a:pt x="8466" y="499533"/>
                </a:lnTo>
                <a:lnTo>
                  <a:pt x="0" y="499533"/>
                </a:lnTo>
              </a:path>
            </a:pathLst>
          </a:cu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845597" y="4440858"/>
            <a:ext cx="1354667" cy="694266"/>
          </a:xfrm>
          <a:custGeom>
            <a:avLst/>
            <a:gdLst>
              <a:gd name="connsiteX0" fmla="*/ 1253067 w 1354667"/>
              <a:gd name="connsiteY0" fmla="*/ 533400 h 694266"/>
              <a:gd name="connsiteX1" fmla="*/ 135467 w 1354667"/>
              <a:gd name="connsiteY1" fmla="*/ 694266 h 694266"/>
              <a:gd name="connsiteX2" fmla="*/ 8467 w 1354667"/>
              <a:gd name="connsiteY2" fmla="*/ 575733 h 694266"/>
              <a:gd name="connsiteX3" fmla="*/ 0 w 1354667"/>
              <a:gd name="connsiteY3" fmla="*/ 364066 h 694266"/>
              <a:gd name="connsiteX4" fmla="*/ 101600 w 1354667"/>
              <a:gd name="connsiteY4" fmla="*/ 186266 h 694266"/>
              <a:gd name="connsiteX5" fmla="*/ 1354667 w 1354667"/>
              <a:gd name="connsiteY5" fmla="*/ 0 h 694266"/>
              <a:gd name="connsiteX6" fmla="*/ 1354667 w 1354667"/>
              <a:gd name="connsiteY6" fmla="*/ 0 h 69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667" h="694266">
                <a:moveTo>
                  <a:pt x="1253067" y="533400"/>
                </a:moveTo>
                <a:lnTo>
                  <a:pt x="135467" y="694266"/>
                </a:lnTo>
                <a:lnTo>
                  <a:pt x="8467" y="575733"/>
                </a:lnTo>
                <a:lnTo>
                  <a:pt x="0" y="364066"/>
                </a:lnTo>
                <a:lnTo>
                  <a:pt x="101600" y="186266"/>
                </a:lnTo>
                <a:lnTo>
                  <a:pt x="1354667" y="0"/>
                </a:lnTo>
                <a:lnTo>
                  <a:pt x="1354667" y="0"/>
                </a:lnTo>
              </a:path>
            </a:pathLst>
          </a:cu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334524">
            <a:off x="8253725" y="4656251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/>
              <a:t>cyclotron</a:t>
            </a:r>
            <a:endParaRPr lang="en-US" sz="1400" b="1"/>
          </a:p>
        </p:txBody>
      </p:sp>
      <p:sp>
        <p:nvSpPr>
          <p:cNvPr id="5" name="TextBox 4"/>
          <p:cNvSpPr txBox="1"/>
          <p:nvPr/>
        </p:nvSpPr>
        <p:spPr>
          <a:xfrm rot="21071819">
            <a:off x="5943149" y="4940651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CB - MRMS</a:t>
            </a:r>
            <a:endParaRPr lang="en-US" sz="1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 rot="21071819">
            <a:off x="5276911" y="4602980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RFQ</a:t>
            </a:r>
            <a:endParaRPr lang="en-US" sz="1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 rot="21071819">
            <a:off x="3828632" y="4649492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ALPI SC_linac</a:t>
            </a:r>
            <a:endParaRPr lang="en-US" sz="1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198746">
            <a:off x="8396910" y="398760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Applications</a:t>
            </a:r>
            <a:endParaRPr lang="en-US"/>
          </a:p>
        </p:txBody>
      </p:sp>
      <p:sp>
        <p:nvSpPr>
          <p:cNvPr id="7" name="Oval 6"/>
          <p:cNvSpPr/>
          <p:nvPr/>
        </p:nvSpPr>
        <p:spPr>
          <a:xfrm rot="20874476">
            <a:off x="2258910" y="3855088"/>
            <a:ext cx="5541591" cy="21135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917489">
            <a:off x="3174718" y="5223254"/>
            <a:ext cx="5953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 FACILITY and </a:t>
            </a:r>
            <a:r>
              <a:rPr lang="it-IT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reacceleration</a:t>
            </a: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asellaDiTesto 29"/>
          <p:cNvSpPr txBox="1"/>
          <p:nvPr/>
        </p:nvSpPr>
        <p:spPr>
          <a:xfrm rot="21023021">
            <a:off x="2589892" y="1885361"/>
            <a:ext cx="2211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SC_LINAC (ALPI)</a:t>
            </a:r>
          </a:p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XTU Tandem</a:t>
            </a: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INFN-Legnaro: a lab for stable and presently unstable heavy ion beams, and RI production</a:t>
            </a:r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B7BD-223A-4778-BF7E-818CB282D175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TTC Meeting  Link Station Hall Aomori – G. Keppel – keppel@lnl.infn.it – LNL – INFN – 11/10/2022</a:t>
            </a:r>
            <a:endParaRPr lang="it-IT"/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A9D16183-34B8-01C5-8FBB-122790D3C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17968" r="8715" b="12779"/>
          <a:stretch/>
        </p:blipFill>
        <p:spPr bwMode="auto">
          <a:xfrm>
            <a:off x="9571507" y="998041"/>
            <a:ext cx="2543963" cy="121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Ovale 32">
            <a:extLst>
              <a:ext uri="{FF2B5EF4-FFF2-40B4-BE49-F238E27FC236}">
                <a16:creationId xmlns:a16="http://schemas.microsoft.com/office/drawing/2014/main" id="{2C29ECC7-1DDE-5C7B-4EF9-A3B7DDC3BED9}"/>
              </a:ext>
            </a:extLst>
          </p:cNvPr>
          <p:cNvSpPr/>
          <p:nvPr/>
        </p:nvSpPr>
        <p:spPr>
          <a:xfrm>
            <a:off x="1151467" y="1477433"/>
            <a:ext cx="723900" cy="51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72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0" grpId="0" animBg="1"/>
      <p:bldP spid="13" grpId="0" animBg="1"/>
      <p:bldP spid="4" grpId="0"/>
      <p:bldP spid="5" grpId="0"/>
      <p:bldP spid="26" grpId="0"/>
      <p:bldP spid="27" grpId="0"/>
      <p:bldP spid="6" grpId="0"/>
      <p:bldP spid="7" grpId="0" animBg="1"/>
      <p:bldP spid="14" grpId="0"/>
      <p:bldP spid="30" grpId="0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heme/theme1.xml><?xml version="1.0" encoding="utf-8"?>
<a:theme xmlns:a="http://schemas.openxmlformats.org/drawingml/2006/main" name="Tema Giorgio">
  <a:themeElements>
    <a:clrScheme name="Personalizzato 5">
      <a:dk1>
        <a:sysClr val="windowText" lastClr="000000"/>
      </a:dk1>
      <a:lt1>
        <a:srgbClr val="E4E8E8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Giorgio" id="{64F22947-6676-437E-A76E-9C2D36797AA3}" vid="{3E1407AF-CB73-4404-895D-067784F6775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ersonalizzato 5">
    <a:dk1>
      <a:sysClr val="windowText" lastClr="000000"/>
    </a:dk1>
    <a:lt1>
      <a:srgbClr val="E4E8E8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2569</TotalTime>
  <Words>2549</Words>
  <Application>Microsoft Office PowerPoint</Application>
  <PresentationFormat>Widescreen</PresentationFormat>
  <Paragraphs>492</Paragraphs>
  <Slides>32</Slides>
  <Notes>17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3" baseType="lpstr">
      <vt:lpstr>Arial</vt:lpstr>
      <vt:lpstr>Calibri</vt:lpstr>
      <vt:lpstr>Cambria Math</vt:lpstr>
      <vt:lpstr>Century Gothic</vt:lpstr>
      <vt:lpstr>Courier New</vt:lpstr>
      <vt:lpstr>Symbol</vt:lpstr>
      <vt:lpstr>Times New Roman</vt:lpstr>
      <vt:lpstr>Wingdings</vt:lpstr>
      <vt:lpstr>Wingdings 3</vt:lpstr>
      <vt:lpstr>Tema Giorgio</vt:lpstr>
      <vt:lpstr>Graph</vt:lpstr>
      <vt:lpstr>Thin film QWRs performance for ALPI-SPES upgrade at INFN-LNL: first results</vt:lpstr>
      <vt:lpstr>Outline</vt:lpstr>
      <vt:lpstr>Outlook - Introduction</vt:lpstr>
      <vt:lpstr>Outlook - Introduction</vt:lpstr>
      <vt:lpstr>Outlook - Introduction</vt:lpstr>
      <vt:lpstr>Medium β cavity test 2007 -&gt; 2021</vt:lpstr>
      <vt:lpstr>ALPI-SPES upgrade </vt:lpstr>
      <vt:lpstr>SPES Facility @ LNL</vt:lpstr>
      <vt:lpstr>INFN-Legnaro: a lab for stable and presently unstable heavy ion beams, and RI production</vt:lpstr>
      <vt:lpstr>SPES layout</vt:lpstr>
      <vt:lpstr>TANDEM – PIAVE – ALPI complex</vt:lpstr>
      <vt:lpstr>Beam Energies with full SPES Upgrade for Piave-Tandem-ALPI</vt:lpstr>
      <vt:lpstr>Matching into ALPI SC linac</vt:lpstr>
      <vt:lpstr>Presentazione standard di PowerPoint</vt:lpstr>
      <vt:lpstr>R&amp;D activity for ALPI upgrade</vt:lpstr>
      <vt:lpstr>QWR diode sputtering re-engineering</vt:lpstr>
      <vt:lpstr>QWR diode sputtering system upgrade</vt:lpstr>
      <vt:lpstr>Automatic sputtering control and data acquisition</vt:lpstr>
      <vt:lpstr>Tumbling and Chemistry plant upgrade</vt:lpstr>
      <vt:lpstr>QWR Production for CR21 and CR22</vt:lpstr>
      <vt:lpstr>Cold back extrusion applied to QWR resonators</vt:lpstr>
      <vt:lpstr>Cold back extrusion applied to QWR resonators</vt:lpstr>
      <vt:lpstr>Cavity Coating</vt:lpstr>
      <vt:lpstr>Cavity Plates coating</vt:lpstr>
      <vt:lpstr>QWR antenna delamination</vt:lpstr>
      <vt:lpstr>LNL cavity performance – 160 MHz @4.2K</vt:lpstr>
      <vt:lpstr>LNL cavity performance - 160 MHz @4.2K</vt:lpstr>
      <vt:lpstr>DD back extruded cavity – 160 MHz @4.2K</vt:lpstr>
      <vt:lpstr>Sputtering parameters vs QWR performance</vt:lpstr>
      <vt:lpstr>Conclusions</vt:lpstr>
      <vt:lpstr>Special thanks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Giorgio Keppel</dc:creator>
  <cp:lastModifiedBy>Giorgio Keppel</cp:lastModifiedBy>
  <cp:revision>5</cp:revision>
  <dcterms:created xsi:type="dcterms:W3CDTF">2015-10-29T10:49:14Z</dcterms:created>
  <dcterms:modified xsi:type="dcterms:W3CDTF">2022-10-11T02:36:52Z</dcterms:modified>
</cp:coreProperties>
</file>