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20"/>
  </p:notesMasterIdLst>
  <p:handoutMasterIdLst>
    <p:handoutMasterId r:id="rId21"/>
  </p:handoutMasterIdLst>
  <p:sldIdLst>
    <p:sldId id="298" r:id="rId5"/>
    <p:sldId id="300" r:id="rId6"/>
    <p:sldId id="301" r:id="rId7"/>
    <p:sldId id="302" r:id="rId8"/>
    <p:sldId id="313" r:id="rId9"/>
    <p:sldId id="314" r:id="rId10"/>
    <p:sldId id="308" r:id="rId11"/>
    <p:sldId id="309" r:id="rId12"/>
    <p:sldId id="305" r:id="rId13"/>
    <p:sldId id="315" r:id="rId14"/>
    <p:sldId id="318" r:id="rId15"/>
    <p:sldId id="310" r:id="rId16"/>
    <p:sldId id="311" r:id="rId17"/>
    <p:sldId id="319" r:id="rId18"/>
    <p:sldId id="316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DE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DA66E8-8C0B-4E0F-B8AA-B44712EED386}" v="1545" dt="2022-10-10T08:47:16.4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2" autoAdjust="0"/>
    <p:restoredTop sz="91185" autoAdjust="0"/>
  </p:normalViewPr>
  <p:slideViewPr>
    <p:cSldViewPr snapToGrid="0" snapToObjects="1" showGuides="1">
      <p:cViewPr>
        <p:scale>
          <a:sx n="84" d="100"/>
          <a:sy n="84" d="100"/>
        </p:scale>
        <p:origin x="546" y="129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1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91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72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6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4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31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4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21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4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92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8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H. Hu | APS April Meeting 2022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5" Type="http://schemas.openxmlformats.org/officeDocument/2006/relationships/image" Target="../media/image3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6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12.emf"/><Relationship Id="rId5" Type="http://schemas.openxmlformats.org/officeDocument/2006/relationships/image" Target="../media/image10.jpg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0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0.jp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10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21.emf"/><Relationship Id="rId5" Type="http://schemas.openxmlformats.org/officeDocument/2006/relationships/image" Target="../media/image10.jpg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10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10.jpg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6E99A5-A880-4C43-A4A9-BE5656577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Hannah Hu, Daniel Bafia, Young-Kee Kim</a:t>
            </a:r>
          </a:p>
          <a:p>
            <a:r>
              <a:rPr lang="en-US" dirty="0"/>
              <a:t>TTC 2022, Aomori, Japan</a:t>
            </a:r>
          </a:p>
          <a:p>
            <a:r>
              <a:rPr lang="en-US" dirty="0"/>
              <a:t>11 October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13B1-2FBD-4F42-B9FC-2171C17C56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i="0" u="none" strike="noStrike" baseline="0" dirty="0">
                <a:latin typeface="TeXGyreTermes-Bold"/>
              </a:rPr>
              <a:t>Development of Oxygen </a:t>
            </a:r>
            <a:r>
              <a:rPr lang="en-US" sz="2800" dirty="0">
                <a:latin typeface="TeXGyreTermes-Bold"/>
              </a:rPr>
              <a:t>Doping Treatment for High Q</a:t>
            </a:r>
            <a:r>
              <a:rPr lang="en-US" sz="2800" baseline="-25000" dirty="0">
                <a:latin typeface="TeXGyreTermes-Bold"/>
              </a:rPr>
              <a:t>0</a:t>
            </a:r>
            <a:endParaRPr lang="en-US" sz="54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Placeholder 23">
            <a:extLst>
              <a:ext uri="{FF2B5EF4-FFF2-40B4-BE49-F238E27FC236}">
                <a16:creationId xmlns:a16="http://schemas.microsoft.com/office/drawing/2014/main" id="{05188CCE-0C84-4474-9D41-B3BC3BDD90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18" b="33201"/>
          <a:stretch/>
        </p:blipFill>
        <p:spPr>
          <a:xfrm>
            <a:off x="7323151" y="6023811"/>
            <a:ext cx="1600200" cy="5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8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6B5C54-024B-4F4E-A43E-EB6C65DF7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6F07CAB-A12B-40F4-9948-81F444BE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Anomalous Dip in Resonant Frequency Before T</a:t>
            </a:r>
            <a:r>
              <a:rPr lang="en-US" baseline="-25000" dirty="0"/>
              <a:t>c</a:t>
            </a:r>
          </a:p>
        </p:txBody>
      </p:sp>
      <p:pic>
        <p:nvPicPr>
          <p:cNvPr id="10" name="Picture Placeholder 23">
            <a:extLst>
              <a:ext uri="{FF2B5EF4-FFF2-40B4-BE49-F238E27FC236}">
                <a16:creationId xmlns:a16="http://schemas.microsoft.com/office/drawing/2014/main" id="{5650B43C-E1AE-4585-B58D-F6578D8D90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8DAA002-9E66-4513-0863-65F51D6D6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10/11/2022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B67E45-F207-F6F5-B03A-7BBFE16A2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H. Hu | TTC 2022</a:t>
            </a:r>
            <a:endParaRPr lang="en-US" b="1"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20AC0DE-15A8-C602-856A-3C25BC0EE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43" y="634439"/>
            <a:ext cx="4428019" cy="3647474"/>
          </a:xfrm>
          <a:prstGeom prst="rect">
            <a:avLst/>
          </a:prstGeom>
        </p:spPr>
      </p:pic>
      <p:pic>
        <p:nvPicPr>
          <p:cNvPr id="12" name="Picture 11" descr="Chart, line chart, histogram&#10;&#10;Description automatically generated">
            <a:extLst>
              <a:ext uri="{FF2B5EF4-FFF2-40B4-BE49-F238E27FC236}">
                <a16:creationId xmlns:a16="http://schemas.microsoft.com/office/drawing/2014/main" id="{A8AC423C-EB2D-1CCA-050E-31E534ABD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8918" y="702719"/>
            <a:ext cx="3631065" cy="29412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1555C7B-C3F2-1D56-0B36-71B7C2A1B0DF}"/>
              </a:ext>
            </a:extLst>
          </p:cNvPr>
          <p:cNvSpPr/>
          <p:nvPr/>
        </p:nvSpPr>
        <p:spPr>
          <a:xfrm>
            <a:off x="3611724" y="3072882"/>
            <a:ext cx="690465" cy="740228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290459-6047-6BBF-E5BE-F3F66C5279E6}"/>
              </a:ext>
            </a:extLst>
          </p:cNvPr>
          <p:cNvCxnSpPr>
            <a:cxnSpLocks/>
          </p:cNvCxnSpPr>
          <p:nvPr/>
        </p:nvCxnSpPr>
        <p:spPr>
          <a:xfrm flipV="1">
            <a:off x="4401717" y="2085673"/>
            <a:ext cx="585795" cy="12360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02676F-0A94-7BD1-B8FE-804E662A4D6F}"/>
              </a:ext>
            </a:extLst>
          </p:cNvPr>
          <p:cNvCxnSpPr>
            <a:cxnSpLocks/>
          </p:cNvCxnSpPr>
          <p:nvPr/>
        </p:nvCxnSpPr>
        <p:spPr>
          <a:xfrm flipH="1">
            <a:off x="7495309" y="2335338"/>
            <a:ext cx="5257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C30084E-7EB6-616C-9DAE-C407887CC1F6}"/>
              </a:ext>
            </a:extLst>
          </p:cNvPr>
          <p:cNvSpPr txBox="1"/>
          <p:nvPr/>
        </p:nvSpPr>
        <p:spPr>
          <a:xfrm>
            <a:off x="7604177" y="2301445"/>
            <a:ext cx="41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</a:t>
            </a:r>
            <a:r>
              <a:rPr lang="en-US" sz="1800" b="1" baseline="-25000" dirty="0"/>
              <a:t>c</a:t>
            </a:r>
          </a:p>
        </p:txBody>
      </p:sp>
      <p:graphicFrame>
        <p:nvGraphicFramePr>
          <p:cNvPr id="4" name="Table 64">
            <a:extLst>
              <a:ext uri="{FF2B5EF4-FFF2-40B4-BE49-F238E27FC236}">
                <a16:creationId xmlns:a16="http://schemas.microsoft.com/office/drawing/2014/main" id="{70754544-DFCA-46A6-93C0-C88A739B6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095103"/>
              </p:ext>
            </p:extLst>
          </p:nvPr>
        </p:nvGraphicFramePr>
        <p:xfrm>
          <a:off x="4987512" y="3982324"/>
          <a:ext cx="3334617" cy="1936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3086">
                  <a:extLst>
                    <a:ext uri="{9D8B030D-6E8A-4147-A177-3AD203B41FA5}">
                      <a16:colId xmlns:a16="http://schemas.microsoft.com/office/drawing/2014/main" val="2415292641"/>
                    </a:ext>
                  </a:extLst>
                </a:gridCol>
                <a:gridCol w="1521531">
                  <a:extLst>
                    <a:ext uri="{9D8B030D-6E8A-4147-A177-3AD203B41FA5}">
                      <a16:colId xmlns:a16="http://schemas.microsoft.com/office/drawing/2014/main" val="2872163030"/>
                    </a:ext>
                  </a:extLst>
                </a:gridCol>
              </a:tblGrid>
              <a:tr h="32429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Georgia Pro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Georgia Pro" panose="02040502050405020303" pitchFamily="18" charset="0"/>
                        </a:rPr>
                        <a:t>T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latin typeface="Georgia Pro" panose="02040502050405020303" pitchFamily="18" charset="0"/>
                        </a:rPr>
                        <a:t>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Georgia Pro" panose="02040502050405020303" pitchFamily="18" charset="0"/>
                        </a:rPr>
                        <a:t> [K]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313649"/>
                  </a:ext>
                </a:extLst>
              </a:tr>
              <a:tr h="3598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Georgia Pro" panose="02040502050405020303" pitchFamily="18" charset="0"/>
                        </a:rPr>
                        <a:t>N doped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Georgia Pro" panose="02040502050405020303" pitchFamily="18" charset="0"/>
                        </a:rPr>
                        <a:t>9.42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467713"/>
                  </a:ext>
                </a:extLst>
              </a:tr>
              <a:tr h="3598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eorgia Pro" panose="02040502050405020303" pitchFamily="18" charset="0"/>
                        </a:rPr>
                        <a:t>O doped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 Pro" panose="02040502050405020303" pitchFamily="18" charset="0"/>
                        </a:rPr>
                        <a:t>9.34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688028"/>
                  </a:ext>
                </a:extLst>
              </a:tr>
              <a:tr h="4195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Georgia Pro" panose="02040502050405020303" pitchFamily="18" charset="0"/>
                        </a:rPr>
                        <a:t>+HF Rinse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 Pro" panose="02040502050405020303" pitchFamily="18" charset="0"/>
                        </a:rPr>
                        <a:t>9.36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16091"/>
                  </a:ext>
                </a:extLst>
              </a:tr>
              <a:tr h="4195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CE00DE"/>
                          </a:solidFill>
                          <a:latin typeface="Georgia Pro" panose="02040502050405020303" pitchFamily="18" charset="0"/>
                        </a:rPr>
                        <a:t>+HF Rinse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CE00DE"/>
                          </a:solidFill>
                          <a:latin typeface="Georgia Pro" panose="02040502050405020303" pitchFamily="18" charset="0"/>
                        </a:rPr>
                        <a:t>9.36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163260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55BFA0-5D85-CEE6-593B-FBA45800089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53290" y="4373221"/>
            <a:ext cx="3153270" cy="1749554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baseline="-25000" dirty="0">
                <a:solidFill>
                  <a:schemeClr val="tx1"/>
                </a:solidFill>
              </a:rPr>
              <a:t>c</a:t>
            </a:r>
            <a:r>
              <a:rPr lang="en-US" sz="2000" dirty="0">
                <a:solidFill>
                  <a:schemeClr val="tx1"/>
                </a:solidFill>
              </a:rPr>
              <a:t> suppression in oxygen doped cavity: </a:t>
            </a:r>
            <a:r>
              <a:rPr lang="en-US" sz="2000" b="0" dirty="0">
                <a:solidFill>
                  <a:schemeClr val="tx1"/>
                </a:solidFill>
              </a:rPr>
              <a:t>weakened superconductivity may be source of high field losses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1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C6B2-46A5-4F97-B1A9-0BD517D1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3" name="Picture Placeholder 23">
            <a:extLst>
              <a:ext uri="{FF2B5EF4-FFF2-40B4-BE49-F238E27FC236}">
                <a16:creationId xmlns:a16="http://schemas.microsoft.com/office/drawing/2014/main" id="{6918C626-773D-4929-8B3C-431EA73816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3C5F6-215C-AA74-DEB8-4789D387B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10/11/2022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655F83C-1506-539B-BB70-F803E660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H. Hu | TTC 2022</a:t>
            </a:r>
            <a:endParaRPr lang="en-US" b="1" dirty="0"/>
          </a:p>
        </p:txBody>
      </p:sp>
      <p:graphicFrame>
        <p:nvGraphicFramePr>
          <p:cNvPr id="10" name="Table 64">
            <a:extLst>
              <a:ext uri="{FF2B5EF4-FFF2-40B4-BE49-F238E27FC236}">
                <a16:creationId xmlns:a16="http://schemas.microsoft.com/office/drawing/2014/main" id="{C6F05A1D-958A-6F70-95E5-156CA1A3C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80518"/>
              </p:ext>
            </p:extLst>
          </p:nvPr>
        </p:nvGraphicFramePr>
        <p:xfrm>
          <a:off x="164841" y="3816823"/>
          <a:ext cx="3198845" cy="2054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9402">
                  <a:extLst>
                    <a:ext uri="{9D8B030D-6E8A-4147-A177-3AD203B41FA5}">
                      <a16:colId xmlns:a16="http://schemas.microsoft.com/office/drawing/2014/main" val="2415292641"/>
                    </a:ext>
                  </a:extLst>
                </a:gridCol>
                <a:gridCol w="1529443">
                  <a:extLst>
                    <a:ext uri="{9D8B030D-6E8A-4147-A177-3AD203B41FA5}">
                      <a16:colId xmlns:a16="http://schemas.microsoft.com/office/drawing/2014/main" val="1692793784"/>
                    </a:ext>
                  </a:extLst>
                </a:gridCol>
              </a:tblGrid>
              <a:tr h="34238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Georgia Pro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tx1"/>
                          </a:solidFill>
                          <a:latin typeface="Georgia Pro" panose="02040502050405020303" pitchFamily="18" charset="0"/>
                        </a:rPr>
                        <a:t>Δ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Georgia Pro" panose="02040502050405020303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latin typeface="Georgia Pro" panose="02040502050405020303" pitchFamily="18" charset="0"/>
                        </a:rPr>
                        <a:t>f</a:t>
                      </a:r>
                      <a:r>
                        <a:rPr lang="en-US" sz="1800" baseline="-25000" dirty="0" err="1">
                          <a:solidFill>
                            <a:schemeClr val="tx1"/>
                          </a:solidFill>
                          <a:latin typeface="Georgia Pro" panose="02040502050405020303" pitchFamily="18" charset="0"/>
                        </a:rPr>
                        <a:t>dip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Georgia Pro" panose="02040502050405020303" pitchFamily="18" charset="0"/>
                        </a:rPr>
                        <a:t> [kHz]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313649"/>
                  </a:ext>
                </a:extLst>
              </a:tr>
              <a:tr h="3898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Georgia Pro" panose="02040502050405020303" pitchFamily="18" charset="0"/>
                        </a:rPr>
                        <a:t>N doped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Georgia Pro" panose="02040502050405020303" pitchFamily="18" charset="0"/>
                        </a:rPr>
                        <a:t>1.31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467713"/>
                  </a:ext>
                </a:extLst>
              </a:tr>
              <a:tr h="3898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eorgia Pro" panose="02040502050405020303" pitchFamily="18" charset="0"/>
                        </a:rPr>
                        <a:t>O doped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 Pro" panose="02040502050405020303" pitchFamily="18" charset="0"/>
                        </a:rPr>
                        <a:t>0.54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688028"/>
                  </a:ext>
                </a:extLst>
              </a:tr>
              <a:tr h="4546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Georgia Pro" panose="02040502050405020303" pitchFamily="18" charset="0"/>
                        </a:rPr>
                        <a:t>+HF Rinse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 Pro" panose="02040502050405020303" pitchFamily="18" charset="0"/>
                        </a:rPr>
                        <a:t>0.26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16091"/>
                  </a:ext>
                </a:extLst>
              </a:tr>
              <a:tr h="4546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CE00DE"/>
                          </a:solidFill>
                          <a:latin typeface="Georgia Pro" panose="02040502050405020303" pitchFamily="18" charset="0"/>
                        </a:rPr>
                        <a:t>+HF Rinse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CE00DE"/>
                          </a:solidFill>
                          <a:latin typeface="Georgia Pro" panose="02040502050405020303" pitchFamily="18" charset="0"/>
                        </a:rPr>
                        <a:t>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163260"/>
                  </a:ext>
                </a:extLst>
              </a:tr>
            </a:tbl>
          </a:graphicData>
        </a:graphic>
      </p:graphicFrame>
      <p:pic>
        <p:nvPicPr>
          <p:cNvPr id="5" name="Picture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4CA3071D-C254-7EB7-0A9D-7DFD8D690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47" y="603756"/>
            <a:ext cx="3631065" cy="2941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06E180-696A-D414-1333-FC22C5F3B5ED}"/>
              </a:ext>
            </a:extLst>
          </p:cNvPr>
          <p:cNvSpPr txBox="1"/>
          <p:nvPr/>
        </p:nvSpPr>
        <p:spPr>
          <a:xfrm>
            <a:off x="3015343" y="2074390"/>
            <a:ext cx="46248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chemeClr val="tx1"/>
                </a:solidFill>
                <a:latin typeface="Georgia Pro" panose="02040502050405020303" pitchFamily="18" charset="0"/>
              </a:rPr>
              <a:t>Δ</a:t>
            </a:r>
            <a:r>
              <a:rPr lang="en-US" sz="1600" b="1" dirty="0">
                <a:solidFill>
                  <a:schemeClr val="tx1"/>
                </a:solidFill>
                <a:latin typeface="Georgia Pro" panose="02040502050405020303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Georgia Pro" panose="02040502050405020303" pitchFamily="18" charset="0"/>
              </a:rPr>
              <a:t>f</a:t>
            </a:r>
            <a:r>
              <a:rPr lang="en-US" sz="1600" b="1" baseline="-25000" dirty="0" err="1">
                <a:solidFill>
                  <a:schemeClr val="tx1"/>
                </a:solidFill>
                <a:latin typeface="Georgia Pro" panose="02040502050405020303" pitchFamily="18" charset="0"/>
              </a:rPr>
              <a:t>dip</a:t>
            </a:r>
            <a:r>
              <a:rPr lang="en-US" sz="1600" b="1" dirty="0">
                <a:solidFill>
                  <a:schemeClr val="tx1"/>
                </a:solidFill>
                <a:latin typeface="Georgia Pro" panose="02040502050405020303" pitchFamily="18" charset="0"/>
              </a:rPr>
              <a:t> </a:t>
            </a:r>
            <a:endParaRPr lang="en-US" sz="16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9B6170-CC0C-3D53-3772-1ECC49493DA6}"/>
              </a:ext>
            </a:extLst>
          </p:cNvPr>
          <p:cNvCxnSpPr>
            <a:cxnSpLocks/>
          </p:cNvCxnSpPr>
          <p:nvPr/>
        </p:nvCxnSpPr>
        <p:spPr>
          <a:xfrm>
            <a:off x="2822444" y="1970592"/>
            <a:ext cx="0" cy="6987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AF1545-FC1F-E32C-059F-41E06E19E3B5}"/>
              </a:ext>
            </a:extLst>
          </p:cNvPr>
          <p:cNvSpPr txBox="1">
            <a:spLocks/>
          </p:cNvSpPr>
          <p:nvPr/>
        </p:nvSpPr>
        <p:spPr>
          <a:xfrm>
            <a:off x="3544124" y="869207"/>
            <a:ext cx="5565814" cy="26758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Two types of dip behavior: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 doped: “</a:t>
            </a:r>
            <a:r>
              <a:rPr lang="en-US" sz="1800" dirty="0" err="1">
                <a:solidFill>
                  <a:schemeClr val="tx1"/>
                </a:solidFill>
              </a:rPr>
              <a:t>dip+bump</a:t>
            </a:r>
            <a:r>
              <a:rPr lang="en-US" sz="1800" dirty="0">
                <a:solidFill>
                  <a:schemeClr val="tx1"/>
                </a:solidFill>
              </a:rPr>
              <a:t>” characteristic behavior observed in some N infused cavities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 doped + HF rinse: “dip” feature observed in N doped cavities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Magnitude of “bump” = Magnitude of “dip” after HF rinse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2</a:t>
            </a:r>
            <a:r>
              <a:rPr lang="en-US" sz="1800" baseline="30000" dirty="0">
                <a:solidFill>
                  <a:schemeClr val="tx1"/>
                </a:solidFill>
              </a:rPr>
              <a:t>nd</a:t>
            </a:r>
            <a:r>
              <a:rPr lang="en-US" sz="1800" dirty="0">
                <a:solidFill>
                  <a:schemeClr val="tx1"/>
                </a:solidFill>
              </a:rPr>
              <a:t> HF rinse has no additional effect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41BE57-B2C0-465C-8271-D65260C7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467" y="3535862"/>
            <a:ext cx="4909934" cy="2575285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Could this be a double effect?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Two localized effects: different Nb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O</a:t>
            </a:r>
            <a:r>
              <a:rPr lang="en-US" sz="1800" baseline="-25000" dirty="0">
                <a:solidFill>
                  <a:schemeClr val="tx1"/>
                </a:solidFill>
              </a:rPr>
              <a:t>5</a:t>
            </a:r>
            <a:r>
              <a:rPr lang="en-US" sz="1800" dirty="0">
                <a:solidFill>
                  <a:schemeClr val="tx1"/>
                </a:solidFill>
              </a:rPr>
              <a:t>/Nb interface → different dip behavior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Larger dip from the suboxide interface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Eliminated when oxide is refreshed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Smaller dip from the interstitial oxygen that thermally diffused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868C82-1BBD-482A-A766-F45639EA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57077"/>
            <a:ext cx="8686800" cy="427877"/>
          </a:xfrm>
        </p:spPr>
        <p:txBody>
          <a:bodyPr/>
          <a:lstStyle/>
          <a:p>
            <a:r>
              <a:rPr lang="en-US" dirty="0"/>
              <a:t>Anomalous Dip in Resonant Frequency Before T</a:t>
            </a:r>
            <a:r>
              <a:rPr lang="en-US" baseline="-25000" dirty="0"/>
              <a:t>c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155641-A8B9-BF31-26CE-A19F2DFEB2CF}"/>
              </a:ext>
            </a:extLst>
          </p:cNvPr>
          <p:cNvSpPr/>
          <p:nvPr/>
        </p:nvSpPr>
        <p:spPr>
          <a:xfrm>
            <a:off x="2036096" y="1698025"/>
            <a:ext cx="609780" cy="576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7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" grpId="0" uiExpand="1" build="p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91957C-9B6C-4B8B-9B87-632FB82CB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70" y="876409"/>
            <a:ext cx="8541543" cy="5409884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Oxygen and nitrogen doping yield similar rf performance </a:t>
            </a:r>
          </a:p>
          <a:p>
            <a:r>
              <a:rPr lang="en-US" sz="2000" dirty="0">
                <a:solidFill>
                  <a:schemeClr val="tx1"/>
                </a:solidFill>
              </a:rPr>
              <a:t>Performance of oxygen doped cavities limited by high field losses generating substantial heating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baseline="-25000" dirty="0">
                <a:solidFill>
                  <a:schemeClr val="tx1"/>
                </a:solidFill>
              </a:rPr>
              <a:t>c </a:t>
            </a:r>
            <a:r>
              <a:rPr lang="en-US" sz="2000" dirty="0">
                <a:solidFill>
                  <a:schemeClr val="tx1"/>
                </a:solidFill>
              </a:rPr>
              <a:t>suppression in oxygen doped cavity: weakened superconductivity may be source of high field losses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Both O and N doped cavities display frequency dip before T</a:t>
            </a:r>
            <a:r>
              <a:rPr lang="en-US" sz="2000" baseline="-25000" dirty="0">
                <a:solidFill>
                  <a:schemeClr val="tx1"/>
                </a:solidFill>
              </a:rPr>
              <a:t>c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O doped shows a localized double effect in dip features</a:t>
            </a:r>
            <a:endParaRPr lang="en-US" sz="1800" baseline="-25000" dirty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66007F-C228-4842-964B-CD6BFAAB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CCF64-5002-4C80-ACC9-0D6B5C4C9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9" name="Picture Placeholder 23">
            <a:extLst>
              <a:ext uri="{FF2B5EF4-FFF2-40B4-BE49-F238E27FC236}">
                <a16:creationId xmlns:a16="http://schemas.microsoft.com/office/drawing/2014/main" id="{2AD41D9F-E02C-4465-A3BC-47C4D6286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087E1-CB44-A334-DCE4-0CC7CE838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10/11/2022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220506C-8C71-D33C-9100-3A2B8D191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H. Hu | TTC 2022</a:t>
            </a:r>
            <a:endParaRPr lang="en-US" b="1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4C8FA1E-CBA8-F3EA-4392-9DE44B4C2558}"/>
              </a:ext>
            </a:extLst>
          </p:cNvPr>
          <p:cNvSpPr txBox="1">
            <a:spLocks/>
          </p:cNvSpPr>
          <p:nvPr/>
        </p:nvSpPr>
        <p:spPr>
          <a:xfrm>
            <a:off x="299486" y="4469422"/>
            <a:ext cx="8019871" cy="233944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Tailor oxygen doping impurity profile to match nitrogen doping impurity profile </a:t>
            </a:r>
          </a:p>
          <a:p>
            <a:r>
              <a:rPr lang="en-US" sz="2000" dirty="0">
                <a:solidFill>
                  <a:schemeClr val="tx1"/>
                </a:solidFill>
              </a:rPr>
              <a:t>Exploring sources of loss mechanisms that turn on at higher fields</a:t>
            </a:r>
          </a:p>
          <a:p>
            <a:pPr marL="0" indent="0">
              <a:buFont typeface="Arial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15676A40-3BD9-1669-97EE-4E44785FF5E1}"/>
              </a:ext>
            </a:extLst>
          </p:cNvPr>
          <p:cNvSpPr txBox="1">
            <a:spLocks/>
          </p:cNvSpPr>
          <p:nvPr/>
        </p:nvSpPr>
        <p:spPr>
          <a:xfrm>
            <a:off x="203215" y="387762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Next Steps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4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6128C2-08D3-4644-B494-AE514F953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53C6E-B77A-4A1F-BFBC-8B98BA40B1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34755" y="6503988"/>
            <a:ext cx="414338" cy="23812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" name="Picture Placeholder 23">
            <a:extLst>
              <a:ext uri="{FF2B5EF4-FFF2-40B4-BE49-F238E27FC236}">
                <a16:creationId xmlns:a16="http://schemas.microsoft.com/office/drawing/2014/main" id="{F7F52269-58F1-4032-98B4-B2C021B54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18" b="33201"/>
          <a:stretch/>
        </p:blipFill>
        <p:spPr>
          <a:xfrm>
            <a:off x="7672666" y="6322288"/>
            <a:ext cx="1288540" cy="4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49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706D00-6C31-AA12-4686-2E5F372457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DDABD-1B83-36AC-CB02-1419ECFCAE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</p:spTree>
    <p:extLst>
      <p:ext uri="{BB962C8B-B14F-4D97-AF65-F5344CB8AC3E}">
        <p14:creationId xmlns:p14="http://schemas.microsoft.com/office/powerpoint/2010/main" val="150896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868C82-1BBD-482A-A766-F45639EA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55650"/>
            <a:ext cx="8686800" cy="427877"/>
          </a:xfrm>
        </p:spPr>
        <p:txBody>
          <a:bodyPr/>
          <a:lstStyle/>
          <a:p>
            <a:r>
              <a:rPr lang="en-US" dirty="0"/>
              <a:t>Superconducting gap </a:t>
            </a:r>
            <a:r>
              <a:rPr lang="el-GR" sz="2800" dirty="0">
                <a:solidFill>
                  <a:schemeClr val="tx1"/>
                </a:solidFill>
                <a:latin typeface="Georgia Pro" panose="02040502050405020303" pitchFamily="18" charset="0"/>
              </a:rPr>
              <a:t>Δ</a:t>
            </a:r>
            <a:r>
              <a:rPr lang="en-US" dirty="0"/>
              <a:t>, mean free path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C6B2-46A5-4F97-B1A9-0BD517D1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3" name="Picture Placeholder 23">
            <a:extLst>
              <a:ext uri="{FF2B5EF4-FFF2-40B4-BE49-F238E27FC236}">
                <a16:creationId xmlns:a16="http://schemas.microsoft.com/office/drawing/2014/main" id="{6918C626-773D-4929-8B3C-431EA73816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3C5F6-215C-AA74-DEB8-4789D387B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10/11/2022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655F83C-1506-539B-BB70-F803E660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H. Hu | TTC 2022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D084E6-0F85-CDFA-959C-68B3E089148C}"/>
                  </a:ext>
                </a:extLst>
              </p:cNvPr>
              <p:cNvSpPr txBox="1"/>
              <p:nvPr/>
            </p:nvSpPr>
            <p:spPr>
              <a:xfrm>
                <a:off x="179027" y="864800"/>
                <a:ext cx="2857067" cy="765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000" b="1" i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sz="2000" b="1" i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Sup>
                            <m:sSubSupPr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2000" b="1" i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latin typeface="Georgia Pro" panose="02040502050405020303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D084E6-0F85-CDFA-959C-68B3E0891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27" y="864800"/>
                <a:ext cx="2857067" cy="7656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18E8ED2-114C-908F-12BF-E5769B262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263732"/>
              </p:ext>
            </p:extLst>
          </p:nvPr>
        </p:nvGraphicFramePr>
        <p:xfrm>
          <a:off x="85358" y="3587811"/>
          <a:ext cx="3442854" cy="2405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10436040" imgH="7290720" progId="Origin95.Graph">
                  <p:embed/>
                </p:oleObj>
              </mc:Choice>
              <mc:Fallback>
                <p:oleObj name="Graph" r:id="rId6" imgW="10436040" imgH="7290720" progId="Origin95.Graph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18E8ED2-114C-908F-12BF-E5769B2627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358" y="3587811"/>
                        <a:ext cx="3442854" cy="2405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8D5FB8A-5A8C-C760-937E-1CFCB4E6D2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311" y="1590841"/>
            <a:ext cx="2982949" cy="2237212"/>
          </a:xfrm>
          <a:prstGeom prst="rect">
            <a:avLst/>
          </a:prstGeom>
        </p:spPr>
      </p:pic>
      <p:graphicFrame>
        <p:nvGraphicFramePr>
          <p:cNvPr id="11" name="Table 64">
            <a:extLst>
              <a:ext uri="{FF2B5EF4-FFF2-40B4-BE49-F238E27FC236}">
                <a16:creationId xmlns:a16="http://schemas.microsoft.com/office/drawing/2014/main" id="{35F0A6AA-87FB-47C0-973D-2899E0245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86216"/>
              </p:ext>
            </p:extLst>
          </p:nvPr>
        </p:nvGraphicFramePr>
        <p:xfrm>
          <a:off x="3664498" y="989537"/>
          <a:ext cx="5300475" cy="2385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400">
                  <a:extLst>
                    <a:ext uri="{9D8B030D-6E8A-4147-A177-3AD203B41FA5}">
                      <a16:colId xmlns:a16="http://schemas.microsoft.com/office/drawing/2014/main" val="2415292641"/>
                    </a:ext>
                  </a:extLst>
                </a:gridCol>
                <a:gridCol w="1571772">
                  <a:extLst>
                    <a:ext uri="{9D8B030D-6E8A-4147-A177-3AD203B41FA5}">
                      <a16:colId xmlns:a16="http://schemas.microsoft.com/office/drawing/2014/main" val="308295297"/>
                    </a:ext>
                  </a:extLst>
                </a:gridCol>
                <a:gridCol w="2043303">
                  <a:extLst>
                    <a:ext uri="{9D8B030D-6E8A-4147-A177-3AD203B41FA5}">
                      <a16:colId xmlns:a16="http://schemas.microsoft.com/office/drawing/2014/main" val="2050923322"/>
                    </a:ext>
                  </a:extLst>
                </a:gridCol>
              </a:tblGrid>
              <a:tr h="40211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Georgia Pro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tx1"/>
                          </a:solidFill>
                          <a:latin typeface="Georgia Pro" panose="02040502050405020303" pitchFamily="18" charset="0"/>
                        </a:rPr>
                        <a:t>Δ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Georgia Pro" panose="02040502050405020303" pitchFamily="18" charset="0"/>
                        </a:rPr>
                        <a:t> [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Georgia Pro" panose="02040502050405020303" pitchFamily="18" charset="0"/>
                        </a:rPr>
                        <a:t>meV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Georgia Pro" panose="02040502050405020303" pitchFamily="18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Georgia Pro" panose="02040502050405020303" pitchFamily="18" charset="0"/>
                        </a:rPr>
                        <a:t>mfp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Georgia Pro" panose="02040502050405020303" pitchFamily="18" charset="0"/>
                        </a:rPr>
                        <a:t> [nm]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313649"/>
                  </a:ext>
                </a:extLst>
              </a:tr>
              <a:tr h="4578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Georgia Pro" panose="02040502050405020303" pitchFamily="18" charset="0"/>
                        </a:rPr>
                        <a:t>N doped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Georgia Pro" panose="02040502050405020303" pitchFamily="18" charset="0"/>
                        </a:rPr>
                        <a:t>2.10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 Pro" panose="02040502050405020303" pitchFamily="18" charset="0"/>
                        </a:rPr>
                        <a:t>± 0.08</a:t>
                      </a:r>
                      <a:endParaRPr lang="en-US" sz="1800" dirty="0">
                        <a:solidFill>
                          <a:srgbClr val="FF0000"/>
                        </a:solidFill>
                        <a:latin typeface="Georgia Pro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Georgia Pro" panose="02040502050405020303" pitchFamily="18" charset="0"/>
                        </a:rPr>
                        <a:t>125.1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 Pro" panose="02040502050405020303" pitchFamily="18" charset="0"/>
                        </a:rPr>
                        <a:t>± 37.8</a:t>
                      </a:r>
                      <a:endParaRPr lang="en-US" sz="1800" dirty="0">
                        <a:solidFill>
                          <a:srgbClr val="FF0000"/>
                        </a:solidFill>
                        <a:latin typeface="Georgia Pro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467713"/>
                  </a:ext>
                </a:extLst>
              </a:tr>
              <a:tr h="4578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Georgia Pro" panose="02040502050405020303" pitchFamily="18" charset="0"/>
                        </a:rPr>
                        <a:t>O doped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 Pro" panose="02040502050405020303" pitchFamily="18" charset="0"/>
                        </a:rPr>
                        <a:t>2.18 ± 0.04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 Pro" panose="02040502050405020303" pitchFamily="18" charset="0"/>
                        </a:rPr>
                        <a:t>17.99 ±  1.12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688028"/>
                  </a:ext>
                </a:extLst>
              </a:tr>
              <a:tr h="5339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Georgia Pro" panose="02040502050405020303" pitchFamily="18" charset="0"/>
                        </a:rPr>
                        <a:t>+HF Rinse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 Pro" panose="02040502050405020303" pitchFamily="18" charset="0"/>
                        </a:rPr>
                        <a:t>1.69 ± 0.02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 Pro" panose="02040502050405020303" pitchFamily="18" charset="0"/>
                        </a:rPr>
                        <a:t>14.52 ±  0.56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16091"/>
                  </a:ext>
                </a:extLst>
              </a:tr>
              <a:tr h="5339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CE00DE"/>
                          </a:solidFill>
                          <a:latin typeface="Georgia Pro" panose="02040502050405020303" pitchFamily="18" charset="0"/>
                        </a:rPr>
                        <a:t>+HF Rinse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CE00DE"/>
                          </a:solidFill>
                          <a:latin typeface="Georgia Pro" panose="02040502050405020303" pitchFamily="18" charset="0"/>
                        </a:rPr>
                        <a:t>1.98 </a:t>
                      </a:r>
                      <a:r>
                        <a:rPr lang="en-US" sz="1800" b="0" i="0" u="none" strike="noStrike" dirty="0">
                          <a:solidFill>
                            <a:srgbClr val="CE00DE"/>
                          </a:solidFill>
                          <a:effectLst/>
                          <a:latin typeface="Georgia Pro" panose="02040502050405020303" pitchFamily="18" charset="0"/>
                        </a:rPr>
                        <a:t>±  0.03</a:t>
                      </a:r>
                      <a:endParaRPr lang="en-US" sz="1800" dirty="0">
                        <a:solidFill>
                          <a:srgbClr val="CE00DE"/>
                        </a:solidFill>
                        <a:latin typeface="Georgia Pro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CE00DE"/>
                          </a:solidFill>
                          <a:latin typeface="Georgia Pro" panose="02040502050405020303" pitchFamily="18" charset="0"/>
                        </a:rPr>
                        <a:t>16.79 </a:t>
                      </a:r>
                      <a:r>
                        <a:rPr lang="en-US" sz="1800" b="0" i="0" u="none" strike="noStrike" dirty="0">
                          <a:solidFill>
                            <a:srgbClr val="CE00DE"/>
                          </a:solidFill>
                          <a:effectLst/>
                          <a:latin typeface="Georgia Pro" panose="02040502050405020303" pitchFamily="18" charset="0"/>
                        </a:rPr>
                        <a:t>± 0.79</a:t>
                      </a:r>
                      <a:endParaRPr lang="en-US" sz="1800" dirty="0">
                        <a:solidFill>
                          <a:srgbClr val="CE00DE"/>
                        </a:solidFill>
                        <a:latin typeface="Georgia Pro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163260"/>
                  </a:ext>
                </a:extLst>
              </a:tr>
            </a:tbl>
          </a:graphicData>
        </a:graphic>
      </p:graphicFrame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736E058-48C4-B78E-7253-A88A45A2E809}"/>
              </a:ext>
            </a:extLst>
          </p:cNvPr>
          <p:cNvSpPr txBox="1">
            <a:spLocks/>
          </p:cNvSpPr>
          <p:nvPr/>
        </p:nvSpPr>
        <p:spPr>
          <a:xfrm>
            <a:off x="3347834" y="3570164"/>
            <a:ext cx="5398060" cy="28349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Comparable average superconducting gap Δ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Oxygen doping reduces QP introduced losses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Smaller </a:t>
            </a:r>
            <a:r>
              <a:rPr lang="en-US" sz="1800" dirty="0" err="1">
                <a:solidFill>
                  <a:schemeClr val="tx1"/>
                </a:solidFill>
              </a:rPr>
              <a:t>mfp</a:t>
            </a:r>
            <a:r>
              <a:rPr lang="en-US" sz="1800" dirty="0">
                <a:solidFill>
                  <a:schemeClr val="tx1"/>
                </a:solidFill>
              </a:rPr>
              <a:t>: higher concentration of impurities on the surface of an oxygen doped cavity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Confirmed with SIMS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Effects of tailoring oxygen doping treatment to have same </a:t>
            </a:r>
            <a:r>
              <a:rPr lang="en-US" sz="1600" dirty="0" err="1">
                <a:solidFill>
                  <a:schemeClr val="tx1"/>
                </a:solidFill>
              </a:rPr>
              <a:t>mfp</a:t>
            </a:r>
            <a:r>
              <a:rPr lang="en-US" sz="1600" dirty="0">
                <a:solidFill>
                  <a:schemeClr val="tx1"/>
                </a:solidFill>
              </a:rPr>
              <a:t> as nitrogen doping?</a:t>
            </a:r>
          </a:p>
          <a:p>
            <a:pPr marL="0" indent="0">
              <a:buFont typeface="Arial" charset="0"/>
              <a:buNone/>
            </a:pP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F4CF05-05B7-0A11-04E4-1C384397440B}"/>
              </a:ext>
            </a:extLst>
          </p:cNvPr>
          <p:cNvSpPr txBox="1"/>
          <p:nvPr/>
        </p:nvSpPr>
        <p:spPr>
          <a:xfrm>
            <a:off x="0" y="6058384"/>
            <a:ext cx="70076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D. Bafia</a:t>
            </a:r>
            <a:r>
              <a:rPr lang="en-US" sz="1100" dirty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100" b="0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PhD Thesis, IIT, 2020</a:t>
            </a:r>
            <a:endParaRPr lang="en-US" sz="1100" dirty="0">
              <a:solidFill>
                <a:schemeClr val="accent4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2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100DBB7-555A-40F9-A7C6-730D32FDA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330" y="776739"/>
            <a:ext cx="5028782" cy="377158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758438-B732-420A-8E08-A158A0D2D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3989613" cy="5059363"/>
          </a:xfrm>
        </p:spPr>
        <p:txBody>
          <a:bodyPr/>
          <a:lstStyle/>
          <a:p>
            <a:r>
              <a:rPr lang="en-US" sz="1800" dirty="0"/>
              <a:t>Superconducting radiofrequency (SRF) cavities</a:t>
            </a:r>
          </a:p>
          <a:p>
            <a:pPr lvl="1"/>
            <a:r>
              <a:rPr lang="en-US" sz="1600" dirty="0"/>
              <a:t>High quality factors (Q</a:t>
            </a:r>
            <a:r>
              <a:rPr lang="en-US" sz="1000" dirty="0"/>
              <a:t>0</a:t>
            </a:r>
            <a:r>
              <a:rPr lang="en-US" sz="1600" dirty="0"/>
              <a:t>)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High accelerating gradients (</a:t>
            </a:r>
            <a:r>
              <a:rPr lang="en-US" sz="1600" dirty="0" err="1"/>
              <a:t>E</a:t>
            </a:r>
            <a:r>
              <a:rPr lang="en-US" sz="1000" dirty="0" err="1"/>
              <a:t>acc</a:t>
            </a:r>
            <a:r>
              <a:rPr lang="en-US" sz="1600" dirty="0"/>
              <a:t>)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800" dirty="0"/>
              <a:t>Performance is largely governed by the first ~100 nm (rf layer)</a:t>
            </a:r>
          </a:p>
          <a:p>
            <a:r>
              <a:rPr lang="en-US" sz="1800" dirty="0"/>
              <a:t>Baking and chemical treatments alter the composition of the rf layer</a:t>
            </a:r>
          </a:p>
          <a:p>
            <a:r>
              <a:rPr lang="en-US" sz="1800" dirty="0"/>
              <a:t>Nitrogen doping</a:t>
            </a:r>
          </a:p>
          <a:p>
            <a:r>
              <a:rPr lang="en-US" sz="1800" dirty="0">
                <a:sym typeface="Wingdings" panose="05000000000000000000" pitchFamily="2" charset="2"/>
              </a:rPr>
              <a:t>Tailoring of the impurity profile 	  via o</a:t>
            </a:r>
            <a:r>
              <a:rPr lang="en-US" sz="1800" dirty="0"/>
              <a:t>xygen doping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D0AF93-CF18-4E4F-BE5C-849FDD35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06C3-45C5-4E04-9D54-8B23F1ACE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10/11/2022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E15C1-91B1-4BDF-A8CE-49956028A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H. Hu | TTC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9A98D-A728-4B7D-ADC2-F697AD6C8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Placeholder 23">
            <a:extLst>
              <a:ext uri="{FF2B5EF4-FFF2-40B4-BE49-F238E27FC236}">
                <a16:creationId xmlns:a16="http://schemas.microsoft.com/office/drawing/2014/main" id="{18F37659-123A-4B72-AE23-ACCE721421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D0C5FDB-8664-4C0C-B6C0-EB0558DAC8C2}"/>
              </a:ext>
            </a:extLst>
          </p:cNvPr>
          <p:cNvSpPr txBox="1"/>
          <p:nvPr/>
        </p:nvSpPr>
        <p:spPr>
          <a:xfrm>
            <a:off x="672186" y="4959044"/>
            <a:ext cx="3605586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O doping and N doping yield similar performance.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1E3EAE0-DD98-4DEC-8DF0-516133581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330" y="776738"/>
            <a:ext cx="5028783" cy="3771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B545FB-5291-ED3B-B85E-C5779181EFCA}"/>
              </a:ext>
            </a:extLst>
          </p:cNvPr>
          <p:cNvSpPr txBox="1"/>
          <p:nvPr/>
        </p:nvSpPr>
        <p:spPr>
          <a:xfrm>
            <a:off x="4721357" y="4951651"/>
            <a:ext cx="3597728" cy="9341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What precise roles are O and N and playing?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76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845CEC4-F3EE-43FD-B7E3-96B9FF21B8EE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>
              <a:xfrm>
                <a:off x="228601" y="852550"/>
                <a:ext cx="4206240" cy="19146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N Doping 2/0 + 5 um</a:t>
                </a:r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sz="1800" dirty="0"/>
                  <a:t>Baked in UHV furnace at 800  C  injection of 25 </a:t>
                </a:r>
                <a:r>
                  <a:rPr lang="en-US" sz="1800" dirty="0" err="1"/>
                  <a:t>mTorr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		      for 2 minutes</a:t>
                </a:r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sz="1800" dirty="0"/>
                  <a:t>5 um EP removal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845CEC4-F3EE-43FD-B7E3-96B9FF21B8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xfrm>
                <a:off x="228601" y="852550"/>
                <a:ext cx="4206240" cy="1914660"/>
              </a:xfrm>
              <a:blipFill>
                <a:blip r:embed="rId4"/>
                <a:stretch>
                  <a:fillRect l="-3768" t="-3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A58661-6307-42F2-AA45-37D7FC7276EB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4434841" y="849213"/>
                <a:ext cx="4554961" cy="29208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O Doping</a:t>
                </a:r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sz="1800" dirty="0"/>
                  <a:t>Baked </a:t>
                </a:r>
                <a:r>
                  <a:rPr lang="en-US" sz="1800" i="1" dirty="0"/>
                  <a:t>in-situ</a:t>
                </a:r>
                <a:r>
                  <a:rPr lang="en-US" sz="1800" dirty="0"/>
                  <a:t> at 200  C for 20 hours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Maintains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1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Torr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Utilizes thermal diffusion without any subsequent chemistry</a:t>
                </a:r>
              </a:p>
              <a:p>
                <a:pPr marL="1200150" lvl="2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A58661-6307-42F2-AA45-37D7FC727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4434841" y="849213"/>
                <a:ext cx="4554961" cy="2920828"/>
              </a:xfrm>
              <a:blipFill>
                <a:blip r:embed="rId5"/>
                <a:stretch>
                  <a:fillRect l="-3481" t="-2505" r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C07D6-78DE-48AF-8537-7B59C0839FE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05143" y="2774079"/>
            <a:ext cx="7980188" cy="443403"/>
          </a:xfrm>
        </p:spPr>
        <p:txBody>
          <a:bodyPr/>
          <a:lstStyle/>
          <a:p>
            <a:pPr algn="ctr"/>
            <a:r>
              <a:rPr lang="en-US" sz="2000" b="0" dirty="0"/>
              <a:t>Both yield </a:t>
            </a:r>
            <a:r>
              <a:rPr lang="en-US" sz="2000" dirty="0"/>
              <a:t>uniform concentration of impurities </a:t>
            </a:r>
            <a:r>
              <a:rPr lang="en-US" sz="2000" b="0" dirty="0"/>
              <a:t>within the rf layer.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6B5C54-024B-4F4E-A43E-EB6C65DF7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6F07CAB-A12B-40F4-9948-81F444BE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 Doping vs Oxygen Doping</a:t>
            </a:r>
          </a:p>
        </p:txBody>
      </p:sp>
      <p:pic>
        <p:nvPicPr>
          <p:cNvPr id="10" name="Picture Placeholder 23">
            <a:extLst>
              <a:ext uri="{FF2B5EF4-FFF2-40B4-BE49-F238E27FC236}">
                <a16:creationId xmlns:a16="http://schemas.microsoft.com/office/drawing/2014/main" id="{5650B43C-E1AE-4585-B58D-F6578D8D90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218" b="33201"/>
          <a:stretch/>
        </p:blipFill>
        <p:spPr>
          <a:xfrm>
            <a:off x="6504181" y="6232399"/>
            <a:ext cx="1288540" cy="419825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8DAA002-9E66-4513-0863-65F51D6D6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10/11/2022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B67E45-F207-F6F5-B03A-7BBFE16A2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H. Hu | TTC 2022</a:t>
            </a:r>
            <a:endParaRPr lang="en-US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8C10B8B-A472-7B44-850E-963B06A13575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4301522" y="3235586"/>
            <a:ext cx="3907486" cy="29037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FD1D0A3-585E-ED70-82DA-229463BCA3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143" y="3256415"/>
            <a:ext cx="3709547" cy="2912168"/>
          </a:xfrm>
          <a:prstGeom prst="rect">
            <a:avLst/>
          </a:prstGeom>
        </p:spPr>
      </p:pic>
      <p:pic>
        <p:nvPicPr>
          <p:cNvPr id="36" name="Picture 35" descr="Chart&#10;&#10;Description automatically generated with medium confidence">
            <a:extLst>
              <a:ext uri="{FF2B5EF4-FFF2-40B4-BE49-F238E27FC236}">
                <a16:creationId xmlns:a16="http://schemas.microsoft.com/office/drawing/2014/main" id="{B7FF275A-8D00-7988-2576-7BAF7412EAB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133" t="7129" b="6994"/>
          <a:stretch/>
        </p:blipFill>
        <p:spPr>
          <a:xfrm>
            <a:off x="4567640" y="3483429"/>
            <a:ext cx="3641368" cy="242579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D959B6C-3607-D3DE-CF9D-29EDD26739B6}"/>
              </a:ext>
            </a:extLst>
          </p:cNvPr>
          <p:cNvSpPr txBox="1"/>
          <p:nvPr/>
        </p:nvSpPr>
        <p:spPr>
          <a:xfrm>
            <a:off x="6932097" y="123599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E3F390-4595-BE33-E95C-5A5FFE877FF2}"/>
              </a:ext>
            </a:extLst>
          </p:cNvPr>
          <p:cNvSpPr txBox="1"/>
          <p:nvPr/>
        </p:nvSpPr>
        <p:spPr>
          <a:xfrm>
            <a:off x="3658896" y="1249939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5A512-50DA-F3F2-58B6-035ED33EBFFD}"/>
              </a:ext>
            </a:extLst>
          </p:cNvPr>
          <p:cNvSpPr txBox="1"/>
          <p:nvPr/>
        </p:nvSpPr>
        <p:spPr>
          <a:xfrm>
            <a:off x="2668885" y="6132452"/>
            <a:ext cx="39855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 Pro" panose="02040502050405020303" pitchFamily="18" charset="0"/>
              </a:rPr>
              <a:t>O/Nb SIMS: A. Romanenko </a:t>
            </a:r>
            <a:r>
              <a:rPr lang="fr-FR" sz="1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 Pro" panose="02040502050405020303" pitchFamily="18" charset="0"/>
              </a:rPr>
              <a:t>et al.</a:t>
            </a:r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 Pro" panose="02040502050405020303" pitchFamily="18" charset="0"/>
              </a:rPr>
              <a:t>, THP014, SRF’19 (2019).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C6FDA1-335F-803D-18A8-C18AA5D9C645}"/>
              </a:ext>
            </a:extLst>
          </p:cNvPr>
          <p:cNvSpPr txBox="1"/>
          <p:nvPr/>
        </p:nvSpPr>
        <p:spPr>
          <a:xfrm>
            <a:off x="-26084" y="612554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 Pro" panose="02040502050405020303" pitchFamily="18" charset="0"/>
              </a:rPr>
              <a:t>NbN</a:t>
            </a:r>
            <a:r>
              <a:rPr lang="fr-FR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 Pro" panose="02040502050405020303" pitchFamily="18" charset="0"/>
              </a:rPr>
              <a:t> SIMS: D. Bafia. PhD </a:t>
            </a:r>
            <a:r>
              <a:rPr lang="fr-FR" sz="1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 Pro" panose="02040502050405020303" pitchFamily="18" charset="0"/>
              </a:rPr>
              <a:t>Thesis</a:t>
            </a:r>
            <a:r>
              <a:rPr lang="fr-FR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 Pro" panose="02040502050405020303" pitchFamily="18" charset="0"/>
              </a:rPr>
              <a:t>, IIT,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10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DBF8731-0D65-453E-874A-BE500DD75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952" y="1103535"/>
            <a:ext cx="6198243" cy="485358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CA085C8-4074-452A-A5C1-C0108A4E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6043"/>
            <a:ext cx="8686800" cy="427877"/>
          </a:xfrm>
        </p:spPr>
        <p:txBody>
          <a:bodyPr/>
          <a:lstStyle/>
          <a:p>
            <a:r>
              <a:rPr lang="en-US" dirty="0"/>
              <a:t>Cavity Treatment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5247A-F99A-4129-BD41-68DA2C72B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Placeholder 23">
            <a:extLst>
              <a:ext uri="{FF2B5EF4-FFF2-40B4-BE49-F238E27FC236}">
                <a16:creationId xmlns:a16="http://schemas.microsoft.com/office/drawing/2014/main" id="{B9F4B30E-088A-4D6D-8C66-67C57BA3BB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53BDBB-1BE5-4381-895F-8B828CF6FF8A}"/>
              </a:ext>
            </a:extLst>
          </p:cNvPr>
          <p:cNvSpPr txBox="1"/>
          <p:nvPr/>
        </p:nvSpPr>
        <p:spPr>
          <a:xfrm>
            <a:off x="242622" y="952577"/>
            <a:ext cx="29538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Single cell, tesla shaped Nb cavities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1.3 GHz resonant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Continuous wave (CW) operation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674934-3076-4B39-B3D1-83DB7C7D3A7F}"/>
              </a:ext>
            </a:extLst>
          </p:cNvPr>
          <p:cNvSpPr txBox="1"/>
          <p:nvPr/>
        </p:nvSpPr>
        <p:spPr>
          <a:xfrm>
            <a:off x="321814" y="4141799"/>
            <a:ext cx="2699672" cy="1464231"/>
          </a:xfrm>
          <a:prstGeom prst="roundRect">
            <a:avLst/>
          </a:prstGeom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Treatment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200°C x 20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hrs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HF Rinse 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CE00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HF Rinse 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7750D6B-2575-4869-8F2C-C09A77F7AE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958" t="37222" r="44512" b="52191"/>
          <a:stretch/>
        </p:blipFill>
        <p:spPr>
          <a:xfrm>
            <a:off x="636588" y="2832664"/>
            <a:ext cx="2070125" cy="8085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360435-76A1-445F-919B-7EDD3734A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954" y="1103536"/>
            <a:ext cx="6198241" cy="48535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454BC2B-46BB-4A72-9E72-98139A363E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6695" y="1104900"/>
            <a:ext cx="6196500" cy="4852218"/>
          </a:xfrm>
          <a:prstGeom prst="rect">
            <a:avLst/>
          </a:prstGeom>
        </p:spPr>
      </p:pic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C3D97109-8AC4-45ED-B127-47BA2AC755ED}"/>
              </a:ext>
            </a:extLst>
          </p:cNvPr>
          <p:cNvSpPr/>
          <p:nvPr/>
        </p:nvSpPr>
        <p:spPr>
          <a:xfrm>
            <a:off x="6084796" y="1395412"/>
            <a:ext cx="166409" cy="161925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133FD0-5694-40DA-B768-3F0D8B61EBD9}"/>
              </a:ext>
            </a:extLst>
          </p:cNvPr>
          <p:cNvSpPr txBox="1"/>
          <p:nvPr/>
        </p:nvSpPr>
        <p:spPr>
          <a:xfrm>
            <a:off x="6276085" y="1414577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 doped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B6E41-F806-929F-09BB-4E937F697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10/11/2022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90A4B-8885-AFE2-4372-782C579F0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H. Hu | TTC 2022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492B1B-DD02-EE4E-B8F4-4AB2AFF5B465}"/>
              </a:ext>
            </a:extLst>
          </p:cNvPr>
          <p:cNvSpPr txBox="1"/>
          <p:nvPr/>
        </p:nvSpPr>
        <p:spPr>
          <a:xfrm>
            <a:off x="-1" y="6092166"/>
            <a:ext cx="64218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Georgia Pro" panose="02040502050405020303" pitchFamily="18" charset="0"/>
              </a:rPr>
              <a:t>HF Rinse: A. Romanenko </a:t>
            </a:r>
            <a:r>
              <a:rPr lang="fr-FR" sz="1200" i="1" dirty="0">
                <a:solidFill>
                  <a:schemeClr val="accent6"/>
                </a:solidFill>
                <a:latin typeface="Georgia Pro" panose="02040502050405020303" pitchFamily="18" charset="0"/>
              </a:rPr>
              <a:t>et al., </a:t>
            </a:r>
            <a:r>
              <a:rPr lang="en-US" sz="1200" i="1" dirty="0">
                <a:solidFill>
                  <a:schemeClr val="accent6"/>
                </a:solidFill>
                <a:latin typeface="Georgia Pro" panose="02040502050405020303" pitchFamily="18" charset="0"/>
              </a:rPr>
              <a:t>Phys. Rev. ST Accel. Beams </a:t>
            </a:r>
            <a:r>
              <a:rPr lang="en-US" sz="1200" dirty="0">
                <a:solidFill>
                  <a:schemeClr val="accent6"/>
                </a:solidFill>
                <a:latin typeface="Georgia Pro" panose="02040502050405020303" pitchFamily="18" charset="0"/>
              </a:rPr>
              <a:t>16 (2013).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67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03C07D6-78DE-48AF-8537-7B59C0839FE4}"/>
                  </a:ext>
                </a:extLst>
              </p:cNvPr>
              <p:cNvSpPr>
                <a:spLocks noGrp="1"/>
              </p:cNvSpPr>
              <p:nvPr>
                <p:ph type="body" sz="half" idx="16"/>
              </p:nvPr>
            </p:nvSpPr>
            <p:spPr>
              <a:xfrm>
                <a:off x="228600" y="4392534"/>
                <a:ext cx="4205476" cy="1739702"/>
              </a:xfrm>
            </p:spPr>
            <p:txBody>
              <a:bodyPr/>
              <a:lstStyle/>
              <a:p>
                <a:r>
                  <a:rPr lang="en-US" sz="2000" dirty="0"/>
                  <a:t>N Doping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High Q</a:t>
                </a:r>
                <a:r>
                  <a:rPr lang="en-US" sz="2000" b="0" baseline="-25000" dirty="0"/>
                  <a:t>0 </a:t>
                </a:r>
                <a:r>
                  <a:rPr lang="en-US" sz="2000" b="0" dirty="0"/>
                  <a:t>&gt; 4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sz="2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 err="1"/>
                  <a:t>E</a:t>
                </a:r>
                <a:r>
                  <a:rPr lang="en-US" sz="2000" b="0" baseline="-25000" dirty="0" err="1"/>
                  <a:t>acc</a:t>
                </a:r>
                <a:r>
                  <a:rPr lang="en-US" sz="2000" b="0" baseline="-25000" dirty="0"/>
                  <a:t> </a:t>
                </a:r>
                <a:r>
                  <a:rPr lang="en-US" sz="2000" b="0" dirty="0"/>
                  <a:t>&lt; 38 MV/m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03C07D6-78DE-48AF-8537-7B59C0839F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6"/>
              </p:nvPr>
            </p:nvSpPr>
            <p:spPr>
              <a:xfrm>
                <a:off x="228600" y="4392534"/>
                <a:ext cx="4205476" cy="1739702"/>
              </a:xfrm>
              <a:blipFill>
                <a:blip r:embed="rId4"/>
                <a:stretch>
                  <a:fillRect l="-3774" t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C8C4F8D7-1361-48FB-9B91-065AA3E626AC}"/>
                  </a:ext>
                </a:extLst>
              </p:cNvPr>
              <p:cNvSpPr>
                <a:spLocks noGrp="1"/>
              </p:cNvSpPr>
              <p:nvPr>
                <p:ph type="body" sz="half" idx="19"/>
              </p:nvPr>
            </p:nvSpPr>
            <p:spPr>
              <a:xfrm>
                <a:off x="4592869" y="4406776"/>
                <a:ext cx="4205475" cy="1398150"/>
              </a:xfrm>
            </p:spPr>
            <p:txBody>
              <a:bodyPr/>
              <a:lstStyle/>
              <a:p>
                <a:r>
                  <a:rPr lang="en-US" sz="2000" dirty="0"/>
                  <a:t>O Doping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High Q</a:t>
                </a:r>
                <a:r>
                  <a:rPr lang="en-US" sz="2000" b="0" baseline="-25000" dirty="0"/>
                  <a:t>0</a:t>
                </a:r>
                <a:r>
                  <a:rPr lang="en-US" sz="2000" b="0" dirty="0"/>
                  <a:t> ~ 4.3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 err="1"/>
                  <a:t>E</a:t>
                </a:r>
                <a:r>
                  <a:rPr lang="en-US" sz="2000" b="0" baseline="-25000" dirty="0" err="1"/>
                  <a:t>acc</a:t>
                </a:r>
                <a:r>
                  <a:rPr lang="en-US" sz="2000" b="0" dirty="0"/>
                  <a:t> ~ 33 MV/m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C8C4F8D7-1361-48FB-9B91-065AA3E62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9"/>
              </p:nvPr>
            </p:nvSpPr>
            <p:spPr>
              <a:xfrm>
                <a:off x="4592869" y="4406776"/>
                <a:ext cx="4205475" cy="1398150"/>
              </a:xfrm>
              <a:blipFill>
                <a:blip r:embed="rId5"/>
                <a:stretch>
                  <a:fillRect l="-3623" t="-5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6B5C54-024B-4F4E-A43E-EB6C65DF7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6F07CAB-A12B-40F4-9948-81F444BE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Factor (Q</a:t>
            </a:r>
            <a:r>
              <a:rPr lang="en-US" baseline="-25000" dirty="0"/>
              <a:t>0</a:t>
            </a:r>
            <a:r>
              <a:rPr lang="en-US" dirty="0"/>
              <a:t>) vs Accelerating Gradient (</a:t>
            </a:r>
            <a:r>
              <a:rPr lang="en-US" dirty="0" err="1"/>
              <a:t>E</a:t>
            </a:r>
            <a:r>
              <a:rPr lang="en-US" baseline="-25000" dirty="0" err="1"/>
              <a:t>acc</a:t>
            </a:r>
            <a:r>
              <a:rPr lang="en-US" dirty="0"/>
              <a:t>)</a:t>
            </a:r>
          </a:p>
        </p:txBody>
      </p:sp>
      <p:pic>
        <p:nvPicPr>
          <p:cNvPr id="10" name="Picture Placeholder 23">
            <a:extLst>
              <a:ext uri="{FF2B5EF4-FFF2-40B4-BE49-F238E27FC236}">
                <a16:creationId xmlns:a16="http://schemas.microsoft.com/office/drawing/2014/main" id="{5650B43C-E1AE-4585-B58D-F6578D8D90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8DAA002-9E66-4513-0863-65F51D6D6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10/11/2022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B67E45-F207-F6F5-B03A-7BBFE16A2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H. Hu | TTC 2022</a:t>
            </a:r>
            <a:endParaRPr lang="en-US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C33A1B-822F-BEE9-2C66-CFE45F1D8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9646" y="741437"/>
            <a:ext cx="4804707" cy="360353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7E2B1DB-9506-1D17-36A8-4ED8842E7BC5}"/>
              </a:ext>
            </a:extLst>
          </p:cNvPr>
          <p:cNvSpPr txBox="1">
            <a:spLocks/>
          </p:cNvSpPr>
          <p:nvPr/>
        </p:nvSpPr>
        <p:spPr>
          <a:xfrm>
            <a:off x="7107261" y="1878562"/>
            <a:ext cx="1691083" cy="12876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0" dirty="0" err="1"/>
              <a:t>Multipacting</a:t>
            </a:r>
            <a:r>
              <a:rPr lang="en-US" sz="1800" b="0" dirty="0"/>
              <a:t> induced quench which</a:t>
            </a:r>
          </a:p>
          <a:p>
            <a:pPr algn="ctr"/>
            <a:r>
              <a:rPr lang="en-US" sz="1800" b="0" dirty="0"/>
              <a:t>trapped flux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839CC3-2D31-C67E-4818-65BE78230363}"/>
              </a:ext>
            </a:extLst>
          </p:cNvPr>
          <p:cNvCxnSpPr/>
          <p:nvPr/>
        </p:nvCxnSpPr>
        <p:spPr>
          <a:xfrm flipH="1" flipV="1">
            <a:off x="5206482" y="1909665"/>
            <a:ext cx="1673289" cy="1803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290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9F019-CE60-FFF4-E1BB-F50B3E006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80" y="1023826"/>
            <a:ext cx="5176018" cy="322541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C07D6-78DE-48AF-8537-7B59C0839FE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28600" y="4399701"/>
            <a:ext cx="8025882" cy="17397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Anti-Q slope phenomenon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Decrease in </a:t>
            </a:r>
            <a:r>
              <a:rPr lang="en-US" sz="2000" b="0" i="1" dirty="0"/>
              <a:t>R</a:t>
            </a:r>
            <a:r>
              <a:rPr lang="en-US" sz="2000" b="0" i="1" baseline="-25000" dirty="0"/>
              <a:t>BCS</a:t>
            </a:r>
            <a:r>
              <a:rPr lang="en-US" sz="2000" b="0" dirty="0"/>
              <a:t> with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1" dirty="0"/>
              <a:t>R</a:t>
            </a:r>
            <a:r>
              <a:rPr lang="en-US" sz="2000" b="0" i="1" baseline="-25000" dirty="0"/>
              <a:t>BCS </a:t>
            </a:r>
            <a:r>
              <a:rPr lang="en-US" sz="2000" b="0" dirty="0"/>
              <a:t>is not affected by HF rinse changing the oxide                            		→ impurity profile is mostly unchanged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Compared to N doped: High field losses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6B5C54-024B-4F4E-A43E-EB6C65DF7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6F07CAB-A12B-40F4-9948-81F444BE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Anti-Q Slope and BCS Resistance</a:t>
            </a:r>
          </a:p>
        </p:txBody>
      </p:sp>
      <p:pic>
        <p:nvPicPr>
          <p:cNvPr id="10" name="Picture Placeholder 23">
            <a:extLst>
              <a:ext uri="{FF2B5EF4-FFF2-40B4-BE49-F238E27FC236}">
                <a16:creationId xmlns:a16="http://schemas.microsoft.com/office/drawing/2014/main" id="{5650B43C-E1AE-4585-B58D-F6578D8D90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8DAA002-9E66-4513-0863-65F51D6D6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10/11/2022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B67E45-F207-F6F5-B03A-7BBFE16A2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H. Hu | TTC 2022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A7387B-3CE6-9736-AA72-D3C153782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542" y="1018950"/>
            <a:ext cx="5176356" cy="323028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F04CDE9-171E-F02B-7DDA-D71DD3E799D2}"/>
              </a:ext>
            </a:extLst>
          </p:cNvPr>
          <p:cNvSpPr/>
          <p:nvPr/>
        </p:nvSpPr>
        <p:spPr>
          <a:xfrm>
            <a:off x="7262784" y="1678277"/>
            <a:ext cx="1535559" cy="99027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B7C568-EA6E-ACC5-1D66-97FE518189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635" r="5895"/>
          <a:stretch/>
        </p:blipFill>
        <p:spPr>
          <a:xfrm>
            <a:off x="49198" y="986276"/>
            <a:ext cx="4612464" cy="3230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374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1FC4889-862F-4E12-BF24-72CAE332B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329" y="1028510"/>
            <a:ext cx="5643729" cy="418591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106CC76-95CD-47B5-BB32-D53AC6E26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885" y="1027930"/>
            <a:ext cx="5643739" cy="418592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9E37C31-557F-4409-ACBC-38B4E38A0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0887" y="1028510"/>
            <a:ext cx="5643737" cy="4185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741BE57-B2C0-465C-8271-D65260C74A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377" y="1265879"/>
                <a:ext cx="3720466" cy="4906197"/>
              </a:xfrm>
            </p:spPr>
            <p:txBody>
              <a:bodyPr/>
              <a:lstStyle/>
              <a:p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Moderately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sz="18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Increase in </a:t>
                </a:r>
                <a:r>
                  <a:rPr lang="en-US" sz="1800" i="1" dirty="0" err="1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Georgia Pro" panose="02040502050405020303" pitchFamily="18" charset="0"/>
                  </a:rPr>
                  <a:t>R</a:t>
                </a:r>
                <a:r>
                  <a:rPr lang="en-US" sz="1800" i="1" baseline="-25000" dirty="0" err="1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Georgia Pro" panose="02040502050405020303" pitchFamily="18" charset="0"/>
                  </a:rPr>
                  <a:t>res</a:t>
                </a:r>
                <a:r>
                  <a:rPr lang="en-US" sz="18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 from partially refreshed oxide</a:t>
                </a:r>
              </a:p>
              <a:p>
                <a:r>
                  <a:rPr lang="en-US" sz="1800" dirty="0">
                    <a:solidFill>
                      <a:srgbClr val="CE00DE"/>
                    </a:solidFill>
                  </a:rPr>
                  <a:t>Decrease in </a:t>
                </a:r>
                <a:r>
                  <a:rPr lang="en-US" sz="1800" i="1" dirty="0" err="1">
                    <a:solidFill>
                      <a:srgbClr val="CE00DE"/>
                    </a:solidFill>
                    <a:latin typeface="Georgia Pro" panose="02040502050405020303" pitchFamily="18" charset="0"/>
                  </a:rPr>
                  <a:t>R</a:t>
                </a:r>
                <a:r>
                  <a:rPr lang="en-US" sz="1800" i="1" baseline="-25000" dirty="0" err="1">
                    <a:solidFill>
                      <a:srgbClr val="CE00DE"/>
                    </a:solidFill>
                    <a:latin typeface="Georgia Pro" panose="02040502050405020303" pitchFamily="18" charset="0"/>
                  </a:rPr>
                  <a:t>res</a:t>
                </a:r>
                <a:r>
                  <a:rPr lang="en-US" sz="1800" dirty="0">
                    <a:solidFill>
                      <a:srgbClr val="CE00DE"/>
                    </a:solidFill>
                  </a:rPr>
                  <a:t> with fully refreshed oxide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rgbClr val="CE00DE"/>
                  </a:solidFill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Regrowing native oxide mitigated some sources of loss</a:t>
                </a:r>
              </a:p>
              <a:p>
                <a:r>
                  <a:rPr lang="en-US" sz="1800" b="1" dirty="0">
                    <a:solidFill>
                      <a:schemeClr val="tx1"/>
                    </a:solidFill>
                  </a:rPr>
                  <a:t>Growth of suboxides </a:t>
                </a:r>
                <a:r>
                  <a:rPr lang="en-US" sz="1800" dirty="0">
                    <a:solidFill>
                      <a:schemeClr val="tx1"/>
                    </a:solidFill>
                  </a:rPr>
                  <a:t>from      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in-situ</a:t>
                </a:r>
                <a:r>
                  <a:rPr lang="en-US" sz="1800" dirty="0">
                    <a:solidFill>
                      <a:schemeClr val="tx1"/>
                    </a:solidFill>
                  </a:rPr>
                  <a:t> baking treatment may have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driven lower Q</a:t>
                </a:r>
                <a:r>
                  <a:rPr lang="en-US" sz="1800" b="1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Compared to N doped: increased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at high fields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741BE57-B2C0-465C-8271-D65260C74A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377" y="1265879"/>
                <a:ext cx="3720466" cy="4906197"/>
              </a:xfrm>
              <a:blipFill>
                <a:blip r:embed="rId7"/>
                <a:stretch>
                  <a:fillRect l="-3607" t="-1617" r="-5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C868C82-1BBD-482A-A766-F45639EA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Resistance </a:t>
            </a:r>
            <a:r>
              <a:rPr lang="en-US" dirty="0" err="1"/>
              <a:t>R</a:t>
            </a:r>
            <a:r>
              <a:rPr lang="en-US" baseline="-25000" dirty="0" err="1"/>
              <a:t>res</a:t>
            </a:r>
            <a:endParaRPr lang="en-US" baseline="-25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C6B2-46A5-4F97-B1A9-0BD517D1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3" name="Picture Placeholder 23">
            <a:extLst>
              <a:ext uri="{FF2B5EF4-FFF2-40B4-BE49-F238E27FC236}">
                <a16:creationId xmlns:a16="http://schemas.microsoft.com/office/drawing/2014/main" id="{6918C626-773D-4929-8B3C-431EA73816E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BDE678-8FEA-426C-9AF0-84222F74771B}"/>
                  </a:ext>
                </a:extLst>
              </p:cNvPr>
              <p:cNvSpPr txBox="1"/>
              <p:nvPr/>
            </p:nvSpPr>
            <p:spPr>
              <a:xfrm>
                <a:off x="-254345" y="769020"/>
                <a:ext cx="49403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𝐵𝐶𝑆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BDE678-8FEA-426C-9AF0-84222F747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4345" y="769020"/>
                <a:ext cx="49403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CDCEE888-5634-4562-AF9D-C1C94C0CC4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1493" y="1026586"/>
            <a:ext cx="5643736" cy="418592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3C5F6-215C-AA74-DEB8-4789D387B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10/11/2022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655F83C-1506-539B-BB70-F803E660F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H. Hu | TTC 2022</a:t>
            </a:r>
            <a:endParaRPr lang="en-US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2432D3-5843-20C2-C2E7-4DE8F56D66BC}"/>
              </a:ext>
            </a:extLst>
          </p:cNvPr>
          <p:cNvCxnSpPr>
            <a:cxnSpLocks/>
          </p:cNvCxnSpPr>
          <p:nvPr/>
        </p:nvCxnSpPr>
        <p:spPr>
          <a:xfrm flipH="1" flipV="1">
            <a:off x="7754716" y="3205846"/>
            <a:ext cx="156859" cy="506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722EAC-D93F-02EE-6DAF-4357AE352784}"/>
              </a:ext>
            </a:extLst>
          </p:cNvPr>
          <p:cNvCxnSpPr>
            <a:cxnSpLocks/>
          </p:cNvCxnSpPr>
          <p:nvPr/>
        </p:nvCxnSpPr>
        <p:spPr>
          <a:xfrm flipH="1">
            <a:off x="7625434" y="3712032"/>
            <a:ext cx="296665" cy="723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B44F5A-C29E-EDBA-DCF1-36D27E02801B}"/>
              </a:ext>
            </a:extLst>
          </p:cNvPr>
          <p:cNvSpPr txBox="1"/>
          <p:nvPr/>
        </p:nvSpPr>
        <p:spPr>
          <a:xfrm>
            <a:off x="8008614" y="3200406"/>
            <a:ext cx="1080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Drives difference in Q</a:t>
            </a:r>
            <a:r>
              <a:rPr lang="en-US" sz="1600" baseline="-25000" dirty="0"/>
              <a:t>0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5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C9E93E5A-4DE1-4A96-B395-D66F4A0FD3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3689" r="6235" b="4825"/>
          <a:stretch/>
        </p:blipFill>
        <p:spPr>
          <a:xfrm>
            <a:off x="307041" y="733566"/>
            <a:ext cx="8245581" cy="455585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F5C8CB-9522-4B3D-A3D4-D48183BE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TMAP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4D73F-D5B0-4727-BC15-85C4E67F5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Placeholder 23">
            <a:extLst>
              <a:ext uri="{FF2B5EF4-FFF2-40B4-BE49-F238E27FC236}">
                <a16:creationId xmlns:a16="http://schemas.microsoft.com/office/drawing/2014/main" id="{F894E689-843E-4767-85BD-A5F4770119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51BBBF-94F2-42B2-B7CE-065FF88D4E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292" t="30185" r="24375" b="30104"/>
          <a:stretch/>
        </p:blipFill>
        <p:spPr>
          <a:xfrm>
            <a:off x="6115050" y="3593080"/>
            <a:ext cx="2874954" cy="2266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08D791-F2BB-42BF-A9FA-E084F7FE81CD}"/>
              </a:ext>
            </a:extLst>
          </p:cNvPr>
          <p:cNvSpPr txBox="1"/>
          <p:nvPr/>
        </p:nvSpPr>
        <p:spPr>
          <a:xfrm>
            <a:off x="6689035" y="5752599"/>
            <a:ext cx="205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N doped 2/0 + 5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AAC3AA-93B4-47C1-AEE3-2FE0DFA7C7E9}"/>
              </a:ext>
            </a:extLst>
          </p:cNvPr>
          <p:cNvSpPr txBox="1"/>
          <p:nvPr/>
        </p:nvSpPr>
        <p:spPr>
          <a:xfrm>
            <a:off x="170727" y="6011893"/>
            <a:ext cx="35630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N doped TMAP:</a:t>
            </a:r>
            <a:r>
              <a:rPr lang="en-US" sz="1200" b="0" i="0" u="none" strike="noStrike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D. Bafia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2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PhD Thesis, IIT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, 2020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2FD0D9A-BC48-4FC6-838D-E68F63F70FC6}"/>
              </a:ext>
            </a:extLst>
          </p:cNvPr>
          <p:cNvSpPr/>
          <p:nvPr/>
        </p:nvSpPr>
        <p:spPr>
          <a:xfrm>
            <a:off x="4590222" y="2904064"/>
            <a:ext cx="314325" cy="345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CBA2841-75CD-C5B7-721C-924732755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10/11/2022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768F3B-346F-A1C6-279F-4CA2A5375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H. Hu | TTC 2022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E7D02-4956-28BD-F8A3-F46BFC3CD884}"/>
              </a:ext>
            </a:extLst>
          </p:cNvPr>
          <p:cNvSpPr txBox="1"/>
          <p:nvPr/>
        </p:nvSpPr>
        <p:spPr>
          <a:xfrm>
            <a:off x="2077644" y="332701"/>
            <a:ext cx="734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E00DE"/>
                </a:solidFill>
              </a:rPr>
              <a:t>O doped + 2 HF Rinses TMAP at low T (~1.5 K) taken just before quench (~33 MV/m)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8F28A4-0393-2A56-41E8-55C4B93F675D}"/>
              </a:ext>
            </a:extLst>
          </p:cNvPr>
          <p:cNvCxnSpPr>
            <a:cxnSpLocks/>
          </p:cNvCxnSpPr>
          <p:nvPr/>
        </p:nvCxnSpPr>
        <p:spPr>
          <a:xfrm flipH="1" flipV="1">
            <a:off x="4747384" y="3295156"/>
            <a:ext cx="668259" cy="1879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995942-35E3-5DD8-387D-74D565C7302A}"/>
              </a:ext>
            </a:extLst>
          </p:cNvPr>
          <p:cNvCxnSpPr>
            <a:cxnSpLocks/>
          </p:cNvCxnSpPr>
          <p:nvPr/>
        </p:nvCxnSpPr>
        <p:spPr>
          <a:xfrm flipV="1">
            <a:off x="5415643" y="4738904"/>
            <a:ext cx="1143000" cy="4268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04084D8-76ED-1953-2F6C-125DB793359C}"/>
              </a:ext>
            </a:extLst>
          </p:cNvPr>
          <p:cNvSpPr txBox="1"/>
          <p:nvPr/>
        </p:nvSpPr>
        <p:spPr>
          <a:xfrm>
            <a:off x="4895570" y="5196968"/>
            <a:ext cx="108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Quench Location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38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ECC542C-DFFA-432C-BE0D-FCA86272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809370"/>
            <a:ext cx="9144000" cy="351177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2E922F-1A7E-4BED-BA4F-53567A33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Heating Profile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EA610-A5FF-4F5D-99DB-C7EE6AFDB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Placeholder 23">
            <a:extLst>
              <a:ext uri="{FF2B5EF4-FFF2-40B4-BE49-F238E27FC236}">
                <a16:creationId xmlns:a16="http://schemas.microsoft.com/office/drawing/2014/main" id="{10930778-BC64-457D-BFE2-90637AA89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218" b="33201"/>
          <a:stretch/>
        </p:blipFill>
        <p:spPr>
          <a:xfrm>
            <a:off x="6462991" y="6172077"/>
            <a:ext cx="1288540" cy="419825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F2591CF-54C0-41BE-A3BF-A61AC24E1836}"/>
              </a:ext>
            </a:extLst>
          </p:cNvPr>
          <p:cNvSpPr txBox="1">
            <a:spLocks/>
          </p:cNvSpPr>
          <p:nvPr/>
        </p:nvSpPr>
        <p:spPr>
          <a:xfrm>
            <a:off x="242887" y="4420570"/>
            <a:ext cx="8672513" cy="166599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Change in temperature at quench location with peak magnetic field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Pure Joule heating – slope of 2 according to Ohm’s law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O doped: Turning on of additional loss mechanisms at higher fields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</a:rPr>
              <a:t>Might be one reason why resistance in O doped is much stronger compared to N doped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C1203B-7A0A-4205-A81C-AC2478864FC9}"/>
              </a:ext>
            </a:extLst>
          </p:cNvPr>
          <p:cNvCxnSpPr/>
          <p:nvPr/>
        </p:nvCxnSpPr>
        <p:spPr>
          <a:xfrm flipV="1">
            <a:off x="1530603" y="1773007"/>
            <a:ext cx="3422397" cy="42862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B51AEE-BCFB-4757-B4A3-1B3C033CF2F0}"/>
              </a:ext>
            </a:extLst>
          </p:cNvPr>
          <p:cNvSpPr txBox="1"/>
          <p:nvPr/>
        </p:nvSpPr>
        <p:spPr>
          <a:xfrm>
            <a:off x="2694907" y="149945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slope: 2.18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0679F8-8536-4099-9442-51CB5E4B9311}"/>
              </a:ext>
            </a:extLst>
          </p:cNvPr>
          <p:cNvSpPr txBox="1"/>
          <p:nvPr/>
        </p:nvSpPr>
        <p:spPr>
          <a:xfrm>
            <a:off x="7382209" y="1358829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slope: 9.36</a:t>
            </a:r>
            <a:endParaRPr lang="en-US" sz="2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DBF4FF-97EA-47E1-90F4-B6B7916967C7}"/>
              </a:ext>
            </a:extLst>
          </p:cNvPr>
          <p:cNvCxnSpPr>
            <a:cxnSpLocks/>
          </p:cNvCxnSpPr>
          <p:nvPr/>
        </p:nvCxnSpPr>
        <p:spPr>
          <a:xfrm flipH="1">
            <a:off x="5915025" y="1206968"/>
            <a:ext cx="1639571" cy="75177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20755B-172D-4452-B44F-514B922BF7EF}"/>
              </a:ext>
            </a:extLst>
          </p:cNvPr>
          <p:cNvCxnSpPr>
            <a:cxnSpLocks/>
          </p:cNvCxnSpPr>
          <p:nvPr/>
        </p:nvCxnSpPr>
        <p:spPr>
          <a:xfrm flipV="1">
            <a:off x="2913982" y="2125432"/>
            <a:ext cx="5439443" cy="118133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D86BDA7-C384-44C4-A03E-C632CB8F8B6E}"/>
              </a:ext>
            </a:extLst>
          </p:cNvPr>
          <p:cNvSpPr txBox="1"/>
          <p:nvPr/>
        </p:nvSpPr>
        <p:spPr>
          <a:xfrm>
            <a:off x="5430861" y="2792365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slope: 4.49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756B795-538B-FDB8-8E49-5C9FDDC5A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10/11/2022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9F1EB8-D108-FC0F-2214-5D7337E72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H. Hu | TTC 2022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D8287-21D6-6DF7-8A73-B052A0BC1953}"/>
              </a:ext>
            </a:extLst>
          </p:cNvPr>
          <p:cNvSpPr txBox="1"/>
          <p:nvPr/>
        </p:nvSpPr>
        <p:spPr>
          <a:xfrm>
            <a:off x="1825924" y="3003530"/>
            <a:ext cx="173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 doped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072027-4A18-5EE7-FF3B-B585DFBD2B65}"/>
              </a:ext>
            </a:extLst>
          </p:cNvPr>
          <p:cNvSpPr txBox="1"/>
          <p:nvPr/>
        </p:nvSpPr>
        <p:spPr>
          <a:xfrm>
            <a:off x="1885796" y="2096227"/>
            <a:ext cx="26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E00DE"/>
                </a:solidFill>
              </a:rPr>
              <a:t>O doped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0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8|17.4|32.2|11.4|5|11.6|14.5|4.3|16.9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8.2|7.1|3.8|3.6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|5.2|12.4|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8.2|7.1|3.8|3.6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9.2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2.1|29.2|9|8.3|8.3|1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9.2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9.2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8.2|7.1|3.8|3.6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7|1.1|20.3|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8.2|1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9.2|3.3"/>
</p:tagLst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5F720737FEC44EB1E762A15DE89B49" ma:contentTypeVersion="7" ma:contentTypeDescription="Create a new document." ma:contentTypeScope="" ma:versionID="e56e59bb2ffc7813fb8400053bd4500c">
  <xsd:schema xmlns:xsd="http://www.w3.org/2001/XMLSchema" xmlns:xs="http://www.w3.org/2001/XMLSchema" xmlns:p="http://schemas.microsoft.com/office/2006/metadata/properties" xmlns:ns3="8985a147-5ac5-481e-aa18-b92731b6f9eb" xmlns:ns4="514cfe6a-7fcd-4cf3-80e7-4868a820295a" targetNamespace="http://schemas.microsoft.com/office/2006/metadata/properties" ma:root="true" ma:fieldsID="23c739f2bbe5cc499ed49ab44bca4aaa" ns3:_="" ns4:_="">
    <xsd:import namespace="8985a147-5ac5-481e-aa18-b92731b6f9eb"/>
    <xsd:import namespace="514cfe6a-7fcd-4cf3-80e7-4868a820295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5a147-5ac5-481e-aa18-b92731b6f9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cfe6a-7fcd-4cf3-80e7-4868a8202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FC2830-5240-494B-B14C-5071FC686B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E336D7-17D2-4AAB-B238-C63FE7C18E1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985a147-5ac5-481e-aa18-b92731b6f9eb"/>
    <ds:schemaRef ds:uri="http://schemas.microsoft.com/office/2006/documentManagement/types"/>
    <ds:schemaRef ds:uri="514cfe6a-7fcd-4cf3-80e7-4868a820295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5E89E2-08DC-4655-9C08-E07F317E2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5a147-5ac5-481e-aa18-b92731b6f9eb"/>
    <ds:schemaRef ds:uri="514cfe6a-7fcd-4cf3-80e7-4868a8202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12239</TotalTime>
  <Words>990</Words>
  <Application>Microsoft Office PowerPoint</Application>
  <PresentationFormat>On-screen Show (4:3)</PresentationFormat>
  <Paragraphs>193</Paragraphs>
  <Slides>15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Georgia Pro</vt:lpstr>
      <vt:lpstr>Helvetica</vt:lpstr>
      <vt:lpstr>TeXGyreTermes-Bold</vt:lpstr>
      <vt:lpstr>Fermilab_PPT_090815</vt:lpstr>
      <vt:lpstr>Graph</vt:lpstr>
      <vt:lpstr>PowerPoint Presentation</vt:lpstr>
      <vt:lpstr>Motivation</vt:lpstr>
      <vt:lpstr>Nitrogen Doping vs Oxygen Doping</vt:lpstr>
      <vt:lpstr>Cavity Treatment</vt:lpstr>
      <vt:lpstr>Quality Factor (Q0) vs Accelerating Gradient (Eacc)</vt:lpstr>
      <vt:lpstr>Anti-Q Slope and BCS Resistance</vt:lpstr>
      <vt:lpstr>Residual Resistance Rres</vt:lpstr>
      <vt:lpstr>TMAP</vt:lpstr>
      <vt:lpstr>Heating Profile</vt:lpstr>
      <vt:lpstr>Anomalous Dip in Resonant Frequency Before Tc</vt:lpstr>
      <vt:lpstr>Anomalous Dip in Resonant Frequency Before Tc</vt:lpstr>
      <vt:lpstr>Summary</vt:lpstr>
      <vt:lpstr>PowerPoint Presentation</vt:lpstr>
      <vt:lpstr>PowerPoint Presentation</vt:lpstr>
      <vt:lpstr>Superconducting gap Δ, mean free path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Hu</dc:creator>
  <cp:lastModifiedBy>Hannah Hu</cp:lastModifiedBy>
  <cp:revision>11</cp:revision>
  <cp:lastPrinted>2014-01-20T19:40:21Z</cp:lastPrinted>
  <dcterms:created xsi:type="dcterms:W3CDTF">2021-08-05T18:40:16Z</dcterms:created>
  <dcterms:modified xsi:type="dcterms:W3CDTF">2022-10-10T08:51:38Z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0x010100A55F720737FEC44EB1E762A15DE89B49</vt:lpwstr>
  </property>
</Properties>
</file>