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2" r:id="rId2"/>
    <p:sldId id="263" r:id="rId3"/>
    <p:sldId id="264" r:id="rId4"/>
    <p:sldId id="265" r:id="rId5"/>
    <p:sldId id="266" r:id="rId6"/>
    <p:sldId id="267" r:id="rId7"/>
    <p:sldId id="270" r:id="rId8"/>
    <p:sldId id="268" r:id="rId9"/>
    <p:sldId id="269" r:id="rId10"/>
    <p:sldId id="271" r:id="rId11"/>
    <p:sldId id="272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68"/>
    <p:restoredTop sz="94694"/>
  </p:normalViewPr>
  <p:slideViewPr>
    <p:cSldViewPr snapToGrid="0" snapToObjects="1" showGuides="1">
      <p:cViewPr varScale="1">
        <p:scale>
          <a:sx n="87" d="100"/>
          <a:sy n="87" d="100"/>
        </p:scale>
        <p:origin x="68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11.10.2022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E48A55-E0B8-424B-95B6-3A0D0D91BD32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B4CF61-3B5A-354C-8E1F-15368B511F76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F70FFA-A043-4244-B922-187E97E17A9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F57E8-BB47-A240-A36F-B10767DD9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0D09BFD-4B39-10B7-7005-ED539B447C31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0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093FA7-221D-4247-A390-7D91E96268D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579C8D-1662-814A-94CF-0A5B0BF035D7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2B1721-16DB-DF4B-A164-13A0CB2D9EF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E8E623-C457-3F4D-BE8F-ABE02B6C6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FC213C1-1203-8F3F-E7AD-B3120D0070EF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6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FA7762-F342-2C42-9BD3-2E72F449704D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8060C6F-56DB-7942-B148-CB0C6D5D61D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1BBFEB-3E67-FD4F-807A-43BFE1BD67F4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A2510BD-8190-1D47-B0B8-3BA6E7160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7660304-C5C3-8DAF-182A-0A8E2D6BE829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6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A308C4E-4148-2E59-0736-07D123CA40B8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C500772-FA8C-2C01-3F13-AC242839C5FC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8F92C1-ED7A-B044-B855-9C85D8296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070CD44-E214-C04B-B59B-A9E5F94FA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DFA84BFB-3C40-494D-865D-74231817A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4558E2-3E0F-7B4D-986D-4BBBE694644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20CCB3-6D05-A64A-98D9-A3F9F0BD8B3E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27E568-4EB2-0B4D-8F31-26EA4D263C0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6475FB-9447-A34D-9F89-0FF394716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8D8140D-DEDB-7558-D8B0-E271C5749F8F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4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01C216-A861-B34B-BE30-B2B6F4F60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6565DCF-6250-AD45-8AC9-A3DF93267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A5A0C93D-3CAA-EC40-8EA9-F4A2B11AD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B4F5C9C-65A2-C54F-A5A0-6E0CE99ED8B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F5DD4-9193-D541-877D-D32AFFC2480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E4B05-3FB2-7A4D-B3C1-A33BF9B75CAE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C01044-2ED8-5A4A-A588-8D8CB511DD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B481D2E-6D01-EC9D-C744-89C426E446B0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5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AD56469-2121-D849-82C5-DBA0F8883348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3D75A-64F7-E341-A0FE-509FC6236A4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6FEC29B-EA12-7C48-A818-A717D44AA72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F0E7D-EAC1-4F4D-86CE-8D1744D86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DE65CF-D81C-84D7-CEC5-F9DC75C72D34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2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BA5D59A-E328-98DE-0B66-6314D384907A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 smtClean="0"/>
              <a:t>Felix Kramer, Oliver Kugeler</a:t>
            </a:r>
            <a:endParaRPr lang="de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2865" y="836613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 smtClean="0"/>
              <a:t>Felix Kramer, Oliver Kugeler</a:t>
            </a:r>
            <a:endParaRPr lang="en-US" dirty="0"/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Felix Kramer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92D130EE-09C5-4562-B01F-82CF438F31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Felix Kramer</a:t>
            </a:r>
          </a:p>
        </p:txBody>
      </p:sp>
      <p:sp>
        <p:nvSpPr>
          <p:cNvPr id="29" name="Foliennummernplatzhalter 11">
            <a:extLst>
              <a:ext uri="{FF2B5EF4-FFF2-40B4-BE49-F238E27FC236}">
                <a16:creationId xmlns:a16="http://schemas.microsoft.com/office/drawing/2014/main" id="{17BD01ED-2AFF-43B3-8015-2B99F14655BD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1A4782B-740E-4313-BEFE-563700DCF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0FFCF13F-F0A4-4797-B1FA-0869D547A9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Felix Kramer</a:t>
            </a:r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2D2A2BE3-79C1-4D64-951E-AA7F68157344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83A2F7B-1200-4552-BD66-D7B1231B8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2C9D941-E501-4C93-BAB9-236302FB1F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Felix Kramer</a:t>
            </a:r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F284B8DB-4E38-453A-950F-69DF20EB3E7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6C09E-9B4F-4DAB-9E7D-19E7AC91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B58D4BB-A96B-E41B-7253-98234848C54E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9" r:id="rId10"/>
    <p:sldLayoutId id="2147483668" r:id="rId11"/>
    <p:sldLayoutId id="2147483666" r:id="rId12"/>
    <p:sldLayoutId id="2147483674" r:id="rId13"/>
    <p:sldLayoutId id="2147483670" r:id="rId14"/>
    <p:sldLayoutId id="2147483671" r:id="rId15"/>
    <p:sldLayoutId id="2147483672" r:id="rId16"/>
    <p:sldLayoutId id="2147483673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280.png"/><Relationship Id="rId4" Type="http://schemas.openxmlformats.org/officeDocument/2006/relationships/image" Target="../media/image26.tmp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274BE-FC71-4DB9-88FB-B5DBFD8DA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50" y="2312988"/>
            <a:ext cx="9748164" cy="1116011"/>
          </a:xfrm>
        </p:spPr>
        <p:txBody>
          <a:bodyPr>
            <a:normAutofit fontScale="90000"/>
          </a:bodyPr>
          <a:lstStyle/>
          <a:p>
            <a:r>
              <a:rPr lang="en-US" dirty="0"/>
              <a:t>Dynamic flux trapping measurements in Nb samples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84EEE2-825A-49A8-9492-FF5FD6A00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49" y="4601460"/>
            <a:ext cx="7825921" cy="696912"/>
          </a:xfrm>
        </p:spPr>
        <p:txBody>
          <a:bodyPr/>
          <a:lstStyle/>
          <a:p>
            <a:r>
              <a:rPr lang="de-DE" dirty="0"/>
              <a:t>TTC Meeting in Aomori, Japan, 10.10. – 14.10.2022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5B0CE7-A5F8-4647-9607-F148E2E31F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TTC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00383FF-8E3C-4990-87BA-CB302CC6AD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Aomori, Japan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1A951D7A-D3C7-AA4D-D6AC-86F6BBAAED46}"/>
              </a:ext>
            </a:extLst>
          </p:cNvPr>
          <p:cNvSpPr txBox="1">
            <a:spLocks/>
          </p:cNvSpPr>
          <p:nvPr/>
        </p:nvSpPr>
        <p:spPr>
          <a:xfrm>
            <a:off x="577850" y="3772868"/>
            <a:ext cx="6234430" cy="6969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accent4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2"/>
                </a:solidFill>
              </a:rPr>
              <a:t>F. Kramer, S. Keckert, </a:t>
            </a:r>
            <a:r>
              <a:rPr lang="de-DE" u="sng" dirty="0">
                <a:solidFill>
                  <a:schemeClr val="bg2"/>
                </a:solidFill>
              </a:rPr>
              <a:t>O. </a:t>
            </a:r>
            <a:r>
              <a:rPr lang="de-DE" u="sng" dirty="0" err="1">
                <a:solidFill>
                  <a:schemeClr val="bg2"/>
                </a:solidFill>
              </a:rPr>
              <a:t>Kugeler</a:t>
            </a:r>
            <a:r>
              <a:rPr lang="de-DE" dirty="0">
                <a:solidFill>
                  <a:schemeClr val="bg2"/>
                </a:solidFill>
              </a:rPr>
              <a:t>, J. Knobloch</a:t>
            </a:r>
          </a:p>
        </p:txBody>
      </p:sp>
    </p:spTree>
    <p:extLst>
      <p:ext uri="{BB962C8B-B14F-4D97-AF65-F5344CB8AC3E}">
        <p14:creationId xmlns:p14="http://schemas.microsoft.com/office/powerpoint/2010/main" val="115573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EB47-A6A0-CC6C-6B22-8D6E4523F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Trapped Flux  </a:t>
            </a:r>
            <a:r>
              <a:rPr lang="en-US" dirty="0">
                <a:solidFill>
                  <a:schemeClr val="tx1"/>
                </a:solidFill>
              </a:rPr>
              <a:t>vs</a:t>
            </a:r>
            <a:r>
              <a:rPr lang="en-US" dirty="0"/>
              <a:t>  </a:t>
            </a:r>
            <a:r>
              <a:rPr lang="en-US" dirty="0">
                <a:solidFill>
                  <a:schemeClr val="accent3"/>
                </a:solidFill>
              </a:rPr>
              <a:t>Cooldown Speed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4B900-8491-7BF1-E404-13CC44BDE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Vary cooldown speed while keeping temperature gradient and external magnetic field constant</a:t>
            </a:r>
          </a:p>
          <a:p>
            <a:r>
              <a:rPr lang="en-US" dirty="0"/>
              <a:t>Alter temperature gradient for different measurement series </a:t>
            </a:r>
          </a:p>
          <a:p>
            <a:pPr lvl="1"/>
            <a:r>
              <a:rPr lang="en-US" sz="1600" dirty="0"/>
              <a:t>Large grain sample</a:t>
            </a:r>
            <a:endParaRPr lang="en-US" dirty="0"/>
          </a:p>
          <a:p>
            <a:pPr lvl="1"/>
            <a:r>
              <a:rPr lang="en-US" sz="1600" dirty="0" err="1"/>
              <a:t>B</a:t>
            </a:r>
            <a:r>
              <a:rPr lang="en-US" sz="1600" baseline="-25000" dirty="0" err="1"/>
              <a:t>ext</a:t>
            </a:r>
            <a:r>
              <a:rPr lang="en-US" sz="1600" dirty="0"/>
              <a:t> = 100 µT</a:t>
            </a:r>
          </a:p>
          <a:p>
            <a:pPr lvl="1"/>
            <a:r>
              <a:rPr lang="en-US" sz="1600" dirty="0"/>
              <a:t>∇T = 0.04 K/cm; 0.07 K/cm; 0.1 K/cm</a:t>
            </a:r>
          </a:p>
          <a:p>
            <a:pPr lvl="1"/>
            <a:endParaRPr lang="en-US" dirty="0"/>
          </a:p>
          <a:p>
            <a:r>
              <a:rPr lang="en-US" dirty="0"/>
              <a:t>Increasing Trapped Flux with decreasing Transition Time</a:t>
            </a:r>
          </a:p>
          <a:p>
            <a:r>
              <a:rPr lang="en-US" dirty="0"/>
              <a:t>No difference after ~10s</a:t>
            </a:r>
          </a:p>
          <a:p>
            <a:pPr lvl="1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49BFAA-2DD9-27AC-BFB3-7011185D9E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5998F9-99C3-FCC5-B949-BBFF9000C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02172"/>
            <a:ext cx="5517592" cy="430995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Felix </a:t>
            </a:r>
            <a:r>
              <a:rPr lang="de-DE" dirty="0" smtClean="0"/>
              <a:t>Kramer, Oliver Kugeler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076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92CE6-AF20-64EA-7F96-E8BB96592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8D08F-B5BF-574E-8685-C4670E846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3"/>
                </a:solidFill>
              </a:rPr>
              <a:t>Temperature Gradient / Material</a:t>
            </a:r>
          </a:p>
          <a:p>
            <a:r>
              <a:rPr lang="en-US" dirty="0"/>
              <a:t>Better expulsion at higher gradients</a:t>
            </a:r>
          </a:p>
          <a:p>
            <a:r>
              <a:rPr lang="en-US" dirty="0"/>
              <a:t>Large grain expels flux much more efficiently than fine grain</a:t>
            </a:r>
          </a:p>
          <a:p>
            <a:r>
              <a:rPr lang="en-US" dirty="0"/>
              <a:t>Above 0.1 K/cm all flux is expelled in large grain sample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/>
                </a:solidFill>
              </a:rPr>
              <a:t>External magnetic field</a:t>
            </a:r>
          </a:p>
          <a:p>
            <a:r>
              <a:rPr lang="en-US" dirty="0"/>
              <a:t>Depending on temperature gradient, flux is only trapped above threshold field</a:t>
            </a:r>
          </a:p>
          <a:p>
            <a:r>
              <a:rPr lang="en-US" dirty="0"/>
              <a:t>Linear dependency above threshold field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/>
                </a:solidFill>
              </a:rPr>
              <a:t>Cooldown speed</a:t>
            </a:r>
          </a:p>
          <a:p>
            <a:r>
              <a:rPr lang="en-US" dirty="0"/>
              <a:t>Flux needs time to exit the superconductor</a:t>
            </a:r>
          </a:p>
          <a:p>
            <a:pPr marL="0" indent="0">
              <a:buNone/>
            </a:pPr>
            <a:endParaRPr lang="en-US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44466F-F7BB-0AF0-EE25-D1E56EB0C7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1931670" cy="224546"/>
          </a:xfrm>
        </p:spPr>
        <p:txBody>
          <a:bodyPr>
            <a:normAutofit/>
          </a:bodyPr>
          <a:lstStyle/>
          <a:p>
            <a:r>
              <a:rPr lang="en-US" dirty="0"/>
              <a:t>Conclusion &amp; Outlook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C3131D-3562-CD38-2BE6-CA8989B3FC1E}"/>
              </a:ext>
            </a:extLst>
          </p:cNvPr>
          <p:cNvSpPr/>
          <p:nvPr/>
        </p:nvSpPr>
        <p:spPr>
          <a:xfrm>
            <a:off x="6299200" y="836613"/>
            <a:ext cx="5314950" cy="5293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F1752A-D03F-CDC5-8941-151151B1A962}"/>
              </a:ext>
            </a:extLst>
          </p:cNvPr>
          <p:cNvSpPr txBox="1">
            <a:spLocks/>
          </p:cNvSpPr>
          <p:nvPr/>
        </p:nvSpPr>
        <p:spPr>
          <a:xfrm>
            <a:off x="6521450" y="836613"/>
            <a:ext cx="5340350" cy="4460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Outlook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BE94ECB-811B-00D7-6629-1884CA7C8EAC}"/>
              </a:ext>
            </a:extLst>
          </p:cNvPr>
          <p:cNvSpPr txBox="1">
            <a:spLocks/>
          </p:cNvSpPr>
          <p:nvPr/>
        </p:nvSpPr>
        <p:spPr>
          <a:xfrm>
            <a:off x="6546850" y="1502172"/>
            <a:ext cx="4893310" cy="47081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Develop a model combining the results obtained so far</a:t>
            </a:r>
          </a:p>
          <a:p>
            <a:r>
              <a:rPr lang="en-US" dirty="0">
                <a:solidFill>
                  <a:schemeClr val="bg1"/>
                </a:solidFill>
              </a:rPr>
              <a:t>Investigate different Materials (coated Nb, Nb3Sn, multilayer)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Nb on Cu currently under investigation</a:t>
            </a:r>
          </a:p>
          <a:p>
            <a:r>
              <a:rPr lang="en-US" dirty="0">
                <a:solidFill>
                  <a:schemeClr val="bg1"/>
                </a:solidFill>
              </a:rPr>
              <a:t>Investigate how different material treatments influence trapped flux</a:t>
            </a:r>
          </a:p>
          <a:p>
            <a:r>
              <a:rPr lang="en-US" dirty="0">
                <a:solidFill>
                  <a:schemeClr val="bg1"/>
                </a:solidFill>
              </a:rPr>
              <a:t>Develop methods to decrease trapped flux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Felix </a:t>
            </a:r>
            <a:r>
              <a:rPr lang="de-DE" dirty="0" smtClean="0"/>
              <a:t>Kramer, Oliver Kugeler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32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898A-A4F9-5F64-5450-8CB6E46E1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18" y="99050"/>
            <a:ext cx="11036300" cy="1476375"/>
          </a:xfrm>
        </p:spPr>
        <p:txBody>
          <a:bodyPr/>
          <a:lstStyle/>
          <a:p>
            <a:r>
              <a:rPr lang="en-US" dirty="0"/>
              <a:t>Brief recap: Why do we care about trapped flux?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5966D-BD31-125C-AEF7-6DACB8A83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397950"/>
            <a:ext cx="6028690" cy="44694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Trapped flux reduces Q</a:t>
            </a:r>
            <a:r>
              <a:rPr lang="en-US" baseline="-25000" dirty="0"/>
              <a:t>0</a:t>
            </a:r>
            <a:r>
              <a:rPr lang="en-US" dirty="0"/>
              <a:t> in SRF cavities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Trapped flux is currently believed to be the predominant </a:t>
            </a:r>
            <a:r>
              <a:rPr lang="en-US" dirty="0" smtClean="0"/>
              <a:t>limitation </a:t>
            </a:r>
            <a:r>
              <a:rPr lang="en-US" dirty="0"/>
              <a:t>for Q</a:t>
            </a:r>
            <a:r>
              <a:rPr lang="en-US" baseline="-25000" dirty="0"/>
              <a:t>0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Double magnetic shielding reduces ambient Earth magnetic field from 50 µT to &lt; 1 µT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But it is impossible to completely shield off all magnetic </a:t>
            </a:r>
            <a:r>
              <a:rPr lang="en-US" dirty="0" smtClean="0"/>
              <a:t>fields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Shielding does not reduce intrinsic fields caused by </a:t>
            </a:r>
            <a:r>
              <a:rPr lang="en-US" b="0" dirty="0" err="1" smtClean="0">
                <a:solidFill>
                  <a:schemeClr val="tx1"/>
                </a:solidFill>
              </a:rPr>
              <a:t>thermo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smtClean="0">
                <a:solidFill>
                  <a:schemeClr val="tx1"/>
                </a:solidFill>
              </a:rPr>
              <a:t>currents</a:t>
            </a:r>
            <a:endParaRPr lang="en-US" b="0" dirty="0">
              <a:solidFill>
                <a:schemeClr val="tx1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C3B70-268E-4E1C-71B8-C1C7339A4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Felix </a:t>
            </a:r>
            <a:r>
              <a:rPr lang="de-DE" dirty="0" smtClean="0"/>
              <a:t>Kramer, Oliver Kugeler</a:t>
            </a:r>
            <a:endParaRPr lang="de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621D04-842B-0DA9-2D93-364C7DB8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067" y="2353898"/>
            <a:ext cx="4329430" cy="3293764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BC0176C-98BA-2429-9A63-D03B8A9FF7BD}"/>
              </a:ext>
            </a:extLst>
          </p:cNvPr>
          <p:cNvSpPr/>
          <p:nvPr/>
        </p:nvSpPr>
        <p:spPr>
          <a:xfrm>
            <a:off x="8847063" y="3277658"/>
            <a:ext cx="298579" cy="14462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AAC5D5-FE9C-1DD9-9CA8-63EECC7911BD}"/>
              </a:ext>
            </a:extLst>
          </p:cNvPr>
          <p:cNvSpPr txBox="1">
            <a:spLocks/>
          </p:cNvSpPr>
          <p:nvPr/>
        </p:nvSpPr>
        <p:spPr>
          <a:xfrm>
            <a:off x="9145642" y="3794222"/>
            <a:ext cx="868044" cy="4102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3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10 µT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D2BE0A9-2538-98A3-1215-1B5B61B78B9F}"/>
              </a:ext>
            </a:extLst>
          </p:cNvPr>
          <p:cNvSpPr txBox="1"/>
          <p:nvPr/>
        </p:nvSpPr>
        <p:spPr>
          <a:xfrm>
            <a:off x="7383996" y="1575425"/>
            <a:ext cx="3869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Source Sans Pro" panose="020B0503030403020204"/>
              </a:rPr>
              <a:t>ambient Earth magnetic field = 50 µT</a:t>
            </a:r>
          </a:p>
        </p:txBody>
      </p:sp>
    </p:spTree>
    <p:extLst>
      <p:ext uri="{BB962C8B-B14F-4D97-AF65-F5344CB8AC3E}">
        <p14:creationId xmlns:p14="http://schemas.microsoft.com/office/powerpoint/2010/main" val="52677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80F35-381B-4489-53E3-4D50DAFC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18" y="272099"/>
            <a:ext cx="11036300" cy="1476375"/>
          </a:xfrm>
        </p:spPr>
        <p:txBody>
          <a:bodyPr/>
          <a:lstStyle/>
          <a:p>
            <a:r>
              <a:rPr lang="en-US" dirty="0"/>
              <a:t>Trapped Flux: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AD9F3-29AF-05AB-805F-4CBDFCA9F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516779"/>
            <a:ext cx="5746750" cy="4259181"/>
          </a:xfrm>
        </p:spPr>
        <p:txBody>
          <a:bodyPr>
            <a:normAutofit/>
          </a:bodyPr>
          <a:lstStyle/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When cooling down a Type I superconductor in an external magnetic field, it will transition into the </a:t>
            </a:r>
            <a:r>
              <a:rPr lang="en-US" i="1" dirty="0"/>
              <a:t>Meissner</a:t>
            </a:r>
            <a:r>
              <a:rPr lang="en-US" dirty="0"/>
              <a:t> state. In this state all magnetic field is expelled.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However, there are small defects in the material which </a:t>
            </a:r>
            <a:r>
              <a:rPr lang="en-US" i="1" dirty="0"/>
              <a:t>pin </a:t>
            </a:r>
            <a:r>
              <a:rPr lang="en-US" dirty="0"/>
              <a:t>the quantized magnetic field lines and prevent them from being pushed out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The pinned flux lines oscillate in the RF field and cause losses in the cavity wall*</a:t>
            </a:r>
          </a:p>
          <a:p>
            <a:pPr algn="l"/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89C21-BC11-ADE3-FCA4-B035BE92C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FB455D-87B9-6FE4-08CC-9218021B5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500" y="1516779"/>
            <a:ext cx="1779291" cy="144835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65D5B4A-1496-6076-CB07-006C1F1CE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498" y="3053839"/>
            <a:ext cx="1779291" cy="1678062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E93834D3-ADC4-3418-B69D-37FCA76EC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135" y="4820610"/>
            <a:ext cx="730015" cy="1448350"/>
          </a:xfrm>
          <a:prstGeom prst="rect">
            <a:avLst/>
          </a:prstGeom>
        </p:spPr>
      </p:pic>
      <p:pic>
        <p:nvPicPr>
          <p:cNvPr id="23" name="Picture 22" descr="A picture containing dark&#10;&#10;Description automatically generated">
            <a:extLst>
              <a:ext uri="{FF2B5EF4-FFF2-40B4-BE49-F238E27FC236}">
                <a16:creationId xmlns:a16="http://schemas.microsoft.com/office/drawing/2014/main" id="{2B9A1E2E-3196-7EC1-129E-D16A2D3C0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057" y="3053839"/>
            <a:ext cx="1781238" cy="1678063"/>
          </a:xfrm>
          <a:prstGeom prst="rect">
            <a:avLst/>
          </a:prstGeom>
        </p:spPr>
      </p:pic>
      <p:pic>
        <p:nvPicPr>
          <p:cNvPr id="25" name="Picture 24" descr="A picture containing dark, set&#10;&#10;Description automatically generated">
            <a:extLst>
              <a:ext uri="{FF2B5EF4-FFF2-40B4-BE49-F238E27FC236}">
                <a16:creationId xmlns:a16="http://schemas.microsoft.com/office/drawing/2014/main" id="{607AAB99-D11E-FB5F-A84E-F88506664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1279" y="4820610"/>
            <a:ext cx="920793" cy="1596302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B1DEC83-66C8-2107-1C94-CD4E7422F794}"/>
              </a:ext>
            </a:extLst>
          </p:cNvPr>
          <p:cNvSpPr txBox="1">
            <a:spLocks/>
          </p:cNvSpPr>
          <p:nvPr/>
        </p:nvSpPr>
        <p:spPr>
          <a:xfrm>
            <a:off x="6511114" y="2012553"/>
            <a:ext cx="1007110" cy="456801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3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NC</a:t>
            </a:r>
          </a:p>
          <a:p>
            <a:pPr algn="l"/>
            <a:r>
              <a:rPr lang="de-DE" dirty="0"/>
              <a:t>Field </a:t>
            </a:r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DC4F740-E630-0460-2215-830142F50235}"/>
              </a:ext>
            </a:extLst>
          </p:cNvPr>
          <p:cNvSpPr txBox="1">
            <a:spLocks/>
          </p:cNvSpPr>
          <p:nvPr/>
        </p:nvSpPr>
        <p:spPr>
          <a:xfrm>
            <a:off x="6511114" y="3662956"/>
            <a:ext cx="1007110" cy="456801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3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SC</a:t>
            </a:r>
          </a:p>
          <a:p>
            <a:pPr algn="l"/>
            <a:r>
              <a:rPr lang="de-DE" dirty="0"/>
              <a:t>Field </a:t>
            </a:r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B85D4DC-0C0D-3A71-4D26-7D030E157E2F}"/>
              </a:ext>
            </a:extLst>
          </p:cNvPr>
          <p:cNvSpPr txBox="1">
            <a:spLocks/>
          </p:cNvSpPr>
          <p:nvPr/>
        </p:nvSpPr>
        <p:spPr>
          <a:xfrm>
            <a:off x="6511114" y="5390360"/>
            <a:ext cx="1007110" cy="456801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3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SC</a:t>
            </a:r>
          </a:p>
          <a:p>
            <a:pPr algn="l"/>
            <a:r>
              <a:rPr lang="de-DE" dirty="0" err="1"/>
              <a:t>No</a:t>
            </a:r>
            <a:r>
              <a:rPr lang="de-DE" dirty="0"/>
              <a:t> Field </a:t>
            </a:r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8F30143-DE84-2C38-7946-8AFDA0E4A3B0}"/>
              </a:ext>
            </a:extLst>
          </p:cNvPr>
          <p:cNvSpPr txBox="1">
            <a:spLocks/>
          </p:cNvSpPr>
          <p:nvPr/>
        </p:nvSpPr>
        <p:spPr>
          <a:xfrm>
            <a:off x="7796906" y="1244025"/>
            <a:ext cx="484472" cy="2727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3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500" dirty="0"/>
              <a:t>Ideal</a:t>
            </a:r>
            <a:endParaRPr lang="en-US" sz="150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C86D76-5444-2E7A-CF08-DDD2AC5DEAA6}"/>
              </a:ext>
            </a:extLst>
          </p:cNvPr>
          <p:cNvSpPr txBox="1">
            <a:spLocks/>
          </p:cNvSpPr>
          <p:nvPr/>
        </p:nvSpPr>
        <p:spPr>
          <a:xfrm>
            <a:off x="9766184" y="1244025"/>
            <a:ext cx="970981" cy="2727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3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500" dirty="0"/>
              <a:t>Not ideal</a:t>
            </a:r>
            <a:endParaRPr lang="en-US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A5C5A0D-0BAB-E78F-0C97-A98BE78205F6}"/>
                  </a:ext>
                </a:extLst>
              </p:cNvPr>
              <p:cNvSpPr txBox="1"/>
              <p:nvPr/>
            </p:nvSpPr>
            <p:spPr>
              <a:xfrm>
                <a:off x="7062806" y="1261943"/>
                <a:ext cx="456222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Source Sans Pro Semibold" panose="020B0603030403020204" pitchFamily="34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Source Sans Pro Semibold" panose="020B0603030403020204" pitchFamily="34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latin typeface="Source Sans Pro Semibold" panose="020B0603030403020204" pitchFamily="34" charset="0"/>
                  <a:ea typeface="Source Sans Pro Semibold" panose="020B0603030403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A5C5A0D-0BAB-E78F-0C97-A98BE7820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806" y="1261943"/>
                <a:ext cx="456222" cy="4029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0F4A33E-68AB-F585-A943-5E1C6FD13389}"/>
                  </a:ext>
                </a:extLst>
              </p:cNvPr>
              <p:cNvSpPr txBox="1"/>
              <p:nvPr/>
            </p:nvSpPr>
            <p:spPr>
              <a:xfrm>
                <a:off x="7062806" y="3036418"/>
                <a:ext cx="456222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Source Sans Pro Semibold" panose="020B0603030403020204" pitchFamily="34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Source Sans Pro Semibold" panose="020B0603030403020204" pitchFamily="34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latin typeface="Source Sans Pro Semibold" panose="020B0603030403020204" pitchFamily="34" charset="0"/>
                  <a:ea typeface="Source Sans Pro Semibold" panose="020B0603030403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0F4A33E-68AB-F585-A943-5E1C6FD13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806" y="3036418"/>
                <a:ext cx="456222" cy="4029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EC25494-6F37-C8BF-9CFF-96EED755459F}"/>
                  </a:ext>
                </a:extLst>
              </p:cNvPr>
              <p:cNvSpPr txBox="1"/>
              <p:nvPr/>
            </p:nvSpPr>
            <p:spPr>
              <a:xfrm>
                <a:off x="9305548" y="1259925"/>
                <a:ext cx="456222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Source Sans Pro Semibold" panose="020B0603030403020204" pitchFamily="34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Source Sans Pro Semibold" panose="020B0603030403020204" pitchFamily="34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latin typeface="Source Sans Pro Semibold" panose="020B0603030403020204" pitchFamily="34" charset="0"/>
                  <a:ea typeface="Source Sans Pro Semibold" panose="020B0603030403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EC25494-6F37-C8BF-9CFF-96EED7554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548" y="1259925"/>
                <a:ext cx="456222" cy="4029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48C667-7C3C-D273-13D5-6BBF33B1F05B}"/>
                  </a:ext>
                </a:extLst>
              </p:cNvPr>
              <p:cNvSpPr txBox="1"/>
              <p:nvPr/>
            </p:nvSpPr>
            <p:spPr>
              <a:xfrm>
                <a:off x="9310318" y="3020518"/>
                <a:ext cx="456222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Source Sans Pro Semibold" panose="020B0603030403020204" pitchFamily="34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Source Sans Pro Semibold" panose="020B0603030403020204" pitchFamily="34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latin typeface="Source Sans Pro Semibold" panose="020B0603030403020204" pitchFamily="34" charset="0"/>
                  <a:ea typeface="Source Sans Pro Semibold" panose="020B060303040302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48C667-7C3C-D273-13D5-6BBF33B1F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318" y="3020518"/>
                <a:ext cx="456222" cy="4029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F8617CE-759C-F7FC-9988-4952A072032F}"/>
                  </a:ext>
                </a:extLst>
              </p:cNvPr>
              <p:cNvSpPr txBox="1"/>
              <p:nvPr/>
            </p:nvSpPr>
            <p:spPr>
              <a:xfrm>
                <a:off x="9300927" y="4820610"/>
                <a:ext cx="456222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Source Sans Pro Semibold" panose="020B0603030403020204" pitchFamily="34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Source Sans Pro Semibold" panose="020B0603030403020204" pitchFamily="34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latin typeface="Source Sans Pro Semibold" panose="020B0603030403020204" pitchFamily="34" charset="0"/>
                  <a:ea typeface="Source Sans Pro Semibold" panose="020B0603030403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F8617CE-759C-F7FC-9988-4952A0720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927" y="4820610"/>
                <a:ext cx="456222" cy="4029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7AACA72A-206A-F9B6-3B3C-00E1B3597B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3004" y="1516778"/>
            <a:ext cx="1779291" cy="144835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35D58D9-7612-BCC8-23B0-3A9F65CA1DBA}"/>
              </a:ext>
            </a:extLst>
          </p:cNvPr>
          <p:cNvSpPr/>
          <p:nvPr/>
        </p:nvSpPr>
        <p:spPr>
          <a:xfrm>
            <a:off x="9217706" y="1010286"/>
            <a:ext cx="2289523" cy="54930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11D4255-C408-9121-892A-0CF50E97C60D}"/>
              </a:ext>
            </a:extLst>
          </p:cNvPr>
          <p:cNvSpPr txBox="1">
            <a:spLocks/>
          </p:cNvSpPr>
          <p:nvPr/>
        </p:nvSpPr>
        <p:spPr>
          <a:xfrm>
            <a:off x="795742" y="5993776"/>
            <a:ext cx="4929674" cy="6638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/>
              <a:t>*</a:t>
            </a:r>
            <a:r>
              <a:rPr lang="en-US" sz="1000" dirty="0" err="1"/>
              <a:t>Gurevich</a:t>
            </a:r>
            <a:r>
              <a:rPr lang="en-US" sz="1000" dirty="0"/>
              <a:t>, A. and </a:t>
            </a:r>
            <a:r>
              <a:rPr lang="en-US" sz="1000" dirty="0" err="1"/>
              <a:t>Ciovati</a:t>
            </a:r>
            <a:r>
              <a:rPr lang="en-US" sz="1000" dirty="0"/>
              <a:t>, G., Effect of vortex hotspots on the radio-frequency surface                               resistance</a:t>
            </a:r>
            <a:r>
              <a:rPr lang="en-US" sz="1000" i="1" dirty="0"/>
              <a:t>, </a:t>
            </a:r>
            <a:r>
              <a:rPr lang="de-DE" sz="1000" i="1" dirty="0">
                <a:latin typeface="Segoe UI" panose="020B0502040204020203" pitchFamily="34" charset="0"/>
              </a:rPr>
              <a:t>Phys. Rev. B</a:t>
            </a:r>
            <a:r>
              <a:rPr lang="en-US" sz="1000" dirty="0"/>
              <a:t>, 2013</a:t>
            </a:r>
          </a:p>
          <a:p>
            <a:endParaRPr lang="en-US" sz="1000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Felix </a:t>
            </a:r>
            <a:r>
              <a:rPr lang="de-DE" dirty="0" smtClean="0"/>
              <a:t>Kramer, Oliver Kugeler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895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4161A-1FA9-A919-62C1-6294F5E7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600310"/>
            <a:ext cx="5518150" cy="446087"/>
          </a:xfrm>
        </p:spPr>
        <p:txBody>
          <a:bodyPr/>
          <a:lstStyle/>
          <a:p>
            <a:r>
              <a:rPr lang="en-US" dirty="0" smtClean="0"/>
              <a:t>Concept – revert to flat samples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62CE0-8F4B-8419-3D33-C2E931F99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570" y="1133978"/>
            <a:ext cx="6144819" cy="28674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We want to understand trapped flux in more detail, before trying to minimize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To understand trapped flux, we need control parameters which might have an influence on it: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Temperature gradient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Cooldown speed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Ambient magnetic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Impact of geometry (demagnetization </a:t>
            </a:r>
            <a:r>
              <a:rPr lang="en-US" sz="1600" dirty="0" smtClean="0">
                <a:solidFill>
                  <a:schemeClr val="accent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factor, shape anisotropy)</a:t>
            </a:r>
            <a:endParaRPr lang="en-US" sz="1600" dirty="0">
              <a:solidFill>
                <a:schemeClr val="accent3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Material &amp;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3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lvl="1"/>
            <a:endParaRPr lang="en-US" sz="16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5FA021-C29E-679A-476D-090E54B09E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BB38CDF-6C1B-FC2E-7CF4-793F9288697C}"/>
              </a:ext>
            </a:extLst>
          </p:cNvPr>
          <p:cNvSpPr txBox="1">
            <a:spLocks/>
          </p:cNvSpPr>
          <p:nvPr/>
        </p:nvSpPr>
        <p:spPr>
          <a:xfrm>
            <a:off x="623570" y="3591090"/>
            <a:ext cx="5518150" cy="20512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C10B95E-D9F1-F0D0-1079-E88E83374FC2}"/>
              </a:ext>
            </a:extLst>
          </p:cNvPr>
          <p:cNvSpPr txBox="1">
            <a:spLocks/>
          </p:cNvSpPr>
          <p:nvPr/>
        </p:nvSpPr>
        <p:spPr>
          <a:xfrm>
            <a:off x="707859" y="4109019"/>
            <a:ext cx="5518150" cy="2319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Use samples instead of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Better Control of the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More cooling cycles possible (~300/day instead of ~1/day)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Less material needed and treatments are easier to apply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Easier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endParaRPr lang="en-US" sz="1200" dirty="0">
              <a:solidFill>
                <a:schemeClr val="accent3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lvl="1"/>
            <a:endParaRPr lang="en-US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14BBB249-D5B8-F0FD-F48F-3B40370A0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887" y="4491509"/>
            <a:ext cx="1036125" cy="190929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9E4ACA7-6F60-05B1-C01C-E91CA8A0243B}"/>
              </a:ext>
            </a:extLst>
          </p:cNvPr>
          <p:cNvSpPr txBox="1"/>
          <p:nvPr/>
        </p:nvSpPr>
        <p:spPr>
          <a:xfrm rot="20850792">
            <a:off x="9889403" y="4281511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60 mm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C4EA00A-C63A-93FF-59C4-02978D33B1F4}"/>
              </a:ext>
            </a:extLst>
          </p:cNvPr>
          <p:cNvSpPr txBox="1"/>
          <p:nvPr/>
        </p:nvSpPr>
        <p:spPr>
          <a:xfrm rot="16200000">
            <a:off x="9197771" y="5261492"/>
            <a:ext cx="104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100 mm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9A14EF0-028C-3564-D62E-4233A2D06381}"/>
              </a:ext>
            </a:extLst>
          </p:cNvPr>
          <p:cNvSpPr txBox="1"/>
          <p:nvPr/>
        </p:nvSpPr>
        <p:spPr>
          <a:xfrm>
            <a:off x="7230098" y="5570315"/>
            <a:ext cx="2170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Investigate</a:t>
            </a:r>
            <a:r>
              <a:rPr lang="de-DE" dirty="0" smtClean="0"/>
              <a:t> </a:t>
            </a:r>
            <a:r>
              <a:rPr lang="de-DE" dirty="0" err="1" smtClean="0"/>
              <a:t>Nb</a:t>
            </a:r>
            <a:r>
              <a:rPr lang="de-DE" dirty="0" smtClean="0"/>
              <a:t> </a:t>
            </a:r>
            <a:r>
              <a:rPr lang="de-DE" dirty="0" err="1" smtClean="0"/>
              <a:t>sheets</a:t>
            </a:r>
            <a:endParaRPr lang="de-DE" dirty="0" smtClean="0"/>
          </a:p>
          <a:p>
            <a:r>
              <a:rPr lang="de-DE" dirty="0" smtClean="0"/>
              <a:t>~300 </a:t>
            </a:r>
            <a:r>
              <a:rPr lang="de-DE" dirty="0" err="1" smtClean="0"/>
              <a:t>cycles</a:t>
            </a:r>
            <a:r>
              <a:rPr lang="de-DE" dirty="0" smtClean="0"/>
              <a:t> per </a:t>
            </a:r>
            <a:r>
              <a:rPr lang="de-DE" dirty="0" err="1" smtClean="0"/>
              <a:t>day</a:t>
            </a:r>
            <a:endParaRPr lang="de-DE" dirty="0" smtClean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6CC7FA0-29A7-57E3-8DDD-D8E5FD45C84C}"/>
              </a:ext>
            </a:extLst>
          </p:cNvPr>
          <p:cNvSpPr txBox="1"/>
          <p:nvPr/>
        </p:nvSpPr>
        <p:spPr>
          <a:xfrm>
            <a:off x="7230098" y="3670472"/>
            <a:ext cx="4532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AMR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magnetometry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endParaRPr lang="de-DE" dirty="0" smtClean="0"/>
          </a:p>
          <a:p>
            <a:r>
              <a:rPr lang="de-DE" dirty="0" smtClean="0"/>
              <a:t>at HZB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cavities</a:t>
            </a:r>
            <a:r>
              <a:rPr lang="de-DE" dirty="0" smtClean="0"/>
              <a:t> in 2017 – 1 </a:t>
            </a:r>
            <a:r>
              <a:rPr lang="de-DE" dirty="0" err="1" smtClean="0"/>
              <a:t>cycle</a:t>
            </a:r>
            <a:r>
              <a:rPr lang="de-DE" dirty="0" smtClean="0"/>
              <a:t> per </a:t>
            </a:r>
            <a:r>
              <a:rPr lang="de-DE" dirty="0" err="1" smtClean="0"/>
              <a:t>day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608" y="161611"/>
            <a:ext cx="2705478" cy="342947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9414" y="300853"/>
            <a:ext cx="1616257" cy="3290237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Felix </a:t>
            </a:r>
            <a:r>
              <a:rPr lang="de-DE" dirty="0" smtClean="0"/>
              <a:t>Kramer, Oliver Kugeler</a:t>
            </a:r>
            <a:endParaRPr lang="de-DE" dirty="0"/>
          </a:p>
        </p:txBody>
      </p:sp>
      <p:sp>
        <p:nvSpPr>
          <p:cNvPr id="11" name="Nach oben gebogener Pfeil 10"/>
          <p:cNvSpPr/>
          <p:nvPr/>
        </p:nvSpPr>
        <p:spPr>
          <a:xfrm rot="5400000">
            <a:off x="8344462" y="4541597"/>
            <a:ext cx="702259" cy="76078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8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7230-894A-33A3-A5D7-7450C7B2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Infrastructure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BF717-74B6-BFAD-3737-7B04B2F55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Small glass cryostat</a:t>
            </a:r>
          </a:p>
          <a:p>
            <a:r>
              <a:rPr lang="en-US" b="0" dirty="0"/>
              <a:t>Filled from helium Dewar</a:t>
            </a:r>
          </a:p>
          <a:p>
            <a:r>
              <a:rPr lang="en-US" b="0" dirty="0"/>
              <a:t>No magnetic shielding</a:t>
            </a:r>
          </a:p>
          <a:p>
            <a:r>
              <a:rPr lang="en-US" b="0" dirty="0">
                <a:solidFill>
                  <a:schemeClr val="accent3"/>
                </a:solidFill>
              </a:rPr>
              <a:t>Active field compensation </a:t>
            </a:r>
            <a:r>
              <a:rPr lang="en-US" b="0" dirty="0"/>
              <a:t>with two Helmholtz coils and one solenoid</a:t>
            </a:r>
          </a:p>
          <a:p>
            <a:r>
              <a:rPr lang="en-US" b="0" dirty="0"/>
              <a:t>Minimum field at location of reference sensors: &lt; 15 </a:t>
            </a:r>
            <a:r>
              <a:rPr lang="en-US" b="0" dirty="0" err="1"/>
              <a:t>nT</a:t>
            </a:r>
            <a:r>
              <a:rPr lang="en-US" b="0" dirty="0"/>
              <a:t> (Earth magnetic field ~ 50 µT)</a:t>
            </a:r>
          </a:p>
          <a:p>
            <a:r>
              <a:rPr lang="en-US" b="0" dirty="0"/>
              <a:t>Maximum field: 200µT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BC2C32-121A-67A9-CCD5-EC12511507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C23DD0E3-F75B-EBCA-341F-C6EBC3C7E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3" b="19261"/>
          <a:stretch/>
        </p:blipFill>
        <p:spPr>
          <a:xfrm rot="5400000">
            <a:off x="5790615" y="1822808"/>
            <a:ext cx="5713143" cy="306184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Felix </a:t>
            </a:r>
            <a:r>
              <a:rPr lang="de-DE" dirty="0" smtClean="0"/>
              <a:t>Kramer, Oliver Kugeler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40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2A8FA4A-B481-F049-FC0D-E1CF4ED8E5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955551"/>
              </p:ext>
            </p:extLst>
          </p:nvPr>
        </p:nvGraphicFramePr>
        <p:xfrm>
          <a:off x="6713759" y="739543"/>
          <a:ext cx="2459208" cy="347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3" imgW="5667162" imgH="8020050" progId="AcroExch.Document.DC">
                  <p:embed/>
                </p:oleObj>
              </mc:Choice>
              <mc:Fallback>
                <p:oleObj name="Acrobat Document" r:id="rId3" imgW="5667162" imgH="8020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13759" y="739543"/>
                        <a:ext cx="2459208" cy="347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6D198AF-C7D7-9CB7-4151-AA24FB548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80271"/>
            <a:ext cx="5340350" cy="446087"/>
          </a:xfrm>
        </p:spPr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1FA4B-5EEC-56E1-E99E-85907D29D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93157"/>
            <a:ext cx="5946042" cy="4708128"/>
          </a:xfrm>
        </p:spPr>
        <p:txBody>
          <a:bodyPr/>
          <a:lstStyle/>
          <a:p>
            <a:r>
              <a:rPr lang="en-US" dirty="0"/>
              <a:t>Sample (100x60x3)mm, clamped in copper blocks at either end</a:t>
            </a:r>
          </a:p>
          <a:p>
            <a:r>
              <a:rPr lang="en-US" dirty="0"/>
              <a:t>Setup is suspended above liquid helium bath</a:t>
            </a:r>
          </a:p>
          <a:p>
            <a:r>
              <a:rPr lang="en-US" dirty="0"/>
              <a:t>Heater in helium is used to control helium gas flow</a:t>
            </a:r>
          </a:p>
          <a:p>
            <a:r>
              <a:rPr lang="en-US" dirty="0"/>
              <a:t>Dual heaters on the end of the blocks allow for precise control of </a:t>
            </a:r>
            <a:r>
              <a:rPr lang="en-US" dirty="0">
                <a:solidFill>
                  <a:schemeClr val="accent3"/>
                </a:solidFill>
              </a:rPr>
              <a:t>temperature gradient </a:t>
            </a:r>
            <a:r>
              <a:rPr lang="en-US" dirty="0"/>
              <a:t>and</a:t>
            </a:r>
            <a:r>
              <a:rPr lang="en-US" dirty="0">
                <a:solidFill>
                  <a:schemeClr val="accent3"/>
                </a:solidFill>
              </a:rPr>
              <a:t> cooldown speed</a:t>
            </a:r>
          </a:p>
          <a:p>
            <a:r>
              <a:rPr lang="en-US" dirty="0"/>
              <a:t>Blocks move electric heaters away from sample, this reduces magnetic fields from the heaters at the sample</a:t>
            </a:r>
          </a:p>
          <a:p>
            <a:r>
              <a:rPr lang="en-US" dirty="0"/>
              <a:t>8 </a:t>
            </a:r>
            <a:r>
              <a:rPr lang="en-US" dirty="0" err="1"/>
              <a:t>Cernox</a:t>
            </a:r>
            <a:r>
              <a:rPr lang="en-US" dirty="0"/>
              <a:t> sensors measure temperature distribution across sample</a:t>
            </a:r>
          </a:p>
          <a:p>
            <a:r>
              <a:rPr lang="en-US" dirty="0" smtClean="0"/>
              <a:t>Multiple AMR </a:t>
            </a:r>
            <a:r>
              <a:rPr lang="en-US" dirty="0"/>
              <a:t>sensors for magnetic field measurements</a:t>
            </a:r>
          </a:p>
          <a:p>
            <a:r>
              <a:rPr lang="en-US" dirty="0"/>
              <a:t>grouping of 3 sensors to measure field vector in 3d</a:t>
            </a:r>
          </a:p>
          <a:p>
            <a:r>
              <a:rPr lang="en-US" dirty="0"/>
              <a:t>15 AMR sensor groups measure magnetic field just above the sample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8191D1-9937-8DE8-E943-CF078A24C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Experiment	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04600D-1C77-B80A-7BC0-E25C8B13D341}"/>
              </a:ext>
            </a:extLst>
          </p:cNvPr>
          <p:cNvCxnSpPr>
            <a:cxnSpLocks/>
          </p:cNvCxnSpPr>
          <p:nvPr/>
        </p:nvCxnSpPr>
        <p:spPr>
          <a:xfrm flipH="1" flipV="1">
            <a:off x="7998619" y="4110219"/>
            <a:ext cx="155514" cy="84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952BB87-BFF1-C66B-F153-3807DC5DBB72}"/>
              </a:ext>
            </a:extLst>
          </p:cNvPr>
          <p:cNvSpPr txBox="1">
            <a:spLocks/>
          </p:cNvSpPr>
          <p:nvPr/>
        </p:nvSpPr>
        <p:spPr>
          <a:xfrm>
            <a:off x="8154133" y="4040952"/>
            <a:ext cx="673161" cy="3567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0" dirty="0" err="1"/>
              <a:t>Heater</a:t>
            </a:r>
            <a:endParaRPr lang="en-US" b="0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880BB9F-764E-515F-2998-0D99724A9755}"/>
              </a:ext>
            </a:extLst>
          </p:cNvPr>
          <p:cNvSpPr txBox="1">
            <a:spLocks/>
          </p:cNvSpPr>
          <p:nvPr/>
        </p:nvSpPr>
        <p:spPr>
          <a:xfrm>
            <a:off x="7710488" y="3590140"/>
            <a:ext cx="673161" cy="3567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0" dirty="0" err="1">
                <a:solidFill>
                  <a:schemeClr val="bg1"/>
                </a:solidFill>
              </a:rPr>
              <a:t>LHe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E1ACE15-8712-195B-F994-87322344B70B}"/>
              </a:ext>
            </a:extLst>
          </p:cNvPr>
          <p:cNvSpPr txBox="1">
            <a:spLocks/>
          </p:cNvSpPr>
          <p:nvPr/>
        </p:nvSpPr>
        <p:spPr>
          <a:xfrm>
            <a:off x="6780354" y="2352063"/>
            <a:ext cx="673161" cy="3567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0" dirty="0" err="1"/>
              <a:t>Cernox</a:t>
            </a:r>
            <a:endParaRPr lang="en-US" b="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8F53D8-D78B-3ED3-7898-CD14EF8E461A}"/>
              </a:ext>
            </a:extLst>
          </p:cNvPr>
          <p:cNvCxnSpPr>
            <a:cxnSpLocks/>
          </p:cNvCxnSpPr>
          <p:nvPr/>
        </p:nvCxnSpPr>
        <p:spPr>
          <a:xfrm flipV="1">
            <a:off x="7456517" y="2332438"/>
            <a:ext cx="425421" cy="196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14D23FC-F14D-DD55-213E-7ADC90FD390F}"/>
              </a:ext>
            </a:extLst>
          </p:cNvPr>
          <p:cNvCxnSpPr>
            <a:cxnSpLocks/>
          </p:cNvCxnSpPr>
          <p:nvPr/>
        </p:nvCxnSpPr>
        <p:spPr>
          <a:xfrm flipV="1">
            <a:off x="7456517" y="2393338"/>
            <a:ext cx="425421" cy="128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C0EFA0B-3D22-7761-5D79-488FA9678822}"/>
              </a:ext>
            </a:extLst>
          </p:cNvPr>
          <p:cNvCxnSpPr>
            <a:cxnSpLocks/>
          </p:cNvCxnSpPr>
          <p:nvPr/>
        </p:nvCxnSpPr>
        <p:spPr>
          <a:xfrm flipV="1">
            <a:off x="7456517" y="2457622"/>
            <a:ext cx="425421" cy="71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02E53BA-61EA-F840-50AB-D0B9772589A7}"/>
              </a:ext>
            </a:extLst>
          </p:cNvPr>
          <p:cNvCxnSpPr>
            <a:cxnSpLocks/>
          </p:cNvCxnSpPr>
          <p:nvPr/>
        </p:nvCxnSpPr>
        <p:spPr>
          <a:xfrm flipV="1">
            <a:off x="7456517" y="2521907"/>
            <a:ext cx="425421" cy="7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6F3F9EA-48C8-EE84-475F-CBF57B80EB0D}"/>
              </a:ext>
            </a:extLst>
          </p:cNvPr>
          <p:cNvCxnSpPr>
            <a:cxnSpLocks/>
          </p:cNvCxnSpPr>
          <p:nvPr/>
        </p:nvCxnSpPr>
        <p:spPr>
          <a:xfrm>
            <a:off x="7456517" y="2529069"/>
            <a:ext cx="425421" cy="36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CE5CDBB-65C8-BCD1-7771-6E2449B2DB34}"/>
              </a:ext>
            </a:extLst>
          </p:cNvPr>
          <p:cNvCxnSpPr>
            <a:cxnSpLocks/>
          </p:cNvCxnSpPr>
          <p:nvPr/>
        </p:nvCxnSpPr>
        <p:spPr>
          <a:xfrm>
            <a:off x="7456517" y="2529069"/>
            <a:ext cx="425421" cy="100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43FD36E-D61F-6DA2-95DC-FCA171B55B2F}"/>
              </a:ext>
            </a:extLst>
          </p:cNvPr>
          <p:cNvCxnSpPr>
            <a:cxnSpLocks/>
          </p:cNvCxnSpPr>
          <p:nvPr/>
        </p:nvCxnSpPr>
        <p:spPr>
          <a:xfrm>
            <a:off x="7456517" y="2529069"/>
            <a:ext cx="425421" cy="171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C771DF6-1E76-30D2-D4C8-729C4942D376}"/>
              </a:ext>
            </a:extLst>
          </p:cNvPr>
          <p:cNvCxnSpPr>
            <a:cxnSpLocks/>
          </p:cNvCxnSpPr>
          <p:nvPr/>
        </p:nvCxnSpPr>
        <p:spPr>
          <a:xfrm>
            <a:off x="7456517" y="2529069"/>
            <a:ext cx="425421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CE3E1338-4EA5-01B5-708B-18CA37FB3F6B}"/>
              </a:ext>
            </a:extLst>
          </p:cNvPr>
          <p:cNvSpPr txBox="1">
            <a:spLocks/>
          </p:cNvSpPr>
          <p:nvPr/>
        </p:nvSpPr>
        <p:spPr>
          <a:xfrm>
            <a:off x="8449804" y="2368868"/>
            <a:ext cx="673161" cy="3567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0" dirty="0"/>
              <a:t>Nb</a:t>
            </a:r>
            <a:endParaRPr lang="en-US" b="0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56BBA68-74D4-4AB6-A267-34C83E5EA4BC}"/>
              </a:ext>
            </a:extLst>
          </p:cNvPr>
          <p:cNvCxnSpPr>
            <a:cxnSpLocks/>
          </p:cNvCxnSpPr>
          <p:nvPr/>
        </p:nvCxnSpPr>
        <p:spPr>
          <a:xfrm flipH="1" flipV="1">
            <a:off x="8021381" y="2521907"/>
            <a:ext cx="378421" cy="25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E8470056-C125-2186-2479-178CCFCB5E5F}"/>
              </a:ext>
            </a:extLst>
          </p:cNvPr>
          <p:cNvSpPr txBox="1">
            <a:spLocks/>
          </p:cNvSpPr>
          <p:nvPr/>
        </p:nvSpPr>
        <p:spPr>
          <a:xfrm>
            <a:off x="8449804" y="2100841"/>
            <a:ext cx="882315" cy="3567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0" dirty="0" err="1"/>
              <a:t>Cu</a:t>
            </a:r>
            <a:r>
              <a:rPr lang="de-DE" b="0" dirty="0"/>
              <a:t> </a:t>
            </a:r>
            <a:r>
              <a:rPr lang="de-DE" b="0" dirty="0" err="1"/>
              <a:t>blocks</a:t>
            </a:r>
            <a:endParaRPr lang="en-US" b="0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35EBF91-A587-FA2E-8953-71C44966C94C}"/>
              </a:ext>
            </a:extLst>
          </p:cNvPr>
          <p:cNvCxnSpPr>
            <a:cxnSpLocks/>
          </p:cNvCxnSpPr>
          <p:nvPr/>
        </p:nvCxnSpPr>
        <p:spPr>
          <a:xfrm flipH="1" flipV="1">
            <a:off x="8098631" y="2187761"/>
            <a:ext cx="337867" cy="91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324E567-C73B-D760-987E-F9233D312D61}"/>
              </a:ext>
            </a:extLst>
          </p:cNvPr>
          <p:cNvCxnSpPr>
            <a:cxnSpLocks/>
          </p:cNvCxnSpPr>
          <p:nvPr/>
        </p:nvCxnSpPr>
        <p:spPr>
          <a:xfrm flipH="1">
            <a:off x="8098631" y="2302073"/>
            <a:ext cx="337867" cy="543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98F7F07E-DE3E-810D-2E9E-EF1688C4F537}"/>
              </a:ext>
            </a:extLst>
          </p:cNvPr>
          <p:cNvSpPr txBox="1">
            <a:spLocks/>
          </p:cNvSpPr>
          <p:nvPr/>
        </p:nvSpPr>
        <p:spPr>
          <a:xfrm>
            <a:off x="6768506" y="1967667"/>
            <a:ext cx="673161" cy="3567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0" dirty="0" err="1"/>
              <a:t>Heater</a:t>
            </a:r>
            <a:endParaRPr lang="en-US" b="0" dirty="0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49D12F3-FB2D-B97D-9296-3EE3335FCA43}"/>
              </a:ext>
            </a:extLst>
          </p:cNvPr>
          <p:cNvCxnSpPr>
            <a:cxnSpLocks/>
          </p:cNvCxnSpPr>
          <p:nvPr/>
        </p:nvCxnSpPr>
        <p:spPr>
          <a:xfrm flipV="1">
            <a:off x="7453515" y="1789277"/>
            <a:ext cx="256973" cy="363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D769A31-B70E-E1E2-7433-08D04AAD1C0D}"/>
              </a:ext>
            </a:extLst>
          </p:cNvPr>
          <p:cNvCxnSpPr>
            <a:cxnSpLocks/>
          </p:cNvCxnSpPr>
          <p:nvPr/>
        </p:nvCxnSpPr>
        <p:spPr>
          <a:xfrm>
            <a:off x="7460455" y="2120776"/>
            <a:ext cx="261881" cy="1158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 descr="A picture containing text&#10;&#10;Description automatically generated">
            <a:extLst>
              <a:ext uri="{FF2B5EF4-FFF2-40B4-BE49-F238E27FC236}">
                <a16:creationId xmlns:a16="http://schemas.microsoft.com/office/drawing/2014/main" id="{0A93ECCB-7224-1A9C-BAF1-509163661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710" y="730786"/>
            <a:ext cx="1530624" cy="3580328"/>
          </a:xfrm>
          <a:prstGeom prst="rect">
            <a:avLst/>
          </a:prstGeom>
        </p:spPr>
      </p:pic>
      <p:sp>
        <p:nvSpPr>
          <p:cNvPr id="72" name="Textplatzhalter 15">
            <a:extLst>
              <a:ext uri="{FF2B5EF4-FFF2-40B4-BE49-F238E27FC236}">
                <a16:creationId xmlns:a16="http://schemas.microsoft.com/office/drawing/2014/main" id="{461C4A8D-F69E-C94C-80EB-3E4D5CA59C6F}"/>
              </a:ext>
            </a:extLst>
          </p:cNvPr>
          <p:cNvSpPr txBox="1">
            <a:spLocks/>
          </p:cNvSpPr>
          <p:nvPr/>
        </p:nvSpPr>
        <p:spPr>
          <a:xfrm rot="5400000">
            <a:off x="10201164" y="2790728"/>
            <a:ext cx="1993903" cy="5065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3027487" rtl="0" eaLnBrk="1" latinLnBrk="0" hangingPunct="1">
              <a:lnSpc>
                <a:spcPts val="3600"/>
              </a:lnSpc>
              <a:spcBef>
                <a:spcPts val="0"/>
              </a:spcBef>
              <a:buFontTx/>
              <a:buNone/>
              <a:defRPr sz="30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0" indent="0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Tx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3027487" indent="0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Tx/>
              <a:buNone/>
              <a:defRPr sz="6622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4541230" indent="0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Tx/>
              <a:buNone/>
              <a:defRPr sz="596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6054974" indent="0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Tx/>
              <a:buNone/>
              <a:defRPr sz="596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"/>
              </a:spcAft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/>
                <a:cs typeface="Times New Roman" panose="02020603050405020304" pitchFamily="18" charset="0"/>
              </a:rPr>
              <a:t>PCB with AMR sensors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4" name="Picture 73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72D11B6C-6DB6-1A74-0B71-F3875B24B4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23" t="13421" r="22876" b="9259"/>
          <a:stretch/>
        </p:blipFill>
        <p:spPr>
          <a:xfrm>
            <a:off x="8232554" y="4651665"/>
            <a:ext cx="1609678" cy="1634758"/>
          </a:xfrm>
          <a:prstGeom prst="rect">
            <a:avLst/>
          </a:prstGeom>
        </p:spPr>
      </p:pic>
      <p:pic>
        <p:nvPicPr>
          <p:cNvPr id="76" name="Picture 75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A2D1B2AE-BC8A-EC38-A2B1-3CB0435CF8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056" t="45566" r="45907" b="42270"/>
          <a:stretch/>
        </p:blipFill>
        <p:spPr>
          <a:xfrm>
            <a:off x="10311178" y="5062851"/>
            <a:ext cx="859741" cy="710605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6BCDDCB-BBC4-5739-ECAA-86673EFBA72A}"/>
              </a:ext>
            </a:extLst>
          </p:cNvPr>
          <p:cNvSpPr/>
          <p:nvPr/>
        </p:nvSpPr>
        <p:spPr>
          <a:xfrm>
            <a:off x="9458935" y="5347436"/>
            <a:ext cx="301625" cy="234950"/>
          </a:xfrm>
          <a:prstGeom prst="rect">
            <a:avLst/>
          </a:prstGeom>
          <a:noFill/>
          <a:ln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0DFC860-4364-D217-8E69-C4F7C5287F95}"/>
              </a:ext>
            </a:extLst>
          </p:cNvPr>
          <p:cNvSpPr/>
          <p:nvPr/>
        </p:nvSpPr>
        <p:spPr>
          <a:xfrm>
            <a:off x="10311179" y="5062851"/>
            <a:ext cx="859739" cy="710605"/>
          </a:xfrm>
          <a:prstGeom prst="rect">
            <a:avLst/>
          </a:prstGeom>
          <a:noFill/>
          <a:ln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CCCF254-D0FD-28DE-3CF0-A7DC44A42ECB}"/>
              </a:ext>
            </a:extLst>
          </p:cNvPr>
          <p:cNvCxnSpPr>
            <a:cxnSpLocks/>
          </p:cNvCxnSpPr>
          <p:nvPr/>
        </p:nvCxnSpPr>
        <p:spPr>
          <a:xfrm flipV="1">
            <a:off x="9760560" y="5145234"/>
            <a:ext cx="550620" cy="202202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8307E29-BDC9-D141-3E5E-5847B1023F85}"/>
              </a:ext>
            </a:extLst>
          </p:cNvPr>
          <p:cNvCxnSpPr>
            <a:cxnSpLocks/>
          </p:cNvCxnSpPr>
          <p:nvPr/>
        </p:nvCxnSpPr>
        <p:spPr>
          <a:xfrm>
            <a:off x="9760560" y="5582387"/>
            <a:ext cx="550618" cy="10773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B3FE190-23D6-3C37-69F7-39B3C01895C1}"/>
              </a:ext>
            </a:extLst>
          </p:cNvPr>
          <p:cNvSpPr/>
          <p:nvPr/>
        </p:nvSpPr>
        <p:spPr>
          <a:xfrm>
            <a:off x="7722337" y="4438670"/>
            <a:ext cx="3814882" cy="197824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Felix </a:t>
            </a:r>
            <a:r>
              <a:rPr lang="de-DE" dirty="0" smtClean="0"/>
              <a:t>Kramer, Oliver Kugeler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14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E74A3F61-F12D-A025-429D-B534D5003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99" y="836613"/>
            <a:ext cx="2740465" cy="5271413"/>
          </a:xfrm>
          <a:prstGeom prst="rect">
            <a:avLst/>
          </a:prstGeom>
        </p:spPr>
      </p:pic>
      <p:pic>
        <p:nvPicPr>
          <p:cNvPr id="20" name="Screen Recording 13">
            <a:hlinkClick r:id="" action="ppaction://media"/>
            <a:extLst>
              <a:ext uri="{FF2B5EF4-FFF2-40B4-BE49-F238E27FC236}">
                <a16:creationId xmlns:a16="http://schemas.microsoft.com/office/drawing/2014/main" id="{82D3C3B4-B1B5-2A53-B399-ABAEC3D822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160" end="3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9998" y="783275"/>
            <a:ext cx="2740464" cy="5334770"/>
          </a:xfrm>
          <a:prstGeom prst="rect">
            <a:avLst/>
          </a:prstGeom>
        </p:spPr>
      </p:pic>
      <p:pic>
        <p:nvPicPr>
          <p:cNvPr id="14" name="Screen Recording 13">
            <a:hlinkClick r:id="" action="ppaction://media"/>
            <a:extLst>
              <a:ext uri="{FF2B5EF4-FFF2-40B4-BE49-F238E27FC236}">
                <a16:creationId xmlns:a16="http://schemas.microsoft.com/office/drawing/2014/main" id="{4123E71A-A810-DAE2-F7F5-22534FDBFF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3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836613"/>
            <a:ext cx="2740464" cy="5334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61C296-32C1-0441-18C1-0244D5643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Cooldown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2494F-28B5-9E81-6130-39870C72C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3720140" cy="4708128"/>
          </a:xfrm>
        </p:spPr>
        <p:txBody>
          <a:bodyPr/>
          <a:lstStyle/>
          <a:p>
            <a:r>
              <a:rPr lang="en-US" dirty="0"/>
              <a:t>Apply external field </a:t>
            </a:r>
            <a:r>
              <a:rPr lang="en-US" dirty="0" err="1"/>
              <a:t>B</a:t>
            </a:r>
            <a:r>
              <a:rPr lang="en-US" baseline="-25000" dirty="0" err="1"/>
              <a:t>ext</a:t>
            </a:r>
            <a:r>
              <a:rPr lang="en-US" dirty="0"/>
              <a:t> = </a:t>
            </a:r>
            <a:r>
              <a:rPr lang="en-US" dirty="0" smtClean="0"/>
              <a:t>100 µT</a:t>
            </a:r>
            <a:endParaRPr lang="en-US" dirty="0"/>
          </a:p>
          <a:p>
            <a:r>
              <a:rPr lang="en-US" dirty="0"/>
              <a:t>Set Temperature gradient across sample (</a:t>
            </a:r>
            <a:r>
              <a:rPr lang="en-US" sz="1600" dirty="0"/>
              <a:t>∇T = 0.06 K/cm)</a:t>
            </a:r>
          </a:p>
          <a:p>
            <a:r>
              <a:rPr lang="en-US" dirty="0"/>
              <a:t>Lower Sample temperature at top and bottom simultaneously </a:t>
            </a:r>
          </a:p>
          <a:p>
            <a:r>
              <a:rPr lang="en-US" dirty="0"/>
              <a:t>After Sample is fully superconducting, remove external field </a:t>
            </a:r>
            <a:r>
              <a:rPr lang="en-US" dirty="0" err="1"/>
              <a:t>B</a:t>
            </a:r>
            <a:r>
              <a:rPr lang="en-US" baseline="-25000" dirty="0" err="1"/>
              <a:t>ext</a:t>
            </a:r>
            <a:r>
              <a:rPr lang="en-US" dirty="0"/>
              <a:t> = </a:t>
            </a:r>
            <a:r>
              <a:rPr lang="en-US" dirty="0" smtClean="0"/>
              <a:t>0 µT</a:t>
            </a:r>
            <a:endParaRPr lang="en-US" dirty="0"/>
          </a:p>
          <a:p>
            <a:r>
              <a:rPr lang="en-US" dirty="0"/>
              <a:t>Measure trapped flux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E17CAA-4387-D785-9396-17B02237A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8C350A1-DBD0-901B-16F1-235A1FF52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0020" y="2330471"/>
            <a:ext cx="2304311" cy="1875720"/>
          </a:xfrm>
          <a:prstGeom prst="rect">
            <a:avLst/>
          </a:prstGeom>
        </p:spPr>
      </p:pic>
      <p:pic>
        <p:nvPicPr>
          <p:cNvPr id="22" name="Picture 21" descr="A picture containing dark&#10;&#10;Description automatically generated">
            <a:extLst>
              <a:ext uri="{FF2B5EF4-FFF2-40B4-BE49-F238E27FC236}">
                <a16:creationId xmlns:a16="http://schemas.microsoft.com/office/drawing/2014/main" id="{99727F97-A61D-1B84-B67F-D40CBDEF5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0015" y="2188544"/>
            <a:ext cx="2304310" cy="2170837"/>
          </a:xfrm>
          <a:prstGeom prst="rect">
            <a:avLst/>
          </a:prstGeom>
        </p:spPr>
      </p:pic>
      <p:pic>
        <p:nvPicPr>
          <p:cNvPr id="23" name="Picture 22" descr="A picture containing dark, set&#10;&#10;Description automatically generated">
            <a:extLst>
              <a:ext uri="{FF2B5EF4-FFF2-40B4-BE49-F238E27FC236}">
                <a16:creationId xmlns:a16="http://schemas.microsoft.com/office/drawing/2014/main" id="{417B6DAA-C039-1207-31CD-FD272C51B8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6431" y="2249413"/>
            <a:ext cx="1175482" cy="2037835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021C4FC-AF1E-322D-88D8-24F1534A80E0}"/>
              </a:ext>
            </a:extLst>
          </p:cNvPr>
          <p:cNvSpPr txBox="1">
            <a:spLocks/>
          </p:cNvSpPr>
          <p:nvPr/>
        </p:nvSpPr>
        <p:spPr>
          <a:xfrm>
            <a:off x="8965069" y="5993376"/>
            <a:ext cx="660517" cy="3243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9.5K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6F0E32B-BDE5-D3BD-D972-1B63C2C08298}"/>
              </a:ext>
            </a:extLst>
          </p:cNvPr>
          <p:cNvSpPr txBox="1">
            <a:spLocks/>
          </p:cNvSpPr>
          <p:nvPr/>
        </p:nvSpPr>
        <p:spPr>
          <a:xfrm>
            <a:off x="8787210" y="621108"/>
            <a:ext cx="660517" cy="3243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10.1 K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043A35C-78CE-58A6-38D7-EE40C8B9D69F}"/>
              </a:ext>
            </a:extLst>
          </p:cNvPr>
          <p:cNvSpPr txBox="1">
            <a:spLocks/>
          </p:cNvSpPr>
          <p:nvPr/>
        </p:nvSpPr>
        <p:spPr>
          <a:xfrm>
            <a:off x="8965069" y="5985475"/>
            <a:ext cx="660517" cy="3243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8.9K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4E2C9AD-992E-4C77-E01B-985797CC0F2B}"/>
              </a:ext>
            </a:extLst>
          </p:cNvPr>
          <p:cNvSpPr txBox="1">
            <a:spLocks/>
          </p:cNvSpPr>
          <p:nvPr/>
        </p:nvSpPr>
        <p:spPr>
          <a:xfrm>
            <a:off x="8909949" y="611200"/>
            <a:ext cx="660517" cy="3243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9.5K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50B1828-D250-A308-51AD-502F5395F5B5}"/>
                  </a:ext>
                </a:extLst>
              </p:cNvPr>
              <p:cNvSpPr txBox="1"/>
              <p:nvPr/>
            </p:nvSpPr>
            <p:spPr>
              <a:xfrm>
                <a:off x="4387607" y="2102524"/>
                <a:ext cx="456222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Source Sans Pro Semibold" panose="020B0603030403020204" pitchFamily="34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Source Sans Pro Semibold" panose="020B0603030403020204" pitchFamily="34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latin typeface="Source Sans Pro Semibold" panose="020B0603030403020204" pitchFamily="34" charset="0"/>
                  <a:ea typeface="Source Sans Pro Semibold" panose="020B0603030403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50B1828-D250-A308-51AD-502F5395F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07" y="2102524"/>
                <a:ext cx="456222" cy="4029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 descr="A picture containing dark, night&#10;&#10;Description automatically generated">
            <a:extLst>
              <a:ext uri="{FF2B5EF4-FFF2-40B4-BE49-F238E27FC236}">
                <a16:creationId xmlns:a16="http://schemas.microsoft.com/office/drawing/2014/main" id="{3F6B1DE2-C879-3826-492A-52EF2CFE7B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0018" y="2342885"/>
            <a:ext cx="2304310" cy="2009661"/>
          </a:xfrm>
          <a:prstGeom prst="rect">
            <a:avLst/>
          </a:prstGeom>
        </p:spPr>
      </p:pic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32D08AA-E4BB-464A-5BD1-50166749B876}"/>
              </a:ext>
            </a:extLst>
          </p:cNvPr>
          <p:cNvSpPr txBox="1">
            <a:spLocks/>
          </p:cNvSpPr>
          <p:nvPr/>
        </p:nvSpPr>
        <p:spPr>
          <a:xfrm>
            <a:off x="5515545" y="2342885"/>
            <a:ext cx="213251" cy="2820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nc</a:t>
            </a:r>
            <a:endParaRPr lang="en-US" dirty="0"/>
          </a:p>
          <a:p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F989D13-3DD0-664A-97CD-1555907AC471}"/>
              </a:ext>
            </a:extLst>
          </p:cNvPr>
          <p:cNvSpPr txBox="1">
            <a:spLocks/>
          </p:cNvSpPr>
          <p:nvPr/>
        </p:nvSpPr>
        <p:spPr>
          <a:xfrm>
            <a:off x="5515546" y="2833369"/>
            <a:ext cx="213251" cy="2820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sc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Felix </a:t>
            </a:r>
            <a:r>
              <a:rPr lang="de-DE" dirty="0" smtClean="0"/>
              <a:t>Kramer, Oliver Kugeler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955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166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166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6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4" grpId="0"/>
      <p:bldP spid="25" grpId="0"/>
      <p:bldP spid="26" grpId="0"/>
      <p:bldP spid="26" grpId="1"/>
      <p:bldP spid="27" grpId="0"/>
      <p:bldP spid="27" grpId="1"/>
      <p:bldP spid="37" grpId="0"/>
      <p:bldP spid="37" grpId="1"/>
      <p:bldP spid="39" grpId="0"/>
      <p:bldP spid="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7006-90AA-CE9E-F180-9A678FCA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784778"/>
            <a:ext cx="6543265" cy="446087"/>
          </a:xfrm>
        </p:spPr>
        <p:txBody>
          <a:bodyPr/>
          <a:lstStyle/>
          <a:p>
            <a:r>
              <a:rPr lang="en-US" dirty="0"/>
              <a:t>Trapped flux </a:t>
            </a:r>
            <a:r>
              <a:rPr lang="en-US" dirty="0" smtClean="0">
                <a:solidFill>
                  <a:schemeClr val="tx1"/>
                </a:solidFill>
              </a:rPr>
              <a:t>vs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3"/>
                </a:solidFill>
              </a:rPr>
              <a:t>Temperature Gradient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A78F2-65B1-50B9-001E-C04301327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Vary temperature gradient while keeping external magnetic field and cooldown speed constant</a:t>
            </a:r>
          </a:p>
          <a:p>
            <a:pPr lvl="1"/>
            <a:r>
              <a:rPr lang="en-US" sz="1600" dirty="0" err="1"/>
              <a:t>B</a:t>
            </a:r>
            <a:r>
              <a:rPr lang="en-US" sz="1600" baseline="-25000" dirty="0" err="1"/>
              <a:t>ext</a:t>
            </a:r>
            <a:r>
              <a:rPr lang="en-US" sz="1600" dirty="0"/>
              <a:t> = 100 µT</a:t>
            </a:r>
          </a:p>
          <a:p>
            <a:pPr lvl="1"/>
            <a:r>
              <a:rPr lang="en-US" sz="1600" dirty="0"/>
              <a:t>dT/dt = 0.07 K/s</a:t>
            </a:r>
          </a:p>
          <a:p>
            <a:r>
              <a:rPr lang="en-US" dirty="0"/>
              <a:t>Comparison between fine grain sample and large grain sample (both untreated)</a:t>
            </a:r>
          </a:p>
          <a:p>
            <a:endParaRPr lang="en-US" dirty="0"/>
          </a:p>
          <a:p>
            <a:r>
              <a:rPr lang="en-US" dirty="0"/>
              <a:t>Less trapped flux with higher temperature gradient</a:t>
            </a:r>
          </a:p>
          <a:p>
            <a:r>
              <a:rPr lang="en-US" dirty="0"/>
              <a:t>Large grain material allows near 100% flux expulsion</a:t>
            </a:r>
          </a:p>
          <a:p>
            <a:r>
              <a:rPr lang="en-US" dirty="0"/>
              <a:t>Data disagrees with model proposed by Kubo*</a:t>
            </a:r>
          </a:p>
          <a:p>
            <a:pPr lvl="1"/>
            <a:r>
              <a:rPr lang="en-US" sz="1600" dirty="0" smtClean="0"/>
              <a:t>Reason </a:t>
            </a:r>
            <a:r>
              <a:rPr lang="en-US" sz="1600" dirty="0"/>
              <a:t>might be a too high field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E03384-9786-98DB-725A-C3539325DD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1AD6D8D-9C98-E07A-5920-2C52F9F25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02172"/>
            <a:ext cx="5526728" cy="35270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A0DF5B1-2536-F65A-482A-E6AC340CDB12}"/>
              </a:ext>
            </a:extLst>
          </p:cNvPr>
          <p:cNvSpPr txBox="1"/>
          <p:nvPr/>
        </p:nvSpPr>
        <p:spPr>
          <a:xfrm>
            <a:off x="7121114" y="3515307"/>
            <a:ext cx="120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kern="1200" baseline="0" dirty="0">
                <a:solidFill>
                  <a:srgbClr val="800080"/>
                </a:solidFill>
                <a:latin typeface="Source Sans Pro Semibold" panose="020B0503030403020204" pitchFamily="34" charset="0"/>
                <a:ea typeface="+mn-ea"/>
                <a:cs typeface="+mn-cs"/>
              </a:rPr>
              <a:t>Large Grain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B6FF3-B97C-0327-482F-00080C9FB379}"/>
              </a:ext>
            </a:extLst>
          </p:cNvPr>
          <p:cNvSpPr/>
          <p:nvPr/>
        </p:nvSpPr>
        <p:spPr>
          <a:xfrm>
            <a:off x="7850679" y="2000908"/>
            <a:ext cx="1085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l" defTabSz="457200" rtl="0" eaLnBrk="1" latinLnBrk="0" hangingPunct="1"/>
            <a:r>
              <a:rPr lang="en-US" sz="1600" b="0" i="0" kern="1200" baseline="0" dirty="0">
                <a:solidFill>
                  <a:schemeClr val="accent2">
                    <a:lumMod val="75000"/>
                  </a:schemeClr>
                </a:solidFill>
                <a:latin typeface="Source Sans Pro Semibold" panose="020B0503030403020204" pitchFamily="34" charset="0"/>
                <a:ea typeface="+mn-ea"/>
                <a:cs typeface="+mn-cs"/>
              </a:rPr>
              <a:t>Fine Grain</a:t>
            </a:r>
          </a:p>
        </p:txBody>
      </p:sp>
      <p:sp>
        <p:nvSpPr>
          <p:cNvPr id="29" name="TextBox 73">
            <a:extLst>
              <a:ext uri="{FF2B5EF4-FFF2-40B4-BE49-F238E27FC236}">
                <a16:creationId xmlns:a16="http://schemas.microsoft.com/office/drawing/2014/main" id="{A7055E34-1F5C-5247-44CA-26FC4389CE65}"/>
              </a:ext>
            </a:extLst>
          </p:cNvPr>
          <p:cNvSpPr txBox="1"/>
          <p:nvPr/>
        </p:nvSpPr>
        <p:spPr>
          <a:xfrm>
            <a:off x="8229789" y="1502171"/>
            <a:ext cx="141288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100% trapping</a:t>
            </a:r>
          </a:p>
        </p:txBody>
      </p:sp>
      <p:sp>
        <p:nvSpPr>
          <p:cNvPr id="30" name="Textfeld 11">
            <a:extLst>
              <a:ext uri="{FF2B5EF4-FFF2-40B4-BE49-F238E27FC236}">
                <a16:creationId xmlns:a16="http://schemas.microsoft.com/office/drawing/2014/main" id="{68E781EF-ED43-C3D3-3F1C-B3EEC407CC6A}"/>
              </a:ext>
            </a:extLst>
          </p:cNvPr>
          <p:cNvSpPr txBox="1"/>
          <p:nvPr/>
        </p:nvSpPr>
        <p:spPr>
          <a:xfrm>
            <a:off x="8325290" y="4014043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kern="1200" baseline="0" dirty="0">
                <a:solidFill>
                  <a:schemeClr val="tx1"/>
                </a:solidFill>
                <a:latin typeface="Source Sans Pro Semibold" panose="020B0503030403020204" pitchFamily="34" charset="0"/>
                <a:ea typeface="+mn-ea"/>
                <a:cs typeface="+mn-cs"/>
              </a:rPr>
              <a:t>Kubo Model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58A1ACE-76E3-C7D1-6CCC-9715B71F7FC4}"/>
              </a:ext>
            </a:extLst>
          </p:cNvPr>
          <p:cNvSpPr txBox="1">
            <a:spLocks/>
          </p:cNvSpPr>
          <p:nvPr/>
        </p:nvSpPr>
        <p:spPr>
          <a:xfrm>
            <a:off x="577850" y="5878356"/>
            <a:ext cx="4929674" cy="6638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/>
              <a:t>* Kubo, T., </a:t>
            </a:r>
            <a:r>
              <a:rPr lang="en-US" sz="1000" dirty="0">
                <a:latin typeface="Segoe UI" panose="020B0502040204020203" pitchFamily="34" charset="0"/>
              </a:rPr>
              <a:t>Flux trapping in superconducting accelerating cavities during cooling down with a spatial temperature gradient, </a:t>
            </a:r>
            <a:r>
              <a:rPr lang="en-US" sz="1000" i="1" dirty="0">
                <a:latin typeface="Segoe UI" panose="020B0502040204020203" pitchFamily="34" charset="0"/>
              </a:rPr>
              <a:t>Prog. </a:t>
            </a:r>
            <a:r>
              <a:rPr lang="en-US" sz="1000" i="1" dirty="0" err="1">
                <a:latin typeface="Segoe UI" panose="020B0502040204020203" pitchFamily="34" charset="0"/>
              </a:rPr>
              <a:t>Theor</a:t>
            </a:r>
            <a:r>
              <a:rPr lang="en-US" sz="1000" i="1" dirty="0">
                <a:latin typeface="Segoe UI" panose="020B0502040204020203" pitchFamily="34" charset="0"/>
              </a:rPr>
              <a:t>. Exp. Phys</a:t>
            </a:r>
            <a:r>
              <a:rPr lang="en-US" sz="1000" dirty="0">
                <a:latin typeface="Segoe UI" panose="020B0502040204020203" pitchFamily="34" charset="0"/>
              </a:rPr>
              <a:t>., 2016</a:t>
            </a:r>
            <a:endParaRPr lang="en-US" sz="1000" dirty="0"/>
          </a:p>
          <a:p>
            <a:endParaRPr lang="en-US" sz="1000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Felix </a:t>
            </a:r>
            <a:r>
              <a:rPr lang="de-DE" dirty="0" smtClean="0"/>
              <a:t>Kramer, Oliver Kugeler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007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12007-936E-2199-734C-DA1823AB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Trapped Flux </a:t>
            </a:r>
            <a:r>
              <a:rPr lang="en-US" dirty="0" smtClean="0">
                <a:solidFill>
                  <a:schemeClr val="tx1"/>
                </a:solidFill>
              </a:rPr>
              <a:t>Vs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3"/>
                </a:solidFill>
              </a:rPr>
              <a:t>ambient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F27B8-9361-DFCE-58B8-B5FEF5DD6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518150" cy="4708128"/>
          </a:xfrm>
        </p:spPr>
        <p:txBody>
          <a:bodyPr/>
          <a:lstStyle/>
          <a:p>
            <a:r>
              <a:rPr lang="en-US" dirty="0"/>
              <a:t>Vary magnetic field strength with constant temperature gradient and cooldown speed</a:t>
            </a:r>
          </a:p>
          <a:p>
            <a:r>
              <a:rPr lang="en-US" dirty="0"/>
              <a:t>Change Temperature gradient for different measurement runs</a:t>
            </a:r>
          </a:p>
          <a:p>
            <a:pPr lvl="1"/>
            <a:r>
              <a:rPr lang="en-US" sz="1600" dirty="0"/>
              <a:t>Large grain sample</a:t>
            </a:r>
            <a:endParaRPr lang="en-US" dirty="0"/>
          </a:p>
          <a:p>
            <a:pPr lvl="1"/>
            <a:r>
              <a:rPr lang="en-US" sz="1600" dirty="0"/>
              <a:t>dT/dt = </a:t>
            </a:r>
            <a:r>
              <a:rPr lang="en-US" sz="1600" dirty="0" smtClean="0"/>
              <a:t>0.07 K/s</a:t>
            </a:r>
            <a:endParaRPr lang="en-US" sz="1600" dirty="0"/>
          </a:p>
          <a:p>
            <a:pPr lvl="1"/>
            <a:r>
              <a:rPr lang="en-US" sz="1600" dirty="0"/>
              <a:t>∇T = 0 K/cm; 0.04 K/cm; 0.1 K/cm</a:t>
            </a:r>
          </a:p>
          <a:p>
            <a:endParaRPr lang="en-US" dirty="0"/>
          </a:p>
          <a:p>
            <a:r>
              <a:rPr lang="en-US" dirty="0"/>
              <a:t>Flux is not trapped below a gradient-dependent threshold field</a:t>
            </a:r>
          </a:p>
          <a:p>
            <a:r>
              <a:rPr lang="en-US" dirty="0"/>
              <a:t>Above threshold the dependence is linear</a:t>
            </a:r>
          </a:p>
          <a:p>
            <a:r>
              <a:rPr lang="en-US" dirty="0"/>
              <a:t>Slope decreases with increasing temperature gradient</a:t>
            </a:r>
          </a:p>
          <a:p>
            <a:endParaRPr lang="en-US" dirty="0"/>
          </a:p>
          <a:p>
            <a:r>
              <a:rPr lang="en-US" dirty="0"/>
              <a:t>This threshold behavior is not observed in fine grain sample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365B4D-F31D-3726-781C-D64833B51B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ECB509-37F6-8062-320F-48CE9C951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02172"/>
            <a:ext cx="5518150" cy="3397369"/>
          </a:xfrm>
          <a:prstGeom prst="rect">
            <a:avLst/>
          </a:prstGeom>
        </p:spPr>
      </p:pic>
      <p:sp>
        <p:nvSpPr>
          <p:cNvPr id="12" name="Striped Right Arrow 71">
            <a:extLst>
              <a:ext uri="{FF2B5EF4-FFF2-40B4-BE49-F238E27FC236}">
                <a16:creationId xmlns:a16="http://schemas.microsoft.com/office/drawing/2014/main" id="{837DF1A8-26AC-C996-7381-795332141F67}"/>
              </a:ext>
            </a:extLst>
          </p:cNvPr>
          <p:cNvSpPr/>
          <p:nvPr/>
        </p:nvSpPr>
        <p:spPr>
          <a:xfrm rot="5400000">
            <a:off x="11245243" y="2126272"/>
            <a:ext cx="982262" cy="244448"/>
          </a:xfrm>
          <a:prstGeom prst="stripedRightArrow">
            <a:avLst/>
          </a:prstGeom>
          <a:gradFill>
            <a:gsLst>
              <a:gs pos="79000">
                <a:srgbClr val="FF0000"/>
              </a:gs>
              <a:gs pos="39000">
                <a:srgbClr val="FFC000"/>
              </a:gs>
              <a:gs pos="59000">
                <a:srgbClr val="FFC000"/>
              </a:gs>
              <a:gs pos="21000">
                <a:srgbClr val="0022FF"/>
              </a:gs>
              <a:gs pos="0">
                <a:srgbClr val="0022FF"/>
              </a:gs>
              <a:gs pos="50000">
                <a:srgbClr val="FFC000"/>
              </a:gs>
              <a:gs pos="100000">
                <a:srgbClr val="FF000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AE083B-4966-8875-68A0-FB44ED540EBB}"/>
              </a:ext>
            </a:extLst>
          </p:cNvPr>
          <p:cNvSpPr txBox="1"/>
          <p:nvPr/>
        </p:nvSpPr>
        <p:spPr>
          <a:xfrm rot="5400000">
            <a:off x="11384507" y="2109323"/>
            <a:ext cx="129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Increasing ∇T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Felix </a:t>
            </a:r>
            <a:r>
              <a:rPr lang="de-DE" dirty="0" smtClean="0"/>
              <a:t>Kramer, Oliver Kugeler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632681" y="913368"/>
            <a:ext cx="226677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Large </a:t>
            </a:r>
            <a:r>
              <a:rPr lang="de-DE" dirty="0" err="1" smtClean="0"/>
              <a:t>grain</a:t>
            </a:r>
            <a:r>
              <a:rPr lang="de-DE" dirty="0" smtClean="0"/>
              <a:t> </a:t>
            </a:r>
            <a:r>
              <a:rPr lang="de-DE" dirty="0" err="1" smtClean="0"/>
              <a:t>Nb</a:t>
            </a:r>
            <a:r>
              <a:rPr lang="de-DE" dirty="0" smtClean="0"/>
              <a:t> sample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3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979</Words>
  <Application>Microsoft Office PowerPoint</Application>
  <PresentationFormat>Breitbild</PresentationFormat>
  <Paragraphs>165</Paragraphs>
  <Slides>11</Slides>
  <Notes>0</Notes>
  <HiddenSlides>0</HiddenSlides>
  <MMClips>2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22" baseType="lpstr">
      <vt:lpstr>Arial</vt:lpstr>
      <vt:lpstr>Calibri</vt:lpstr>
      <vt:lpstr>Cambria Math</vt:lpstr>
      <vt:lpstr>Roboto</vt:lpstr>
      <vt:lpstr>Segoe UI</vt:lpstr>
      <vt:lpstr>Source Sans Pro</vt:lpstr>
      <vt:lpstr>Source Sans Pro Light</vt:lpstr>
      <vt:lpstr>Source Sans Pro Semibold</vt:lpstr>
      <vt:lpstr>Times New Roman</vt:lpstr>
      <vt:lpstr>Office</vt:lpstr>
      <vt:lpstr>Acrobat Document</vt:lpstr>
      <vt:lpstr>Dynamic flux trapping measurements in Nb samples </vt:lpstr>
      <vt:lpstr>Brief recap: Why do we care about trapped flux?</vt:lpstr>
      <vt:lpstr>Trapped Flux: What is it?</vt:lpstr>
      <vt:lpstr>Concept – revert to flat samples</vt:lpstr>
      <vt:lpstr>Experimental Infrastructure</vt:lpstr>
      <vt:lpstr>Experimental setup</vt:lpstr>
      <vt:lpstr>A typical Cooldown</vt:lpstr>
      <vt:lpstr>Trapped flux vs Temperature Gradient</vt:lpstr>
      <vt:lpstr>Trapped Flux Vs ambient Field</vt:lpstr>
      <vt:lpstr>Trapped Flux  vs  Cooldown Speed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Kugeler, Oliver</cp:lastModifiedBy>
  <cp:revision>179</cp:revision>
  <dcterms:created xsi:type="dcterms:W3CDTF">2021-07-30T13:31:34Z</dcterms:created>
  <dcterms:modified xsi:type="dcterms:W3CDTF">2022-10-11T13:46:48Z</dcterms:modified>
</cp:coreProperties>
</file>