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  <p:sldMasterId id="2147484011" r:id="rId5"/>
  </p:sldMasterIdLst>
  <p:notesMasterIdLst>
    <p:notesMasterId r:id="rId16"/>
  </p:notesMasterIdLst>
  <p:handoutMasterIdLst>
    <p:handoutMasterId r:id="rId17"/>
  </p:handoutMasterIdLst>
  <p:sldIdLst>
    <p:sldId id="656" r:id="rId6"/>
    <p:sldId id="686" r:id="rId7"/>
    <p:sldId id="685" r:id="rId8"/>
    <p:sldId id="687" r:id="rId9"/>
    <p:sldId id="688" r:id="rId10"/>
    <p:sldId id="689" r:id="rId11"/>
    <p:sldId id="691" r:id="rId12"/>
    <p:sldId id="690" r:id="rId13"/>
    <p:sldId id="681" r:id="rId14"/>
    <p:sldId id="678" r:id="rId1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FF"/>
    <a:srgbClr val="B3D6AC"/>
    <a:srgbClr val="439A2E"/>
    <a:srgbClr val="0000FF"/>
    <a:srgbClr val="319742"/>
    <a:srgbClr val="5F5F5F"/>
    <a:srgbClr val="009999"/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7697" autoAdjust="0"/>
  </p:normalViewPr>
  <p:slideViewPr>
    <p:cSldViewPr snapToObjects="1">
      <p:cViewPr varScale="1">
        <p:scale>
          <a:sx n="82" d="100"/>
          <a:sy n="82" d="100"/>
        </p:scale>
        <p:origin x="4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508"/>
    </p:cViewPr>
  </p:sorter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26832" cy="464106"/>
          </a:xfrm>
          <a:prstGeom prst="rect">
            <a:avLst/>
          </a:prstGeom>
        </p:spPr>
        <p:txBody>
          <a:bodyPr vert="horz" wrap="square" lIns="91708" tIns="45852" rIns="91708" bIns="458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6" y="3"/>
            <a:ext cx="3026832" cy="464106"/>
          </a:xfrm>
          <a:prstGeom prst="rect">
            <a:avLst/>
          </a:prstGeom>
        </p:spPr>
        <p:txBody>
          <a:bodyPr vert="horz" wrap="square" lIns="91708" tIns="45852" rIns="91708" bIns="4585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10/10/2022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708" tIns="45852" rIns="91708" bIns="4585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802"/>
            <a:ext cx="5588000" cy="4176947"/>
          </a:xfrm>
          <a:prstGeom prst="rect">
            <a:avLst/>
          </a:prstGeom>
        </p:spPr>
        <p:txBody>
          <a:bodyPr vert="horz" wrap="square" lIns="91708" tIns="45852" rIns="91708" bIns="4585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18004"/>
            <a:ext cx="3026832" cy="464105"/>
          </a:xfrm>
          <a:prstGeom prst="rect">
            <a:avLst/>
          </a:prstGeom>
        </p:spPr>
        <p:txBody>
          <a:bodyPr vert="horz" wrap="square" lIns="91708" tIns="45852" rIns="91708" bIns="458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6" y="8818004"/>
            <a:ext cx="3026832" cy="464105"/>
          </a:xfrm>
          <a:prstGeom prst="rect">
            <a:avLst/>
          </a:prstGeom>
        </p:spPr>
        <p:txBody>
          <a:bodyPr vert="horz" wrap="square" lIns="91708" tIns="45852" rIns="91708" bIns="4585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6034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18" y="553859"/>
            <a:ext cx="1548387" cy="18227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2578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58674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283200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4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1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1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4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0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128016"/>
            <a:ext cx="8991600" cy="804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2578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58674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257800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28016"/>
            <a:ext cx="8991598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28016"/>
            <a:ext cx="8991598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8016"/>
            <a:ext cx="8991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8016"/>
            <a:ext cx="8991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8" y="0"/>
            <a:ext cx="9001881" cy="64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3" y="553859"/>
            <a:ext cx="1548387" cy="1822708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Wei, June 2015 ASAC Review - 03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728662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ea typeface="ＭＳ Ｐゴシック"/>
                <a:cs typeface="ＭＳ Ｐゴシック"/>
              </a:rPr>
              <a:t>K. Saito</a:t>
            </a:r>
            <a:br>
              <a:rPr lang="en-US" sz="2400" b="1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400" b="1" dirty="0" smtClean="0">
                <a:latin typeface="Arial" pitchFamily="34" charset="0"/>
                <a:ea typeface="ＭＳ Ｐゴシック"/>
                <a:cs typeface="ＭＳ Ｐゴシック"/>
              </a:rPr>
              <a:t>MSU/FRIB   SRF Development Manager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497297"/>
            <a:ext cx="9001124" cy="1778583"/>
          </a:xfrm>
        </p:spPr>
        <p:txBody>
          <a:bodyPr/>
          <a:lstStyle/>
          <a:p>
            <a:r>
              <a:rPr lang="en-US" dirty="0"/>
              <a:t>High Q/G </a:t>
            </a:r>
            <a:r>
              <a:rPr lang="en-US" dirty="0" smtClean="0"/>
              <a:t>Beta </a:t>
            </a:r>
            <a:r>
              <a:rPr lang="en-US" dirty="0"/>
              <a:t>0.53 HWR </a:t>
            </a:r>
            <a:r>
              <a:rPr lang="en-US" dirty="0" smtClean="0"/>
              <a:t>Cavity </a:t>
            </a:r>
            <a:r>
              <a:rPr lang="en-US" dirty="0"/>
              <a:t>R&amp;D </a:t>
            </a:r>
            <a:r>
              <a:rPr lang="en-US" dirty="0" smtClean="0"/>
              <a:t>Program </a:t>
            </a:r>
            <a:r>
              <a:rPr lang="en-US" dirty="0"/>
              <a:t>for </a:t>
            </a:r>
            <a:r>
              <a:rPr lang="en-US" dirty="0" smtClean="0"/>
              <a:t>High Gradient Cryomodule </a:t>
            </a:r>
            <a:r>
              <a:rPr lang="en-US" dirty="0"/>
              <a:t>to </a:t>
            </a:r>
            <a:r>
              <a:rPr lang="en-US" dirty="0" smtClean="0"/>
              <a:t>Enhance Operational Gradient Margin</a:t>
            </a:r>
            <a:br>
              <a:rPr lang="en-US" dirty="0" smtClean="0"/>
            </a:b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227" name="TextBox 9226"/>
          <p:cNvSpPr txBox="1"/>
          <p:nvPr/>
        </p:nvSpPr>
        <p:spPr>
          <a:xfrm>
            <a:off x="533400" y="5029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TTC Meeting at Aomori, Oct. 11 – 14, 2022</a:t>
            </a:r>
          </a:p>
          <a:p>
            <a:pPr algn="ctr"/>
            <a:r>
              <a:rPr lang="en-US" sz="2000" b="1" dirty="0" smtClean="0"/>
              <a:t>High Q/G R&amp;D, W1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42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78" y="990600"/>
            <a:ext cx="8990922" cy="5027414"/>
          </a:xfrm>
        </p:spPr>
        <p:txBody>
          <a:bodyPr/>
          <a:lstStyle/>
          <a:p>
            <a:pPr algn="just"/>
            <a:r>
              <a:rPr lang="en-US" dirty="0" smtClean="0"/>
              <a:t>Recently, FRIB has been awarded a R&amp;D </a:t>
            </a:r>
            <a:r>
              <a:rPr lang="en-US" dirty="0"/>
              <a:t>project </a:t>
            </a:r>
            <a:r>
              <a:rPr lang="en-US" dirty="0" smtClean="0"/>
              <a:t>from DOE with a budget $704k and 2 years since 2022 September, </a:t>
            </a:r>
            <a:r>
              <a:rPr lang="en-US" dirty="0"/>
              <a:t>in order to develop transformative processing technology for High Q/G performance, for FRIB 0.53 spare </a:t>
            </a:r>
            <a:r>
              <a:rPr lang="en-US" dirty="0" smtClean="0"/>
              <a:t>cryomodule. </a:t>
            </a:r>
            <a:endParaRPr lang="en-US" dirty="0"/>
          </a:p>
          <a:p>
            <a:r>
              <a:rPr lang="en-US" dirty="0" smtClean="0"/>
              <a:t>In this project, EP or EP+LTB will applied to realize the high Q/G performance for FRIB 0.53HWRs, which is well developed on ILC cavities and low technical risk.</a:t>
            </a:r>
          </a:p>
          <a:p>
            <a:r>
              <a:rPr lang="en-US" dirty="0" smtClean="0"/>
              <a:t>Local magnetic shield will be added around cavity jacket to reduce remnant magnetic field in VT Dewar, which has been developed in the FRIB production cavities, and well works.</a:t>
            </a:r>
          </a:p>
          <a:p>
            <a:r>
              <a:rPr lang="en-US" dirty="0" smtClean="0"/>
              <a:t>After that, two challenges will be done with high risk:</a:t>
            </a:r>
          </a:p>
          <a:p>
            <a:pPr lvl="1"/>
            <a:r>
              <a:rPr lang="en-US" dirty="0" smtClean="0"/>
              <a:t>Development of HFQS-free BCP</a:t>
            </a:r>
          </a:p>
          <a:p>
            <a:pPr lvl="1"/>
            <a:r>
              <a:rPr lang="en-US" dirty="0" smtClean="0"/>
              <a:t>New doping method without high temperature annealing.</a:t>
            </a:r>
          </a:p>
          <a:p>
            <a:pPr marL="371428" indent="-342900"/>
            <a:r>
              <a:rPr lang="en-US" dirty="0"/>
              <a:t>This presentation showed just a </a:t>
            </a:r>
            <a:r>
              <a:rPr lang="en-US" dirty="0" smtClean="0"/>
              <a:t>project plan</a:t>
            </a:r>
            <a:r>
              <a:rPr lang="en-US" dirty="0"/>
              <a:t>, but the result will be reported </a:t>
            </a:r>
            <a:r>
              <a:rPr lang="en-US" dirty="0" smtClean="0"/>
              <a:t>in future </a:t>
            </a:r>
            <a:r>
              <a:rPr lang="en-US" dirty="0"/>
              <a:t>TTC meeting step by step.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91040"/>
            <a:ext cx="8991600" cy="478624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TTC meeting in Aomori, Japan, WG1, Oct. 11-14, 2022, Saito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6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-76686"/>
            <a:ext cx="8991600" cy="804672"/>
          </a:xfrm>
        </p:spPr>
        <p:txBody>
          <a:bodyPr/>
          <a:lstStyle/>
          <a:p>
            <a:r>
              <a:rPr lang="en-US" dirty="0" smtClean="0"/>
              <a:t>FRIB Cavity Performance Limits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4" name="Text Box 2"/>
          <p:cNvSpPr txBox="1"/>
          <p:nvPr/>
        </p:nvSpPr>
        <p:spPr>
          <a:xfrm>
            <a:off x="5768974" y="604087"/>
            <a:ext cx="3034195" cy="29826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ffectLst/>
                <a:latin typeface="+mn-lt"/>
                <a:ea typeface="SimSun" panose="02010600030101010101" pitchFamily="2" charset="-122"/>
              </a:rPr>
              <a:t>Figure </a:t>
            </a:r>
            <a:r>
              <a:rPr lang="en-US" sz="1600" dirty="0">
                <a:effectLst/>
                <a:latin typeface="+mn-lt"/>
                <a:ea typeface="SimSun" panose="02010600030101010101" pitchFamily="2" charset="-122"/>
              </a:rPr>
              <a:t>1: Statistics of cavity performance in the vertical test on the FRIB 0.53 HWRs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pic>
        <p:nvPicPr>
          <p:cNvPr id="26" name="Picture 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 b="2342"/>
          <a:stretch/>
        </p:blipFill>
        <p:spPr bwMode="auto">
          <a:xfrm>
            <a:off x="5318366" y="558510"/>
            <a:ext cx="3805238" cy="2634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50011"/>
              </p:ext>
            </p:extLst>
          </p:nvPr>
        </p:nvGraphicFramePr>
        <p:xfrm>
          <a:off x="306254" y="4229544"/>
          <a:ext cx="5311775" cy="204472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054225">
                  <a:extLst>
                    <a:ext uri="{9D8B030D-6E8A-4147-A177-3AD203B41FA5}">
                      <a16:colId xmlns="" xmlns:a16="http://schemas.microsoft.com/office/drawing/2014/main" val="1840293549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1333730672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1478885161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2144762691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3008967342"/>
                    </a:ext>
                  </a:extLst>
                </a:gridCol>
              </a:tblGrid>
              <a:tr h="332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QWR-0.041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QWR-0.085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HWR-0.29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HWR-0.53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3988702"/>
                  </a:ext>
                </a:extLst>
              </a:tr>
              <a:tr h="332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number of certificated cavities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5707342"/>
                  </a:ext>
                </a:extLst>
              </a:tr>
              <a:tr h="1662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Quench &lt; Bp=85 </a:t>
                      </a:r>
                      <a:r>
                        <a:rPr lang="en-US" sz="1000" dirty="0" smtClean="0">
                          <a:effectLst/>
                        </a:rPr>
                        <a:t>MT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(0.6%)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 (0%)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 (18%)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(0.1%)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4930991"/>
                  </a:ext>
                </a:extLst>
              </a:tr>
              <a:tr h="3324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Field emission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X-ray below Bp=85 mT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 (19%)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41(39%)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21 (29%)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109 (74%)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1729236"/>
                  </a:ext>
                </a:extLst>
              </a:tr>
              <a:tr h="3324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Pure HFQS,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including quench &gt; Bp=85 mT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 (56%)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26 (25%)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32 (44%)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21 (14%)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075931"/>
                  </a:ext>
                </a:extLst>
              </a:tr>
              <a:tr h="3324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 Suspicious HFQS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X-ray onset &gt;  Bp=85 mT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 (19%)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39 (37%)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 (8%)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 (11%)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0588334"/>
                  </a:ext>
                </a:extLst>
              </a:tr>
              <a:tr h="49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3546829"/>
                  </a:ext>
                </a:extLst>
              </a:tr>
              <a:tr h="166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HFQS total (3+4)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 (75%)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65 (61%)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38 (53%)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37 (25%)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86658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435" y="3637282"/>
            <a:ext cx="548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1: Statistics of the field limitation with all the cavities, in FRIB production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25400" y="1294407"/>
            <a:ext cx="5343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Cavity field limitation on FRIB production </a:t>
            </a:r>
            <a:r>
              <a:rPr lang="en-US" sz="2000" dirty="0" smtClean="0"/>
              <a:t>cavities is </a:t>
            </a:r>
            <a:r>
              <a:rPr lang="en-US" sz="2000" dirty="0"/>
              <a:t>mostly FE or HFQS.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25400" y="1958368"/>
            <a:ext cx="5664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Limitation: FE 19 - 74%, and HFQS 75 - 25%.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</a:t>
            </a:r>
            <a:r>
              <a:rPr lang="en-US" sz="2000" dirty="0" smtClean="0"/>
              <a:t>ecent data analysis shows Qo loading at below X-ray 100 mR/hr could be due to HFQS. HFQS limitation should be much higher than 75-25%.</a:t>
            </a:r>
            <a:endParaRPr lang="en-US" sz="20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343775" y="679028"/>
            <a:ext cx="0" cy="20927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56985" y="553925"/>
            <a:ext cx="53753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Remind, FRIB cavities are processed by BCP, and heated at 600 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 for 10 hr.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405610" y="857635"/>
            <a:ext cx="141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0.53 HWR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61818" y="4857410"/>
            <a:ext cx="336391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12D4"/>
                </a:solidFill>
              </a:rPr>
              <a:t>C. Zhang et. al., Nucl. Inst. </a:t>
            </a:r>
            <a:r>
              <a:rPr lang="en-US" dirty="0">
                <a:solidFill>
                  <a:srgbClr val="1712D4"/>
                </a:solidFill>
              </a:rPr>
              <a:t>a</a:t>
            </a:r>
            <a:r>
              <a:rPr lang="en-US" dirty="0" smtClean="0">
                <a:solidFill>
                  <a:srgbClr val="1712D4"/>
                </a:solidFill>
              </a:rPr>
              <a:t>nd Method.</a:t>
            </a:r>
          </a:p>
          <a:p>
            <a:r>
              <a:rPr lang="en-US" dirty="0" smtClean="0">
                <a:solidFill>
                  <a:srgbClr val="1712D4"/>
                </a:solidFill>
              </a:rPr>
              <a:t>https://doi.org/10.1016/i.nima.2021.165675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TTC meeting in Aomori, Japan, WG1, Oct. 11-14, 2022, Saito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37"/>
            <a:ext cx="8991600" cy="912012"/>
          </a:xfrm>
        </p:spPr>
        <p:txBody>
          <a:bodyPr/>
          <a:lstStyle/>
          <a:p>
            <a:r>
              <a:rPr lang="en-US" sz="3600" dirty="0" smtClean="0"/>
              <a:t>R&amp;D Project Narrative</a:t>
            </a:r>
            <a:br>
              <a:rPr lang="en-US" sz="3600" dirty="0" smtClean="0"/>
            </a:br>
            <a:r>
              <a:rPr lang="en-US" sz="2800" dirty="0" smtClean="0"/>
              <a:t>DOE R&amp;D Project, $704k, 2 years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1524000"/>
            <a:ext cx="47936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FRIB maintenance: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table and reliable machine operation for user service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163" y="3011269"/>
            <a:ext cx="425490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Replacement of degraded cryomodules</a:t>
            </a:r>
          </a:p>
          <a:p>
            <a:pPr algn="ctr"/>
            <a:r>
              <a:rPr lang="en-US" dirty="0" smtClean="0"/>
              <a:t>e.g. 0.53HWR spare cryomodule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6569" y="4274141"/>
            <a:ext cx="45656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nough performance margin for the future  cavity degradation in the replaced CM itself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749" y="5517884"/>
            <a:ext cx="3055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HighQ/G Spare Cryomodule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3492" y="1523813"/>
            <a:ext cx="41063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 FRIB cavity operation,</a:t>
            </a:r>
          </a:p>
          <a:p>
            <a:pPr algn="ctr"/>
            <a:r>
              <a:rPr lang="en-US" dirty="0" smtClean="0"/>
              <a:t> 5 - 7.5 MV/m with Qo ~ 1E+10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4686" y="3620869"/>
            <a:ext cx="33859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HFQS is the fundamental Q/G limitation with FRIB cavities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1" y="4705524"/>
            <a:ext cx="450605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Development of  transformative processing technology, for High Q/G performance, </a:t>
            </a:r>
          </a:p>
          <a:p>
            <a:pPr algn="ctr"/>
            <a:r>
              <a:rPr lang="en-US" dirty="0" smtClean="0"/>
              <a:t>Eacc &gt; 10 MV/m @ Qo &gt; 2E+10, </a:t>
            </a:r>
          </a:p>
          <a:p>
            <a:pPr algn="ctr"/>
            <a:r>
              <a:rPr lang="en-US" b="1" dirty="0" smtClean="0"/>
              <a:t>for FRIB 0.53 spare cryomodule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1720281" y="2567195"/>
            <a:ext cx="801666" cy="36827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1752600" y="3822722"/>
            <a:ext cx="801666" cy="36827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802468" y="5090391"/>
            <a:ext cx="801666" cy="36827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684910" y="2286000"/>
            <a:ext cx="801666" cy="25327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6645825" y="4403682"/>
            <a:ext cx="801666" cy="24451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45281" y="1016030"/>
            <a:ext cx="145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Story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34034" y="972591"/>
            <a:ext cx="182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Objective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6467" y="2570108"/>
            <a:ext cx="40743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Spare cryomodule opera-table Eacc &gt; 10 MV/m @ Qo &gt;1.5E+10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6684910" y="3322932"/>
            <a:ext cx="801666" cy="25846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TTC meeting in Aomori, Japan, WG1, Oct. 11-14, 2022, Saito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8900"/>
          </a:xfrm>
        </p:spPr>
        <p:txBody>
          <a:bodyPr/>
          <a:lstStyle/>
          <a:p>
            <a:r>
              <a:rPr lang="en-US" sz="2000" dirty="0" smtClean="0"/>
              <a:t>Electropolishing (EP) produces a smooth surface.</a:t>
            </a:r>
          </a:p>
          <a:p>
            <a:pPr lvl="1"/>
            <a:r>
              <a:rPr lang="en-US" dirty="0" smtClean="0"/>
              <a:t> Typical surface roughness: EP ~ 1-2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   BCP ~ 5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This smooth surface makes easy to rinsing, and results in less FE.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Successful pilot study result of EP with 162.5MHZ beta = 0.11 HWR at ANL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EP+ LTB could eliminate the HFQS, and results in High Q?G performance.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goal is promising and low risk in technical development.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6787"/>
            <a:ext cx="8991600" cy="803713"/>
          </a:xfrm>
        </p:spPr>
        <p:txBody>
          <a:bodyPr/>
          <a:lstStyle/>
          <a:p>
            <a:r>
              <a:rPr lang="en-US" sz="2800" dirty="0" smtClean="0"/>
              <a:t>Object 1: Transformative Technology against FE or HFQS </a:t>
            </a:r>
            <a:r>
              <a:rPr lang="en-US" sz="2800" i="1" dirty="0" smtClean="0"/>
              <a:t>on FRIB Cavities</a:t>
            </a:r>
            <a:r>
              <a:rPr lang="en-US" sz="2800" dirty="0" smtClean="0"/>
              <a:t>: Electropolishing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SRF2015, IPC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2563" t="37320" r="26648" b="22349"/>
          <a:stretch/>
        </p:blipFill>
        <p:spPr bwMode="auto">
          <a:xfrm>
            <a:off x="457200" y="3259480"/>
            <a:ext cx="4114800" cy="2836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878" y="607688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2: </a:t>
            </a:r>
            <a:r>
              <a:rPr lang="en-US" sz="1600" dirty="0"/>
              <a:t>Electropolishing on 162.5 MHz</a:t>
            </a:r>
            <a:r>
              <a:rPr lang="en-US" sz="1600" dirty="0">
                <a:latin typeface="Symbol" panose="05050102010706020507" pitchFamily="18" charset="2"/>
              </a:rPr>
              <a:t> b</a:t>
            </a:r>
            <a:r>
              <a:rPr lang="en-US" sz="1600" dirty="0"/>
              <a:t>= 0.11 HWRs at </a:t>
            </a:r>
            <a:r>
              <a:rPr lang="en-US" sz="1600" dirty="0" smtClean="0"/>
              <a:t>ANL. </a:t>
            </a:r>
            <a:r>
              <a:rPr lang="en-US" sz="1600" dirty="0"/>
              <a:t>LTB was not carried out, therefore EP-HFQS is observed slightly at B</a:t>
            </a:r>
            <a:r>
              <a:rPr lang="en-US" sz="1600" baseline="-25000" dirty="0"/>
              <a:t>op</a:t>
            </a:r>
            <a:r>
              <a:rPr lang="en-US" sz="1600" dirty="0"/>
              <a:t> &gt; 85 </a:t>
            </a:r>
            <a:r>
              <a:rPr lang="en-US" sz="1600" dirty="0" smtClean="0"/>
              <a:t>mT </a:t>
            </a:r>
            <a:r>
              <a:rPr lang="en-US" sz="1600" dirty="0"/>
              <a:t>These cavies reached 17 - 28 MV/m with a rather </a:t>
            </a:r>
            <a:r>
              <a:rPr lang="en-US" sz="1600" dirty="0" smtClean="0"/>
              <a:t>flat Qo. Bp/Eacc  </a:t>
            </a:r>
            <a:r>
              <a:rPr lang="en-US" sz="1600" dirty="0"/>
              <a:t>= 5.02 mT/ [MV/m].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4038600"/>
            <a:ext cx="2975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712D4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Z. A Conway et.al. SRF2015</a:t>
            </a:r>
          </a:p>
          <a:p>
            <a:r>
              <a:rPr lang="en-US" dirty="0" smtClean="0">
                <a:solidFill>
                  <a:srgbClr val="1712D4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https</a:t>
            </a:r>
            <a:r>
              <a:rPr lang="en-US" dirty="0">
                <a:solidFill>
                  <a:srgbClr val="1712D4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://accelconf.web.cern.ch/srf2015/papers/weba05.pdf</a:t>
            </a:r>
            <a:endParaRPr lang="en-US" dirty="0">
              <a:solidFill>
                <a:srgbClr val="1712D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56323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 only, no LTB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4293080" y="65088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defPPr>
              <a:defRPr lang="en-US"/>
            </a:defPPr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TTC meeting in Aomori, Japan, WG1, Oct. 11-14, 2022, Saito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 system (horizontally rotating EP system) has been constructed at FRIB for future high gradient cavities, i.e. energy upgrade 644 MHz elliptical cavities.</a:t>
            </a:r>
          </a:p>
          <a:p>
            <a:r>
              <a:rPr lang="en-US" dirty="0"/>
              <a:t>C</a:t>
            </a:r>
            <a:r>
              <a:rPr lang="en-US" dirty="0" smtClean="0"/>
              <a:t>ommissioning is under way, utilizing 0.53HWRs.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EP System at FRIB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0979" t="29264" r="78681" b="43670"/>
          <a:stretch/>
        </p:blipFill>
        <p:spPr bwMode="auto">
          <a:xfrm>
            <a:off x="4748926" y="2624629"/>
            <a:ext cx="4055205" cy="3062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lpopiela\AppData\Local\Microsoft\Windows\INetCache\Content.Word\IMG_58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" y="2624629"/>
            <a:ext cx="4360005" cy="3062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96194" y="5754842"/>
            <a:ext cx="656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Fig.3: EP system at FRIB, which is located SRF Highbay.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TTC meeting in Aomori, Japan, WG1, Oct. 11-14, 2022, Saito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8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728"/>
            <a:ext cx="8991600" cy="857830"/>
          </a:xfrm>
        </p:spPr>
        <p:txBody>
          <a:bodyPr/>
          <a:lstStyle/>
          <a:p>
            <a:r>
              <a:rPr lang="en-US" dirty="0" smtClean="0"/>
              <a:t>Object 1: EP or </a:t>
            </a:r>
            <a:r>
              <a:rPr lang="en-US" dirty="0"/>
              <a:t>EP+LTB</a:t>
            </a:r>
            <a:br>
              <a:rPr lang="en-US" dirty="0"/>
            </a:br>
            <a:r>
              <a:rPr lang="en-US" sz="2800" dirty="0"/>
              <a:t>Expected Cavity Performance </a:t>
            </a:r>
            <a:r>
              <a:rPr lang="en-US" sz="2800" dirty="0" smtClean="0"/>
              <a:t>in these processing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8232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879068"/>
            <a:ext cx="777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Fig.4: Expected </a:t>
            </a:r>
            <a:r>
              <a:rPr lang="en-US" dirty="0"/>
              <a:t>Cavity Performance in Object </a:t>
            </a:r>
            <a:r>
              <a:rPr lang="en-US" dirty="0" smtClean="0"/>
              <a:t>1, EP </a:t>
            </a:r>
            <a:r>
              <a:rPr lang="en-US" dirty="0"/>
              <a:t>or </a:t>
            </a:r>
            <a:r>
              <a:rPr lang="en-US" dirty="0" smtClean="0"/>
              <a:t>EP+LTB.</a:t>
            </a:r>
            <a:endParaRPr lang="en-US" dirty="0"/>
          </a:p>
        </p:txBody>
      </p:sp>
      <p:pic>
        <p:nvPicPr>
          <p:cNvPr id="21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64" t="31828" r="21014" b="16641"/>
          <a:stretch/>
        </p:blipFill>
        <p:spPr>
          <a:xfrm>
            <a:off x="1400175" y="1804175"/>
            <a:ext cx="5791200" cy="4102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0575" y="2107066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Required Qo performance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61340" y="2427362"/>
            <a:ext cx="368060" cy="438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0" y="4807024"/>
            <a:ext cx="182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FRIB operation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94405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High Q/G performance is expected by EP or EP+LTB with </a:t>
            </a:r>
            <a:r>
              <a:rPr lang="en-US" sz="2400" dirty="0" smtClean="0"/>
              <a:t>low technical risk.</a:t>
            </a:r>
            <a:endParaRPr lang="en-US" sz="2400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TTC meeting in Aomori, Japan, WG1, Oct. 11-14, 2022, Saito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2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727"/>
            <a:ext cx="8991600" cy="857830"/>
          </a:xfrm>
        </p:spPr>
        <p:txBody>
          <a:bodyPr/>
          <a:lstStyle/>
          <a:p>
            <a:r>
              <a:rPr lang="en-US" dirty="0" smtClean="0"/>
              <a:t>Object 2:</a:t>
            </a:r>
            <a:r>
              <a:rPr lang="en-US" dirty="0"/>
              <a:t> </a:t>
            </a:r>
            <a:r>
              <a:rPr lang="en-US" dirty="0" smtClean="0"/>
              <a:t>Strengthen magnetic shielding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Backup Plan </a:t>
            </a:r>
            <a:r>
              <a:rPr lang="en-US" sz="2800" dirty="0" smtClean="0"/>
              <a:t>for </a:t>
            </a:r>
            <a:r>
              <a:rPr lang="en-US" sz="2800" dirty="0"/>
              <a:t>High </a:t>
            </a:r>
            <a:r>
              <a:rPr lang="en-US" sz="2800" dirty="0" smtClean="0"/>
              <a:t>Qo Performance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8000" y="1411110"/>
            <a:ext cx="226136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89674"/>
              </p:ext>
            </p:extLst>
          </p:nvPr>
        </p:nvGraphicFramePr>
        <p:xfrm>
          <a:off x="57150" y="2743200"/>
          <a:ext cx="4410055" cy="324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KGPlot" r:id="rId3" imgW="7616952" imgH="5608320" progId="KGraph_Plot">
                  <p:embed/>
                </p:oleObj>
              </mc:Choice>
              <mc:Fallback>
                <p:oleObj name="KGPlot" r:id="rId3" imgW="7616952" imgH="56083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2743200"/>
                        <a:ext cx="4410055" cy="32401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61458"/>
              </p:ext>
            </p:extLst>
          </p:nvPr>
        </p:nvGraphicFramePr>
        <p:xfrm>
          <a:off x="4679950" y="2743200"/>
          <a:ext cx="4464050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KGPlot" r:id="rId5" imgW="7620120" imgH="5600520" progId="KGraph_Plot">
                  <p:embed/>
                </p:oleObj>
              </mc:Choice>
              <mc:Fallback>
                <p:oleObj name="KGPlot" r:id="rId5" imgW="7620120" imgH="56005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2743200"/>
                        <a:ext cx="4464050" cy="3255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0537" y="976278"/>
            <a:ext cx="90359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EP or EP+LTB could be limited in high </a:t>
            </a:r>
            <a:r>
              <a:rPr lang="en-US" sz="2000" dirty="0"/>
              <a:t>Q</a:t>
            </a:r>
            <a:r>
              <a:rPr lang="en-US" sz="2000" dirty="0" smtClean="0"/>
              <a:t> performance.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If reduced the remnant field in VT Dewar below 10-5 mG (current ~ 20 mG), Qo performance could be improved.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Put on magnetic local magnetic shield around the helium Jacket, which is developed for FRIB production cavities.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TTC meeting in Aomori, Japan, WG1, Oct. 11-14, 2022, Saito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75" y="5999163"/>
            <a:ext cx="929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Fig.5: Expected </a:t>
            </a:r>
            <a:r>
              <a:rPr lang="en-US" dirty="0"/>
              <a:t>Cavity Performance </a:t>
            </a:r>
            <a:r>
              <a:rPr lang="en-US" dirty="0" smtClean="0"/>
              <a:t>by EP </a:t>
            </a:r>
            <a:r>
              <a:rPr lang="en-US" dirty="0"/>
              <a:t>or </a:t>
            </a:r>
            <a:r>
              <a:rPr lang="en-US" dirty="0" smtClean="0"/>
              <a:t>EP+LTB + an additional local magnetic shield.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8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1093" y="756259"/>
            <a:ext cx="9136790" cy="19809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If similar high Q/G performance as EP is achieved by BCP, it could lead a big benefit to low/medium beta and reflecting mod cavities which have a complicate geometry.</a:t>
            </a:r>
          </a:p>
          <a:p>
            <a:r>
              <a:rPr lang="en-US" sz="2000" dirty="0"/>
              <a:t>However, so far, BCP based on the mixture: HF, HNO</a:t>
            </a:r>
            <a:r>
              <a:rPr lang="en-US" sz="2000" baseline="-25000" dirty="0"/>
              <a:t>3</a:t>
            </a:r>
            <a:r>
              <a:rPr lang="en-US" sz="2000" dirty="0"/>
              <a:t>, and H</a:t>
            </a:r>
            <a:r>
              <a:rPr lang="en-US" sz="2000" baseline="-25000" dirty="0"/>
              <a:t>3</a:t>
            </a:r>
            <a:r>
              <a:rPr lang="en-US" sz="2000" dirty="0"/>
              <a:t>PO</a:t>
            </a:r>
            <a:r>
              <a:rPr lang="en-US" sz="2000" baseline="-25000" dirty="0"/>
              <a:t>4</a:t>
            </a:r>
            <a:r>
              <a:rPr lang="en-US" sz="2000" dirty="0"/>
              <a:t> </a:t>
            </a:r>
            <a:r>
              <a:rPr lang="en-US" sz="2000" dirty="0" smtClean="0"/>
              <a:t>can </a:t>
            </a:r>
            <a:r>
              <a:rPr lang="en-US" sz="2000" dirty="0"/>
              <a:t>not remove the HFQS even taken the post BCP LTB (120</a:t>
            </a:r>
            <a:r>
              <a:rPr lang="en-US" sz="2000" baseline="30000" dirty="0"/>
              <a:t>O</a:t>
            </a:r>
            <a:r>
              <a:rPr lang="en-US" sz="2000" dirty="0"/>
              <a:t>C, 48hr), with fine grain cavities (not heated 800-900 </a:t>
            </a:r>
            <a:r>
              <a:rPr lang="en-US" sz="2000" baseline="30000" dirty="0"/>
              <a:t>O</a:t>
            </a:r>
            <a:r>
              <a:rPr lang="en-US" sz="2000" dirty="0"/>
              <a:t>C). </a:t>
            </a:r>
            <a:endParaRPr lang="en-US" dirty="0" smtClean="0"/>
          </a:p>
          <a:p>
            <a:pPr marL="0" indent="0">
              <a:buNone/>
            </a:pPr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097" y="0"/>
            <a:ext cx="8991600" cy="749532"/>
          </a:xfrm>
        </p:spPr>
        <p:txBody>
          <a:bodyPr/>
          <a:lstStyle/>
          <a:p>
            <a:r>
              <a:rPr lang="en-US" sz="2800" dirty="0" smtClean="0"/>
              <a:t>Object </a:t>
            </a:r>
            <a:r>
              <a:rPr lang="en-US" sz="2800" dirty="0"/>
              <a:t>3</a:t>
            </a:r>
            <a:r>
              <a:rPr lang="en-US" sz="2800" dirty="0" smtClean="0"/>
              <a:t>: Challenge to A </a:t>
            </a:r>
            <a:r>
              <a:rPr lang="en-US" sz="2800" dirty="0"/>
              <a:t>T</a:t>
            </a:r>
            <a:r>
              <a:rPr lang="en-US" sz="2800" dirty="0" smtClean="0"/>
              <a:t>ransformative BCP</a:t>
            </a:r>
            <a:br>
              <a:rPr lang="en-US" sz="2800" dirty="0" smtClean="0"/>
            </a:br>
            <a:r>
              <a:rPr lang="en-US" sz="2400" dirty="0" smtClean="0"/>
              <a:t>HFQS-free BCP(combined LTB)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15300" y="2598956"/>
            <a:ext cx="5677900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MSU PhD activity </a:t>
            </a:r>
            <a:r>
              <a:rPr lang="en-US" sz="2000" dirty="0" smtClean="0"/>
              <a:t>(Didi, 2015-2019) </a:t>
            </a:r>
            <a:r>
              <a:rPr lang="en-US" sz="2000" dirty="0"/>
              <a:t>concluded that </a:t>
            </a:r>
            <a:r>
              <a:rPr lang="en-US" sz="2000" dirty="0" smtClean="0"/>
              <a:t>it is due </a:t>
            </a:r>
            <a:r>
              <a:rPr lang="en-US" sz="2000" dirty="0"/>
              <a:t>to </a:t>
            </a:r>
            <a:r>
              <a:rPr lang="en-US" sz="2000" dirty="0" smtClean="0"/>
              <a:t>the </a:t>
            </a:r>
            <a:r>
              <a:rPr lang="en-US" sz="2000" dirty="0"/>
              <a:t>reaction of nitric </a:t>
            </a:r>
            <a:r>
              <a:rPr lang="en-US" sz="2000" dirty="0" smtClean="0"/>
              <a:t>acid, If add nitric acid in the current EP acid, a HFQS not removed by LTB appears (reminded in KEK data).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PhD activity successfully developed a new BCP acid without nitric acid, which can produce surface finishing ~ 3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m with small </a:t>
            </a:r>
            <a:r>
              <a:rPr lang="en-US" sz="2000" dirty="0" smtClean="0"/>
              <a:t>samples (Didi Luo, PhD thesis, MSU, 2019 Aug.)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object 3 </a:t>
            </a:r>
            <a:r>
              <a:rPr lang="en-US" sz="2000" dirty="0" smtClean="0"/>
              <a:t>tests </a:t>
            </a:r>
            <a:r>
              <a:rPr lang="en-US" sz="2000" dirty="0"/>
              <a:t>this new BCP acid </a:t>
            </a:r>
            <a:r>
              <a:rPr lang="en-US" sz="2000" dirty="0" smtClean="0"/>
              <a:t>on </a:t>
            </a:r>
            <a:r>
              <a:rPr lang="en-US" sz="2000" dirty="0"/>
              <a:t>the 0.53HWR and investigate the </a:t>
            </a:r>
            <a:r>
              <a:rPr lang="en-US" sz="2000" dirty="0" smtClean="0"/>
              <a:t>VT cavity performance.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8333" t="56302" r="9167" b="14836"/>
          <a:stretch/>
        </p:blipFill>
        <p:spPr>
          <a:xfrm>
            <a:off x="5398317" y="2285757"/>
            <a:ext cx="3745683" cy="3176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5334000"/>
            <a:ext cx="362929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 6:  If added HNO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acid the current EP mixture, HFQS not removed by LTB appears (PhD thesis, Didi Luo, Aug.  2019). Reminded from KEK data by PhD activities, by T. Higuchi, 2001.</a:t>
            </a:r>
            <a:endParaRPr lang="en-US" sz="14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TTC meeting in Aomori, Japan, WG1, Oct. 11-14, 2022, Saito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6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3117"/>
            <a:ext cx="9144000" cy="5027414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Expected the success of High Q/G cavity performance for 0.53HWR by EP, or combination of LTB and strengthening magnetic shielding.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However, needs more Qo performance for a much higher G operation, Eacc &gt; 12 MV/m.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Object 4 explores new doping technologies.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Current doping technology: N-doping or Oxygen doping, cavities are annealed at 800 - 900 </a:t>
            </a:r>
            <a:r>
              <a:rPr lang="en-US" baseline="30000" dirty="0" smtClean="0"/>
              <a:t>O</a:t>
            </a:r>
            <a:r>
              <a:rPr lang="en-US" dirty="0" smtClean="0"/>
              <a:t>C high temperature in a vacuum furnace before the doping process.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Such a high </a:t>
            </a:r>
            <a:r>
              <a:rPr lang="en-US" dirty="0"/>
              <a:t>temperature </a:t>
            </a:r>
            <a:r>
              <a:rPr lang="en-US" dirty="0" smtClean="0"/>
              <a:t>annealing could have a big risk to the already dressed  a </a:t>
            </a:r>
            <a:r>
              <a:rPr lang="en-US" smtClean="0"/>
              <a:t>He tank </a:t>
            </a:r>
            <a:r>
              <a:rPr lang="en-US" dirty="0" smtClean="0"/>
              <a:t>(titanium) FRIB 0.53 spare HWRs, i.e. frequency tuning point of view.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Investigate whether the high temperature annealing is essential for doping.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New doping method without high temperature annealing will be explored.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46802"/>
            <a:ext cx="8991600" cy="790119"/>
          </a:xfrm>
        </p:spPr>
        <p:txBody>
          <a:bodyPr/>
          <a:lstStyle/>
          <a:p>
            <a:r>
              <a:rPr lang="en-US" sz="2700" dirty="0" smtClean="0"/>
              <a:t>Object 4: Challenge to Much Higher Qo Performance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New </a:t>
            </a:r>
            <a:r>
              <a:rPr lang="en-US" sz="2400" dirty="0"/>
              <a:t>d</a:t>
            </a:r>
            <a:r>
              <a:rPr lang="en-US" sz="2400" dirty="0" smtClean="0"/>
              <a:t>oping </a:t>
            </a:r>
            <a:r>
              <a:rPr lang="en-US" sz="2400" dirty="0"/>
              <a:t>t</a:t>
            </a:r>
            <a:r>
              <a:rPr lang="en-US" sz="2400" dirty="0" smtClean="0"/>
              <a:t>echnology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TTC meeting in Aomori, Japan, WG1, Oct. 11-14, 2022, Saito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56448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8D2D533D-7911-46FE-8CBB-A31EDE121182}" vid="{9A8DB6F5-D562-4A1F-89B3-F417DF9189B5}"/>
    </a:ext>
  </a:extLst>
</a:theme>
</file>

<file path=ppt/theme/theme2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8D2D533D-7911-46FE-8CBB-A31EDE121182}" vid="{9A8DB6F5-D562-4A1F-89B3-F417DF9189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9B8E718878944900593D33570283A" ma:contentTypeVersion="0" ma:contentTypeDescription="Create a new document." ma:contentTypeScope="" ma:versionID="f9ef1807425bf992b05c188f6de47efc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8a7b66b74dd5233941c5c116f7eaca30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1ac3772-10db-466f-87b2-5ca6a813de6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9D0AF3-1284-42D5-9E97-A8B7BD13E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28527</TotalTime>
  <Words>1410</Words>
  <Application>Microsoft Office PowerPoint</Application>
  <PresentationFormat>On-screen Show (4:3)</PresentationFormat>
  <Paragraphs>155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Lucida Grande</vt:lpstr>
      <vt:lpstr>MS PGothic</vt:lpstr>
      <vt:lpstr>SimSun</vt:lpstr>
      <vt:lpstr>ヒラギノ角ゴ Pro W3</vt:lpstr>
      <vt:lpstr>Arial</vt:lpstr>
      <vt:lpstr>Calibri</vt:lpstr>
      <vt:lpstr>Helvetica</vt:lpstr>
      <vt:lpstr>Symbol</vt:lpstr>
      <vt:lpstr>Times New Roman</vt:lpstr>
      <vt:lpstr>Wingdings</vt:lpstr>
      <vt:lpstr>FRIB3</vt:lpstr>
      <vt:lpstr>1_FRIB3</vt:lpstr>
      <vt:lpstr>KGPlot</vt:lpstr>
      <vt:lpstr>High Q/G Beta 0.53 HWR Cavity R&amp;D Program for High Gradient Cryomodule to Enhance Operational Gradient Margin </vt:lpstr>
      <vt:lpstr>FRIB Cavity Performance Limits</vt:lpstr>
      <vt:lpstr>R&amp;D Project Narrative DOE R&amp;D Project, $704k, 2 years </vt:lpstr>
      <vt:lpstr>Object 1: Transformative Technology against FE or HFQS on FRIB Cavities: Electropolishing</vt:lpstr>
      <vt:lpstr>EP System at FRIB</vt:lpstr>
      <vt:lpstr>Object 1: EP or EP+LTB Expected Cavity Performance in these processing</vt:lpstr>
      <vt:lpstr>Object 2: Strengthen magnetic shielding Backup Plan for High Qo Performance</vt:lpstr>
      <vt:lpstr>Object 3: Challenge to A Transformative BCP HFQS-free BCP(combined LTB)</vt:lpstr>
      <vt:lpstr>Object 4: Challenge to Much Higher Qo Performance New doping technology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Systems Progress in Technical Construction</dc:title>
  <dc:creator>Kankula, Angie;Wei@frib.msu.edu</dc:creator>
  <cp:lastModifiedBy>Saito, Kenji</cp:lastModifiedBy>
  <cp:revision>2240</cp:revision>
  <cp:lastPrinted>2018-02-01T14:43:47Z</cp:lastPrinted>
  <dcterms:created xsi:type="dcterms:W3CDTF">2009-08-06T11:48:02Z</dcterms:created>
  <dcterms:modified xsi:type="dcterms:W3CDTF">2022-10-10T14:56:40Z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0x01010029B9B8E718878944900593D33570283A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