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</p:sldMasterIdLst>
  <p:notesMasterIdLst>
    <p:notesMasterId r:id="rId38"/>
  </p:notesMasterIdLst>
  <p:sldIdLst>
    <p:sldId id="373" r:id="rId3"/>
    <p:sldId id="374" r:id="rId4"/>
    <p:sldId id="367" r:id="rId5"/>
    <p:sldId id="397" r:id="rId6"/>
    <p:sldId id="379" r:id="rId7"/>
    <p:sldId id="380" r:id="rId8"/>
    <p:sldId id="400" r:id="rId9"/>
    <p:sldId id="424" r:id="rId10"/>
    <p:sldId id="375" r:id="rId11"/>
    <p:sldId id="383" r:id="rId12"/>
    <p:sldId id="403" r:id="rId13"/>
    <p:sldId id="396" r:id="rId14"/>
    <p:sldId id="412" r:id="rId15"/>
    <p:sldId id="413" r:id="rId16"/>
    <p:sldId id="385" r:id="rId17"/>
    <p:sldId id="377" r:id="rId18"/>
    <p:sldId id="425" r:id="rId19"/>
    <p:sldId id="426" r:id="rId20"/>
    <p:sldId id="427" r:id="rId21"/>
    <p:sldId id="428" r:id="rId22"/>
    <p:sldId id="386" r:id="rId23"/>
    <p:sldId id="394" r:id="rId24"/>
    <p:sldId id="389" r:id="rId25"/>
    <p:sldId id="376" r:id="rId26"/>
    <p:sldId id="415" r:id="rId27"/>
    <p:sldId id="416" r:id="rId28"/>
    <p:sldId id="417" r:id="rId29"/>
    <p:sldId id="422" r:id="rId30"/>
    <p:sldId id="423" r:id="rId31"/>
    <p:sldId id="407" r:id="rId32"/>
    <p:sldId id="399" r:id="rId33"/>
    <p:sldId id="401" r:id="rId34"/>
    <p:sldId id="395" r:id="rId35"/>
    <p:sldId id="402" r:id="rId36"/>
    <p:sldId id="404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mbria Math" panose="02040503050406030204" pitchFamily="18" charset="0"/>
      <p:regular r:id="rId45"/>
    </p:embeddedFon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Lato Black" panose="020F0502020204030204" pitchFamily="34" charset="0"/>
      <p:bold r:id="rId50"/>
      <p:italic r:id="rId51"/>
      <p:boldItalic r:id="rId52"/>
    </p:embeddedFont>
    <p:embeddedFont>
      <p:font typeface="Montserrat" pitchFamily="2" charset="77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and Outline" id="{75DC3DC0-3B01-479E-A5F1-B8306F6BC325}">
          <p14:sldIdLst>
            <p14:sldId id="373"/>
            <p14:sldId id="374"/>
          </p14:sldIdLst>
        </p14:section>
        <p14:section name="LCLS-II Facility Overview, Scope, and Parameters" id="{12E2B38A-8115-4AA9-BEBB-47F90BF07B74}">
          <p14:sldIdLst>
            <p14:sldId id="367"/>
            <p14:sldId id="397"/>
            <p14:sldId id="379"/>
            <p14:sldId id="380"/>
            <p14:sldId id="400"/>
            <p14:sldId id="424"/>
          </p14:sldIdLst>
        </p14:section>
        <p14:section name="Installation" id="{7DC02E10-2627-473F-A170-2B7AA992C566}">
          <p14:sldIdLst>
            <p14:sldId id="375"/>
            <p14:sldId id="383"/>
            <p14:sldId id="403"/>
          </p14:sldIdLst>
        </p14:section>
        <p14:section name="Cryogenic Systems &amp; Cool Down" id="{526F3C9B-789A-4F1F-B1E5-D804CF1B9271}">
          <p14:sldIdLst>
            <p14:sldId id="396"/>
            <p14:sldId id="412"/>
            <p14:sldId id="413"/>
            <p14:sldId id="385"/>
          </p14:sldIdLst>
        </p14:section>
        <p14:section name="SRF and Cryomodule Commissioning" id="{01FF70D5-02C9-41E2-BC32-434F9EDEB84A}">
          <p14:sldIdLst>
            <p14:sldId id="377"/>
            <p14:sldId id="425"/>
            <p14:sldId id="426"/>
            <p14:sldId id="427"/>
            <p14:sldId id="428"/>
            <p14:sldId id="386"/>
            <p14:sldId id="394"/>
            <p14:sldId id="389"/>
          </p14:sldIdLst>
        </p14:section>
        <p14:section name="SC Linac and Beam Commissioning" id="{001FECF5-B874-401B-AB08-3F0BDCA9FE74}">
          <p14:sldIdLst>
            <p14:sldId id="376"/>
            <p14:sldId id="415"/>
            <p14:sldId id="416"/>
            <p14:sldId id="417"/>
          </p14:sldIdLst>
        </p14:section>
        <p14:section name="Summary" id="{65463ACD-F175-4519-83ED-C9365BDD916E}">
          <p14:sldIdLst>
            <p14:sldId id="422"/>
            <p14:sldId id="423"/>
            <p14:sldId id="407"/>
            <p14:sldId id="399"/>
            <p14:sldId id="401"/>
            <p14:sldId id="395"/>
            <p14:sldId id="402"/>
            <p14:sldId id="4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B83A4B"/>
    <a:srgbClr val="AF2D24"/>
    <a:srgbClr val="E04F39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775B28-F6D4-B64C-A891-3B41B4BAA3E6}" v="25" dt="2022-09-21T07:30:26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79186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400" y="176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microsoft.com/office/2015/10/relationships/revisionInfo" Target="revisionInfo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10/8/22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CLTS: Copper Linac to Soft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LTUS </a:t>
            </a:r>
            <a:r>
              <a:rPr lang="en-US" dirty="0" err="1"/>
              <a:t>Linc</a:t>
            </a:r>
            <a:r>
              <a:rPr lang="en-US" dirty="0"/>
              <a:t> to </a:t>
            </a:r>
            <a:r>
              <a:rPr lang="en-US" dirty="0" err="1"/>
              <a:t>Undulator</a:t>
            </a:r>
            <a:r>
              <a:rPr lang="en-US" dirty="0"/>
              <a:t>(S-Soft, H- Hard)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9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14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S. Aderhold, LCLS-II Commissioning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S. Aderhold,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S. Aderhold,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S. Aderhold,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S. Aderhold,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S. Aderhold,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171919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31.sv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  <p:sldLayoutId id="2147483692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  <p:sldLayoutId id="2147483693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drive.google.com/drive/folders/12-y1bGFEUJgvN0v_cEUzJf08U2XhFinV?usp=sharing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tif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jpeg"/><Relationship Id="rId5" Type="http://schemas.openxmlformats.org/officeDocument/2006/relationships/image" Target="../media/image68.gif"/><Relationship Id="rId10" Type="http://schemas.openxmlformats.org/officeDocument/2006/relationships/image" Target="../media/image73.jpg"/><Relationship Id="rId4" Type="http://schemas.openxmlformats.org/officeDocument/2006/relationships/image" Target="../media/image67.png"/><Relationship Id="rId9" Type="http://schemas.openxmlformats.org/officeDocument/2006/relationships/image" Target="../media/image7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lcls.slac.stanford.edu/overvie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sky, outdoor, tree, roa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746269C-2CA3-0E4C-B499-F8911790DD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LCLS-II SRF Commissioning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0511-2841-2048-A338-D40F63E2D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100" y="3931469"/>
            <a:ext cx="7563494" cy="363896"/>
          </a:xfrm>
        </p:spPr>
        <p:txBody>
          <a:bodyPr/>
          <a:lstStyle/>
          <a:p>
            <a:r>
              <a:rPr lang="en-US" dirty="0"/>
              <a:t>Sebastian Aderhold</a:t>
            </a:r>
          </a:p>
          <a:p>
            <a:r>
              <a:rPr lang="en-US" i="1" dirty="0"/>
              <a:t>for the SRF commissioning team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0B6904-318B-1445-A998-53BDDDE01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099" y="4823856"/>
            <a:ext cx="7563493" cy="295275"/>
          </a:xfrm>
        </p:spPr>
        <p:txBody>
          <a:bodyPr/>
          <a:lstStyle/>
          <a:p>
            <a:r>
              <a:rPr lang="en-US" dirty="0"/>
              <a:t>11 October 2022, TTC2022 Aomori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E33594-6421-8649-88F9-F4048CDA3F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53FF57-410D-254B-83F9-019E6401C6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271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Installation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0" y="1593563"/>
            <a:ext cx="5037513" cy="336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57" y="1661067"/>
            <a:ext cx="3597127" cy="4896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68" y="2055229"/>
            <a:ext cx="6337428" cy="4227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94454" y="1101596"/>
            <a:ext cx="542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Last CM (spare) Delivered in May 2021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23594" y="887751"/>
            <a:ext cx="3877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CM Installation Complete February 2021</a:t>
            </a:r>
          </a:p>
        </p:txBody>
      </p:sp>
    </p:spTree>
    <p:extLst>
      <p:ext uri="{BB962C8B-B14F-4D97-AF65-F5344CB8AC3E}">
        <p14:creationId xmlns:p14="http://schemas.microsoft.com/office/powerpoint/2010/main" val="71938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" b="4840"/>
          <a:stretch>
            <a:fillRect/>
          </a:stretch>
        </p:blipFill>
        <p:spPr>
          <a:xfrm>
            <a:off x="95738" y="1107622"/>
            <a:ext cx="5847412" cy="3626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Placeholder 11"/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" b="5246"/>
          <a:stretch>
            <a:fillRect/>
          </a:stretch>
        </p:blipFill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Undulator</a:t>
            </a:r>
            <a:r>
              <a:rPr lang="en-US" dirty="0"/>
              <a:t> Installation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738" y="4851228"/>
            <a:ext cx="5847412" cy="461665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Lato" panose="020B0604020202020204" charset="0"/>
              </a:rPr>
              <a:t>Vertical Variable Gap SXR </a:t>
            </a:r>
            <a:r>
              <a:rPr lang="en-US" sz="2400" b="1" dirty="0" err="1">
                <a:solidFill>
                  <a:srgbClr val="FFC000"/>
                </a:solidFill>
                <a:latin typeface="Lato" panose="020B0604020202020204" charset="0"/>
              </a:rPr>
              <a:t>Undulator</a:t>
            </a:r>
            <a:r>
              <a:rPr lang="en-US" sz="2400" b="1" dirty="0">
                <a:solidFill>
                  <a:srgbClr val="FFC000"/>
                </a:solidFill>
                <a:latin typeface="Lato" panose="020B060402020202020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19031" y="4851228"/>
            <a:ext cx="5847412" cy="461665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Lato" panose="020B0604020202020204" charset="0"/>
              </a:rPr>
              <a:t>Horizontal Variable Gap HXR </a:t>
            </a:r>
            <a:r>
              <a:rPr lang="en-US" sz="2400" b="1" dirty="0" err="1">
                <a:solidFill>
                  <a:srgbClr val="FFC000"/>
                </a:solidFill>
                <a:latin typeface="Lato" panose="020B0604020202020204" charset="0"/>
              </a:rPr>
              <a:t>Undulator</a:t>
            </a:r>
            <a:endParaRPr lang="en-US" sz="2400" b="1" dirty="0">
              <a:solidFill>
                <a:srgbClr val="FFC000"/>
              </a:solidFill>
              <a:latin typeface="Lato" panose="020B060402020202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6171" y="5594983"/>
            <a:ext cx="9339659" cy="584775"/>
          </a:xfrm>
          <a:prstGeom prst="rect">
            <a:avLst/>
          </a:prstGeom>
          <a:solidFill>
            <a:srgbClr val="8C151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B0604020202020204" charset="0"/>
              </a:rPr>
              <a:t>Delivery of X-Rays to Instruments Began in 2020</a:t>
            </a:r>
          </a:p>
        </p:txBody>
      </p:sp>
    </p:spTree>
    <p:extLst>
      <p:ext uri="{BB962C8B-B14F-4D97-AF65-F5344CB8AC3E}">
        <p14:creationId xmlns:p14="http://schemas.microsoft.com/office/powerpoint/2010/main" val="1408949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Systems &amp; Cool Down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906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Commissioning</a:t>
            </a:r>
            <a:endParaRPr lang="en-US" dirty="0"/>
          </a:p>
        </p:txBody>
      </p:sp>
      <p:pic>
        <p:nvPicPr>
          <p:cNvPr id="4" name="Content Placeholder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55"/>
            <a:ext cx="12191999" cy="6842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06" y="1122751"/>
            <a:ext cx="11313393" cy="40000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85533" y="1122751"/>
            <a:ext cx="2985571" cy="1036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8805" y="5587740"/>
            <a:ext cx="11313393" cy="64008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Plan to fully commission and operate LCLS-II with 1 of 2 installed </a:t>
            </a:r>
            <a:r>
              <a:rPr lang="en-US" sz="2800" b="1" dirty="0" err="1">
                <a:solidFill>
                  <a:schemeClr val="bg1"/>
                </a:solidFill>
              </a:rPr>
              <a:t>cryoplants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7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Cryoplant</a:t>
            </a:r>
            <a:r>
              <a:rPr lang="en-US" dirty="0"/>
              <a:t> Commissioning Process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1" name="Right Arrow 40"/>
          <p:cNvSpPr/>
          <p:nvPr/>
        </p:nvSpPr>
        <p:spPr>
          <a:xfrm>
            <a:off x="157142" y="1123949"/>
            <a:ext cx="11531754" cy="737870"/>
          </a:xfrm>
          <a:prstGeom prst="rightArrow">
            <a:avLst/>
          </a:prstGeom>
          <a:solidFill>
            <a:srgbClr val="00B050">
              <a:alpha val="50000"/>
            </a:srgbClr>
          </a:soli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 anchorCtr="0"/>
          <a:lstStyle/>
          <a:p>
            <a:pPr algn="ctr"/>
            <a:r>
              <a:rPr lang="en-US" sz="2000" b="1" dirty="0"/>
              <a:t>~ 30 Months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87048B7-6177-436B-AA12-125250F95231}"/>
              </a:ext>
            </a:extLst>
          </p:cNvPr>
          <p:cNvSpPr/>
          <p:nvPr/>
        </p:nvSpPr>
        <p:spPr>
          <a:xfrm>
            <a:off x="3778390" y="5917250"/>
            <a:ext cx="1074904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10 </a:t>
            </a:r>
            <a:r>
              <a:rPr lang="en-US" b="1" dirty="0" err="1"/>
              <a:t>mths</a:t>
            </a:r>
            <a:endParaRPr lang="en-US" b="1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DCA0F2F-7A47-4660-97B3-76778F9EE8F0}"/>
              </a:ext>
            </a:extLst>
          </p:cNvPr>
          <p:cNvSpPr/>
          <p:nvPr/>
        </p:nvSpPr>
        <p:spPr>
          <a:xfrm>
            <a:off x="536530" y="5917250"/>
            <a:ext cx="938267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4 </a:t>
            </a:r>
            <a:r>
              <a:rPr lang="en-US" b="1" dirty="0" err="1"/>
              <a:t>mths</a:t>
            </a:r>
            <a:endParaRPr lang="en-US" b="1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8B57AF3-788B-4DC2-8F17-ECEF82EEBB47}"/>
              </a:ext>
            </a:extLst>
          </p:cNvPr>
          <p:cNvSpPr/>
          <p:nvPr/>
        </p:nvSpPr>
        <p:spPr>
          <a:xfrm>
            <a:off x="2156303" y="5917250"/>
            <a:ext cx="938267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3 </a:t>
            </a:r>
            <a:r>
              <a:rPr lang="en-US" b="1" dirty="0" err="1"/>
              <a:t>mths</a:t>
            </a:r>
            <a:endParaRPr lang="en-US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5542A89-F2C1-405B-B2AF-DC934920AD2D}"/>
              </a:ext>
            </a:extLst>
          </p:cNvPr>
          <p:cNvSpPr/>
          <p:nvPr/>
        </p:nvSpPr>
        <p:spPr>
          <a:xfrm>
            <a:off x="5536382" y="5897302"/>
            <a:ext cx="938267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7 </a:t>
            </a:r>
            <a:r>
              <a:rPr lang="en-US" b="1" dirty="0" err="1"/>
              <a:t>mths</a:t>
            </a:r>
            <a:endParaRPr lang="en-US" b="1" dirty="0"/>
          </a:p>
        </p:txBody>
      </p:sp>
      <p:pic>
        <p:nvPicPr>
          <p:cNvPr id="62" name="Picture 2" descr="What do you call the disease caused by the novel coronavirus? Covid-19">
            <a:extLst>
              <a:ext uri="{FF2B5EF4-FFF2-40B4-BE49-F238E27FC236}">
                <a16:creationId xmlns:a16="http://schemas.microsoft.com/office/drawing/2014/main" id="{C6453657-59A6-4075-95DA-798444397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740" y="4768617"/>
            <a:ext cx="464276" cy="64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7499C05F-AD67-4EBF-902B-AA909AE43A77}"/>
              </a:ext>
            </a:extLst>
          </p:cNvPr>
          <p:cNvSpPr/>
          <p:nvPr/>
        </p:nvSpPr>
        <p:spPr>
          <a:xfrm>
            <a:off x="7146790" y="5923559"/>
            <a:ext cx="1064317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2.5 </a:t>
            </a:r>
            <a:r>
              <a:rPr lang="en-US" b="1" dirty="0" err="1"/>
              <a:t>mths</a:t>
            </a:r>
            <a:endParaRPr lang="en-US" b="1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6127490-AA5D-45F4-B335-2CA484EEB10C}"/>
              </a:ext>
            </a:extLst>
          </p:cNvPr>
          <p:cNvSpPr/>
          <p:nvPr/>
        </p:nvSpPr>
        <p:spPr>
          <a:xfrm>
            <a:off x="8787443" y="5923559"/>
            <a:ext cx="938267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3 </a:t>
            </a:r>
            <a:r>
              <a:rPr lang="en-US" b="1" dirty="0" err="1"/>
              <a:t>mths</a:t>
            </a:r>
            <a:endParaRPr lang="en-US" b="1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C9DFA5E-0E68-4679-9755-B06A36167FC2}"/>
              </a:ext>
            </a:extLst>
          </p:cNvPr>
          <p:cNvSpPr/>
          <p:nvPr/>
        </p:nvSpPr>
        <p:spPr>
          <a:xfrm>
            <a:off x="10434557" y="5923559"/>
            <a:ext cx="1112135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1.5 </a:t>
            </a:r>
            <a:r>
              <a:rPr lang="en-US" b="1" dirty="0" err="1"/>
              <a:t>mths</a:t>
            </a:r>
            <a:endParaRPr lang="en-US" b="1" dirty="0"/>
          </a:p>
        </p:txBody>
      </p:sp>
      <p:sp>
        <p:nvSpPr>
          <p:cNvPr id="77" name="Right Arrow 76"/>
          <p:cNvSpPr/>
          <p:nvPr/>
        </p:nvSpPr>
        <p:spPr>
          <a:xfrm>
            <a:off x="157142" y="1592137"/>
            <a:ext cx="1707555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UTILITIES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Electricity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Control </a:t>
            </a:r>
            <a:br>
              <a:rPr lang="en-US" dirty="0">
                <a:solidFill>
                  <a:srgbClr val="00AF4D"/>
                </a:solidFill>
              </a:rPr>
            </a:br>
            <a:r>
              <a:rPr lang="en-US" dirty="0">
                <a:solidFill>
                  <a:srgbClr val="00AF4D"/>
                </a:solidFill>
              </a:rPr>
              <a:t>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Nitrogen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Helium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AF4D"/>
              </a:solidFill>
            </a:endParaRPr>
          </a:p>
        </p:txBody>
      </p:sp>
      <p:sp>
        <p:nvSpPr>
          <p:cNvPr id="79" name="Right Arrow 78"/>
          <p:cNvSpPr/>
          <p:nvPr/>
        </p:nvSpPr>
        <p:spPr>
          <a:xfrm>
            <a:off x="1864697" y="2036806"/>
            <a:ext cx="1645920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AUXILIARIES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Recovery </a:t>
            </a:r>
            <a:br>
              <a:rPr lang="en-US" dirty="0">
                <a:solidFill>
                  <a:srgbClr val="00AF4D"/>
                </a:solidFill>
              </a:rPr>
            </a:br>
            <a:r>
              <a:rPr lang="en-US" dirty="0">
                <a:solidFill>
                  <a:srgbClr val="00AF4D"/>
                </a:solidFill>
              </a:rPr>
              <a:t>compressor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Gas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Purifier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AF4D"/>
              </a:solidFill>
            </a:endParaRPr>
          </a:p>
        </p:txBody>
      </p:sp>
      <p:sp>
        <p:nvSpPr>
          <p:cNvPr id="80" name="Right Arrow 79"/>
          <p:cNvSpPr/>
          <p:nvPr/>
        </p:nvSpPr>
        <p:spPr>
          <a:xfrm>
            <a:off x="3510617" y="2481475"/>
            <a:ext cx="1645920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COMPRESSORS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</p:txBody>
      </p:sp>
      <p:sp>
        <p:nvSpPr>
          <p:cNvPr id="81" name="Right Arrow 80"/>
          <p:cNvSpPr/>
          <p:nvPr/>
        </p:nvSpPr>
        <p:spPr>
          <a:xfrm>
            <a:off x="5156537" y="2926144"/>
            <a:ext cx="1645920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4K Cold Box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</p:txBody>
      </p:sp>
      <p:sp>
        <p:nvSpPr>
          <p:cNvPr id="82" name="Right Arrow 81"/>
          <p:cNvSpPr/>
          <p:nvPr/>
        </p:nvSpPr>
        <p:spPr>
          <a:xfrm>
            <a:off x="6802457" y="3370813"/>
            <a:ext cx="1645920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LINAC Ready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AF4D"/>
              </a:solidFill>
            </a:endParaRPr>
          </a:p>
        </p:txBody>
      </p:sp>
      <p:sp>
        <p:nvSpPr>
          <p:cNvPr id="83" name="Right Arrow 82"/>
          <p:cNvSpPr/>
          <p:nvPr/>
        </p:nvSpPr>
        <p:spPr>
          <a:xfrm>
            <a:off x="10094297" y="4260150"/>
            <a:ext cx="1645920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LINAC @ 2 K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2 K Pump </a:t>
            </a:r>
            <a:br>
              <a:rPr lang="en-US" dirty="0">
                <a:solidFill>
                  <a:srgbClr val="00AF4D"/>
                </a:solidFill>
              </a:rPr>
            </a:br>
            <a:r>
              <a:rPr lang="en-US" dirty="0">
                <a:solidFill>
                  <a:srgbClr val="00AF4D"/>
                </a:solidFill>
              </a:rPr>
              <a:t>Down</a:t>
            </a:r>
            <a:endParaRPr lang="en-US" b="1" dirty="0">
              <a:solidFill>
                <a:srgbClr val="00AF4D"/>
              </a:solidFill>
            </a:endParaRPr>
          </a:p>
        </p:txBody>
      </p:sp>
      <p:sp>
        <p:nvSpPr>
          <p:cNvPr id="84" name="Right Arrow 83"/>
          <p:cNvSpPr/>
          <p:nvPr/>
        </p:nvSpPr>
        <p:spPr>
          <a:xfrm>
            <a:off x="8448377" y="3815482"/>
            <a:ext cx="1645920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LINAC @ 4 K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  <a:p>
            <a:r>
              <a:rPr lang="en-US" dirty="0">
                <a:solidFill>
                  <a:srgbClr val="00AF4D"/>
                </a:solidFill>
              </a:rPr>
              <a:t>Cool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AF4D"/>
              </a:solidFill>
            </a:endParaRPr>
          </a:p>
        </p:txBody>
      </p:sp>
      <p:cxnSp>
        <p:nvCxnSpPr>
          <p:cNvPr id="85" name="Straight Connector 84"/>
          <p:cNvCxnSpPr>
            <a:cxnSpLocks/>
          </p:cNvCxnSpPr>
          <p:nvPr/>
        </p:nvCxnSpPr>
        <p:spPr>
          <a:xfrm>
            <a:off x="153552" y="1784701"/>
            <a:ext cx="0" cy="301752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 rot="16200000">
            <a:off x="-671042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Aug. 15</a:t>
            </a:r>
            <a:r>
              <a:rPr lang="en-US" b="1" baseline="30000" dirty="0"/>
              <a:t>th</a:t>
            </a:r>
            <a:r>
              <a:rPr lang="en-US" b="1" dirty="0"/>
              <a:t> 2019</a:t>
            </a:r>
          </a:p>
        </p:txBody>
      </p:sp>
      <p:cxnSp>
        <p:nvCxnSpPr>
          <p:cNvPr id="89" name="Straight Connector 88"/>
          <p:cNvCxnSpPr>
            <a:cxnSpLocks/>
          </p:cNvCxnSpPr>
          <p:nvPr/>
        </p:nvCxnSpPr>
        <p:spPr>
          <a:xfrm>
            <a:off x="1864698" y="2330006"/>
            <a:ext cx="0" cy="301752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 rot="16200000">
            <a:off x="984876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Dec. 15</a:t>
            </a:r>
            <a:r>
              <a:rPr lang="en-US" b="1" baseline="30000" dirty="0"/>
              <a:t>th</a:t>
            </a:r>
            <a:r>
              <a:rPr lang="en-US" b="1" dirty="0"/>
              <a:t> 2019</a:t>
            </a:r>
          </a:p>
        </p:txBody>
      </p:sp>
      <p:cxnSp>
        <p:nvCxnSpPr>
          <p:cNvPr id="91" name="Straight Connector 90"/>
          <p:cNvCxnSpPr>
            <a:cxnSpLocks/>
          </p:cNvCxnSpPr>
          <p:nvPr/>
        </p:nvCxnSpPr>
        <p:spPr>
          <a:xfrm>
            <a:off x="3504059" y="2820526"/>
            <a:ext cx="0" cy="301752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 rot="16200000">
            <a:off x="2640794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Mar. 15</a:t>
            </a:r>
            <a:r>
              <a:rPr lang="en-US" b="1" baseline="30000" dirty="0"/>
              <a:t>th</a:t>
            </a:r>
            <a:r>
              <a:rPr lang="en-US" b="1" dirty="0"/>
              <a:t> 2020</a:t>
            </a:r>
          </a:p>
        </p:txBody>
      </p: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5143620" y="3117773"/>
            <a:ext cx="0" cy="2698983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 rot="16200000">
            <a:off x="4296712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Jan. 15</a:t>
            </a:r>
            <a:r>
              <a:rPr lang="en-US" b="1" baseline="30000" dirty="0"/>
              <a:t>th</a:t>
            </a:r>
            <a:r>
              <a:rPr lang="en-US" b="1" dirty="0"/>
              <a:t> 2021</a:t>
            </a:r>
          </a:p>
        </p:txBody>
      </p:sp>
      <p:cxnSp>
        <p:nvCxnSpPr>
          <p:cNvPr id="95" name="Straight Connector 94"/>
          <p:cNvCxnSpPr>
            <a:cxnSpLocks/>
          </p:cNvCxnSpPr>
          <p:nvPr/>
        </p:nvCxnSpPr>
        <p:spPr>
          <a:xfrm>
            <a:off x="6799178" y="3525398"/>
            <a:ext cx="0" cy="228680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 rot="16200000">
            <a:off x="5952630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Oct. 15</a:t>
            </a:r>
            <a:r>
              <a:rPr lang="en-US" b="1" baseline="30000" dirty="0"/>
              <a:t>th</a:t>
            </a:r>
            <a:r>
              <a:rPr lang="en-US" b="1" dirty="0"/>
              <a:t> 2021</a:t>
            </a:r>
          </a:p>
        </p:txBody>
      </p:sp>
      <p:cxnSp>
        <p:nvCxnSpPr>
          <p:cNvPr id="97" name="Straight Connector 96"/>
          <p:cNvCxnSpPr>
            <a:cxnSpLocks/>
          </p:cNvCxnSpPr>
          <p:nvPr/>
        </p:nvCxnSpPr>
        <p:spPr>
          <a:xfrm>
            <a:off x="8449035" y="3988106"/>
            <a:ext cx="0" cy="185607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 rot="16200000">
            <a:off x="7608548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Jan. 1</a:t>
            </a:r>
            <a:r>
              <a:rPr lang="en-US" b="1" baseline="30000" dirty="0"/>
              <a:t>st</a:t>
            </a:r>
            <a:r>
              <a:rPr lang="en-US" b="1" dirty="0"/>
              <a:t> 2022</a:t>
            </a:r>
          </a:p>
        </p:txBody>
      </p:sp>
      <p:cxnSp>
        <p:nvCxnSpPr>
          <p:cNvPr id="99" name="Straight Connector 98"/>
          <p:cNvCxnSpPr>
            <a:cxnSpLocks/>
          </p:cNvCxnSpPr>
          <p:nvPr/>
        </p:nvCxnSpPr>
        <p:spPr>
          <a:xfrm>
            <a:off x="10094297" y="4467264"/>
            <a:ext cx="5254" cy="1893277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 rot="16200000">
            <a:off x="9264464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Mar. 30</a:t>
            </a:r>
            <a:r>
              <a:rPr lang="en-US" b="1" baseline="30000" dirty="0"/>
              <a:t>th</a:t>
            </a:r>
            <a:r>
              <a:rPr lang="en-US" b="1" dirty="0"/>
              <a:t> 2022</a:t>
            </a:r>
          </a:p>
        </p:txBody>
      </p:sp>
      <p:cxnSp>
        <p:nvCxnSpPr>
          <p:cNvPr id="105" name="Straight Connector 104"/>
          <p:cNvCxnSpPr>
            <a:cxnSpLocks/>
          </p:cNvCxnSpPr>
          <p:nvPr/>
        </p:nvCxnSpPr>
        <p:spPr>
          <a:xfrm>
            <a:off x="11762374" y="4637285"/>
            <a:ext cx="0" cy="1281774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 rot="16200000">
            <a:off x="10921887" y="5723567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May 15</a:t>
            </a:r>
            <a:r>
              <a:rPr lang="en-US" b="1" baseline="30000" dirty="0"/>
              <a:t>th</a:t>
            </a:r>
            <a:r>
              <a:rPr lang="en-US" b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465454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962291" y="1386763"/>
            <a:ext cx="5915204" cy="4727276"/>
          </a:xfrm>
        </p:spPr>
        <p:txBody>
          <a:bodyPr/>
          <a:lstStyle/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Cool down of the entire linac was completed in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~5 days!</a:t>
            </a: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 rate of 2-3 K/hour was maintained over that duration</a:t>
            </a: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Cool down was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near-fully automated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/>
              <a:t>by the cryogenic controls system</a:t>
            </a: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After multiple attempts, stable operation at 2 K was achieved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only 11 days later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Down &amp; Pump Down to 2 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8" y="1725190"/>
            <a:ext cx="5447081" cy="38129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ight Arrow 9"/>
          <p:cNvSpPr/>
          <p:nvPr/>
        </p:nvSpPr>
        <p:spPr>
          <a:xfrm rot="2520913">
            <a:off x="1759788" y="3355667"/>
            <a:ext cx="1794294" cy="327804"/>
          </a:xfrm>
          <a:prstGeom prst="rightArrow">
            <a:avLst/>
          </a:prstGeom>
          <a:solidFill>
            <a:srgbClr val="B83A4B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24950" y="3519569"/>
            <a:ext cx="152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2-3 K/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hr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5245" y="1291753"/>
            <a:ext cx="239404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C1515"/>
                </a:solidFill>
                <a:latin typeface="Lato" panose="020B0604020202020204" charset="0"/>
              </a:rPr>
              <a:t>Cavity Temperatures During Cool Down</a:t>
            </a:r>
          </a:p>
        </p:txBody>
      </p:sp>
    </p:spTree>
    <p:extLst>
      <p:ext uri="{BB962C8B-B14F-4D97-AF65-F5344CB8AC3E}">
        <p14:creationId xmlns:p14="http://schemas.microsoft.com/office/powerpoint/2010/main" val="2350125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and Cryomodule Commissioning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19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5FA09B-A7DE-1DC5-B1CB-C140E44ADC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35D88-1317-3B5D-B358-CE4EA811C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Commissioning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854A3-D8AA-20B7-F555-3AAADDD48F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Goal of initial cryomodule RF checkout was demonstration of capability for 3.5 GeV total energy gain (sum of all cavities operated </a:t>
            </a:r>
            <a:r>
              <a:rPr lang="en-US" sz="2400" i="1" dirty="0"/>
              <a:t>individually</a:t>
            </a:r>
            <a:r>
              <a:rPr lang="en-US" sz="2400" dirty="0"/>
              <a:t> and without beam)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Verified function of all relevant CM components (tuners, </a:t>
            </a:r>
            <a:r>
              <a:rPr lang="en-US" sz="2400" dirty="0" err="1"/>
              <a:t>piezos</a:t>
            </a:r>
            <a:r>
              <a:rPr lang="en-US" sz="2400" dirty="0"/>
              <a:t>, magnets)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Watch temperature, vacuum and radiation sensors for excursions to catch any problems that develop</a:t>
            </a:r>
          </a:p>
          <a:p>
            <a:pPr marL="752475" lvl="1" indent="-285750"/>
            <a:r>
              <a:rPr lang="en-US" sz="2400" dirty="0"/>
              <a:t>Live plots of 2 power coupler temps, 2 HOM coupler temps, coupler manifold vacuum, insulating vacuum and beamline vacuum, readout of </a:t>
            </a:r>
            <a:r>
              <a:rPr lang="en-US" sz="2400" dirty="0" err="1"/>
              <a:t>DecaRad</a:t>
            </a:r>
            <a:r>
              <a:rPr lang="en-US" sz="2400" dirty="0"/>
              <a:t> radiation monitoring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393ED-2DED-9C4A-A088-1B1F2C13D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AAE09-9374-E9EC-6A9B-9AD835417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63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047CBE-49D4-D796-E452-9A0A2C42C6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Per cavity: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7ADC35-371F-D742-247E-3B6B0C53D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Commissioning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40630-7BE2-128A-259F-8BCF41BE60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Characterization of Solid State Amplifier (automated script mapping drive vs. output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Tuning cavity to resonance (record initial frequency and steps to tuned for later reference), activate piezo tuner and verify functionality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Cavity signal calibration in pulsed mode: determine loaded </a:t>
            </a:r>
            <a:r>
              <a:rPr lang="en-US" sz="2400" dirty="0" err="1"/>
              <a:t>Q</a:t>
            </a:r>
            <a:r>
              <a:rPr lang="en-US" sz="2400" baseline="-25000" dirty="0" err="1"/>
              <a:t>ext</a:t>
            </a:r>
            <a:r>
              <a:rPr lang="en-US" sz="2400" dirty="0"/>
              <a:t> and scaling for cavity pickup probe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818F1-9454-2599-86D3-B23F572F7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BDD99-6F78-5E02-C564-BA458465F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46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62235F-DE6E-702C-A265-CA9A033F1E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Cavity ramp up in SELA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0D5A4-A7B4-0F5A-F0D4-AA0F18F94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Commissioning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DDBF4-987B-DE75-B4AF-C68FD63BC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20719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Initial ramp up of cavity is in SELA mode (Self Excited Loop, CW with Amplitude feedback)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 amplitude until reaching the lower value of either 18MV or the useable amplitude as determined during acceptance test at partner lab, or if radiation exceeds 50mR/</a:t>
            </a:r>
            <a:r>
              <a:rPr lang="en-US" dirty="0" err="1"/>
              <a:t>hr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Watch radiation monitors, temperatures and vacuums for excursions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case of early cavity fault, retest cavity to 0.5MV below trip value and record as new usable amplitude.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B3F8-59DD-C36E-C197-2F191FDF1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DA04F-C1B6-1493-7B86-09C8F43CF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626D177-48A1-69E9-4A7E-83AFBF8808CB}"/>
              </a:ext>
            </a:extLst>
          </p:cNvPr>
          <p:cNvSpPr txBox="1">
            <a:spLocks/>
          </p:cNvSpPr>
          <p:nvPr/>
        </p:nvSpPr>
        <p:spPr>
          <a:xfrm>
            <a:off x="800100" y="3911782"/>
            <a:ext cx="10553700" cy="39848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2000" kern="1200">
                <a:solidFill>
                  <a:srgbClr val="B83A4B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 hour run in SELAP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C54EBC6-D99C-0BB9-3A11-7C349DA8FAA0}"/>
              </a:ext>
            </a:extLst>
          </p:cNvPr>
          <p:cNvSpPr txBox="1">
            <a:spLocks/>
          </p:cNvSpPr>
          <p:nvPr/>
        </p:nvSpPr>
        <p:spPr>
          <a:xfrm>
            <a:off x="800100" y="4406634"/>
            <a:ext cx="10553700" cy="207198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Switch cavity to SELAP mode (Self Excited Loop, CW with Amplitude and Phase feedback)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Max amplitude is the lower value of either 16.6MV or the useable amplitude as determined earlier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Verify amplitude and phase stability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0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045ED30-B1FB-7940-BED1-1E1140786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BCF0A88-C7AD-0A41-B67B-F2986CB1264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62925" y="461807"/>
            <a:ext cx="9029075" cy="582101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LCLS-II Facility Overview, Scope, and Parameters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Installation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Cryogenic Systems &amp; Cool Down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SRF and Cryomodule Commissioning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SC Beam Commissioning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Summary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41" name="Title 19">
            <a:extLst>
              <a:ext uri="{FF2B5EF4-FFF2-40B4-BE49-F238E27FC236}">
                <a16:creationId xmlns:a16="http://schemas.microsoft.com/office/drawing/2014/main" id="{A93850A8-D4D7-C04E-94A5-39E0AF52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33" y="590366"/>
            <a:ext cx="3411930" cy="111601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01435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08288A-DFC5-0EF8-8EA7-DADAC9FA3A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12h full CM ‘unit test’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E912DE-3A39-757E-DF29-1670E3B2C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Commissioning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66478-BAE4-3EFA-A848-AFA583AB2E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Upon completion of individual cavities set up of 12 hour run</a:t>
            </a:r>
          </a:p>
          <a:p>
            <a:pPr marL="522900" lvl="1" indent="-342900"/>
            <a:r>
              <a:rPr lang="en-US" dirty="0"/>
              <a:t>Monitoring of all relevant signals</a:t>
            </a:r>
          </a:p>
          <a:p>
            <a:pPr marL="522900" lvl="1" indent="-342900"/>
            <a:r>
              <a:rPr lang="en-US" dirty="0"/>
              <a:t>Turn on magnet package to design current</a:t>
            </a:r>
          </a:p>
          <a:p>
            <a:pPr marL="522900" lvl="1" indent="-342900"/>
            <a:r>
              <a:rPr lang="en-US" dirty="0"/>
              <a:t>Ramp all 8 cavities to operating amplitude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Maintain operation for up to 12 hours while moving on to individual cavity checkout on the next cryomodule</a:t>
            </a:r>
          </a:p>
          <a:p>
            <a:pPr marL="522900" lvl="1" indent="-342900"/>
            <a:r>
              <a:rPr lang="en-US" dirty="0"/>
              <a:t>Take cavity microphonics data while running. </a:t>
            </a:r>
          </a:p>
          <a:p>
            <a:pPr marL="56175" indent="-342900">
              <a:buFont typeface="Arial" panose="020B0604020202020204" pitchFamily="34" charset="0"/>
              <a:buChar char="•"/>
            </a:pPr>
            <a:r>
              <a:rPr lang="en-US" dirty="0"/>
              <a:t>Radiation physics group takes measurements outside shielding (at penetrations) during and at the cryomodule after the unit test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E6962-A0AE-7439-8DAB-4A263512E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Commissioning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68994-FC85-0472-3436-AA72C2ADD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39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48378" y="1423748"/>
            <a:ext cx="6376358" cy="33488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Cryomodule commissioning has been very successful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98% of installed cavities fully operational (planned 94%)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Majority of testing included an admin </a:t>
            </a:r>
            <a:br>
              <a:rPr lang="en-US" sz="2400" dirty="0"/>
            </a:br>
            <a:r>
              <a:rPr lang="en-US" sz="2400" dirty="0"/>
              <a:t>limit of 18 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Total commissioned voltage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exceeds design by &gt;20%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SRF Commissioning Status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54651" y="5668040"/>
            <a:ext cx="7444597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Total Commissioned Cavity Voltage: </a:t>
            </a:r>
            <a:r>
              <a:rPr lang="en-US" sz="3200" b="1" dirty="0"/>
              <a:t>4.8 GV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69" y="1785144"/>
            <a:ext cx="4784073" cy="3348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29931" y="1245827"/>
            <a:ext cx="35109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ato" panose="020B0604020202020204" charset="0"/>
              </a:rPr>
              <a:t>Gradient Performance</a:t>
            </a:r>
          </a:p>
        </p:txBody>
      </p:sp>
    </p:spTree>
    <p:extLst>
      <p:ext uri="{BB962C8B-B14F-4D97-AF65-F5344CB8AC3E}">
        <p14:creationId xmlns:p14="http://schemas.microsoft.com/office/powerpoint/2010/main" val="307920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44859" y="1130016"/>
            <a:ext cx="6668219" cy="26935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Gradient performance is in line with CM acceptance test measurements at FNAL and </a:t>
            </a:r>
            <a:r>
              <a:rPr lang="en-US" sz="2000" dirty="0" err="1"/>
              <a:t>Jlab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No observable change in field emission onsets or magnitude from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Multipacting</a:t>
            </a:r>
            <a:r>
              <a:rPr lang="en-US" sz="2000" dirty="0">
                <a:solidFill>
                  <a:schemeClr val="tx1"/>
                </a:solidFill>
              </a:rPr>
              <a:t> processing resulted in ~3 MV/m gain in stable gradient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Performance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" y="1605068"/>
            <a:ext cx="4866970" cy="34068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36801" y="5256497"/>
            <a:ext cx="3561057" cy="9233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Lato" panose="020B0604020202020204" charset="0"/>
              </a:rPr>
              <a:t>Admin limits: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</a:rPr>
              <a:t>18 MV/m in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</a:rPr>
              <a:t>21 MV/m in acceptance test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290" y="1101961"/>
            <a:ext cx="41836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ato" panose="020B0604020202020204" charset="0"/>
              </a:rPr>
              <a:t>Comparison with Acceptance Test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219" y="3804186"/>
            <a:ext cx="4174903" cy="29224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919730" y="4459052"/>
                <a:ext cx="1854384" cy="3699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−1±18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730" y="4459052"/>
                <a:ext cx="1854384" cy="3699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757565" y="3582378"/>
            <a:ext cx="199620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ato" panose="020B0604020202020204" charset="0"/>
              </a:rPr>
              <a:t>Change in FE Onset</a:t>
            </a:r>
          </a:p>
        </p:txBody>
      </p:sp>
    </p:spTree>
    <p:extLst>
      <p:ext uri="{BB962C8B-B14F-4D97-AF65-F5344CB8AC3E}">
        <p14:creationId xmlns:p14="http://schemas.microsoft.com/office/powerpoint/2010/main" val="314315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06748" y="5703667"/>
            <a:ext cx="9178505" cy="6325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95004" y="1364422"/>
            <a:ext cx="5539596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Multipacting</a:t>
            </a:r>
            <a:r>
              <a:rPr lang="en-US" sz="1800" dirty="0"/>
              <a:t> identified as a gradient limitation for LCLS-II cavities late in CM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Observed as a short term stability at gradient in the band of 17-23 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Processing techniques developed and tested by LCLS-II-HE team and applied to a subset of cavities in the installed linac</a:t>
            </a:r>
          </a:p>
          <a:p>
            <a:pPr marL="752475" lvl="1" indent="-285750"/>
            <a:r>
              <a:rPr lang="en-US" sz="1800" dirty="0"/>
              <a:t>Consists of repeatedly quenching the cavity in CW mode with limited time (few seconds) for recovery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Multipacting</a:t>
            </a:r>
            <a:r>
              <a:rPr lang="en-US" dirty="0"/>
              <a:t> Processing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86" y="1605068"/>
            <a:ext cx="5627827" cy="39394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99208" y="1123777"/>
            <a:ext cx="2096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Repeated quenches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918385" y="1493109"/>
            <a:ext cx="448573" cy="8015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366958" y="1493109"/>
            <a:ext cx="1104181" cy="73827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471139" y="3657133"/>
            <a:ext cx="209621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Stability achieved after ~35 minutes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9687464" y="2139351"/>
            <a:ext cx="638355" cy="151778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691808" y="5789096"/>
            <a:ext cx="880838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</a:rPr>
              <a:t>Average gradient gain of ~3 MV/m observed in 37 cavities processed</a:t>
            </a:r>
          </a:p>
        </p:txBody>
      </p:sp>
    </p:spTree>
    <p:extLst>
      <p:ext uri="{BB962C8B-B14F-4D97-AF65-F5344CB8AC3E}">
        <p14:creationId xmlns:p14="http://schemas.microsoft.com/office/powerpoint/2010/main" val="14724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  <p:bldP spid="14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 Beam Commissioning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293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7837" y="4396442"/>
            <a:ext cx="10553700" cy="153543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Establish beam and optimize to design specifications (emittance, charge, transmission)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Conduct beam containment system (BCS) certification</a:t>
            </a:r>
          </a:p>
          <a:p>
            <a:pPr marL="752475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Calibration of Beam Safety System devices at high repetition rate and bunch charge</a:t>
            </a:r>
          </a:p>
          <a:p>
            <a:pPr marL="752475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Beam current and beam loss monitors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MeV Injector Commissioning Completed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1376986"/>
            <a:ext cx="12067423" cy="2357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4490" y="2842699"/>
            <a:ext cx="1600200" cy="738664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1</a:t>
            </a:r>
            <a:r>
              <a:rPr lang="en-US" sz="1400" b="1" baseline="30000" dirty="0"/>
              <a:t>st</a:t>
            </a:r>
            <a:r>
              <a:rPr lang="en-US" sz="1400" b="1" dirty="0"/>
              <a:t> </a:t>
            </a:r>
            <a:r>
              <a:rPr lang="en-US" sz="1400" b="1" dirty="0" err="1"/>
              <a:t>Cryomodule</a:t>
            </a:r>
            <a:r>
              <a:rPr lang="en-US" sz="1400" b="1" dirty="0"/>
              <a:t> providing beam energy to 100 MeV</a:t>
            </a:r>
          </a:p>
        </p:txBody>
      </p:sp>
      <p:sp>
        <p:nvSpPr>
          <p:cNvPr id="9" name="Down Arrow 8"/>
          <p:cNvSpPr/>
          <p:nvPr/>
        </p:nvSpPr>
        <p:spPr>
          <a:xfrm flipV="1">
            <a:off x="2280492" y="2448550"/>
            <a:ext cx="208883" cy="387289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68687" y="1042865"/>
            <a:ext cx="1133541" cy="584775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Pulsed Magnet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8621617" y="1628708"/>
            <a:ext cx="223411" cy="300002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56712" y="3436425"/>
            <a:ext cx="1376809" cy="646331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Injector Diagnostics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35060" y="1262924"/>
            <a:ext cx="1192955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SC linac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9200" y="3759590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Goals of Injector Commissioning:</a:t>
            </a:r>
          </a:p>
        </p:txBody>
      </p:sp>
    </p:spTree>
    <p:extLst>
      <p:ext uri="{BB962C8B-B14F-4D97-AF65-F5344CB8AC3E}">
        <p14:creationId xmlns:p14="http://schemas.microsoft.com/office/powerpoint/2010/main" val="1974426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MeV Injector Performance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D. Gonnella,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35" y="984423"/>
            <a:ext cx="3983955" cy="29858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8" y="5001658"/>
            <a:ext cx="4411337" cy="18563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8166" y="4140684"/>
            <a:ext cx="3962400" cy="646331"/>
          </a:xfrm>
          <a:prstGeom prst="rect">
            <a:avLst/>
          </a:prstGeom>
          <a:solidFill>
            <a:srgbClr val="8C151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Lato" panose="020B0604020202020204" charset="0"/>
              </a:defRPr>
            </a:lvl1pPr>
          </a:lstStyle>
          <a:p>
            <a:r>
              <a:rPr lang="en-US" dirty="0"/>
              <a:t>Injector electron beam orbit</a:t>
            </a:r>
          </a:p>
          <a:p>
            <a:r>
              <a:rPr lang="en-US" dirty="0"/>
              <a:t>250 </a:t>
            </a:r>
            <a:r>
              <a:rPr lang="en-US" dirty="0" err="1"/>
              <a:t>pC</a:t>
            </a:r>
            <a:r>
              <a:rPr lang="en-US" dirty="0"/>
              <a:t>, 100% transmission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82796" y="2064781"/>
            <a:ext cx="1888346" cy="1015663"/>
          </a:xfrm>
          <a:prstGeom prst="rect">
            <a:avLst/>
          </a:prstGeom>
          <a:solidFill>
            <a:srgbClr val="8C151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Lato" panose="020B0604020202020204" charset="0"/>
              </a:defRPr>
            </a:lvl1pPr>
          </a:lstStyle>
          <a:p>
            <a:r>
              <a:rPr lang="en-US" sz="2000" dirty="0"/>
              <a:t>100 MeV electron beam image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95" y="1941008"/>
            <a:ext cx="4819796" cy="468909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6076950" y="1135885"/>
            <a:ext cx="0" cy="5628472"/>
          </a:xfrm>
          <a:prstGeom prst="line">
            <a:avLst/>
          </a:prstGeom>
          <a:noFill/>
          <a:ln w="9525" cap="flat" cmpd="sng" algn="ctr">
            <a:solidFill>
              <a:srgbClr val="A4001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>
            <a:off x="172835" y="3996683"/>
            <a:ext cx="5904115" cy="6291"/>
          </a:xfrm>
          <a:prstGeom prst="line">
            <a:avLst/>
          </a:prstGeom>
          <a:noFill/>
          <a:ln w="9525" cap="flat" cmpd="sng" algn="ctr">
            <a:solidFill>
              <a:srgbClr val="A4001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029354" y="1273757"/>
            <a:ext cx="4611477" cy="457200"/>
          </a:xfrm>
          <a:prstGeom prst="rect">
            <a:avLst/>
          </a:prstGeom>
          <a:solidFill>
            <a:srgbClr val="8C151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B0604020202020204" charset="0"/>
              </a:rPr>
              <a:t>Excellent Injector emittance: 0.6x0.8 µm</a:t>
            </a:r>
          </a:p>
        </p:txBody>
      </p:sp>
    </p:spTree>
    <p:extLst>
      <p:ext uri="{BB962C8B-B14F-4D97-AF65-F5344CB8AC3E}">
        <p14:creationId xmlns:p14="http://schemas.microsoft.com/office/powerpoint/2010/main" val="3117791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Outlook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0" y="1346123"/>
            <a:ext cx="11840130" cy="1573347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236539" y="3027230"/>
            <a:ext cx="11718923" cy="2209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2800" b="1" baseline="30000" dirty="0">
                <a:solidFill>
                  <a:schemeClr val="accent6">
                    <a:lumMod val="75000"/>
                  </a:schemeClr>
                </a:solidFill>
              </a:rPr>
              <a:t>st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Light Milestone is anticipated in January of 2023</a:t>
            </a: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à"/>
            </a:pPr>
            <a:r>
              <a:rPr lang="en-US" sz="2800" dirty="0">
                <a:sym typeface="Wingdings" panose="05000000000000000000" pitchFamily="2" charset="2"/>
              </a:rPr>
              <a:t>Achievement of Threshold KPPs </a:t>
            </a:r>
            <a:r>
              <a:rPr lang="en-US" sz="2800" dirty="0">
                <a:solidFill>
                  <a:srgbClr val="981E32"/>
                </a:solidFill>
                <a:sym typeface="Wingdings" panose="05000000000000000000" pitchFamily="2" charset="2"/>
              </a:rPr>
              <a:t></a:t>
            </a: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à"/>
            </a:pPr>
            <a:r>
              <a:rPr lang="en-US" sz="2800" dirty="0">
                <a:sym typeface="Wingdings" panose="05000000000000000000" pitchFamily="2" charset="2"/>
              </a:rPr>
              <a:t>Ready to begin routine delivery of x-rays to the instruments </a:t>
            </a:r>
            <a:r>
              <a:rPr lang="en-US" sz="2800" dirty="0">
                <a:solidFill>
                  <a:srgbClr val="981E32"/>
                </a:solidFill>
                <a:sym typeface="Wingdings" panose="05000000000000000000" pitchFamily="2" charset="2"/>
              </a:rPr>
              <a:t>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0289754" y="2637336"/>
            <a:ext cx="1156771" cy="965181"/>
          </a:xfrm>
          <a:prstGeom prst="straightConnector1">
            <a:avLst/>
          </a:prstGeom>
          <a:ln w="57150">
            <a:solidFill>
              <a:srgbClr val="8C15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828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00100" y="1255923"/>
            <a:ext cx="10553700" cy="48019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LCLS-II commissioning is progressing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Cool </a:t>
            </a:r>
            <a:r>
              <a:rPr lang="en-US" sz="2400" dirty="0"/>
              <a:t>down of the superconducting linac went very smoothly and was complete in May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Injector and 100 MeV commissioning has produced a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beam of excellent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Cryomodule performance has been excellent, showing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no degradation to cavity performance</a:t>
            </a:r>
            <a:r>
              <a:rPr lang="en-US" sz="2400" dirty="0"/>
              <a:t> from installation at SLAC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next few months will be very exciting!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74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" t="23756" r="5934"/>
          <a:stretch/>
        </p:blipFill>
        <p:spPr>
          <a:xfrm>
            <a:off x="142303" y="178013"/>
            <a:ext cx="5215744" cy="2051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31053"/>
          <a:stretch/>
        </p:blipFill>
        <p:spPr>
          <a:xfrm>
            <a:off x="6928493" y="4690803"/>
            <a:ext cx="5263507" cy="2167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46299" y="2557188"/>
            <a:ext cx="7844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Thanks for your attention!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911"/>
          <a:stretch/>
        </p:blipFill>
        <p:spPr>
          <a:xfrm>
            <a:off x="426040" y="3939107"/>
            <a:ext cx="3927410" cy="594359"/>
          </a:xfrm>
          <a:prstGeom prst="rect">
            <a:avLst/>
          </a:prstGeom>
        </p:spPr>
      </p:pic>
      <p:pic>
        <p:nvPicPr>
          <p:cNvPr id="10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4641" y="4804313"/>
            <a:ext cx="1412471" cy="1207663"/>
          </a:xfrm>
          <a:prstGeom prst="rect">
            <a:avLst/>
          </a:prstGeom>
          <a:noFill/>
        </p:spPr>
      </p:pic>
      <p:pic>
        <p:nvPicPr>
          <p:cNvPr id="11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3450" y="4629961"/>
            <a:ext cx="1904082" cy="88670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2" name="Picture 2" descr="C:\Users\tor\Downloads\FermiLogo.tif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2492" y="3962295"/>
            <a:ext cx="2788318" cy="503247"/>
          </a:xfrm>
          <a:prstGeom prst="rect">
            <a:avLst/>
          </a:prstGeom>
          <a:noFill/>
        </p:spPr>
      </p:pic>
      <p:pic>
        <p:nvPicPr>
          <p:cNvPr id="13" name="Picture 12" descr="JLab_logo_white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730" y="5808158"/>
            <a:ext cx="3037866" cy="949332"/>
          </a:xfrm>
          <a:prstGeom prst="rect">
            <a:avLst/>
          </a:prstGeom>
        </p:spPr>
      </p:pic>
      <p:pic>
        <p:nvPicPr>
          <p:cNvPr id="14" name="Picture 13" descr="cornell university 2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57" y="4820241"/>
            <a:ext cx="1207233" cy="11742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08434" y="135923"/>
            <a:ext cx="6444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Special thanks to the entire LCLS-II collaboration for all their hard work to make this possible!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1938496"/>
            <a:ext cx="4517383" cy="264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F1D2F-7C69-2B4D-B204-AA451E517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Facility Overview, Scope, and Parameters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BB2AF-11D5-094B-B2A7-606D7C434D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EB644-08CC-6541-BE00-A4F14C228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74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Commissioning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40000" y="2621280"/>
            <a:ext cx="682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457863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00100" y="4166558"/>
            <a:ext cx="5157788" cy="1891341"/>
          </a:xfrm>
        </p:spPr>
        <p:txBody>
          <a:bodyPr/>
          <a:lstStyle/>
          <a:p>
            <a:pPr marL="385763" indent="-385763">
              <a:lnSpc>
                <a:spcPct val="140000"/>
              </a:lnSpc>
              <a:buFont typeface="+mj-lt"/>
              <a:buAutoNum type="arabicPeriod"/>
            </a:pPr>
            <a:r>
              <a:rPr lang="en-US" dirty="0" err="1"/>
              <a:t>Cryoplant</a:t>
            </a:r>
            <a:r>
              <a:rPr lang="en-US" dirty="0"/>
              <a:t> #1 and Cryogenic Distribution</a:t>
            </a:r>
          </a:p>
          <a:p>
            <a:pPr marL="385763" indent="-385763">
              <a:lnSpc>
                <a:spcPct val="140000"/>
              </a:lnSpc>
              <a:buFont typeface="+mj-lt"/>
              <a:buAutoNum type="arabicPeriod"/>
            </a:pPr>
            <a:r>
              <a:rPr lang="en-US" dirty="0"/>
              <a:t>Injector Commissioning 100 MeV </a:t>
            </a:r>
          </a:p>
          <a:p>
            <a:pPr marL="385763" indent="-385763">
              <a:lnSpc>
                <a:spcPct val="140000"/>
              </a:lnSpc>
              <a:buFont typeface="+mj-lt"/>
              <a:buAutoNum type="arabicPeriod"/>
            </a:pPr>
            <a:r>
              <a:rPr lang="en-US" dirty="0"/>
              <a:t>SC linac and beam transport to Electron beam dump</a:t>
            </a:r>
          </a:p>
          <a:p>
            <a:pPr marL="385763" indent="-385763">
              <a:lnSpc>
                <a:spcPct val="140000"/>
              </a:lnSpc>
              <a:buFont typeface="+mj-lt"/>
              <a:buAutoNum type="arabicPeriod"/>
            </a:pPr>
            <a:r>
              <a:rPr lang="en-US" dirty="0"/>
              <a:t>Spreader system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229939" y="4166552"/>
            <a:ext cx="5157788" cy="1891337"/>
          </a:xfrm>
        </p:spPr>
        <p:txBody>
          <a:bodyPr/>
          <a:lstStyle/>
          <a:p>
            <a:pPr marL="385763" indent="-385763">
              <a:lnSpc>
                <a:spcPct val="140000"/>
              </a:lnSpc>
              <a:buFont typeface="+mj-lt"/>
              <a:buAutoNum type="arabicPeriod"/>
            </a:pPr>
            <a:r>
              <a:rPr lang="en-US" dirty="0"/>
              <a:t>SXR </a:t>
            </a:r>
            <a:r>
              <a:rPr lang="en-US" dirty="0" err="1"/>
              <a:t>undulator</a:t>
            </a:r>
            <a:r>
              <a:rPr lang="en-US" dirty="0"/>
              <a:t> beam line</a:t>
            </a:r>
          </a:p>
          <a:p>
            <a:pPr marL="385763" indent="-385763">
              <a:lnSpc>
                <a:spcPct val="140000"/>
              </a:lnSpc>
              <a:buFont typeface="+mj-lt"/>
              <a:buAutoNum type="arabicPeriod"/>
            </a:pPr>
            <a:r>
              <a:rPr lang="en-US" dirty="0"/>
              <a:t>HXR </a:t>
            </a:r>
            <a:r>
              <a:rPr lang="en-US" dirty="0" err="1"/>
              <a:t>undulator</a:t>
            </a:r>
            <a:r>
              <a:rPr lang="en-US" dirty="0"/>
              <a:t> beam line</a:t>
            </a:r>
          </a:p>
          <a:p>
            <a:pPr marL="385763" indent="-385763">
              <a:lnSpc>
                <a:spcPct val="140000"/>
              </a:lnSpc>
              <a:buFont typeface="+mj-lt"/>
              <a:buAutoNum type="arabicPeriod"/>
            </a:pPr>
            <a:r>
              <a:rPr lang="en-US" dirty="0"/>
              <a:t>X-Ray transport beamlines </a:t>
            </a:r>
          </a:p>
          <a:p>
            <a:pPr marL="385763" indent="-385763">
              <a:lnSpc>
                <a:spcPct val="140000"/>
              </a:lnSpc>
              <a:buFont typeface="+mj-lt"/>
              <a:buAutoNum type="arabicPeriod"/>
            </a:pPr>
            <a:r>
              <a:rPr lang="en-US" dirty="0"/>
              <a:t>X-Ray instruments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Technical Systems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Commissioning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D0929A-8002-4D77-9456-71769C8DA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3" y="1417966"/>
            <a:ext cx="11934863" cy="20929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45393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65782" y="3823423"/>
            <a:ext cx="7535193" cy="257662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Electron source beamline was built by LBNL (APEX Gun)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Laser system was manufactured by Amplitude: </a:t>
            </a:r>
          </a:p>
          <a:p>
            <a:pPr marL="846900" lvl="2" indent="-342900">
              <a:lnSpc>
                <a:spcPct val="100000"/>
              </a:lnSpc>
            </a:pPr>
            <a:r>
              <a:rPr lang="en-US" sz="1800" dirty="0"/>
              <a:t>Oscillator operates at 46.43MHz</a:t>
            </a:r>
          </a:p>
          <a:p>
            <a:pPr marL="846900" lvl="2" indent="-342900">
              <a:lnSpc>
                <a:spcPct val="100000"/>
              </a:lnSpc>
            </a:pPr>
            <a:r>
              <a:rPr lang="en-US" sz="1800" dirty="0"/>
              <a:t>Modulator selects pulse rate from 0 to 1MHz</a:t>
            </a:r>
          </a:p>
          <a:p>
            <a:pPr marL="846900" lvl="2" indent="-342900">
              <a:lnSpc>
                <a:spcPct val="100000"/>
              </a:lnSpc>
            </a:pPr>
            <a:r>
              <a:rPr lang="en-US" sz="1800" dirty="0"/>
              <a:t>Conversion from IR to UV is 8-20%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Commissioned e-source (2018-2020), including several upgrades (e.g. tuners, additional collimators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Gun and NC Beam Line Installation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 descr="A picture containing text, indoor, device&#10;&#10;Description automatically generated">
            <a:extLst>
              <a:ext uri="{FF2B5EF4-FFF2-40B4-BE49-F238E27FC236}">
                <a16:creationId xmlns:a16="http://schemas.microsoft.com/office/drawing/2014/main" id="{2928D089-0A19-EC52-69E5-8B5B3EDFE1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3" y="1086574"/>
            <a:ext cx="6390154" cy="2394141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6ED5130D-DD11-7407-1176-22BB61412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546" y="4309055"/>
            <a:ext cx="4030930" cy="2338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976878"/>
            <a:ext cx="3048000" cy="2095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405" y="2107040"/>
            <a:ext cx="2893501" cy="1931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122024" y="3197830"/>
            <a:ext cx="6088526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C00000"/>
                </a:solidFill>
                <a:latin typeface="Lato" panose="020B0604020202020204" charset="0"/>
              </a:rPr>
              <a:t>Completed in 2018, ready for source commissioning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22011" y="1148073"/>
            <a:ext cx="1682115" cy="800219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2000" b="1" dirty="0">
                <a:latin typeface="Lato" panose="020B0604020202020204" charset="0"/>
              </a:rPr>
              <a:t>Electron Gun cavity</a:t>
            </a:r>
          </a:p>
        </p:txBody>
      </p:sp>
    </p:spTree>
    <p:extLst>
      <p:ext uri="{BB962C8B-B14F-4D97-AF65-F5344CB8AC3E}">
        <p14:creationId xmlns:p14="http://schemas.microsoft.com/office/powerpoint/2010/main" val="1366358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 Linac Based Commissioning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31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ADEDEA5-083E-4BC1-9532-15D7E2BD6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850" y="3648667"/>
            <a:ext cx="3890736" cy="1990133"/>
          </a:xfrm>
          <a:prstGeom prst="rect">
            <a:avLst/>
          </a:prstGeom>
          <a:ln w="317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1DED0C-7B16-476A-9C29-6FABA346C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9" y="3677899"/>
            <a:ext cx="3833586" cy="1960901"/>
          </a:xfrm>
          <a:prstGeom prst="rect">
            <a:avLst/>
          </a:prstGeom>
          <a:ln w="3175"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Completed Scope – NC Based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A1E22-739A-4188-82C4-2C48D0F1896A}"/>
              </a:ext>
            </a:extLst>
          </p:cNvPr>
          <p:cNvSpPr txBox="1"/>
          <p:nvPr/>
        </p:nvSpPr>
        <p:spPr>
          <a:xfrm>
            <a:off x="81189" y="1083279"/>
            <a:ext cx="3890736" cy="4555521"/>
          </a:xfrm>
          <a:prstGeom prst="rect">
            <a:avLst/>
          </a:prstGeom>
          <a:noFill/>
          <a:ln>
            <a:solidFill>
              <a:srgbClr val="A4001D">
                <a:shade val="50000"/>
              </a:srgbClr>
            </a:solidFill>
          </a:ln>
        </p:spPr>
        <p:txBody>
          <a:bodyPr wrap="none" rtlCol="0">
            <a:no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750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keV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Gun and laser system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fully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commissioned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Low energy beamline (LEB)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Loadlock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for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photocathode </a:t>
            </a:r>
            <a:b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</a:b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swaps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449925-11AE-4F7B-AE9D-09C7A4BE81E0}"/>
              </a:ext>
            </a:extLst>
          </p:cNvPr>
          <p:cNvSpPr txBox="1"/>
          <p:nvPr/>
        </p:nvSpPr>
        <p:spPr>
          <a:xfrm>
            <a:off x="4130850" y="1083279"/>
            <a:ext cx="3890736" cy="4555521"/>
          </a:xfrm>
          <a:prstGeom prst="rect">
            <a:avLst/>
          </a:prstGeom>
          <a:noFill/>
          <a:ln>
            <a:solidFill>
              <a:srgbClr val="A4001D">
                <a:shade val="50000"/>
              </a:srgbClr>
            </a:solidFill>
          </a:ln>
        </p:spPr>
        <p:txBody>
          <a:bodyPr wrap="none" rtlCol="0">
            <a:no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kern="0" dirty="0">
              <a:solidFill>
                <a:srgbClr val="000000"/>
              </a:solidFill>
              <a:latin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			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E6B65-1972-4FCB-BCDA-DE0B705334BB}"/>
              </a:ext>
            </a:extLst>
          </p:cNvPr>
          <p:cNvSpPr txBox="1"/>
          <p:nvPr/>
        </p:nvSpPr>
        <p:spPr>
          <a:xfrm>
            <a:off x="8180511" y="1083279"/>
            <a:ext cx="3890736" cy="4555521"/>
          </a:xfrm>
          <a:prstGeom prst="rect">
            <a:avLst/>
          </a:prstGeom>
          <a:noFill/>
          <a:ln>
            <a:solidFill>
              <a:srgbClr val="A4001D">
                <a:shade val="50000"/>
              </a:srgbClr>
            </a:solidFill>
          </a:ln>
        </p:spPr>
        <p:txBody>
          <a:bodyPr wrap="none" rtlCol="0">
            <a:no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kern="0" dirty="0">
              <a:solidFill>
                <a:srgbClr val="000000"/>
              </a:solidFill>
              <a:latin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HXR Undulator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SXR Undulator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HXRSS-II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SXRSS-II (Ops)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33D528-ED9F-46EB-B74E-75AC1B385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511" y="2837563"/>
            <a:ext cx="3890736" cy="2801237"/>
          </a:xfrm>
          <a:prstGeom prst="rect">
            <a:avLst/>
          </a:prstGeom>
        </p:spPr>
      </p:pic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674BFBF8-82EA-4C94-A3C4-627D630EA8D5}"/>
              </a:ext>
            </a:extLst>
          </p:cNvPr>
          <p:cNvSpPr/>
          <p:nvPr/>
        </p:nvSpPr>
        <p:spPr>
          <a:xfrm>
            <a:off x="619124" y="3947824"/>
            <a:ext cx="2200275" cy="148142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911A7-BBE6-4FD5-B709-341B656FAEAD}"/>
              </a:ext>
            </a:extLst>
          </p:cNvPr>
          <p:cNvSpPr txBox="1"/>
          <p:nvPr/>
        </p:nvSpPr>
        <p:spPr>
          <a:xfrm>
            <a:off x="2087669" y="387817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057" y="1199225"/>
            <a:ext cx="2667000" cy="461665"/>
          </a:xfrm>
          <a:prstGeom prst="rect">
            <a:avLst/>
          </a:prstGeom>
          <a:solidFill>
            <a:srgbClr val="8C151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ato" panose="020B0604020202020204" charset="0"/>
              </a:rPr>
              <a:t>Electron Gun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42718" y="1199225"/>
            <a:ext cx="2667000" cy="461665"/>
          </a:xfrm>
          <a:prstGeom prst="rect">
            <a:avLst/>
          </a:prstGeom>
          <a:solidFill>
            <a:srgbClr val="8C151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ato" panose="020B0604020202020204" charset="0"/>
              </a:rPr>
              <a:t>Beam Transport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92379" y="1175710"/>
            <a:ext cx="2667000" cy="461665"/>
          </a:xfrm>
          <a:prstGeom prst="rect">
            <a:avLst/>
          </a:prstGeom>
          <a:solidFill>
            <a:srgbClr val="8C151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Lato" panose="020B0604020202020204" charset="0"/>
              </a:rPr>
              <a:t>Undulators</a:t>
            </a:r>
            <a:endParaRPr lang="en-US" sz="2400" b="1" dirty="0">
              <a:solidFill>
                <a:schemeClr val="bg1"/>
              </a:solidFill>
              <a:latin typeface="Lato" panose="020B06040202020202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0850" y="1776836"/>
            <a:ext cx="3890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Linac to </a:t>
            </a:r>
            <a:r>
              <a:rPr lang="en-US" kern="0" dirty="0" err="1">
                <a:solidFill>
                  <a:srgbClr val="000000"/>
                </a:solidFill>
                <a:latin typeface="Arial"/>
              </a:rPr>
              <a:t>Undulators</a:t>
            </a:r>
            <a:r>
              <a:rPr lang="en-US" kern="0" dirty="0">
                <a:solidFill>
                  <a:srgbClr val="000000"/>
                </a:solidFill>
                <a:latin typeface="Arial"/>
              </a:rPr>
              <a:t> (LTUS, LTUH)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CLTS (Ops) beamline allowed early commissioning of SXR systems: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Beam Transport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kern="0" dirty="0" err="1">
                <a:solidFill>
                  <a:srgbClr val="000000"/>
                </a:solidFill>
                <a:latin typeface="Arial"/>
              </a:rPr>
              <a:t>Undulators</a:t>
            </a:r>
            <a:r>
              <a:rPr lang="en-US" kern="0" dirty="0">
                <a:solidFill>
                  <a:srgbClr val="000000"/>
                </a:solidFill>
                <a:latin typeface="Arial"/>
              </a:rPr>
              <a:t> and Instruments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778000" y="5810530"/>
            <a:ext cx="8636000" cy="830997"/>
          </a:xfrm>
          <a:prstGeom prst="rect">
            <a:avLst/>
          </a:prstGeom>
          <a:solidFill>
            <a:srgbClr val="8C151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Cu-Linac operation allowed commissioning of warm beamline systems, </a:t>
            </a:r>
            <a:r>
              <a:rPr lang="en-US" sz="2400" b="1" dirty="0" err="1">
                <a:solidFill>
                  <a:schemeClr val="bg1"/>
                </a:solidFill>
              </a:rPr>
              <a:t>undulators</a:t>
            </a:r>
            <a:r>
              <a:rPr lang="en-US" sz="2400" b="1" dirty="0">
                <a:solidFill>
                  <a:schemeClr val="bg1"/>
                </a:solidFill>
              </a:rPr>
              <a:t>, and instruments</a:t>
            </a:r>
          </a:p>
        </p:txBody>
      </p:sp>
    </p:spTree>
    <p:extLst>
      <p:ext uri="{BB962C8B-B14F-4D97-AF65-F5344CB8AC3E}">
        <p14:creationId xmlns:p14="http://schemas.microsoft.com/office/powerpoint/2010/main" val="338018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18" grpId="0" animBg="1"/>
      <p:bldP spid="19" grpId="0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64F7C1F-72B6-4566-B4F5-0D2B41FDFBB2}"/>
              </a:ext>
            </a:extLst>
          </p:cNvPr>
          <p:cNvGrpSpPr/>
          <p:nvPr/>
        </p:nvGrpSpPr>
        <p:grpSpPr>
          <a:xfrm>
            <a:off x="130888" y="1568859"/>
            <a:ext cx="5412865" cy="3042150"/>
            <a:chOff x="828675" y="1304926"/>
            <a:chExt cx="5400675" cy="334273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E9FA2A1-E883-4081-8A29-34416D559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93"/>
            <a:stretch/>
          </p:blipFill>
          <p:spPr>
            <a:xfrm>
              <a:off x="828675" y="1447800"/>
              <a:ext cx="5400675" cy="3199862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24B6C1-85C5-495A-8C27-C70E8751FD13}"/>
                </a:ext>
              </a:extLst>
            </p:cNvPr>
            <p:cNvSpPr/>
            <p:nvPr/>
          </p:nvSpPr>
          <p:spPr>
            <a:xfrm>
              <a:off x="1276350" y="1343025"/>
              <a:ext cx="247650" cy="1104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9962D6C-C864-44DF-9158-BF34F40CD18D}"/>
                </a:ext>
              </a:extLst>
            </p:cNvPr>
            <p:cNvSpPr/>
            <p:nvPr/>
          </p:nvSpPr>
          <p:spPr>
            <a:xfrm rot="5400000">
              <a:off x="2902744" y="3821907"/>
              <a:ext cx="247650" cy="1214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DD5C94D-E6E7-44F9-BEBC-D886C68FBB24}"/>
                </a:ext>
              </a:extLst>
            </p:cNvPr>
            <p:cNvSpPr/>
            <p:nvPr/>
          </p:nvSpPr>
          <p:spPr>
            <a:xfrm>
              <a:off x="3836194" y="3429000"/>
              <a:ext cx="247650" cy="876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5213BF-F412-4A59-A114-A39698229974}"/>
                </a:ext>
              </a:extLst>
            </p:cNvPr>
            <p:cNvSpPr/>
            <p:nvPr/>
          </p:nvSpPr>
          <p:spPr>
            <a:xfrm rot="5400000">
              <a:off x="2561034" y="1963341"/>
              <a:ext cx="542925" cy="673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1F5B1B5-5B59-4046-995B-179FBB6D4B7A}"/>
                </a:ext>
              </a:extLst>
            </p:cNvPr>
            <p:cNvSpPr/>
            <p:nvPr/>
          </p:nvSpPr>
          <p:spPr>
            <a:xfrm rot="5400000">
              <a:off x="3031331" y="1443039"/>
              <a:ext cx="542925" cy="26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294FD9E-A4D8-4151-BD11-A366FBD87641}"/>
                </a:ext>
              </a:extLst>
            </p:cNvPr>
            <p:cNvSpPr/>
            <p:nvPr/>
          </p:nvSpPr>
          <p:spPr>
            <a:xfrm rot="5400000">
              <a:off x="3412330" y="1326359"/>
              <a:ext cx="233363" cy="26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67FC913-AF25-467E-8712-16669257DEA5}"/>
                </a:ext>
              </a:extLst>
            </p:cNvPr>
            <p:cNvSpPr/>
            <p:nvPr/>
          </p:nvSpPr>
          <p:spPr>
            <a:xfrm rot="5400000">
              <a:off x="5031580" y="1443041"/>
              <a:ext cx="233363" cy="26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6AAC3FC-CB26-4D04-9FD8-D946B52DEEFE}"/>
                </a:ext>
              </a:extLst>
            </p:cNvPr>
            <p:cNvSpPr/>
            <p:nvPr/>
          </p:nvSpPr>
          <p:spPr>
            <a:xfrm rot="5400000">
              <a:off x="5661422" y="1849043"/>
              <a:ext cx="1073943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757DF2F-4EE8-44BB-824A-11E35F6B50EF}"/>
                </a:ext>
              </a:extLst>
            </p:cNvPr>
            <p:cNvSpPr/>
            <p:nvPr/>
          </p:nvSpPr>
          <p:spPr>
            <a:xfrm rot="5400000">
              <a:off x="5810247" y="1473996"/>
              <a:ext cx="350048" cy="88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06EABE5-DBD7-4E21-8A41-2153D871B311}"/>
                </a:ext>
              </a:extLst>
            </p:cNvPr>
            <p:cNvSpPr/>
            <p:nvPr/>
          </p:nvSpPr>
          <p:spPr>
            <a:xfrm>
              <a:off x="5845967" y="2859420"/>
              <a:ext cx="278607" cy="960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Injector Commissioning Completed in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91D1DB-40A9-4A8A-A2A0-189244BD45DE}"/>
              </a:ext>
            </a:extLst>
          </p:cNvPr>
          <p:cNvGrpSpPr/>
          <p:nvPr/>
        </p:nvGrpSpPr>
        <p:grpSpPr>
          <a:xfrm>
            <a:off x="411876" y="1105357"/>
            <a:ext cx="5816204" cy="3944163"/>
            <a:chOff x="1133475" y="695325"/>
            <a:chExt cx="5803106" cy="43338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2A0C07-DFD1-4715-8990-D553B34CA711}"/>
                </a:ext>
              </a:extLst>
            </p:cNvPr>
            <p:cNvSpPr txBox="1"/>
            <p:nvPr/>
          </p:nvSpPr>
          <p:spPr>
            <a:xfrm>
              <a:off x="4316539" y="3580996"/>
              <a:ext cx="1228672" cy="2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 dirty="0"/>
                <a:t>Gun chamber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34F156-DAFF-4EDA-A5C6-7EF9615F39CD}"/>
                </a:ext>
              </a:extLst>
            </p:cNvPr>
            <p:cNvSpPr txBox="1"/>
            <p:nvPr/>
          </p:nvSpPr>
          <p:spPr>
            <a:xfrm>
              <a:off x="5366902" y="3383131"/>
              <a:ext cx="781484" cy="2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Cathode</a:t>
              </a:r>
            </a:p>
          </p:txBody>
        </p:sp>
        <p:sp>
          <p:nvSpPr>
            <p:cNvPr id="10" name="Right Arrow 20">
              <a:extLst>
                <a:ext uri="{FF2B5EF4-FFF2-40B4-BE49-F238E27FC236}">
                  <a16:creationId xmlns:a16="http://schemas.microsoft.com/office/drawing/2014/main" id="{F60B2328-7F7B-494B-9F66-1B64974C0D7D}"/>
                </a:ext>
              </a:extLst>
            </p:cNvPr>
            <p:cNvSpPr/>
            <p:nvPr/>
          </p:nvSpPr>
          <p:spPr>
            <a:xfrm>
              <a:off x="6410325" y="2466975"/>
              <a:ext cx="447675" cy="287669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E2CE57-ACB6-4BB8-AEE8-2F81765619BA}"/>
                </a:ext>
              </a:extLst>
            </p:cNvPr>
            <p:cNvSpPr txBox="1"/>
            <p:nvPr/>
          </p:nvSpPr>
          <p:spPr>
            <a:xfrm>
              <a:off x="6295718" y="2720920"/>
              <a:ext cx="640863" cy="2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8DEBD3-5EEF-4A75-ABDA-78E59503D44C}"/>
                </a:ext>
              </a:extLst>
            </p:cNvPr>
            <p:cNvSpPr txBox="1"/>
            <p:nvPr/>
          </p:nvSpPr>
          <p:spPr>
            <a:xfrm>
              <a:off x="1487595" y="2580926"/>
              <a:ext cx="1863115" cy="43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Cathode manipulator</a:t>
              </a:r>
            </a:p>
            <a:p>
              <a:r>
                <a:rPr lang="en-US" sz="1000" dirty="0"/>
                <a:t>(housing and arm)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B30536-F637-46DB-AD1A-3858A9441617}"/>
                </a:ext>
              </a:extLst>
            </p:cNvPr>
            <p:cNvSpPr txBox="1"/>
            <p:nvPr/>
          </p:nvSpPr>
          <p:spPr>
            <a:xfrm>
              <a:off x="2712806" y="3295914"/>
              <a:ext cx="1050362" cy="77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/>
                <a:t>Trolley manipulator (housing and arm)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88A7FD1-B37C-46A1-AE5F-2579EA9F66EC}"/>
                </a:ext>
              </a:extLst>
            </p:cNvPr>
            <p:cNvSpPr/>
            <p:nvPr/>
          </p:nvSpPr>
          <p:spPr>
            <a:xfrm>
              <a:off x="3419473" y="1469425"/>
              <a:ext cx="739903" cy="66417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59B65A-166A-4D84-9D71-A6959348E400}"/>
                </a:ext>
              </a:extLst>
            </p:cNvPr>
            <p:cNvSpPr txBox="1"/>
            <p:nvPr/>
          </p:nvSpPr>
          <p:spPr>
            <a:xfrm>
              <a:off x="1221580" y="4635923"/>
              <a:ext cx="2158022" cy="2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 dirty="0"/>
                <a:t>Cathode Insertion Assembly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A98E9B-74D7-41D4-960D-FAA35A5C5E16}"/>
                </a:ext>
              </a:extLst>
            </p:cNvPr>
            <p:cNvSpPr txBox="1"/>
            <p:nvPr/>
          </p:nvSpPr>
          <p:spPr>
            <a:xfrm>
              <a:off x="2157653" y="1997616"/>
              <a:ext cx="716584" cy="2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Airlock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11E5A1-C01E-4FD4-A025-91EDFCC2A0CB}"/>
                </a:ext>
              </a:extLst>
            </p:cNvPr>
            <p:cNvSpPr txBox="1"/>
            <p:nvPr/>
          </p:nvSpPr>
          <p:spPr>
            <a:xfrm>
              <a:off x="1704974" y="2218200"/>
              <a:ext cx="1400361" cy="2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Airlock Gate Valve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DCA77E-AF94-49ED-A24E-4D63A73ECCEE}"/>
                </a:ext>
              </a:extLst>
            </p:cNvPr>
            <p:cNvSpPr txBox="1"/>
            <p:nvPr/>
          </p:nvSpPr>
          <p:spPr>
            <a:xfrm>
              <a:off x="4118805" y="4022956"/>
              <a:ext cx="1248098" cy="43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Loadlock</a:t>
              </a:r>
              <a:r>
                <a:rPr lang="en-US" sz="1000" dirty="0"/>
                <a:t>-to-gun Gate Valve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2A0ACCF-0351-4CDB-8B17-6423A9C9732E}"/>
                </a:ext>
              </a:extLst>
            </p:cNvPr>
            <p:cNvCxnSpPr/>
            <p:nvPr/>
          </p:nvCxnSpPr>
          <p:spPr>
            <a:xfrm flipH="1" flipV="1">
              <a:off x="5038724" y="2690159"/>
              <a:ext cx="415527" cy="7699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C9F58E4-0AF2-4536-8412-46EA7ED096ED}"/>
                </a:ext>
              </a:extLst>
            </p:cNvPr>
            <p:cNvCxnSpPr/>
            <p:nvPr/>
          </p:nvCxnSpPr>
          <p:spPr>
            <a:xfrm flipH="1" flipV="1">
              <a:off x="3926180" y="2775456"/>
              <a:ext cx="379599" cy="1334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BED84F2-7982-4BB1-A0CD-A984F7CEA801}"/>
                </a:ext>
              </a:extLst>
            </p:cNvPr>
            <p:cNvCxnSpPr/>
            <p:nvPr/>
          </p:nvCxnSpPr>
          <p:spPr>
            <a:xfrm>
              <a:off x="2929690" y="2360998"/>
              <a:ext cx="72791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AD54419-9812-4E7B-8374-5D80F1FB3A7A}"/>
                </a:ext>
              </a:extLst>
            </p:cNvPr>
            <p:cNvCxnSpPr/>
            <p:nvPr/>
          </p:nvCxnSpPr>
          <p:spPr>
            <a:xfrm>
              <a:off x="2809768" y="2149171"/>
              <a:ext cx="953365" cy="1074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9691F87-E80C-4BBC-B2D8-13B25892BF8C}"/>
                </a:ext>
              </a:extLst>
            </p:cNvPr>
            <p:cNvCxnSpPr/>
            <p:nvPr/>
          </p:nvCxnSpPr>
          <p:spPr>
            <a:xfrm>
              <a:off x="2785627" y="1473822"/>
              <a:ext cx="633846" cy="1997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AD0DA1-16F8-4352-A8DA-DC2B5940F9F0}"/>
                </a:ext>
              </a:extLst>
            </p:cNvPr>
            <p:cNvSpPr txBox="1"/>
            <p:nvPr/>
          </p:nvSpPr>
          <p:spPr>
            <a:xfrm>
              <a:off x="1597307" y="1747033"/>
              <a:ext cx="1497729" cy="2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Suitcase Gate Valve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E2C370A-49C9-4214-A85D-97CB94E35342}"/>
                </a:ext>
              </a:extLst>
            </p:cNvPr>
            <p:cNvCxnSpPr/>
            <p:nvPr/>
          </p:nvCxnSpPr>
          <p:spPr>
            <a:xfrm>
              <a:off x="2989441" y="1853863"/>
              <a:ext cx="661571" cy="1494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556F548-82CC-4CC0-BEAE-7B407600B7DB}"/>
                </a:ext>
              </a:extLst>
            </p:cNvPr>
            <p:cNvSpPr/>
            <p:nvPr/>
          </p:nvSpPr>
          <p:spPr>
            <a:xfrm>
              <a:off x="1300161" y="1152525"/>
              <a:ext cx="2859215" cy="351676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9EE9E6-EDF6-4F42-A424-22E34A822D52}"/>
                </a:ext>
              </a:extLst>
            </p:cNvPr>
            <p:cNvSpPr txBox="1"/>
            <p:nvPr/>
          </p:nvSpPr>
          <p:spPr>
            <a:xfrm>
              <a:off x="1783631" y="1237175"/>
              <a:ext cx="1510015" cy="2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Cathode Suitcase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F8F1F33-E95A-4584-BBBD-1EBDF6E64E5D}"/>
                </a:ext>
              </a:extLst>
            </p:cNvPr>
            <p:cNvSpPr/>
            <p:nvPr/>
          </p:nvSpPr>
          <p:spPr>
            <a:xfrm>
              <a:off x="1133475" y="695325"/>
              <a:ext cx="5803106" cy="4333875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C67045A-22B2-45A1-B513-BBBE2D23AEC0}"/>
                </a:ext>
              </a:extLst>
            </p:cNvPr>
            <p:cNvSpPr txBox="1"/>
            <p:nvPr/>
          </p:nvSpPr>
          <p:spPr>
            <a:xfrm>
              <a:off x="1133475" y="754765"/>
              <a:ext cx="896964" cy="270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 u="sng" dirty="0"/>
                <a:t>Top View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03" y="1105357"/>
            <a:ext cx="4608457" cy="394728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298" y="5136222"/>
            <a:ext cx="3794182" cy="160833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411876" y="5355615"/>
            <a:ext cx="6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F. Zhou et al, “First Commissioning of the LCLS-II CW Injector Source,” presented at IPAC ‘19, Melbourne, Australia, May 2019, TUPTS106</a:t>
            </a:r>
          </a:p>
        </p:txBody>
      </p:sp>
    </p:spTree>
    <p:extLst>
      <p:ext uri="{BB962C8B-B14F-4D97-AF65-F5344CB8AC3E}">
        <p14:creationId xmlns:p14="http://schemas.microsoft.com/office/powerpoint/2010/main" val="3391609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Commissioning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99"/>
            <a:ext cx="12192000" cy="6908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3048" y="3091794"/>
            <a:ext cx="202433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981E32"/>
                </a:solidFill>
              </a:rPr>
              <a:t>LCLS-II @ SLAC</a:t>
            </a:r>
          </a:p>
        </p:txBody>
      </p:sp>
      <p:sp>
        <p:nvSpPr>
          <p:cNvPr id="9" name="Explosion 1 8"/>
          <p:cNvSpPr/>
          <p:nvPr/>
        </p:nvSpPr>
        <p:spPr>
          <a:xfrm>
            <a:off x="1522348" y="3416300"/>
            <a:ext cx="228600" cy="274319"/>
          </a:xfrm>
          <a:prstGeom prst="irregularSeal1">
            <a:avLst/>
          </a:prstGeom>
          <a:solidFill>
            <a:srgbClr val="A4001D"/>
          </a:solidFill>
          <a:ln w="25400" cap="flat" cmpd="sng" algn="ctr">
            <a:solidFill>
              <a:srgbClr val="A4001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41" y="4528868"/>
            <a:ext cx="8578460" cy="2329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79334" y="141883"/>
            <a:ext cx="6607588" cy="4154984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B0604020202020204" charset="0"/>
              </a:rPr>
              <a:t>SLAC is developing an upgrade of its </a:t>
            </a:r>
            <a:r>
              <a:rPr lang="en-US" sz="2000" b="1" dirty="0">
                <a:latin typeface="Lato" panose="020B0604020202020204" charset="0"/>
                <a:hlinkClick r:id="rId4"/>
              </a:rPr>
              <a:t>Linac Coherent Light Source (LCLS)</a:t>
            </a:r>
            <a:r>
              <a:rPr lang="en-US" sz="2000" dirty="0">
                <a:latin typeface="Lato" panose="020B0604020202020204" charset="0"/>
              </a:rPr>
              <a:t> that will be at the forefront of X-ray science.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B0604020202020204" charset="0"/>
              </a:rPr>
              <a:t>LCLS-II will provide a major jump in capability: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</a:rPr>
              <a:t>Increasing from 120 pulses per second to </a:t>
            </a:r>
            <a:br>
              <a:rPr lang="en-US" dirty="0">
                <a:latin typeface="Lato" panose="020B0604020202020204" charset="0"/>
              </a:rPr>
            </a:br>
            <a:r>
              <a:rPr lang="en-US" b="1" dirty="0">
                <a:solidFill>
                  <a:srgbClr val="C00000"/>
                </a:solidFill>
                <a:latin typeface="Lato" panose="020B0604020202020204" charset="0"/>
              </a:rPr>
              <a:t>1 million pulses per second</a:t>
            </a:r>
            <a:r>
              <a:rPr lang="en-US" dirty="0">
                <a:latin typeface="Lato" panose="020B0604020202020204" charset="0"/>
              </a:rPr>
              <a:t>.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</a:rPr>
              <a:t>Enabling researchers to perform experiments in a wide range of fields that are currently impossible.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</a:rPr>
              <a:t>The unique capabilities of LCLS-II will yield a host of discoveries to advance technology, new energy solutions and our quality of life.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2" y="6386514"/>
            <a:ext cx="34210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CBD9ABB5-AB85-4F34-9CBE-28640455125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" name="Picture 3" descr="lcls_II_slideshow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298399" y="412017"/>
            <a:ext cx="1978426" cy="707886"/>
          </a:xfrm>
          <a:prstGeom prst="rect">
            <a:avLst/>
          </a:prstGeom>
          <a:solidFill>
            <a:srgbClr val="FFEBEE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LCLS-II</a:t>
            </a:r>
            <a:endParaRPr lang="en-US" sz="4000" b="1" i="1" dirty="0">
              <a:solidFill>
                <a:srgbClr val="C00000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charset="0"/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5981580" y="3394959"/>
            <a:ext cx="1313408" cy="780349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7340846" y="4175309"/>
            <a:ext cx="3049309" cy="1562207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>
            <a:off x="4368800" y="2607662"/>
            <a:ext cx="1566923" cy="787297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42" name="Parallelogram 41"/>
          <p:cNvSpPr/>
          <p:nvPr/>
        </p:nvSpPr>
        <p:spPr>
          <a:xfrm rot="12557418">
            <a:off x="7565979" y="4073901"/>
            <a:ext cx="739264" cy="319177"/>
          </a:xfrm>
          <a:prstGeom prst="parallelogram">
            <a:avLst>
              <a:gd name="adj" fmla="val 97620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541621" y="301018"/>
            <a:ext cx="3368656" cy="646331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New Injector and</a:t>
            </a:r>
          </a:p>
          <a:p>
            <a:pPr algn="ctr" eaLnBrk="0" hangingPunct="0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New Superconducting Linac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560715" y="2307140"/>
            <a:ext cx="1998323" cy="646331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FF0000"/>
                </a:solidFill>
                <a:latin typeface="Arial" charset="0"/>
              </a:rPr>
              <a:t>Existing Bypass Line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649936" y="3177209"/>
            <a:ext cx="2403241" cy="369332"/>
          </a:xfrm>
          <a:prstGeom prst="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rgbClr val="FF9966"/>
                </a:solidFill>
                <a:latin typeface="Arial" charset="0"/>
              </a:rPr>
              <a:t>New Transport Line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3895097" y="3955679"/>
            <a:ext cx="2684035" cy="646331"/>
          </a:xfrm>
          <a:prstGeom prst="rect">
            <a:avLst/>
          </a:prstGeom>
          <a:solidFill>
            <a:srgbClr val="000000">
              <a:alpha val="25882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FFFF00"/>
                </a:solidFill>
                <a:latin typeface="Arial" charset="0"/>
              </a:rPr>
              <a:t>Two New Undulators</a:t>
            </a:r>
          </a:p>
          <a:p>
            <a:pPr algn="ctr" eaLnBrk="0" hangingPunct="0"/>
            <a:r>
              <a:rPr lang="en-US" b="1" dirty="0">
                <a:solidFill>
                  <a:srgbClr val="FFFF00"/>
                </a:solidFill>
                <a:latin typeface="Arial" charset="0"/>
              </a:rPr>
              <a:t>And X-Ray Transport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8363483" y="3526309"/>
            <a:ext cx="2619827" cy="646331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rgbClr val="00B050"/>
                </a:solidFill>
                <a:latin typeface="Arial" charset="0"/>
              </a:rPr>
              <a:t>Reconfigure Near Experiment Hall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129920" y="1910303"/>
            <a:ext cx="1150377" cy="67806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1512747" y="1080869"/>
            <a:ext cx="1489583" cy="784145"/>
          </a:xfrm>
          <a:prstGeom prst="line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649935" y="1068067"/>
            <a:ext cx="1904872" cy="369332"/>
          </a:xfrm>
          <a:prstGeom prst="rect">
            <a:avLst/>
          </a:prstGeom>
          <a:solidFill>
            <a:srgbClr val="000000">
              <a:alpha val="25882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New Cryoplant</a:t>
            </a:r>
          </a:p>
        </p:txBody>
      </p:sp>
      <p:sp>
        <p:nvSpPr>
          <p:cNvPr id="22" name="Rectangle 21"/>
          <p:cNvSpPr/>
          <p:nvPr/>
        </p:nvSpPr>
        <p:spPr>
          <a:xfrm rot="18708718">
            <a:off x="2283918" y="1217086"/>
            <a:ext cx="243713" cy="146527"/>
          </a:xfrm>
          <a:prstGeom prst="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27" y="1294791"/>
            <a:ext cx="4114928" cy="1312871"/>
          </a:xfrm>
          <a:prstGeom prst="rect">
            <a:avLst/>
          </a:prstGeom>
          <a:solidFill>
            <a:srgbClr val="FFEBEE">
              <a:alpha val="67843"/>
            </a:srgbClr>
          </a:solidFill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29233" y="161687"/>
            <a:ext cx="17748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Remove SLAC</a:t>
            </a:r>
          </a:p>
          <a:p>
            <a:pPr algn="ctr" eaLnBrk="0" hangingPunct="0"/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Linac from</a:t>
            </a:r>
          </a:p>
          <a:p>
            <a:pPr algn="ctr" eaLnBrk="0" hangingPunct="0"/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Sectors 0-10</a:t>
            </a:r>
          </a:p>
        </p:txBody>
      </p:sp>
    </p:spTree>
    <p:extLst>
      <p:ext uri="{BB962C8B-B14F-4D97-AF65-F5344CB8AC3E}">
        <p14:creationId xmlns:p14="http://schemas.microsoft.com/office/powerpoint/2010/main" val="188279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3" grpId="0" animBg="1"/>
      <p:bldP spid="42" grpId="0" animBg="1"/>
      <p:bldP spid="32" grpId="0" animBg="1"/>
      <p:bldP spid="33" grpId="0" animBg="1"/>
      <p:bldP spid="36" grpId="0" animBg="1"/>
      <p:bldP spid="38" grpId="0" animBg="1"/>
      <p:bldP spid="39" grpId="0" animBg="1"/>
      <p:bldP spid="10" grpId="0" animBg="1"/>
      <p:bldP spid="3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04" y="1023201"/>
            <a:ext cx="11514084" cy="338250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9D4030-F17F-E868-A0D7-EC71E68F5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&amp; FEL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417B3-8A10-92BF-13D5-24FBB306E9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56" y="3684721"/>
            <a:ext cx="8322332" cy="275944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3" name="Picture 2" descr="C:\Data Files\LCLS-II\Layout Info\image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7304">
            <a:off x="213528" y="4195563"/>
            <a:ext cx="3707302" cy="185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54679" y="5699775"/>
            <a:ext cx="161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Photocathode Gun</a:t>
            </a:r>
          </a:p>
          <a:p>
            <a:r>
              <a:rPr lang="en-US" sz="1200" b="1" dirty="0"/>
              <a:t>   750 keV electrons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83389" y="2714453"/>
            <a:ext cx="871290" cy="1761901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60570" y="2563790"/>
            <a:ext cx="5627226" cy="2348092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97306" y="383994"/>
            <a:ext cx="4156494" cy="1354217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Lato" panose="020B0604020202020204" charset="0"/>
              </a:rPr>
              <a:t>RF Photocathode Gun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Lato" panose="020B0604020202020204" charset="0"/>
              </a:rPr>
              <a:t>35 1.3 GHz Cryomodules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Lato" panose="020B0604020202020204" charset="0"/>
              </a:rPr>
              <a:t>2 3.9 GHz Cryomodules</a:t>
            </a:r>
          </a:p>
        </p:txBody>
      </p:sp>
    </p:spTree>
    <p:extLst>
      <p:ext uri="{BB962C8B-B14F-4D97-AF65-F5344CB8AC3E}">
        <p14:creationId xmlns:p14="http://schemas.microsoft.com/office/powerpoint/2010/main" val="128071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Technical Parameters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DF56D0-E630-4080-8401-5781D4B52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500466"/>
              </p:ext>
            </p:extLst>
          </p:nvPr>
        </p:nvGraphicFramePr>
        <p:xfrm>
          <a:off x="155274" y="1048160"/>
          <a:ext cx="11837433" cy="52072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97372">
                  <a:extLst>
                    <a:ext uri="{9D8B030D-6E8A-4147-A177-3AD203B41FA5}">
                      <a16:colId xmlns:a16="http://schemas.microsoft.com/office/drawing/2014/main" val="2099221432"/>
                    </a:ext>
                  </a:extLst>
                </a:gridCol>
                <a:gridCol w="4056584">
                  <a:extLst>
                    <a:ext uri="{9D8B030D-6E8A-4147-A177-3AD203B41FA5}">
                      <a16:colId xmlns:a16="http://schemas.microsoft.com/office/drawing/2014/main" val="3618132277"/>
                    </a:ext>
                  </a:extLst>
                </a:gridCol>
                <a:gridCol w="2883477">
                  <a:extLst>
                    <a:ext uri="{9D8B030D-6E8A-4147-A177-3AD203B41FA5}">
                      <a16:colId xmlns:a16="http://schemas.microsoft.com/office/drawing/2014/main" val="540354929"/>
                    </a:ext>
                  </a:extLst>
                </a:gridCol>
              </a:tblGrid>
              <a:tr h="3589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Performance Measure</a:t>
                      </a: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Threshold</a:t>
                      </a: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Objective</a:t>
                      </a: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1584995595"/>
                  </a:ext>
                </a:extLst>
              </a:tr>
              <a:tr h="2654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Variable gap undulators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(soft and hard x‑ray)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(soft and hard x‑ray)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1885903"/>
                  </a:ext>
                </a:extLst>
              </a:tr>
              <a:tr h="26549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Superconducting linac-based FEL system</a:t>
                      </a:r>
                    </a:p>
                  </a:txBody>
                  <a:tcPr marL="34290" marR="34290" marT="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271747"/>
                  </a:ext>
                </a:extLst>
              </a:tr>
              <a:tr h="4038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Superconducting linac electron beam energy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3.5 GeV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≥ 4 GeV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935995730"/>
                  </a:ext>
                </a:extLst>
              </a:tr>
              <a:tr h="2654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Electron bunch repetition rate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93 kHz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929 kHz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48212681"/>
                  </a:ext>
                </a:extLst>
              </a:tr>
              <a:tr h="2654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Superconducting linac charge per bunch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0.02 nC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 nC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2993574198"/>
                  </a:ext>
                </a:extLst>
              </a:tr>
              <a:tr h="3873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Photon beam energy range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250–3,800 eV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200–5,000 eV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24165983"/>
                  </a:ext>
                </a:extLst>
              </a:tr>
              <a:tr h="2654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High repetition rate capable end stations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≥ 1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≥ 2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626773284"/>
                  </a:ext>
                </a:extLst>
              </a:tr>
              <a:tr h="4038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FEL photon quantity (10</a:t>
                      </a: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BW) per bunch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5x10</a:t>
                      </a: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(10x spontaneous) @2,500 eV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 10</a:t>
                      </a: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@ 3,800 eV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1761408898"/>
                  </a:ext>
                </a:extLst>
              </a:tr>
              <a:tr h="269249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Normal conducting linac-based system</a:t>
                      </a:r>
                    </a:p>
                  </a:txBody>
                  <a:tcPr marL="34290" marR="3429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269340"/>
                  </a:ext>
                </a:extLst>
              </a:tr>
              <a:tr h="4038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Normal conducting linac electron beam energy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13.6 GeV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GeV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2379149514"/>
                  </a:ext>
                </a:extLst>
              </a:tr>
              <a:tr h="2654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Electron bunch repetition rate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 Hz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 Hz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594796318"/>
                  </a:ext>
                </a:extLst>
              </a:tr>
              <a:tr h="2654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Normal conducting linac charge per bunch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 nC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 nC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276466124"/>
                  </a:ext>
                </a:extLst>
              </a:tr>
              <a:tr h="3873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Photon beam energy range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1–15 keV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1–25k eV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2463025783"/>
                  </a:ext>
                </a:extLst>
              </a:tr>
              <a:tr h="2860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Low repetition rate capable end stations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≥ 2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≥ 3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4241951553"/>
                  </a:ext>
                </a:extLst>
              </a:tr>
              <a:tr h="4038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FEL photon quantity (10</a:t>
                      </a: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BW</a:t>
                      </a: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per bunch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(lasing @ 15 keV)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 10</a:t>
                      </a: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@ 15 keV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879515474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5067244" y="4209633"/>
            <a:ext cx="4013136" cy="2018778"/>
          </a:xfrm>
          <a:prstGeom prst="roundRect">
            <a:avLst/>
          </a:prstGeom>
          <a:solidFill>
            <a:schemeClr val="accent6">
              <a:alpha val="2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080379" y="4209632"/>
            <a:ext cx="2912327" cy="1687075"/>
          </a:xfrm>
          <a:prstGeom prst="roundRect">
            <a:avLst/>
          </a:prstGeom>
          <a:solidFill>
            <a:schemeClr val="accent6">
              <a:alpha val="2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FEDFF-B048-4131-9147-A8F199A327F6}"/>
              </a:ext>
            </a:extLst>
          </p:cNvPr>
          <p:cNvSpPr txBox="1"/>
          <p:nvPr/>
        </p:nvSpPr>
        <p:spPr>
          <a:xfrm rot="19769159">
            <a:off x="8318328" y="4772411"/>
            <a:ext cx="1339469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/>
              <a:t>Achieved</a:t>
            </a:r>
          </a:p>
        </p:txBody>
      </p:sp>
    </p:spTree>
    <p:extLst>
      <p:ext uri="{BB962C8B-B14F-4D97-AF65-F5344CB8AC3E}">
        <p14:creationId xmlns:p14="http://schemas.microsoft.com/office/powerpoint/2010/main" val="319369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Technical Parameters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DF56D0-E630-4080-8401-5781D4B52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900445"/>
              </p:ext>
            </p:extLst>
          </p:nvPr>
        </p:nvGraphicFramePr>
        <p:xfrm>
          <a:off x="155274" y="1048160"/>
          <a:ext cx="11837433" cy="52072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97372">
                  <a:extLst>
                    <a:ext uri="{9D8B030D-6E8A-4147-A177-3AD203B41FA5}">
                      <a16:colId xmlns:a16="http://schemas.microsoft.com/office/drawing/2014/main" val="2099221432"/>
                    </a:ext>
                  </a:extLst>
                </a:gridCol>
                <a:gridCol w="4056584">
                  <a:extLst>
                    <a:ext uri="{9D8B030D-6E8A-4147-A177-3AD203B41FA5}">
                      <a16:colId xmlns:a16="http://schemas.microsoft.com/office/drawing/2014/main" val="3618132277"/>
                    </a:ext>
                  </a:extLst>
                </a:gridCol>
                <a:gridCol w="2883477">
                  <a:extLst>
                    <a:ext uri="{9D8B030D-6E8A-4147-A177-3AD203B41FA5}">
                      <a16:colId xmlns:a16="http://schemas.microsoft.com/office/drawing/2014/main" val="540354929"/>
                    </a:ext>
                  </a:extLst>
                </a:gridCol>
              </a:tblGrid>
              <a:tr h="3589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Performance Measure</a:t>
                      </a: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Threshold</a:t>
                      </a: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Objective</a:t>
                      </a: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1584995595"/>
                  </a:ext>
                </a:extLst>
              </a:tr>
              <a:tr h="2654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Variable gap undulators</a:t>
                      </a: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(soft and hard x‑ray)</a:t>
                      </a: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(soft and hard x‑ray)</a:t>
                      </a:r>
                      <a:endParaRPr lang="en-US" sz="24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1885903"/>
                  </a:ext>
                </a:extLst>
              </a:tr>
              <a:tr h="26549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Superconducting linac-based FEL system</a:t>
                      </a:r>
                    </a:p>
                  </a:txBody>
                  <a:tcPr marL="34290" marR="34290" marT="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271747"/>
                  </a:ext>
                </a:extLst>
              </a:tr>
              <a:tr h="4038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Superconducting linac electron beam energy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3.5 GeV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≥ 4 GeV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935995730"/>
                  </a:ext>
                </a:extLst>
              </a:tr>
              <a:tr h="2654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Electron bunch repetition rate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93 kHz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929 kHz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48212681"/>
                  </a:ext>
                </a:extLst>
              </a:tr>
              <a:tr h="2654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Superconducting linac charge per bunch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0.02 nC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 nC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2993574198"/>
                  </a:ext>
                </a:extLst>
              </a:tr>
              <a:tr h="3873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Photon beam energy range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250–3,800 eV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200–5,000 eV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24165983"/>
                  </a:ext>
                </a:extLst>
              </a:tr>
              <a:tr h="2654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High repetition rate capable end stations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≥ 1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≥ 2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626773284"/>
                  </a:ext>
                </a:extLst>
              </a:tr>
              <a:tr h="4038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FEL photon quantity (10</a:t>
                      </a:r>
                      <a:r>
                        <a:rPr lang="en-US" sz="1600" baseline="300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BW) per bunch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5x10</a:t>
                      </a:r>
                      <a:r>
                        <a:rPr lang="en-US" sz="1600" baseline="300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(10x spontaneous) @2,500 eV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 10</a:t>
                      </a:r>
                      <a:r>
                        <a:rPr lang="en-US" sz="1600" baseline="300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@ 3,800 eV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1761408898"/>
                  </a:ext>
                </a:extLst>
              </a:tr>
              <a:tr h="269249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Normal conducting linac-based system</a:t>
                      </a:r>
                    </a:p>
                  </a:txBody>
                  <a:tcPr marL="34290" marR="3429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269340"/>
                  </a:ext>
                </a:extLst>
              </a:tr>
              <a:tr h="4038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Normal conducting linac electron beam energy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13.6 GeV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GeV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2379149514"/>
                  </a:ext>
                </a:extLst>
              </a:tr>
              <a:tr h="2654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Electron bunch repetition rate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 Hz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 Hz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594796318"/>
                  </a:ext>
                </a:extLst>
              </a:tr>
              <a:tr h="2654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Normal conducting linac charge per bunch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 nC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 nC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276466124"/>
                  </a:ext>
                </a:extLst>
              </a:tr>
              <a:tr h="3873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Photon beam energy range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1–15 keV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1–25k eV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2463025783"/>
                  </a:ext>
                </a:extLst>
              </a:tr>
              <a:tr h="2860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Low repetition rate capable end stations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≥ 2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≥ 3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4241951553"/>
                  </a:ext>
                </a:extLst>
              </a:tr>
              <a:tr h="4038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FEL photon quantity (10</a:t>
                      </a:r>
                      <a:r>
                        <a:rPr lang="en-US" sz="1600" baseline="300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BW</a:t>
                      </a:r>
                      <a:r>
                        <a:rPr lang="en-US" sz="1600" baseline="300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per bunch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600" baseline="300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(lasing @ 15 keV)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 10</a:t>
                      </a:r>
                      <a:r>
                        <a:rPr lang="en-US" sz="1600" baseline="300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@ 15 keV</a:t>
                      </a:r>
                      <a:endParaRPr lang="en-US" sz="3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879515474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5067244" y="4209633"/>
            <a:ext cx="4013136" cy="2018778"/>
          </a:xfrm>
          <a:prstGeom prst="roundRect">
            <a:avLst/>
          </a:prstGeom>
          <a:solidFill>
            <a:schemeClr val="accent6">
              <a:alpha val="2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080379" y="4209633"/>
            <a:ext cx="2912327" cy="1587220"/>
          </a:xfrm>
          <a:prstGeom prst="roundRect">
            <a:avLst/>
          </a:prstGeom>
          <a:solidFill>
            <a:schemeClr val="accent6">
              <a:alpha val="2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FEDFF-B048-4131-9147-A8F199A327F6}"/>
              </a:ext>
            </a:extLst>
          </p:cNvPr>
          <p:cNvSpPr txBox="1"/>
          <p:nvPr/>
        </p:nvSpPr>
        <p:spPr>
          <a:xfrm rot="19769159">
            <a:off x="8318328" y="4772411"/>
            <a:ext cx="1339469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/>
              <a:t>Achieved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0898" y="1582616"/>
            <a:ext cx="12051102" cy="1444866"/>
          </a:xfrm>
          <a:prstGeom prst="rect">
            <a:avLst/>
          </a:prstGeom>
          <a:noFill/>
          <a:ln w="571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015305"/>
              </p:ext>
            </p:extLst>
          </p:nvPr>
        </p:nvGraphicFramePr>
        <p:xfrm>
          <a:off x="2343352" y="3743950"/>
          <a:ext cx="7203056" cy="15849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372371">
                  <a:extLst>
                    <a:ext uri="{9D8B030D-6E8A-4147-A177-3AD203B41FA5}">
                      <a16:colId xmlns:a16="http://schemas.microsoft.com/office/drawing/2014/main" val="3623489671"/>
                    </a:ext>
                  </a:extLst>
                </a:gridCol>
                <a:gridCol w="2830685">
                  <a:extLst>
                    <a:ext uri="{9D8B030D-6E8A-4147-A177-3AD203B41FA5}">
                      <a16:colId xmlns:a16="http://schemas.microsoft.com/office/drawing/2014/main" val="159523296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LCLS-II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36227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# 1.3 GHz CMs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313541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Operating Gradient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16</a:t>
                      </a:r>
                      <a:r>
                        <a:rPr lang="en-US" sz="2000" baseline="0" dirty="0"/>
                        <a:t> MV/m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63386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Required Q</a:t>
                      </a:r>
                      <a:r>
                        <a:rPr lang="en-US" sz="2000" baseline="-25000" dirty="0"/>
                        <a:t>0</a:t>
                      </a:r>
                      <a:r>
                        <a:rPr lang="en-US" sz="2000" baseline="0" dirty="0"/>
                        <a:t> at Operating Gradient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2.7x10</a:t>
                      </a:r>
                      <a:r>
                        <a:rPr lang="en-US" sz="2000" baseline="30000" dirty="0"/>
                        <a:t>10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6782999"/>
                  </a:ext>
                </a:extLst>
              </a:tr>
            </a:tbl>
          </a:graphicData>
        </a:graphic>
      </p:graphicFrame>
      <p:sp>
        <p:nvSpPr>
          <p:cNvPr id="14" name="Down Arrow 13"/>
          <p:cNvSpPr/>
          <p:nvPr/>
        </p:nvSpPr>
        <p:spPr>
          <a:xfrm>
            <a:off x="5634329" y="3090487"/>
            <a:ext cx="621102" cy="63933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7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772389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</Template>
  <TotalTime>7457</TotalTime>
  <Words>2003</Words>
  <Application>Microsoft Macintosh PowerPoint</Application>
  <PresentationFormat>Widescreen</PresentationFormat>
  <Paragraphs>410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Calibri Light</vt:lpstr>
      <vt:lpstr>Montserrat</vt:lpstr>
      <vt:lpstr>Lato Black</vt:lpstr>
      <vt:lpstr>Calibri</vt:lpstr>
      <vt:lpstr>Cambria Math</vt:lpstr>
      <vt:lpstr>Lato</vt:lpstr>
      <vt:lpstr>Wingdings</vt:lpstr>
      <vt:lpstr>Arial</vt:lpstr>
      <vt:lpstr>SLAC Covers/Title Slides</vt:lpstr>
      <vt:lpstr>SLAC Interior Slides</vt:lpstr>
      <vt:lpstr>PowerPoint Presentation</vt:lpstr>
      <vt:lpstr>Outline</vt:lpstr>
      <vt:lpstr>LCLS-II Facility Overview, Scope, and Parameters</vt:lpstr>
      <vt:lpstr>PowerPoint Presentation</vt:lpstr>
      <vt:lpstr>PowerPoint Presentation</vt:lpstr>
      <vt:lpstr>Linac &amp; FEL Layout</vt:lpstr>
      <vt:lpstr>LCLS-II Technical Parameters</vt:lpstr>
      <vt:lpstr>LCLS-II Technical Parameters</vt:lpstr>
      <vt:lpstr>Installation</vt:lpstr>
      <vt:lpstr>Cryomodule Installation</vt:lpstr>
      <vt:lpstr>Undulator Installation</vt:lpstr>
      <vt:lpstr>Cryogenic Systems &amp; Cool Down</vt:lpstr>
      <vt:lpstr>PowerPoint Presentation</vt:lpstr>
      <vt:lpstr>Cryoplant Commissioning Process</vt:lpstr>
      <vt:lpstr>Cool Down &amp; Pump Down to 2 K</vt:lpstr>
      <vt:lpstr>SRF and Cryomodule Commissioning</vt:lpstr>
      <vt:lpstr>SRF Commissioning Process</vt:lpstr>
      <vt:lpstr>SRF Commissioning Process</vt:lpstr>
      <vt:lpstr>SRF Commissioning Process</vt:lpstr>
      <vt:lpstr>SRF Commissioning Process</vt:lpstr>
      <vt:lpstr>Overall SRF Commissioning Status</vt:lpstr>
      <vt:lpstr>Gradient Performance</vt:lpstr>
      <vt:lpstr>Multipacting Processing</vt:lpstr>
      <vt:lpstr>SC Beam Commissioning</vt:lpstr>
      <vt:lpstr>100 MeV Injector Commissioning Completed</vt:lpstr>
      <vt:lpstr>100 MeV Injector Performance</vt:lpstr>
      <vt:lpstr>Schedule Outlook</vt:lpstr>
      <vt:lpstr>Summary</vt:lpstr>
      <vt:lpstr>PowerPoint Presentation</vt:lpstr>
      <vt:lpstr>PowerPoint Presentation</vt:lpstr>
      <vt:lpstr>LCLS-II Technical Systems</vt:lpstr>
      <vt:lpstr>Electron Gun and NC Beam Line Installation</vt:lpstr>
      <vt:lpstr>NC Linac Based Commissioning</vt:lpstr>
      <vt:lpstr>Completed Scope – NC Based Commissioning</vt:lpstr>
      <vt:lpstr>Early Injector Commissioning Completed in 2018</vt:lpstr>
    </vt:vector>
  </TitlesOfParts>
  <Manager/>
  <Company>SLAC National Accelerator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Gonnella, Dan A</dc:creator>
  <cp:keywords/>
  <dc:description/>
  <cp:lastModifiedBy>Aderhold, Sebastian C.</cp:lastModifiedBy>
  <cp:revision>71</cp:revision>
  <dcterms:created xsi:type="dcterms:W3CDTF">2022-08-08T17:03:51Z</dcterms:created>
  <dcterms:modified xsi:type="dcterms:W3CDTF">2022-10-10T11:46:03Z</dcterms:modified>
  <cp:category/>
</cp:coreProperties>
</file>