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434" r:id="rId2"/>
    <p:sldId id="436" r:id="rId3"/>
    <p:sldId id="437" r:id="rId4"/>
    <p:sldId id="438" r:id="rId5"/>
    <p:sldId id="439" r:id="rId6"/>
    <p:sldId id="440" r:id="rId7"/>
    <p:sldId id="441" r:id="rId8"/>
    <p:sldId id="442" r:id="rId9"/>
    <p:sldId id="443" r:id="rId10"/>
    <p:sldId id="444" r:id="rId11"/>
    <p:sldId id="445" r:id="rId12"/>
    <p:sldId id="446" r:id="rId13"/>
    <p:sldId id="447" r:id="rId14"/>
    <p:sldId id="448" r:id="rId15"/>
    <p:sldId id="449" r:id="rId16"/>
    <p:sldId id="452" r:id="rId17"/>
    <p:sldId id="453" r:id="rId18"/>
    <p:sldId id="45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ise" initials="HW" lastIdx="48" clrIdx="0"/>
  <p:cmAuthor id="1" name="Doolally Nick" initials="DN" lastIdx="1" clrIdx="1"/>
  <p:cmAuthor id="2" name="Reschke, Detlef" initials="RD" lastIdx="1" clrIdx="2">
    <p:extLst>
      <p:ext uri="{19B8F6BF-5375-455C-9EA6-DF929625EA0E}">
        <p15:presenceInfo xmlns:p15="http://schemas.microsoft.com/office/powerpoint/2012/main" userId="S-1-5-21-3018955115-4118484798-3177128962-70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139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4660" autoAdjust="0"/>
  </p:normalViewPr>
  <p:slideViewPr>
    <p:cSldViewPr showGuides="1">
      <p:cViewPr varScale="1">
        <p:scale>
          <a:sx n="124" d="100"/>
          <a:sy n="124" d="100"/>
        </p:scale>
        <p:origin x="1200" y="168"/>
      </p:cViewPr>
      <p:guideLst>
        <p:guide orient="horz" pos="913"/>
        <p:guide pos="257"/>
      </p:guideLst>
    </p:cSldViewPr>
  </p:slideViewPr>
  <p:outlineViewPr>
    <p:cViewPr>
      <p:scale>
        <a:sx n="33" d="100"/>
        <a:sy n="33" d="100"/>
      </p:scale>
      <p:origin x="0" y="1194"/>
    </p:cViewPr>
  </p:outlineViewPr>
  <p:notesTextViewPr>
    <p:cViewPr>
      <p:scale>
        <a:sx n="3" d="2"/>
        <a:sy n="3" d="2"/>
      </p:scale>
      <p:origin x="0" y="0"/>
    </p:cViewPr>
  </p:notesTextViewPr>
  <p:sorterViewPr>
    <p:cViewPr>
      <p:scale>
        <a:sx n="100" d="100"/>
        <a:sy n="100" d="100"/>
      </p:scale>
      <p:origin x="0" y="0"/>
    </p:cViewPr>
  </p:sorterViewPr>
  <p:notesViewPr>
    <p:cSldViewPr showGuides="1">
      <p:cViewPr>
        <p:scale>
          <a:sx n="100" d="100"/>
          <a:sy n="100" d="100"/>
        </p:scale>
        <p:origin x="480" y="7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5E6C4-5F43-4FF9-96D4-21B8157BE639}" type="datetimeFigureOut">
              <a:rPr lang="de-DE" smtClean="0"/>
              <a:t>02.10.22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8B182-0F75-451D-B88B-ABD1C205B431}" type="slidenum">
              <a:rPr lang="de-DE" smtClean="0"/>
              <a:t>‹#›</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BD367-6A7A-405A-BFB1-15817186491F}" type="datetimeFigureOut">
              <a:rPr lang="de-DE" smtClean="0"/>
              <a:t>02.10.22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413189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5255-5329-45F9-87F3-A2F9FB4734DF}" type="slidenum">
              <a:rPr lang="de-DE" smtClean="0"/>
              <a:t>‹#›</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Textmasterformat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3" name="Footer Placeholder 4">
            <a:extLst>
              <a:ext uri="{FF2B5EF4-FFF2-40B4-BE49-F238E27FC236}">
                <a16:creationId xmlns:a16="http://schemas.microsoft.com/office/drawing/2014/main" id="{CD14F328-B3B3-477B-A41B-00253D873246}"/>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Tree>
    <p:extLst>
      <p:ext uri="{BB962C8B-B14F-4D97-AF65-F5344CB8AC3E}">
        <p14:creationId xmlns:p14="http://schemas.microsoft.com/office/powerpoint/2010/main" val="144746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Textmasterformat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2" name="Footer Placeholder 4">
            <a:extLst>
              <a:ext uri="{FF2B5EF4-FFF2-40B4-BE49-F238E27FC236}">
                <a16:creationId xmlns:a16="http://schemas.microsoft.com/office/drawing/2014/main" id="{ADB11F9A-DB0C-4D63-BAE0-EAAB30CEA402}"/>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Tree>
    <p:extLst>
      <p:ext uri="{BB962C8B-B14F-4D97-AF65-F5344CB8AC3E}">
        <p14:creationId xmlns:p14="http://schemas.microsoft.com/office/powerpoint/2010/main" val="216010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5" name="Footer Placeholder 4">
            <a:extLst>
              <a:ext uri="{FF2B5EF4-FFF2-40B4-BE49-F238E27FC236}">
                <a16:creationId xmlns:a16="http://schemas.microsoft.com/office/drawing/2014/main" id="{8D43C682-E2C6-4D54-B032-A6C755302150}"/>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Tree>
    <p:extLst>
      <p:ext uri="{BB962C8B-B14F-4D97-AF65-F5344CB8AC3E}">
        <p14:creationId xmlns:p14="http://schemas.microsoft.com/office/powerpoint/2010/main" val="347229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120776"/>
            <a:ext cx="8039624" cy="1050925"/>
          </a:xfrm>
        </p:spPr>
        <p:txBody>
          <a:bodyPr anchor="b"/>
          <a:lstStyle>
            <a:lvl1pPr algn="l">
              <a:defRPr sz="2800"/>
            </a:lvl1pPr>
          </a:lstStyle>
          <a:p>
            <a:r>
              <a:rPr lang="en-US" noProof="0"/>
              <a:t>Click to edit Master title style</a:t>
            </a:r>
            <a:endParaRPr lang="en-US" noProof="0" dirty="0"/>
          </a:p>
        </p:txBody>
      </p:sp>
      <p:sp>
        <p:nvSpPr>
          <p:cNvPr id="3" name="Subtitle 2"/>
          <p:cNvSpPr>
            <a:spLocks noGrp="1"/>
          </p:cNvSpPr>
          <p:nvPr>
            <p:ph type="subTitle" idx="1"/>
          </p:nvPr>
        </p:nvSpPr>
        <p:spPr>
          <a:xfrm>
            <a:off x="623889" y="2583180"/>
            <a:ext cx="8039624" cy="3330258"/>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Tree>
    <p:extLst>
      <p:ext uri="{BB962C8B-B14F-4D97-AF65-F5344CB8AC3E}">
        <p14:creationId xmlns:p14="http://schemas.microsoft.com/office/powerpoint/2010/main" val="24949747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12776"/>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
        <p:nvSpPr>
          <p:cNvPr id="14" name="Textfeld 13"/>
          <p:cNvSpPr txBox="1"/>
          <p:nvPr/>
        </p:nvSpPr>
        <p:spPr>
          <a:xfrm>
            <a:off x="10848528" y="6554528"/>
            <a:ext cx="935485" cy="186841"/>
          </a:xfrm>
          <a:prstGeom prst="rect">
            <a:avLst/>
          </a:prstGeom>
          <a:noFill/>
        </p:spPr>
        <p:txBody>
          <a:bodyPr wrap="square" lIns="0" tIns="0" rIns="0" bIns="0" rtlCol="0">
            <a:noAutofit/>
          </a:bodyPr>
          <a:lstStyle/>
          <a:p>
            <a:pPr algn="r"/>
            <a:r>
              <a:rPr lang="en-US" sz="900" b="1" noProof="0" dirty="0"/>
              <a:t> </a:t>
            </a:r>
            <a:fld id="{0427E4B2-AC28-443E-BE04-5CD55098A90B}" type="slidenum">
              <a:rPr lang="en-US" sz="900" b="1" noProof="0" smtClean="0"/>
              <a:pPr algn="r"/>
              <a:t>‹#›</a:t>
            </a:fld>
            <a:endParaRPr lang="en-US" sz="900" b="1" noProof="0" dirty="0"/>
          </a:p>
        </p:txBody>
      </p:sp>
      <p:grpSp>
        <p:nvGrpSpPr>
          <p:cNvPr id="6" name="Group 5">
            <a:extLst>
              <a:ext uri="{FF2B5EF4-FFF2-40B4-BE49-F238E27FC236}">
                <a16:creationId xmlns:a16="http://schemas.microsoft.com/office/drawing/2014/main" id="{3EAFA00B-B2E0-4D39-AF83-3DB98AFA7EB9}"/>
              </a:ext>
            </a:extLst>
          </p:cNvPr>
          <p:cNvGrpSpPr/>
          <p:nvPr userDrawn="1"/>
        </p:nvGrpSpPr>
        <p:grpSpPr>
          <a:xfrm>
            <a:off x="407986" y="6488720"/>
            <a:ext cx="1383310" cy="324656"/>
            <a:chOff x="374736" y="3946023"/>
            <a:chExt cx="1383310" cy="324656"/>
          </a:xfrm>
        </p:grpSpPr>
        <p:pic>
          <p:nvPicPr>
            <p:cNvPr id="8" name="Picture 7">
              <a:extLst>
                <a:ext uri="{FF2B5EF4-FFF2-40B4-BE49-F238E27FC236}">
                  <a16:creationId xmlns:a16="http://schemas.microsoft.com/office/drawing/2014/main" id="{C74BAC5C-57EF-4295-8215-F4DB36340B34}"/>
                </a:ext>
              </a:extLst>
            </p:cNvPr>
            <p:cNvPicPr>
              <a:picLocks noChangeAspect="1"/>
            </p:cNvPicPr>
            <p:nvPr userDrawn="1"/>
          </p:nvPicPr>
          <p:blipFill>
            <a:blip r:embed="rId6"/>
            <a:stretch>
              <a:fillRect/>
            </a:stretch>
          </p:blipFill>
          <p:spPr>
            <a:xfrm>
              <a:off x="1430638" y="3946023"/>
              <a:ext cx="327408" cy="324656"/>
            </a:xfrm>
            <a:prstGeom prst="rect">
              <a:avLst/>
            </a:prstGeom>
          </p:spPr>
        </p:pic>
        <p:pic>
          <p:nvPicPr>
            <p:cNvPr id="9" name="Picture 8">
              <a:extLst>
                <a:ext uri="{FF2B5EF4-FFF2-40B4-BE49-F238E27FC236}">
                  <a16:creationId xmlns:a16="http://schemas.microsoft.com/office/drawing/2014/main" id="{2B434892-B7E5-4492-8439-6BF5E9D2D64D}"/>
                </a:ext>
              </a:extLst>
            </p:cNvPr>
            <p:cNvPicPr>
              <a:picLocks noChangeAspect="1"/>
            </p:cNvPicPr>
            <p:nvPr userDrawn="1"/>
          </p:nvPicPr>
          <p:blipFill>
            <a:blip r:embed="rId7"/>
            <a:stretch>
              <a:fillRect/>
            </a:stretch>
          </p:blipFill>
          <p:spPr>
            <a:xfrm>
              <a:off x="374736" y="4000609"/>
              <a:ext cx="1008112" cy="215484"/>
            </a:xfrm>
            <a:prstGeom prst="rect">
              <a:avLst/>
            </a:prstGeom>
          </p:spPr>
        </p:pic>
      </p:grpSp>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66" r:id="rId3"/>
    <p:sldLayoutId id="2147483678" r:id="rId4"/>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800"/>
        </a:spcAft>
        <a:buFont typeface="Arial" panose="020B0604020202020204" pitchFamily="34" charset="0"/>
        <a:buChar char="•"/>
        <a:tabLst>
          <a:tab pos="266700" algn="l"/>
        </a:tabLst>
        <a:defRPr sz="1600" kern="1200">
          <a:solidFill>
            <a:schemeClr val="tx1"/>
          </a:solidFill>
          <a:latin typeface="+mn-lt"/>
          <a:ea typeface="+mn-ea"/>
          <a:cs typeface="+mn-cs"/>
        </a:defRPr>
      </a:lvl1pPr>
      <a:lvl2pPr marL="54292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0763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3430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doi.org/10.23731/CYRM-2022-001.61" TargetMode="External"/><Relationship Id="rId7" Type="http://schemas.openxmlformats.org/officeDocument/2006/relationships/image" Target="../media/image2.png"/><Relationship Id="rId2" Type="http://schemas.openxmlformats.org/officeDocument/2006/relationships/hyperlink" Target="http://seattlesnowmass2021.net/" TargetMode="Externa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eattlesnowmass2021.net/" TargetMode="Externa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s://arxiv.org/abs/2203.12442" TargetMode="External"/><Relationship Id="rId3" Type="http://schemas.openxmlformats.org/officeDocument/2006/relationships/hyperlink" Target="https://arxiv.org/abs/2203.08315" TargetMode="External"/><Relationship Id="rId7" Type="http://schemas.openxmlformats.org/officeDocument/2006/relationships/hyperlink" Target="https://arxiv.org/abs/2203.09718" TargetMode="External"/><Relationship Id="rId2" Type="http://schemas.openxmlformats.org/officeDocument/2006/relationships/hyperlink" Target="http://arxiv.org/abs/2204.01178" TargetMode="External"/><Relationship Id="rId1" Type="http://schemas.openxmlformats.org/officeDocument/2006/relationships/slideLayout" Target="../slideLayouts/slideLayout3.xml"/><Relationship Id="rId6" Type="http://schemas.openxmlformats.org/officeDocument/2006/relationships/hyperlink" Target="https://arxiv.org/abs/2203.06752" TargetMode="External"/><Relationship Id="rId5" Type="http://schemas.openxmlformats.org/officeDocument/2006/relationships/hyperlink" Target="https://arxiv.org/abs/2203.07371" TargetMode="External"/><Relationship Id="rId4" Type="http://schemas.openxmlformats.org/officeDocument/2006/relationships/hyperlink" Target="https://arxiv.org/abs/2204.02536" TargetMode="Externa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hyperlink" Target="https://arxiv.org/abs/2203.08033" TargetMode="External"/><Relationship Id="rId3" Type="http://schemas.openxmlformats.org/officeDocument/2006/relationships/hyperlink" Target="https://arxiv.org/abs/2203.08211" TargetMode="External"/><Relationship Id="rId7" Type="http://schemas.openxmlformats.org/officeDocument/2006/relationships/hyperlink" Target="https://arxiv.org/abs/2203.07358" TargetMode="External"/><Relationship Id="rId2" Type="http://schemas.openxmlformats.org/officeDocument/2006/relationships/hyperlink" Target="https://arxiv.org/abs/2203.07622" TargetMode="External"/><Relationship Id="rId1" Type="http://schemas.openxmlformats.org/officeDocument/2006/relationships/slideLayout" Target="../slideLayouts/slideLayout3.xml"/><Relationship Id="rId6" Type="http://schemas.openxmlformats.org/officeDocument/2006/relationships/hyperlink" Target="https://arxiv.org/abs/2203.09451" TargetMode="External"/><Relationship Id="rId11" Type="http://schemas.openxmlformats.org/officeDocument/2006/relationships/image" Target="../media/image4.png"/><Relationship Id="rId5" Type="http://schemas.openxmlformats.org/officeDocument/2006/relationships/hyperlink" Target="https://arxiv.org/abs/2203.06520" TargetMode="External"/><Relationship Id="rId10" Type="http://schemas.openxmlformats.org/officeDocument/2006/relationships/hyperlink" Target="https://arxiv.org/abs/2204.01178" TargetMode="External"/><Relationship Id="rId4" Type="http://schemas.openxmlformats.org/officeDocument/2006/relationships/hyperlink" Target="https://arxiv.org/abs/2203.06476" TargetMode="External"/><Relationship Id="rId9" Type="http://schemas.openxmlformats.org/officeDocument/2006/relationships/hyperlink" Target="https://arxiv.org/abs/2203.0505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arxiv.org/abs/2208.12368" TargetMode="Externa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23731/CYRM-2022-001.61"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nowmass21.org/start" TargetMode="Externa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556792"/>
            <a:ext cx="9156408" cy="1050925"/>
          </a:xfrm>
        </p:spPr>
        <p:txBody>
          <a:bodyPr/>
          <a:lstStyle/>
          <a:p>
            <a:r>
              <a:rPr lang="en-US" sz="4800" dirty="0"/>
              <a:t>SRF activities discussed within Snowmass and European HEP strategy process</a:t>
            </a:r>
          </a:p>
        </p:txBody>
      </p:sp>
      <p:sp>
        <p:nvSpPr>
          <p:cNvPr id="3" name="Subtitle 2"/>
          <p:cNvSpPr>
            <a:spLocks noGrp="1"/>
          </p:cNvSpPr>
          <p:nvPr>
            <p:ph type="subTitle" idx="1"/>
          </p:nvPr>
        </p:nvSpPr>
        <p:spPr>
          <a:xfrm>
            <a:off x="623889" y="3573016"/>
            <a:ext cx="8039624" cy="1626664"/>
          </a:xfrm>
        </p:spPr>
        <p:txBody>
          <a:bodyPr/>
          <a:lstStyle/>
          <a:p>
            <a:r>
              <a:rPr lang="en-GB" b="1" dirty="0"/>
              <a:t>Sergey Belomestnykh </a:t>
            </a:r>
            <a:r>
              <a:rPr lang="en-GB" dirty="0"/>
              <a:t>and</a:t>
            </a:r>
            <a:r>
              <a:rPr lang="en-GB" b="1" dirty="0"/>
              <a:t> Hans Weise</a:t>
            </a:r>
            <a:br>
              <a:rPr lang="en-GB" dirty="0"/>
            </a:br>
            <a:r>
              <a:rPr lang="en-US" altLang="ja-JP" dirty="0"/>
              <a:t>for the SNOWMASS and for the LDG Team</a:t>
            </a:r>
          </a:p>
          <a:p>
            <a:r>
              <a:rPr lang="en-US" altLang="ja-JP" dirty="0">
                <a:hlinkClick r:id="rId2"/>
              </a:rPr>
              <a:t>http://seattlesnowmass2021.net/</a:t>
            </a:r>
            <a:endParaRPr lang="en-US" altLang="ja-JP" dirty="0"/>
          </a:p>
          <a:p>
            <a:r>
              <a:rPr lang="en-US" altLang="ja-JP" dirty="0">
                <a:hlinkClick r:id="rId3"/>
              </a:rPr>
              <a:t>https://doi.org/10.23731/CYRM-2022-001.61</a:t>
            </a:r>
            <a:endParaRPr lang="en-US" altLang="ja-JP" dirty="0"/>
          </a:p>
          <a:p>
            <a:endParaRPr lang="en-US" dirty="0"/>
          </a:p>
          <a:p>
            <a:r>
              <a:rPr lang="en-US" dirty="0"/>
              <a:t>Aomori, Oct 11</a:t>
            </a:r>
            <a:r>
              <a:rPr lang="en-US" baseline="30000" dirty="0"/>
              <a:t>th</a:t>
            </a:r>
            <a:r>
              <a:rPr lang="en-US" dirty="0"/>
              <a:t>, 2022</a:t>
            </a:r>
            <a:br>
              <a:rPr lang="en-US" altLang="ja-JP" dirty="0"/>
            </a:br>
            <a:endParaRPr lang="en-GB" dirty="0"/>
          </a:p>
        </p:txBody>
      </p:sp>
      <p:sp>
        <p:nvSpPr>
          <p:cNvPr id="4" name="Untertitel 2">
            <a:extLst>
              <a:ext uri="{FF2B5EF4-FFF2-40B4-BE49-F238E27FC236}">
                <a16:creationId xmlns:a16="http://schemas.microsoft.com/office/drawing/2014/main" id="{12E36EEF-0FF6-42BF-99AF-351924CEB88C}"/>
              </a:ext>
            </a:extLst>
          </p:cNvPr>
          <p:cNvSpPr txBox="1">
            <a:spLocks/>
          </p:cNvSpPr>
          <p:nvPr/>
        </p:nvSpPr>
        <p:spPr>
          <a:xfrm>
            <a:off x="612000" y="2708920"/>
            <a:ext cx="11376025" cy="503809"/>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buClr>
                <a:schemeClr val="bg2"/>
              </a:buClr>
              <a:buFontTx/>
              <a:buNone/>
              <a:defRPr sz="2000" kern="1200">
                <a:solidFill>
                  <a:schemeClr val="tx1"/>
                </a:solidFill>
                <a:latin typeface="+mn-lt"/>
                <a:ea typeface="+mn-ea"/>
                <a:cs typeface="+mn-cs"/>
              </a:defRPr>
            </a:lvl1pPr>
            <a:lvl2pPr marL="457200" indent="0" algn="ctr" defTabSz="914400" rtl="0" eaLnBrk="1" latinLnBrk="0" hangingPunct="1">
              <a:lnSpc>
                <a:spcPct val="114000"/>
              </a:lnSpc>
              <a:spcBef>
                <a:spcPts val="0"/>
              </a:spcBef>
              <a:buClr>
                <a:schemeClr val="accent2"/>
              </a:buClr>
              <a:buFontTx/>
              <a:buNone/>
              <a:defRPr sz="2000" kern="1200">
                <a:solidFill>
                  <a:schemeClr val="tx1"/>
                </a:solidFill>
                <a:latin typeface="+mn-lt"/>
                <a:ea typeface="+mn-ea"/>
                <a:cs typeface="+mn-cs"/>
              </a:defRPr>
            </a:lvl2pPr>
            <a:lvl3pPr marL="914400" indent="0" algn="ctr" defTabSz="914400" rtl="0" eaLnBrk="1" latinLnBrk="0" hangingPunct="1">
              <a:lnSpc>
                <a:spcPct val="114000"/>
              </a:lnSpc>
              <a:spcBef>
                <a:spcPts val="0"/>
              </a:spcBef>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114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4000"/>
              </a:lnSpc>
              <a:spcBef>
                <a:spcPts val="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accent2"/>
                </a:solidFill>
              </a:rPr>
              <a:t>TESLA Technology Meeting, Aomori, Japan</a:t>
            </a:r>
          </a:p>
        </p:txBody>
      </p:sp>
      <p:pic>
        <p:nvPicPr>
          <p:cNvPr id="6" name="Picture 5">
            <a:extLst>
              <a:ext uri="{FF2B5EF4-FFF2-40B4-BE49-F238E27FC236}">
                <a16:creationId xmlns:a16="http://schemas.microsoft.com/office/drawing/2014/main" id="{8059E772-F35A-4F20-8350-08B4BDBEE132}"/>
              </a:ext>
            </a:extLst>
          </p:cNvPr>
          <p:cNvPicPr>
            <a:picLocks noChangeAspect="1"/>
          </p:cNvPicPr>
          <p:nvPr/>
        </p:nvPicPr>
        <p:blipFill>
          <a:blip r:embed="rId4"/>
          <a:stretch>
            <a:fillRect/>
          </a:stretch>
        </p:blipFill>
        <p:spPr>
          <a:xfrm>
            <a:off x="2207568" y="6315601"/>
            <a:ext cx="467725" cy="463794"/>
          </a:xfrm>
          <a:prstGeom prst="rect">
            <a:avLst/>
          </a:prstGeom>
        </p:spPr>
      </p:pic>
      <p:pic>
        <p:nvPicPr>
          <p:cNvPr id="7" name="Picture 6">
            <a:extLst>
              <a:ext uri="{FF2B5EF4-FFF2-40B4-BE49-F238E27FC236}">
                <a16:creationId xmlns:a16="http://schemas.microsoft.com/office/drawing/2014/main" id="{33C99286-90E7-4DF0-9BA1-4AB458E9EC53}"/>
              </a:ext>
            </a:extLst>
          </p:cNvPr>
          <p:cNvPicPr>
            <a:picLocks noChangeAspect="1"/>
          </p:cNvPicPr>
          <p:nvPr/>
        </p:nvPicPr>
        <p:blipFill>
          <a:blip r:embed="rId5"/>
          <a:stretch>
            <a:fillRect/>
          </a:stretch>
        </p:blipFill>
        <p:spPr>
          <a:xfrm>
            <a:off x="9840416" y="3144824"/>
            <a:ext cx="2219617" cy="3138867"/>
          </a:xfrm>
          <a:prstGeom prst="rect">
            <a:avLst/>
          </a:prstGeom>
        </p:spPr>
      </p:pic>
      <p:pic>
        <p:nvPicPr>
          <p:cNvPr id="8" name="Picture 7">
            <a:extLst>
              <a:ext uri="{FF2B5EF4-FFF2-40B4-BE49-F238E27FC236}">
                <a16:creationId xmlns:a16="http://schemas.microsoft.com/office/drawing/2014/main" id="{4AFECD12-B82A-4DCE-8185-5F1F46739CDE}"/>
              </a:ext>
            </a:extLst>
          </p:cNvPr>
          <p:cNvPicPr>
            <a:picLocks noChangeAspect="1"/>
          </p:cNvPicPr>
          <p:nvPr/>
        </p:nvPicPr>
        <p:blipFill>
          <a:blip r:embed="rId6"/>
          <a:stretch>
            <a:fillRect/>
          </a:stretch>
        </p:blipFill>
        <p:spPr>
          <a:xfrm>
            <a:off x="7614026" y="3135502"/>
            <a:ext cx="2036565" cy="3148190"/>
          </a:xfrm>
          <a:prstGeom prst="rect">
            <a:avLst/>
          </a:prstGeom>
        </p:spPr>
      </p:pic>
      <p:pic>
        <p:nvPicPr>
          <p:cNvPr id="11" name="Picture 10">
            <a:extLst>
              <a:ext uri="{FF2B5EF4-FFF2-40B4-BE49-F238E27FC236}">
                <a16:creationId xmlns:a16="http://schemas.microsoft.com/office/drawing/2014/main" id="{DD740B72-AA1A-4806-A265-AFB2EC9DB960}"/>
              </a:ext>
            </a:extLst>
          </p:cNvPr>
          <p:cNvPicPr>
            <a:picLocks noChangeAspect="1"/>
          </p:cNvPicPr>
          <p:nvPr/>
        </p:nvPicPr>
        <p:blipFill>
          <a:blip r:embed="rId7"/>
          <a:stretch>
            <a:fillRect/>
          </a:stretch>
        </p:blipFill>
        <p:spPr>
          <a:xfrm>
            <a:off x="551384" y="6393581"/>
            <a:ext cx="1440160" cy="307834"/>
          </a:xfrm>
          <a:prstGeom prst="rect">
            <a:avLst/>
          </a:prstGeom>
        </p:spPr>
      </p:pic>
    </p:spTree>
    <p:extLst>
      <p:ext uri="{BB962C8B-B14F-4D97-AF65-F5344CB8AC3E}">
        <p14:creationId xmlns:p14="http://schemas.microsoft.com/office/powerpoint/2010/main" val="680303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Snowmass 2021</a:t>
            </a:r>
            <a:endParaRPr lang="de-DE" dirty="0"/>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Introduction</a:t>
            </a:r>
            <a:endParaRPr lang="de-DE" dirty="0"/>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8" y="1107316"/>
            <a:ext cx="10768780" cy="22621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Snowmass 2021 was </a:t>
            </a:r>
            <a:r>
              <a:rPr lang="en-US" b="1" dirty="0"/>
              <a:t>divided into 10 Frontiers</a:t>
            </a:r>
            <a:r>
              <a:rPr lang="en-US" dirty="0"/>
              <a:t>, e.g., Energy Frontier, Neutrino Physics Frontier, Rare Processes, etc.</a:t>
            </a:r>
          </a:p>
          <a:p>
            <a:pPr marL="285750" indent="-285750">
              <a:spcAft>
                <a:spcPts val="600"/>
              </a:spcAft>
              <a:buFont typeface="Arial" panose="020B0604020202020204" pitchFamily="34" charset="0"/>
              <a:buChar char="•"/>
            </a:pPr>
            <a:r>
              <a:rPr lang="en-US" dirty="0"/>
              <a:t>The community was encouraged to submit </a:t>
            </a:r>
            <a:r>
              <a:rPr lang="en-US" b="1" dirty="0"/>
              <a:t>Letters Of Interest</a:t>
            </a:r>
            <a:r>
              <a:rPr lang="en-US" dirty="0"/>
              <a:t> (LOIs) and then </a:t>
            </a:r>
            <a:r>
              <a:rPr lang="en-US" b="1" dirty="0"/>
              <a:t>White Papers</a:t>
            </a:r>
            <a:r>
              <a:rPr lang="en-US" dirty="0"/>
              <a:t> based on those LOIs</a:t>
            </a:r>
          </a:p>
          <a:p>
            <a:pPr marL="285750" indent="-285750">
              <a:spcAft>
                <a:spcPts val="600"/>
              </a:spcAft>
              <a:buFont typeface="Arial" panose="020B0604020202020204" pitchFamily="34" charset="0"/>
              <a:buChar char="•"/>
            </a:pPr>
            <a:r>
              <a:rPr lang="en-US" dirty="0"/>
              <a:t>The Exercise culminated in the </a:t>
            </a:r>
            <a:r>
              <a:rPr lang="en-US" b="1" dirty="0"/>
              <a:t>Community Summer Study (CSS) and Workshop</a:t>
            </a:r>
            <a:r>
              <a:rPr lang="en-US" dirty="0"/>
              <a:t> in Seattle (July 17-26, 2022), </a:t>
            </a:r>
            <a:r>
              <a:rPr lang="en-US" sz="1600" dirty="0">
                <a:solidFill>
                  <a:srgbClr val="0070C0"/>
                </a:solidFill>
                <a:hlinkClick r:id="rId2">
                  <a:extLst>
                    <a:ext uri="{A12FA001-AC4F-418D-AE19-62706E023703}">
                      <ahyp:hlinkClr xmlns:ahyp="http://schemas.microsoft.com/office/drawing/2018/hyperlinkcolor" val="tx"/>
                    </a:ext>
                  </a:extLst>
                </a:hlinkClick>
              </a:rPr>
              <a:t>https://seattlesnowmass2021.net/</a:t>
            </a:r>
            <a:r>
              <a:rPr lang="en-US" dirty="0"/>
              <a:t> </a:t>
            </a:r>
          </a:p>
          <a:p>
            <a:pPr marL="285750" indent="-285750">
              <a:spcAft>
                <a:spcPts val="600"/>
              </a:spcAft>
              <a:buFont typeface="Arial" panose="020B0604020202020204" pitchFamily="34" charset="0"/>
              <a:buChar char="•"/>
            </a:pPr>
            <a:r>
              <a:rPr lang="en-US" dirty="0"/>
              <a:t>Due to COVID, it was a hybrid meeting with 1397 total number of participants (743 in person)</a:t>
            </a:r>
          </a:p>
        </p:txBody>
      </p:sp>
      <p:pic>
        <p:nvPicPr>
          <p:cNvPr id="2" name="Picture 1">
            <a:extLst>
              <a:ext uri="{FF2B5EF4-FFF2-40B4-BE49-F238E27FC236}">
                <a16:creationId xmlns:a16="http://schemas.microsoft.com/office/drawing/2014/main" id="{0A8D3850-0AA3-E4D9-41DB-1B65E3BF166E}"/>
              </a:ext>
            </a:extLst>
          </p:cNvPr>
          <p:cNvPicPr>
            <a:picLocks noChangeAspect="1"/>
          </p:cNvPicPr>
          <p:nvPr/>
        </p:nvPicPr>
        <p:blipFill>
          <a:blip r:embed="rId3"/>
          <a:stretch>
            <a:fillRect/>
          </a:stretch>
        </p:blipFill>
        <p:spPr>
          <a:xfrm>
            <a:off x="11178500" y="260648"/>
            <a:ext cx="603779" cy="933342"/>
          </a:xfrm>
          <a:prstGeom prst="rect">
            <a:avLst/>
          </a:prstGeom>
        </p:spPr>
      </p:pic>
      <p:pic>
        <p:nvPicPr>
          <p:cNvPr id="10" name="Picture 9">
            <a:extLst>
              <a:ext uri="{FF2B5EF4-FFF2-40B4-BE49-F238E27FC236}">
                <a16:creationId xmlns:a16="http://schemas.microsoft.com/office/drawing/2014/main" id="{290D3144-9467-5070-69B1-35AE34FE287A}"/>
              </a:ext>
            </a:extLst>
          </p:cNvPr>
          <p:cNvPicPr>
            <a:picLocks noChangeAspect="1"/>
          </p:cNvPicPr>
          <p:nvPr/>
        </p:nvPicPr>
        <p:blipFill>
          <a:blip r:embed="rId4"/>
          <a:stretch>
            <a:fillRect/>
          </a:stretch>
        </p:blipFill>
        <p:spPr>
          <a:xfrm>
            <a:off x="745871" y="3541062"/>
            <a:ext cx="5134105" cy="2629663"/>
          </a:xfrm>
          <a:prstGeom prst="rect">
            <a:avLst/>
          </a:prstGeom>
        </p:spPr>
      </p:pic>
      <p:pic>
        <p:nvPicPr>
          <p:cNvPr id="3" name="Picture 2">
            <a:extLst>
              <a:ext uri="{FF2B5EF4-FFF2-40B4-BE49-F238E27FC236}">
                <a16:creationId xmlns:a16="http://schemas.microsoft.com/office/drawing/2014/main" id="{12F8FA9B-A7CC-B0AF-92DA-0FF1B3992993}"/>
              </a:ext>
            </a:extLst>
          </p:cNvPr>
          <p:cNvPicPr>
            <a:picLocks noChangeAspect="1"/>
          </p:cNvPicPr>
          <p:nvPr/>
        </p:nvPicPr>
        <p:blipFill>
          <a:blip r:embed="rId5"/>
          <a:stretch>
            <a:fillRect/>
          </a:stretch>
        </p:blipFill>
        <p:spPr>
          <a:xfrm>
            <a:off x="6610320" y="3491068"/>
            <a:ext cx="4742264" cy="2678236"/>
          </a:xfrm>
          <a:prstGeom prst="rect">
            <a:avLst/>
          </a:prstGeom>
        </p:spPr>
      </p:pic>
    </p:spTree>
    <p:extLst>
      <p:ext uri="{BB962C8B-B14F-4D97-AF65-F5344CB8AC3E}">
        <p14:creationId xmlns:p14="http://schemas.microsoft.com/office/powerpoint/2010/main" val="165729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Snowmass AF7-rf</a:t>
            </a:r>
            <a:endParaRPr lang="de-DE" dirty="0"/>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RF Technology Topical Group</a:t>
            </a:r>
            <a:endParaRPr lang="de-DE" dirty="0"/>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8" y="1363409"/>
            <a:ext cx="9432428" cy="45858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Snowmass </a:t>
            </a:r>
            <a:r>
              <a:rPr lang="en-US" b="1" dirty="0"/>
              <a:t>Accelerator Frontier (AF)</a:t>
            </a:r>
            <a:r>
              <a:rPr lang="en-US" dirty="0"/>
              <a:t> consisted of several topical groups including </a:t>
            </a:r>
            <a:r>
              <a:rPr lang="en-US" b="1" dirty="0"/>
              <a:t>AF7-rf</a:t>
            </a:r>
            <a:r>
              <a:rPr lang="en-US" dirty="0"/>
              <a:t>, which covered </a:t>
            </a:r>
            <a:r>
              <a:rPr lang="en-US" b="1" dirty="0"/>
              <a:t>RF Systems and Sources</a:t>
            </a:r>
            <a:r>
              <a:rPr lang="en-US" dirty="0"/>
              <a:t>, </a:t>
            </a:r>
            <a:r>
              <a:rPr lang="en-US" b="1" dirty="0"/>
              <a:t>Innovative Design and Modeling</a:t>
            </a:r>
            <a:r>
              <a:rPr lang="en-US" dirty="0"/>
              <a:t>, and </a:t>
            </a:r>
            <a:r>
              <a:rPr lang="en-US" b="1" dirty="0"/>
              <a:t>Cavity Performance Frontier</a:t>
            </a:r>
          </a:p>
          <a:p>
            <a:pPr marL="285750" indent="-285750">
              <a:spcAft>
                <a:spcPts val="600"/>
              </a:spcAft>
              <a:buFont typeface="Arial" panose="020B0604020202020204" pitchFamily="34" charset="0"/>
              <a:buChar char="•"/>
            </a:pPr>
            <a:r>
              <a:rPr lang="en-US" dirty="0"/>
              <a:t>The AF7-rf co-conveners were Emilio </a:t>
            </a:r>
            <a:r>
              <a:rPr lang="en-US" dirty="0" err="1"/>
              <a:t>Nanni</a:t>
            </a:r>
            <a:r>
              <a:rPr lang="en-US" dirty="0"/>
              <a:t> (SLAC), Hans Weise (DESY), and Sergey Belomestnykh (FNAL)</a:t>
            </a:r>
          </a:p>
          <a:p>
            <a:pPr marL="285750" indent="-285750">
              <a:spcAft>
                <a:spcPts val="600"/>
              </a:spcAft>
              <a:buFont typeface="Arial" panose="020B0604020202020204" pitchFamily="34" charset="0"/>
              <a:buChar char="•"/>
            </a:pPr>
            <a:r>
              <a:rPr lang="en-US" b="1" dirty="0"/>
              <a:t>SRF technology</a:t>
            </a:r>
            <a:r>
              <a:rPr lang="en-US" dirty="0"/>
              <a:t> was discussed under the Cavity Performance Frontier topic</a:t>
            </a:r>
          </a:p>
          <a:p>
            <a:pPr marL="285750" indent="-285750">
              <a:spcAft>
                <a:spcPts val="600"/>
              </a:spcAft>
              <a:buFont typeface="Arial" panose="020B0604020202020204" pitchFamily="34" charset="0"/>
              <a:buChar char="•"/>
            </a:pPr>
            <a:r>
              <a:rPr lang="en-US" dirty="0"/>
              <a:t>To facilitate the process, AF7-rf held </a:t>
            </a:r>
            <a:r>
              <a:rPr lang="en-US" dirty="0" err="1"/>
              <a:t>miniWorkshops</a:t>
            </a:r>
            <a:r>
              <a:rPr lang="en-US" dirty="0"/>
              <a:t> and seminars</a:t>
            </a:r>
          </a:p>
          <a:p>
            <a:pPr marL="285750" indent="-285750">
              <a:spcAft>
                <a:spcPts val="600"/>
              </a:spcAft>
              <a:buFont typeface="Arial" panose="020B0604020202020204" pitchFamily="34" charset="0"/>
              <a:buChar char="•"/>
            </a:pPr>
            <a:r>
              <a:rPr lang="en-US" dirty="0"/>
              <a:t>AF7-rf discussion were structured around </a:t>
            </a:r>
            <a:r>
              <a:rPr lang="en-US" b="1" dirty="0"/>
              <a:t>DOE RF Accelerator Roadmap</a:t>
            </a:r>
            <a:r>
              <a:rPr lang="en-US" dirty="0"/>
              <a:t> (developed in 2017)</a:t>
            </a:r>
          </a:p>
          <a:p>
            <a:pPr marL="285750" indent="-285750">
              <a:spcAft>
                <a:spcPts val="600"/>
              </a:spcAft>
              <a:buFont typeface="Arial" panose="020B0604020202020204" pitchFamily="34" charset="0"/>
              <a:buChar char="•"/>
            </a:pPr>
            <a:r>
              <a:rPr lang="en-US" dirty="0"/>
              <a:t>In addition, we explored new or overlooked topics and concepts</a:t>
            </a:r>
          </a:p>
          <a:p>
            <a:pPr marL="285750" indent="-285750">
              <a:spcAft>
                <a:spcPts val="600"/>
              </a:spcAft>
              <a:buFont typeface="Arial" panose="020B0604020202020204" pitchFamily="34" charset="0"/>
              <a:buChar char="•"/>
            </a:pPr>
            <a:r>
              <a:rPr lang="en-US" dirty="0"/>
              <a:t>All White Papers were submitted to </a:t>
            </a:r>
            <a:r>
              <a:rPr lang="en-US" b="1" dirty="0" err="1"/>
              <a:t>arXiv</a:t>
            </a:r>
            <a:r>
              <a:rPr lang="en-US" dirty="0"/>
              <a:t> as part of </a:t>
            </a:r>
            <a:r>
              <a:rPr lang="en-US" b="1" dirty="0"/>
              <a:t>Snowmass Proceedings</a:t>
            </a:r>
            <a:r>
              <a:rPr lang="en-US" dirty="0"/>
              <a:t> (to be finalized soon)</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0A8D3850-0AA3-E4D9-41DB-1B65E3BF166E}"/>
              </a:ext>
            </a:extLst>
          </p:cNvPr>
          <p:cNvPicPr>
            <a:picLocks noChangeAspect="1"/>
          </p:cNvPicPr>
          <p:nvPr/>
        </p:nvPicPr>
        <p:blipFill>
          <a:blip r:embed="rId2"/>
          <a:stretch>
            <a:fillRect/>
          </a:stretch>
        </p:blipFill>
        <p:spPr>
          <a:xfrm>
            <a:off x="11178500" y="260648"/>
            <a:ext cx="603779" cy="933342"/>
          </a:xfrm>
          <a:prstGeom prst="rect">
            <a:avLst/>
          </a:prstGeom>
        </p:spPr>
      </p:pic>
      <p:pic>
        <p:nvPicPr>
          <p:cNvPr id="8" name="Google Shape;215;p11">
            <a:extLst>
              <a:ext uri="{FF2B5EF4-FFF2-40B4-BE49-F238E27FC236}">
                <a16:creationId xmlns:a16="http://schemas.microsoft.com/office/drawing/2014/main" id="{EC65E0B8-7C4B-CB67-7154-1742EF1D4EC8}"/>
              </a:ext>
            </a:extLst>
          </p:cNvPr>
          <p:cNvPicPr preferRelativeResize="0">
            <a:picLocks noChangeAspect="1"/>
          </p:cNvPicPr>
          <p:nvPr/>
        </p:nvPicPr>
        <p:blipFill rotWithShape="1">
          <a:blip r:embed="rId3">
            <a:alphaModFix/>
          </a:blip>
          <a:srcRect/>
          <a:stretch/>
        </p:blipFill>
        <p:spPr>
          <a:xfrm>
            <a:off x="9984432" y="1988840"/>
            <a:ext cx="2088232" cy="2682846"/>
          </a:xfrm>
          <a:prstGeom prst="rect">
            <a:avLst/>
          </a:prstGeom>
          <a:noFill/>
          <a:ln>
            <a:noFill/>
          </a:ln>
        </p:spPr>
      </p:pic>
    </p:spTree>
    <p:extLst>
      <p:ext uri="{BB962C8B-B14F-4D97-AF65-F5344CB8AC3E}">
        <p14:creationId xmlns:p14="http://schemas.microsoft.com/office/powerpoint/2010/main" val="2227520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a:t>SRF-related White Papers</a:t>
            </a:r>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SRF Cavity Performance (Gradient and Q), Studies of New Superconductors, Other Topics</a:t>
            </a:r>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8" y="1128801"/>
            <a:ext cx="11088612" cy="5324535"/>
          </a:xfrm>
          <a:prstGeom prst="rect">
            <a:avLst/>
          </a:prstGeom>
          <a:noFill/>
        </p:spPr>
        <p:txBody>
          <a:bodyPr wrap="square" rtlCol="0">
            <a:spAutoFit/>
          </a:bodyPr>
          <a:lstStyle/>
          <a:p>
            <a:pPr>
              <a:spcAft>
                <a:spcPts val="600"/>
              </a:spcAft>
            </a:pPr>
            <a:r>
              <a:rPr lang="en-US" b="1" dirty="0"/>
              <a:t>Overview papers</a:t>
            </a:r>
          </a:p>
          <a:p>
            <a:pPr marL="285750" indent="-285750">
              <a:spcAft>
                <a:spcPts val="600"/>
              </a:spcAft>
              <a:buFont typeface="Arial" panose="020B0604020202020204" pitchFamily="34" charset="0"/>
              <a:buChar char="•"/>
            </a:pPr>
            <a:r>
              <a:rPr lang="en-US" dirty="0"/>
              <a:t>Key Directions for Research and Development of Superconducting Radiofrequency (SRF) Cavities </a:t>
            </a:r>
            <a:r>
              <a:rPr lang="en-US" sz="1600" dirty="0">
                <a:solidFill>
                  <a:srgbClr val="0070C0"/>
                </a:solidFill>
                <a:hlinkClick r:id="rId2">
                  <a:extLst>
                    <a:ext uri="{A12FA001-AC4F-418D-AE19-62706E023703}">
                      <ahyp:hlinkClr xmlns:ahyp="http://schemas.microsoft.com/office/drawing/2018/hyperlinkcolor" val="tx"/>
                    </a:ext>
                  </a:extLst>
                </a:hlinkClick>
              </a:rPr>
              <a:t>http://arxiv.org/abs/2204.01178</a:t>
            </a:r>
            <a:endParaRPr lang="en-US" dirty="0">
              <a:solidFill>
                <a:srgbClr val="0070C0"/>
              </a:solidFill>
            </a:endParaRPr>
          </a:p>
          <a:p>
            <a:pPr marL="285750" indent="-285750">
              <a:spcAft>
                <a:spcPts val="600"/>
              </a:spcAft>
              <a:buFont typeface="Arial" panose="020B0604020202020204" pitchFamily="34" charset="0"/>
              <a:buChar char="•"/>
            </a:pPr>
            <a:r>
              <a:rPr lang="en-US" dirty="0"/>
              <a:t>Challenges and opportunities of SRF theory for next generation particle accelerators </a:t>
            </a:r>
            <a:r>
              <a:rPr lang="en-US" sz="1600" dirty="0">
                <a:solidFill>
                  <a:srgbClr val="0070C0"/>
                </a:solidFill>
                <a:hlinkClick r:id="rId3">
                  <a:extLst>
                    <a:ext uri="{A12FA001-AC4F-418D-AE19-62706E023703}">
                      <ahyp:hlinkClr xmlns:ahyp="http://schemas.microsoft.com/office/drawing/2018/hyperlinkcolor" val="tx"/>
                    </a:ext>
                  </a:extLst>
                </a:hlinkClick>
              </a:rPr>
              <a:t>https://arxiv.org/abs/2203.08315</a:t>
            </a:r>
            <a:endParaRPr lang="en-US" dirty="0">
              <a:solidFill>
                <a:srgbClr val="0070C0"/>
              </a:solidFill>
            </a:endParaRPr>
          </a:p>
          <a:p>
            <a:pPr marL="285750" indent="-285750">
              <a:spcAft>
                <a:spcPts val="600"/>
              </a:spcAft>
              <a:buFont typeface="Arial" panose="020B0604020202020204" pitchFamily="34" charset="0"/>
              <a:buChar char="•"/>
            </a:pPr>
            <a:r>
              <a:rPr lang="en-US" dirty="0"/>
              <a:t>Next-Generation Superconducting RF Technology based on Advanced Thin Film Technologies and Innovative Materials for Accelerator Enhanced Performance &amp; Energy Reach </a:t>
            </a:r>
            <a:r>
              <a:rPr lang="en-US" sz="1600" dirty="0">
                <a:solidFill>
                  <a:srgbClr val="0070C0"/>
                </a:solidFill>
                <a:hlinkClick r:id="rId4">
                  <a:extLst>
                    <a:ext uri="{A12FA001-AC4F-418D-AE19-62706E023703}">
                      <ahyp:hlinkClr xmlns:ahyp="http://schemas.microsoft.com/office/drawing/2018/hyperlinkcolor" val="tx"/>
                    </a:ext>
                  </a:extLst>
                </a:hlinkClick>
              </a:rPr>
              <a:t>https://arxiv.org/abs/2204.02536</a:t>
            </a:r>
            <a:endParaRPr lang="en-US" dirty="0">
              <a:solidFill>
                <a:srgbClr val="0070C0"/>
              </a:solidFill>
            </a:endParaRPr>
          </a:p>
          <a:p>
            <a:pPr>
              <a:spcAft>
                <a:spcPts val="600"/>
              </a:spcAft>
            </a:pPr>
            <a:r>
              <a:rPr lang="en-US" b="1" dirty="0"/>
              <a:t>Specific topics</a:t>
            </a:r>
          </a:p>
          <a:p>
            <a:pPr marL="285750" indent="-285750">
              <a:spcAft>
                <a:spcPts val="600"/>
              </a:spcAft>
              <a:buFont typeface="Arial" panose="020B0604020202020204" pitchFamily="34" charset="0"/>
              <a:buChar char="•"/>
            </a:pPr>
            <a:r>
              <a:rPr lang="en-US" dirty="0"/>
              <a:t>Medium-Grain Niobium SRF Cavity Production Technology for Science Frontiers and Accelerator Applications </a:t>
            </a:r>
            <a:r>
              <a:rPr lang="en-US" sz="1600" dirty="0">
                <a:solidFill>
                  <a:srgbClr val="0070C0"/>
                </a:solidFill>
                <a:hlinkClick r:id="rId5">
                  <a:extLst>
                    <a:ext uri="{A12FA001-AC4F-418D-AE19-62706E023703}">
                      <ahyp:hlinkClr xmlns:ahyp="http://schemas.microsoft.com/office/drawing/2018/hyperlinkcolor" val="tx"/>
                    </a:ext>
                  </a:extLst>
                </a:hlinkClick>
              </a:rPr>
              <a:t>https://arxiv.org/abs/2203.07371</a:t>
            </a:r>
            <a:endParaRPr lang="en-US" sz="1600" dirty="0">
              <a:solidFill>
                <a:srgbClr val="0070C0"/>
              </a:solidFill>
            </a:endParaRPr>
          </a:p>
          <a:p>
            <a:pPr marL="285750" indent="-285750">
              <a:spcAft>
                <a:spcPts val="600"/>
              </a:spcAft>
              <a:buFont typeface="Arial" panose="020B0604020202020204" pitchFamily="34" charset="0"/>
              <a:buChar char="•"/>
            </a:pPr>
            <a:r>
              <a:rPr lang="en-US" dirty="0"/>
              <a:t>Nb</a:t>
            </a:r>
            <a:r>
              <a:rPr lang="en-US" baseline="-25000" dirty="0"/>
              <a:t>3</a:t>
            </a:r>
            <a:r>
              <a:rPr lang="en-US" dirty="0"/>
              <a:t>Sn Superconducting Radiofrequency Cavities: a Maturing Technology for Particle Accelerators and Detectors </a:t>
            </a:r>
            <a:r>
              <a:rPr lang="en-US" sz="1600" dirty="0">
                <a:solidFill>
                  <a:srgbClr val="0070C0"/>
                </a:solidFill>
                <a:hlinkClick r:id="rId6">
                  <a:extLst>
                    <a:ext uri="{A12FA001-AC4F-418D-AE19-62706E023703}">
                      <ahyp:hlinkClr xmlns:ahyp="http://schemas.microsoft.com/office/drawing/2018/hyperlinkcolor" val="tx"/>
                    </a:ext>
                  </a:extLst>
                </a:hlinkClick>
              </a:rPr>
              <a:t>https://arxiv.org/abs/2203.06752</a:t>
            </a:r>
            <a:endParaRPr lang="en-US" dirty="0">
              <a:solidFill>
                <a:srgbClr val="0070C0"/>
              </a:solidFill>
            </a:endParaRPr>
          </a:p>
          <a:p>
            <a:pPr marL="285750" indent="-285750">
              <a:spcAft>
                <a:spcPts val="600"/>
              </a:spcAft>
              <a:buFont typeface="Arial" panose="020B0604020202020204" pitchFamily="34" charset="0"/>
              <a:buChar char="•"/>
            </a:pPr>
            <a:r>
              <a:rPr lang="en-US" dirty="0"/>
              <a:t>An Impartial Perspective for Superconducting Nb</a:t>
            </a:r>
            <a:r>
              <a:rPr lang="en-US" baseline="-25000" dirty="0"/>
              <a:t>3</a:t>
            </a:r>
            <a:r>
              <a:rPr lang="en-US" dirty="0"/>
              <a:t>Sn coated Copper RF Cavities for Future Linear Accelerators </a:t>
            </a:r>
            <a:r>
              <a:rPr lang="en-US" sz="1600" dirty="0">
                <a:solidFill>
                  <a:srgbClr val="0070C0"/>
                </a:solidFill>
                <a:hlinkClick r:id="rId7">
                  <a:extLst>
                    <a:ext uri="{A12FA001-AC4F-418D-AE19-62706E023703}">
                      <ahyp:hlinkClr xmlns:ahyp="http://schemas.microsoft.com/office/drawing/2018/hyperlinkcolor" val="tx"/>
                    </a:ext>
                  </a:extLst>
                </a:hlinkClick>
              </a:rPr>
              <a:t>https://arxiv.org/abs/2203.09718</a:t>
            </a:r>
            <a:endParaRPr lang="en-US" dirty="0">
              <a:solidFill>
                <a:srgbClr val="0070C0"/>
              </a:solidFill>
            </a:endParaRPr>
          </a:p>
          <a:p>
            <a:pPr marL="285750" indent="-285750">
              <a:spcAft>
                <a:spcPts val="600"/>
              </a:spcAft>
              <a:buFont typeface="Arial" panose="020B0604020202020204" pitchFamily="34" charset="0"/>
              <a:buChar char="•"/>
            </a:pPr>
            <a:r>
              <a:rPr lang="en-US" dirty="0"/>
              <a:t>Plasma Processing for In-Situ Field Emission Mitigation of Superconducting Radiofrequency (SRF) Cryomodules </a:t>
            </a:r>
            <a:r>
              <a:rPr lang="en-US" sz="1600" dirty="0">
                <a:solidFill>
                  <a:srgbClr val="0070C0"/>
                </a:solidFill>
                <a:hlinkClick r:id="rId8">
                  <a:extLst>
                    <a:ext uri="{A12FA001-AC4F-418D-AE19-62706E023703}">
                      <ahyp:hlinkClr xmlns:ahyp="http://schemas.microsoft.com/office/drawing/2018/hyperlinkcolor" val="tx"/>
                    </a:ext>
                  </a:extLst>
                </a:hlinkClick>
              </a:rPr>
              <a:t>https://arxiv.org/abs/2203.12442</a:t>
            </a:r>
            <a:endParaRPr lang="en-US" dirty="0">
              <a:solidFill>
                <a:srgbClr val="0070C0"/>
              </a:solidFill>
            </a:endParaRPr>
          </a:p>
        </p:txBody>
      </p:sp>
      <p:pic>
        <p:nvPicPr>
          <p:cNvPr id="2" name="Picture 1">
            <a:extLst>
              <a:ext uri="{FF2B5EF4-FFF2-40B4-BE49-F238E27FC236}">
                <a16:creationId xmlns:a16="http://schemas.microsoft.com/office/drawing/2014/main" id="{0A8D3850-0AA3-E4D9-41DB-1B65E3BF166E}"/>
              </a:ext>
            </a:extLst>
          </p:cNvPr>
          <p:cNvPicPr>
            <a:picLocks noChangeAspect="1"/>
          </p:cNvPicPr>
          <p:nvPr/>
        </p:nvPicPr>
        <p:blipFill>
          <a:blip r:embed="rId9"/>
          <a:stretch>
            <a:fillRect/>
          </a:stretch>
        </p:blipFill>
        <p:spPr>
          <a:xfrm>
            <a:off x="11178500" y="260648"/>
            <a:ext cx="603779" cy="933342"/>
          </a:xfrm>
          <a:prstGeom prst="rect">
            <a:avLst/>
          </a:prstGeom>
        </p:spPr>
      </p:pic>
    </p:spTree>
    <p:extLst>
      <p:ext uri="{BB962C8B-B14F-4D97-AF65-F5344CB8AC3E}">
        <p14:creationId xmlns:p14="http://schemas.microsoft.com/office/powerpoint/2010/main" val="2804538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a:t>SRF-related White Papers</a:t>
            </a:r>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White Papers for Proposed Facilities with Strong Need for High-gradient / High-Q SRF Technology</a:t>
            </a:r>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8" y="1277173"/>
            <a:ext cx="11592668" cy="5032147"/>
          </a:xfrm>
          <a:prstGeom prst="rect">
            <a:avLst/>
          </a:prstGeom>
          <a:noFill/>
        </p:spPr>
        <p:txBody>
          <a:bodyPr wrap="square" rtlCol="0">
            <a:spAutoFit/>
          </a:bodyPr>
          <a:lstStyle/>
          <a:p>
            <a:pPr>
              <a:spcAft>
                <a:spcPts val="600"/>
              </a:spcAft>
            </a:pPr>
            <a:r>
              <a:rPr lang="en-US" b="1" dirty="0"/>
              <a:t>Colliders</a:t>
            </a:r>
          </a:p>
          <a:p>
            <a:pPr marL="285750" indent="-285750">
              <a:spcAft>
                <a:spcPts val="600"/>
              </a:spcAft>
              <a:buFont typeface="Arial" panose="020B0604020202020204" pitchFamily="34" charset="0"/>
              <a:buChar char="•"/>
            </a:pPr>
            <a:r>
              <a:rPr lang="en-US" dirty="0"/>
              <a:t>The International Linear Collider: Report to Snowmass 2021 </a:t>
            </a:r>
            <a:r>
              <a:rPr lang="en-US" sz="1600" dirty="0">
                <a:solidFill>
                  <a:srgbClr val="0070C0"/>
                </a:solidFill>
                <a:hlinkClick r:id="rId2">
                  <a:extLst>
                    <a:ext uri="{A12FA001-AC4F-418D-AE19-62706E023703}">
                      <ahyp:hlinkClr xmlns:ahyp="http://schemas.microsoft.com/office/drawing/2018/hyperlinkcolor" val="tx"/>
                    </a:ext>
                  </a:extLst>
                </a:hlinkClick>
              </a:rPr>
              <a:t>https://arxiv.org/abs/2203.07622</a:t>
            </a:r>
            <a:endParaRPr lang="en-US" dirty="0">
              <a:solidFill>
                <a:srgbClr val="0070C0"/>
              </a:solidFill>
            </a:endParaRPr>
          </a:p>
          <a:p>
            <a:pPr marL="285750" indent="-285750">
              <a:spcAft>
                <a:spcPts val="600"/>
              </a:spcAft>
              <a:buFont typeface="Arial" panose="020B0604020202020204" pitchFamily="34" charset="0"/>
              <a:buChar char="•"/>
            </a:pPr>
            <a:r>
              <a:rPr lang="en-US" dirty="0"/>
              <a:t>Higgs-Energy </a:t>
            </a:r>
            <a:r>
              <a:rPr lang="en-US" dirty="0" err="1"/>
              <a:t>LEptoN</a:t>
            </a:r>
            <a:r>
              <a:rPr lang="en-US" dirty="0"/>
              <a:t> (HELEN) Collider based on advanced superconducting radio frequency technology </a:t>
            </a:r>
            <a:r>
              <a:rPr lang="en-US" sz="1600" dirty="0">
                <a:solidFill>
                  <a:srgbClr val="0070C0"/>
                </a:solidFill>
                <a:hlinkClick r:id="rId3">
                  <a:extLst>
                    <a:ext uri="{A12FA001-AC4F-418D-AE19-62706E023703}">
                      <ahyp:hlinkClr xmlns:ahyp="http://schemas.microsoft.com/office/drawing/2018/hyperlinkcolor" val="tx"/>
                    </a:ext>
                  </a:extLst>
                </a:hlinkClick>
              </a:rPr>
              <a:t>https://arxiv.org/abs/2203.08211</a:t>
            </a:r>
            <a:endParaRPr lang="en-US" dirty="0">
              <a:solidFill>
                <a:srgbClr val="0070C0"/>
              </a:solidFill>
            </a:endParaRPr>
          </a:p>
          <a:p>
            <a:pPr marL="285750" indent="-285750">
              <a:spcAft>
                <a:spcPts val="600"/>
              </a:spcAft>
              <a:buFont typeface="Arial" panose="020B0604020202020204" pitchFamily="34" charset="0"/>
              <a:buChar char="•"/>
            </a:pPr>
            <a:r>
              <a:rPr lang="en-US" dirty="0"/>
              <a:t>The </a:t>
            </a:r>
            <a:r>
              <a:rPr lang="en-US" dirty="0" err="1"/>
              <a:t>ReLiC</a:t>
            </a:r>
            <a:r>
              <a:rPr lang="en-US" dirty="0"/>
              <a:t> – Recycling Linear </a:t>
            </a:r>
            <a:r>
              <a:rPr lang="en-US" dirty="0" err="1"/>
              <a:t>e+e</a:t>
            </a:r>
            <a:r>
              <a:rPr lang="en-US" dirty="0"/>
              <a:t>- Collider </a:t>
            </a:r>
            <a:r>
              <a:rPr lang="en-US" sz="1600" dirty="0">
                <a:solidFill>
                  <a:srgbClr val="0070C0"/>
                </a:solidFill>
                <a:hlinkClick r:id="rId4">
                  <a:extLst>
                    <a:ext uri="{A12FA001-AC4F-418D-AE19-62706E023703}">
                      <ahyp:hlinkClr xmlns:ahyp="http://schemas.microsoft.com/office/drawing/2018/hyperlinkcolor" val="tx"/>
                    </a:ext>
                  </a:extLst>
                </a:hlinkClick>
              </a:rPr>
              <a:t>https://arxiv.org/abs/2203.06476</a:t>
            </a:r>
            <a:endParaRPr lang="en-US" dirty="0">
              <a:solidFill>
                <a:srgbClr val="0070C0"/>
              </a:solidFill>
            </a:endParaRPr>
          </a:p>
          <a:p>
            <a:pPr marL="285750" indent="-285750">
              <a:spcAft>
                <a:spcPts val="600"/>
              </a:spcAft>
              <a:buFont typeface="Arial" panose="020B0604020202020204" pitchFamily="34" charset="0"/>
              <a:buChar char="•"/>
            </a:pPr>
            <a:r>
              <a:rPr lang="en-US" dirty="0"/>
              <a:t>The Future Circular Collider: a Summary for the US 2021 Snowmass Process </a:t>
            </a:r>
            <a:r>
              <a:rPr lang="en-US" sz="1600" dirty="0">
                <a:solidFill>
                  <a:srgbClr val="0070C0"/>
                </a:solidFill>
                <a:hlinkClick r:id="rId5">
                  <a:extLst>
                    <a:ext uri="{A12FA001-AC4F-418D-AE19-62706E023703}">
                      <ahyp:hlinkClr xmlns:ahyp="http://schemas.microsoft.com/office/drawing/2018/hyperlinkcolor" val="tx"/>
                    </a:ext>
                  </a:extLst>
                </a:hlinkClick>
              </a:rPr>
              <a:t>https://arxiv.org/abs/2203.06520</a:t>
            </a:r>
            <a:endParaRPr lang="en-US" dirty="0">
              <a:solidFill>
                <a:srgbClr val="0070C0"/>
              </a:solidFill>
            </a:endParaRPr>
          </a:p>
          <a:p>
            <a:pPr marL="285750" indent="-285750">
              <a:spcAft>
                <a:spcPts val="600"/>
              </a:spcAft>
              <a:buFont typeface="Arial" panose="020B0604020202020204" pitchFamily="34" charset="0"/>
              <a:buChar char="•"/>
            </a:pPr>
            <a:r>
              <a:rPr lang="en-US" dirty="0"/>
              <a:t>Snowmass2021 White Paper AF3-CEPC </a:t>
            </a:r>
            <a:r>
              <a:rPr lang="en-US" sz="1600" dirty="0">
                <a:solidFill>
                  <a:srgbClr val="0070C0"/>
                </a:solidFill>
                <a:hlinkClick r:id="rId6">
                  <a:extLst>
                    <a:ext uri="{A12FA001-AC4F-418D-AE19-62706E023703}">
                      <ahyp:hlinkClr xmlns:ahyp="http://schemas.microsoft.com/office/drawing/2018/hyperlinkcolor" val="tx"/>
                    </a:ext>
                  </a:extLst>
                </a:hlinkClick>
              </a:rPr>
              <a:t>https://arxiv.org/abs/2203.09451</a:t>
            </a:r>
            <a:endParaRPr lang="en-US" dirty="0">
              <a:solidFill>
                <a:srgbClr val="0070C0"/>
              </a:solidFill>
            </a:endParaRPr>
          </a:p>
          <a:p>
            <a:pPr marL="285750" indent="-285750">
              <a:spcAft>
                <a:spcPts val="600"/>
              </a:spcAft>
              <a:buFont typeface="Arial" panose="020B0604020202020204" pitchFamily="34" charset="0"/>
              <a:buChar char="•"/>
            </a:pPr>
            <a:r>
              <a:rPr lang="en-US" dirty="0"/>
              <a:t>CERC – Circular </a:t>
            </a:r>
            <a:r>
              <a:rPr lang="en-US" dirty="0" err="1"/>
              <a:t>e+e</a:t>
            </a:r>
            <a:r>
              <a:rPr lang="en-US" dirty="0"/>
              <a:t>- Collider using Energy-Recovery Linac </a:t>
            </a:r>
            <a:r>
              <a:rPr lang="en-US" sz="1600" dirty="0">
                <a:solidFill>
                  <a:srgbClr val="0070C0"/>
                </a:solidFill>
                <a:hlinkClick r:id="rId7">
                  <a:extLst>
                    <a:ext uri="{A12FA001-AC4F-418D-AE19-62706E023703}">
                      <ahyp:hlinkClr xmlns:ahyp="http://schemas.microsoft.com/office/drawing/2018/hyperlinkcolor" val="tx"/>
                    </a:ext>
                  </a:extLst>
                </a:hlinkClick>
              </a:rPr>
              <a:t>https://arxiv.org/abs/2203.07358</a:t>
            </a:r>
            <a:endParaRPr lang="en-US" dirty="0">
              <a:solidFill>
                <a:srgbClr val="0070C0"/>
              </a:solidFill>
            </a:endParaRPr>
          </a:p>
          <a:p>
            <a:pPr marL="285750" indent="-285750">
              <a:spcAft>
                <a:spcPts val="600"/>
              </a:spcAft>
              <a:buFont typeface="Arial" panose="020B0604020202020204" pitchFamily="34" charset="0"/>
              <a:buChar char="•"/>
            </a:pPr>
            <a:r>
              <a:rPr lang="en-US" dirty="0"/>
              <a:t>A Muon Collider Facility for Physics Discovery </a:t>
            </a:r>
            <a:r>
              <a:rPr lang="en-US" sz="1600" dirty="0">
                <a:solidFill>
                  <a:srgbClr val="0070C0"/>
                </a:solidFill>
                <a:hlinkClick r:id="rId8">
                  <a:extLst>
                    <a:ext uri="{A12FA001-AC4F-418D-AE19-62706E023703}">
                      <ahyp:hlinkClr xmlns:ahyp="http://schemas.microsoft.com/office/drawing/2018/hyperlinkcolor" val="tx"/>
                    </a:ext>
                  </a:extLst>
                </a:hlinkClick>
              </a:rPr>
              <a:t>https://arxiv.org/abs/2203.08033</a:t>
            </a:r>
            <a:endParaRPr lang="en-US" dirty="0">
              <a:solidFill>
                <a:srgbClr val="0070C0"/>
              </a:solidFill>
            </a:endParaRPr>
          </a:p>
          <a:p>
            <a:pPr>
              <a:spcAft>
                <a:spcPts val="600"/>
              </a:spcAft>
            </a:pPr>
            <a:r>
              <a:rPr lang="en-US" b="1" dirty="0"/>
              <a:t>Neutrino experiments</a:t>
            </a:r>
          </a:p>
          <a:p>
            <a:pPr marL="285750" indent="-285750">
              <a:spcAft>
                <a:spcPts val="600"/>
              </a:spcAft>
              <a:buFont typeface="Arial" panose="020B0604020202020204" pitchFamily="34" charset="0"/>
              <a:buChar char="•"/>
            </a:pPr>
            <a:r>
              <a:rPr lang="en-US" dirty="0"/>
              <a:t>An 8 GeV Linac as the Booster Replacement in the Fermilab Power Upgrade: a Snowmass 2021 White Paper </a:t>
            </a:r>
            <a:r>
              <a:rPr lang="en-US" sz="1600" dirty="0">
                <a:solidFill>
                  <a:srgbClr val="0070C0"/>
                </a:solidFill>
                <a:hlinkClick r:id="rId9">
                  <a:extLst>
                    <a:ext uri="{A12FA001-AC4F-418D-AE19-62706E023703}">
                      <ahyp:hlinkClr xmlns:ahyp="http://schemas.microsoft.com/office/drawing/2018/hyperlinkcolor" val="tx"/>
                    </a:ext>
                  </a:extLst>
                </a:hlinkClick>
              </a:rPr>
              <a:t>https://arxiv.org/abs/2203.05052</a:t>
            </a:r>
            <a:endParaRPr lang="en-US" dirty="0">
              <a:solidFill>
                <a:srgbClr val="0070C0"/>
              </a:solidFill>
            </a:endParaRPr>
          </a:p>
          <a:p>
            <a:pPr>
              <a:spcAft>
                <a:spcPts val="600"/>
              </a:spcAft>
            </a:pPr>
            <a:r>
              <a:rPr lang="en-US" b="1" dirty="0"/>
              <a:t>Dark matter searches</a:t>
            </a:r>
          </a:p>
          <a:p>
            <a:pPr marL="285750" indent="-285750">
              <a:spcAft>
                <a:spcPts val="600"/>
              </a:spcAft>
              <a:buFont typeface="Arial" panose="020B0604020202020204" pitchFamily="34" charset="0"/>
              <a:buChar char="•"/>
            </a:pPr>
            <a:r>
              <a:rPr lang="en-US" dirty="0"/>
              <a:t>Searches for new particles, dark matter, and gravitational waves with SRF cavities </a:t>
            </a:r>
            <a:r>
              <a:rPr lang="en-US" sz="1600" dirty="0">
                <a:solidFill>
                  <a:srgbClr val="0070C0"/>
                </a:solidFill>
                <a:hlinkClick r:id="rId10">
                  <a:extLst>
                    <a:ext uri="{A12FA001-AC4F-418D-AE19-62706E023703}">
                      <ahyp:hlinkClr xmlns:ahyp="http://schemas.microsoft.com/office/drawing/2018/hyperlinkcolor" val="tx"/>
                    </a:ext>
                  </a:extLst>
                </a:hlinkClick>
              </a:rPr>
              <a:t>https://arxiv.org/abs/2204.01178</a:t>
            </a:r>
            <a:endParaRPr lang="en-US" dirty="0">
              <a:solidFill>
                <a:srgbClr val="0070C0"/>
              </a:solidFill>
            </a:endParaRPr>
          </a:p>
        </p:txBody>
      </p:sp>
      <p:pic>
        <p:nvPicPr>
          <p:cNvPr id="2" name="Picture 1">
            <a:extLst>
              <a:ext uri="{FF2B5EF4-FFF2-40B4-BE49-F238E27FC236}">
                <a16:creationId xmlns:a16="http://schemas.microsoft.com/office/drawing/2014/main" id="{0A8D3850-0AA3-E4D9-41DB-1B65E3BF166E}"/>
              </a:ext>
            </a:extLst>
          </p:cNvPr>
          <p:cNvPicPr>
            <a:picLocks noChangeAspect="1"/>
          </p:cNvPicPr>
          <p:nvPr/>
        </p:nvPicPr>
        <p:blipFill>
          <a:blip r:embed="rId11"/>
          <a:stretch>
            <a:fillRect/>
          </a:stretch>
        </p:blipFill>
        <p:spPr>
          <a:xfrm>
            <a:off x="11178500" y="260648"/>
            <a:ext cx="603779" cy="933342"/>
          </a:xfrm>
          <a:prstGeom prst="rect">
            <a:avLst/>
          </a:prstGeom>
        </p:spPr>
      </p:pic>
    </p:spTree>
    <p:extLst>
      <p:ext uri="{BB962C8B-B14F-4D97-AF65-F5344CB8AC3E}">
        <p14:creationId xmlns:p14="http://schemas.microsoft.com/office/powerpoint/2010/main" val="3067525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AF7-rf Topical Group Report</a:t>
            </a:r>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endParaRPr lang="en-US" dirty="0"/>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8" y="1277173"/>
            <a:ext cx="5979701" cy="14773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AF7-rf discussions and submitted White Papers and LOIs are summarized in the topical group report, which was discussed at the Snowmass Community Summer Study Workshop in Seattle and then published in </a:t>
            </a:r>
            <a:r>
              <a:rPr lang="en-US" dirty="0" err="1"/>
              <a:t>arXiv</a:t>
            </a:r>
            <a:r>
              <a:rPr lang="en-US" dirty="0"/>
              <a:t>: </a:t>
            </a:r>
            <a:r>
              <a:rPr lang="en-US" sz="1600" dirty="0">
                <a:solidFill>
                  <a:srgbClr val="0070C0"/>
                </a:solidFill>
                <a:hlinkClick r:id="rId2">
                  <a:extLst>
                    <a:ext uri="{A12FA001-AC4F-418D-AE19-62706E023703}">
                      <ahyp:hlinkClr xmlns:ahyp="http://schemas.microsoft.com/office/drawing/2018/hyperlinkcolor" val="tx"/>
                    </a:ext>
                  </a:extLst>
                </a:hlinkClick>
              </a:rPr>
              <a:t>https://arxiv.org/abs/2208.12368</a:t>
            </a:r>
            <a:r>
              <a:rPr lang="en-US" dirty="0"/>
              <a:t> </a:t>
            </a:r>
          </a:p>
        </p:txBody>
      </p:sp>
      <p:pic>
        <p:nvPicPr>
          <p:cNvPr id="2" name="Picture 1">
            <a:extLst>
              <a:ext uri="{FF2B5EF4-FFF2-40B4-BE49-F238E27FC236}">
                <a16:creationId xmlns:a16="http://schemas.microsoft.com/office/drawing/2014/main" id="{0A8D3850-0AA3-E4D9-41DB-1B65E3BF166E}"/>
              </a:ext>
            </a:extLst>
          </p:cNvPr>
          <p:cNvPicPr>
            <a:picLocks noChangeAspect="1"/>
          </p:cNvPicPr>
          <p:nvPr/>
        </p:nvPicPr>
        <p:blipFill>
          <a:blip r:embed="rId3"/>
          <a:stretch>
            <a:fillRect/>
          </a:stretch>
        </p:blipFill>
        <p:spPr>
          <a:xfrm>
            <a:off x="11178500" y="260648"/>
            <a:ext cx="603779" cy="933342"/>
          </a:xfrm>
          <a:prstGeom prst="rect">
            <a:avLst/>
          </a:prstGeom>
        </p:spPr>
      </p:pic>
      <p:pic>
        <p:nvPicPr>
          <p:cNvPr id="3" name="Picture 2">
            <a:extLst>
              <a:ext uri="{FF2B5EF4-FFF2-40B4-BE49-F238E27FC236}">
                <a16:creationId xmlns:a16="http://schemas.microsoft.com/office/drawing/2014/main" id="{919F514E-9C57-7A43-0849-5D8B7E460950}"/>
              </a:ext>
            </a:extLst>
          </p:cNvPr>
          <p:cNvPicPr>
            <a:picLocks noChangeAspect="1"/>
          </p:cNvPicPr>
          <p:nvPr/>
        </p:nvPicPr>
        <p:blipFill>
          <a:blip r:embed="rId4"/>
          <a:stretch>
            <a:fillRect/>
          </a:stretch>
        </p:blipFill>
        <p:spPr>
          <a:xfrm>
            <a:off x="6689579" y="1578161"/>
            <a:ext cx="5092700" cy="4622800"/>
          </a:xfrm>
          <a:custGeom>
            <a:avLst/>
            <a:gdLst>
              <a:gd name="connsiteX0" fmla="*/ 0 w 5092700"/>
              <a:gd name="connsiteY0" fmla="*/ 0 h 4622800"/>
              <a:gd name="connsiteX1" fmla="*/ 514929 w 5092700"/>
              <a:gd name="connsiteY1" fmla="*/ 0 h 4622800"/>
              <a:gd name="connsiteX2" fmla="*/ 1131711 w 5092700"/>
              <a:gd name="connsiteY2" fmla="*/ 0 h 4622800"/>
              <a:gd name="connsiteX3" fmla="*/ 1595713 w 5092700"/>
              <a:gd name="connsiteY3" fmla="*/ 0 h 4622800"/>
              <a:gd name="connsiteX4" fmla="*/ 2161568 w 5092700"/>
              <a:gd name="connsiteY4" fmla="*/ 0 h 4622800"/>
              <a:gd name="connsiteX5" fmla="*/ 2778351 w 5092700"/>
              <a:gd name="connsiteY5" fmla="*/ 0 h 4622800"/>
              <a:gd name="connsiteX6" fmla="*/ 3191425 w 5092700"/>
              <a:gd name="connsiteY6" fmla="*/ 0 h 4622800"/>
              <a:gd name="connsiteX7" fmla="*/ 3604500 w 5092700"/>
              <a:gd name="connsiteY7" fmla="*/ 0 h 4622800"/>
              <a:gd name="connsiteX8" fmla="*/ 4272209 w 5092700"/>
              <a:gd name="connsiteY8" fmla="*/ 0 h 4622800"/>
              <a:gd name="connsiteX9" fmla="*/ 5092700 w 5092700"/>
              <a:gd name="connsiteY9" fmla="*/ 0 h 4622800"/>
              <a:gd name="connsiteX10" fmla="*/ 5092700 w 5092700"/>
              <a:gd name="connsiteY10" fmla="*/ 439166 h 4622800"/>
              <a:gd name="connsiteX11" fmla="*/ 5092700 w 5092700"/>
              <a:gd name="connsiteY11" fmla="*/ 970788 h 4622800"/>
              <a:gd name="connsiteX12" fmla="*/ 5092700 w 5092700"/>
              <a:gd name="connsiteY12" fmla="*/ 1594866 h 4622800"/>
              <a:gd name="connsiteX13" fmla="*/ 5092700 w 5092700"/>
              <a:gd name="connsiteY13" fmla="*/ 2080260 h 4622800"/>
              <a:gd name="connsiteX14" fmla="*/ 5092700 w 5092700"/>
              <a:gd name="connsiteY14" fmla="*/ 2658110 h 4622800"/>
              <a:gd name="connsiteX15" fmla="*/ 5092700 w 5092700"/>
              <a:gd name="connsiteY15" fmla="*/ 3097276 h 4622800"/>
              <a:gd name="connsiteX16" fmla="*/ 5092700 w 5092700"/>
              <a:gd name="connsiteY16" fmla="*/ 3767582 h 4622800"/>
              <a:gd name="connsiteX17" fmla="*/ 5092700 w 5092700"/>
              <a:gd name="connsiteY17" fmla="*/ 4622800 h 4622800"/>
              <a:gd name="connsiteX18" fmla="*/ 4424990 w 5092700"/>
              <a:gd name="connsiteY18" fmla="*/ 4622800 h 4622800"/>
              <a:gd name="connsiteX19" fmla="*/ 3808208 w 5092700"/>
              <a:gd name="connsiteY19" fmla="*/ 4622800 h 4622800"/>
              <a:gd name="connsiteX20" fmla="*/ 3344206 w 5092700"/>
              <a:gd name="connsiteY20" fmla="*/ 4622800 h 4622800"/>
              <a:gd name="connsiteX21" fmla="*/ 2676497 w 5092700"/>
              <a:gd name="connsiteY21" fmla="*/ 4622800 h 4622800"/>
              <a:gd name="connsiteX22" fmla="*/ 2110641 w 5092700"/>
              <a:gd name="connsiteY22" fmla="*/ 4622800 h 4622800"/>
              <a:gd name="connsiteX23" fmla="*/ 1697567 w 5092700"/>
              <a:gd name="connsiteY23" fmla="*/ 4622800 h 4622800"/>
              <a:gd name="connsiteX24" fmla="*/ 1131711 w 5092700"/>
              <a:gd name="connsiteY24" fmla="*/ 4622800 h 4622800"/>
              <a:gd name="connsiteX25" fmla="*/ 616783 w 5092700"/>
              <a:gd name="connsiteY25" fmla="*/ 4622800 h 4622800"/>
              <a:gd name="connsiteX26" fmla="*/ 0 w 5092700"/>
              <a:gd name="connsiteY26" fmla="*/ 4622800 h 4622800"/>
              <a:gd name="connsiteX27" fmla="*/ 0 w 5092700"/>
              <a:gd name="connsiteY27" fmla="*/ 4091178 h 4622800"/>
              <a:gd name="connsiteX28" fmla="*/ 0 w 5092700"/>
              <a:gd name="connsiteY28" fmla="*/ 3420872 h 4622800"/>
              <a:gd name="connsiteX29" fmla="*/ 0 w 5092700"/>
              <a:gd name="connsiteY29" fmla="*/ 2796794 h 4622800"/>
              <a:gd name="connsiteX30" fmla="*/ 0 w 5092700"/>
              <a:gd name="connsiteY30" fmla="*/ 2265172 h 4622800"/>
              <a:gd name="connsiteX31" fmla="*/ 0 w 5092700"/>
              <a:gd name="connsiteY31" fmla="*/ 1826006 h 4622800"/>
              <a:gd name="connsiteX32" fmla="*/ 0 w 5092700"/>
              <a:gd name="connsiteY32" fmla="*/ 1294384 h 4622800"/>
              <a:gd name="connsiteX33" fmla="*/ 0 w 5092700"/>
              <a:gd name="connsiteY33" fmla="*/ 670306 h 4622800"/>
              <a:gd name="connsiteX34" fmla="*/ 0 w 5092700"/>
              <a:gd name="connsiteY34" fmla="*/ 0 h 462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92700" h="4622800" fill="none" extrusionOk="0">
                <a:moveTo>
                  <a:pt x="0" y="0"/>
                </a:moveTo>
                <a:cubicBezTo>
                  <a:pt x="232989" y="-22900"/>
                  <a:pt x="381120" y="45458"/>
                  <a:pt x="514929" y="0"/>
                </a:cubicBezTo>
                <a:cubicBezTo>
                  <a:pt x="648738" y="-45458"/>
                  <a:pt x="942131" y="64692"/>
                  <a:pt x="1131711" y="0"/>
                </a:cubicBezTo>
                <a:cubicBezTo>
                  <a:pt x="1321291" y="-64692"/>
                  <a:pt x="1398408" y="55262"/>
                  <a:pt x="1595713" y="0"/>
                </a:cubicBezTo>
                <a:cubicBezTo>
                  <a:pt x="1793018" y="-55262"/>
                  <a:pt x="1936046" y="33372"/>
                  <a:pt x="2161568" y="0"/>
                </a:cubicBezTo>
                <a:cubicBezTo>
                  <a:pt x="2387090" y="-33372"/>
                  <a:pt x="2470866" y="38244"/>
                  <a:pt x="2778351" y="0"/>
                </a:cubicBezTo>
                <a:cubicBezTo>
                  <a:pt x="3085836" y="-38244"/>
                  <a:pt x="3019181" y="22086"/>
                  <a:pt x="3191425" y="0"/>
                </a:cubicBezTo>
                <a:cubicBezTo>
                  <a:pt x="3363669" y="-22086"/>
                  <a:pt x="3504206" y="22268"/>
                  <a:pt x="3604500" y="0"/>
                </a:cubicBezTo>
                <a:cubicBezTo>
                  <a:pt x="3704795" y="-22268"/>
                  <a:pt x="4020151" y="74824"/>
                  <a:pt x="4272209" y="0"/>
                </a:cubicBezTo>
                <a:cubicBezTo>
                  <a:pt x="4524267" y="-74824"/>
                  <a:pt x="4691597" y="46050"/>
                  <a:pt x="5092700" y="0"/>
                </a:cubicBezTo>
                <a:cubicBezTo>
                  <a:pt x="5098084" y="168276"/>
                  <a:pt x="5048565" y="246491"/>
                  <a:pt x="5092700" y="439166"/>
                </a:cubicBezTo>
                <a:cubicBezTo>
                  <a:pt x="5136835" y="631841"/>
                  <a:pt x="5078629" y="767278"/>
                  <a:pt x="5092700" y="970788"/>
                </a:cubicBezTo>
                <a:cubicBezTo>
                  <a:pt x="5106771" y="1174298"/>
                  <a:pt x="5084050" y="1432914"/>
                  <a:pt x="5092700" y="1594866"/>
                </a:cubicBezTo>
                <a:cubicBezTo>
                  <a:pt x="5101350" y="1756818"/>
                  <a:pt x="5051820" y="1896599"/>
                  <a:pt x="5092700" y="2080260"/>
                </a:cubicBezTo>
                <a:cubicBezTo>
                  <a:pt x="5133580" y="2263921"/>
                  <a:pt x="5032163" y="2536516"/>
                  <a:pt x="5092700" y="2658110"/>
                </a:cubicBezTo>
                <a:cubicBezTo>
                  <a:pt x="5153237" y="2779704"/>
                  <a:pt x="5040291" y="2968095"/>
                  <a:pt x="5092700" y="3097276"/>
                </a:cubicBezTo>
                <a:cubicBezTo>
                  <a:pt x="5145109" y="3226457"/>
                  <a:pt x="5052565" y="3498643"/>
                  <a:pt x="5092700" y="3767582"/>
                </a:cubicBezTo>
                <a:cubicBezTo>
                  <a:pt x="5132835" y="4036521"/>
                  <a:pt x="5017587" y="4248725"/>
                  <a:pt x="5092700" y="4622800"/>
                </a:cubicBezTo>
                <a:cubicBezTo>
                  <a:pt x="4876521" y="4663344"/>
                  <a:pt x="4574929" y="4561193"/>
                  <a:pt x="4424990" y="4622800"/>
                </a:cubicBezTo>
                <a:cubicBezTo>
                  <a:pt x="4275051" y="4684407"/>
                  <a:pt x="4014898" y="4603842"/>
                  <a:pt x="3808208" y="4622800"/>
                </a:cubicBezTo>
                <a:cubicBezTo>
                  <a:pt x="3601518" y="4641758"/>
                  <a:pt x="3549528" y="4576049"/>
                  <a:pt x="3344206" y="4622800"/>
                </a:cubicBezTo>
                <a:cubicBezTo>
                  <a:pt x="3138884" y="4669551"/>
                  <a:pt x="2931688" y="4618267"/>
                  <a:pt x="2676497" y="4622800"/>
                </a:cubicBezTo>
                <a:cubicBezTo>
                  <a:pt x="2421306" y="4627333"/>
                  <a:pt x="2333500" y="4621138"/>
                  <a:pt x="2110641" y="4622800"/>
                </a:cubicBezTo>
                <a:cubicBezTo>
                  <a:pt x="1887782" y="4624462"/>
                  <a:pt x="1898087" y="4583177"/>
                  <a:pt x="1697567" y="4622800"/>
                </a:cubicBezTo>
                <a:cubicBezTo>
                  <a:pt x="1497047" y="4662423"/>
                  <a:pt x="1363857" y="4572761"/>
                  <a:pt x="1131711" y="4622800"/>
                </a:cubicBezTo>
                <a:cubicBezTo>
                  <a:pt x="899565" y="4672839"/>
                  <a:pt x="758108" y="4583778"/>
                  <a:pt x="616783" y="4622800"/>
                </a:cubicBezTo>
                <a:cubicBezTo>
                  <a:pt x="475458" y="4661822"/>
                  <a:pt x="158061" y="4601142"/>
                  <a:pt x="0" y="4622800"/>
                </a:cubicBezTo>
                <a:cubicBezTo>
                  <a:pt x="-41531" y="4495936"/>
                  <a:pt x="44045" y="4310861"/>
                  <a:pt x="0" y="4091178"/>
                </a:cubicBezTo>
                <a:cubicBezTo>
                  <a:pt x="-44045" y="3871495"/>
                  <a:pt x="24464" y="3682728"/>
                  <a:pt x="0" y="3420872"/>
                </a:cubicBezTo>
                <a:cubicBezTo>
                  <a:pt x="-24464" y="3159016"/>
                  <a:pt x="67342" y="2948859"/>
                  <a:pt x="0" y="2796794"/>
                </a:cubicBezTo>
                <a:cubicBezTo>
                  <a:pt x="-67342" y="2644729"/>
                  <a:pt x="48624" y="2512056"/>
                  <a:pt x="0" y="2265172"/>
                </a:cubicBezTo>
                <a:cubicBezTo>
                  <a:pt x="-48624" y="2018288"/>
                  <a:pt x="6362" y="1957971"/>
                  <a:pt x="0" y="1826006"/>
                </a:cubicBezTo>
                <a:cubicBezTo>
                  <a:pt x="-6362" y="1694041"/>
                  <a:pt x="14793" y="1501884"/>
                  <a:pt x="0" y="1294384"/>
                </a:cubicBezTo>
                <a:cubicBezTo>
                  <a:pt x="-14793" y="1086884"/>
                  <a:pt x="25059" y="881240"/>
                  <a:pt x="0" y="670306"/>
                </a:cubicBezTo>
                <a:cubicBezTo>
                  <a:pt x="-25059" y="459372"/>
                  <a:pt x="33596" y="283645"/>
                  <a:pt x="0" y="0"/>
                </a:cubicBezTo>
                <a:close/>
              </a:path>
              <a:path w="5092700" h="4622800" stroke="0" extrusionOk="0">
                <a:moveTo>
                  <a:pt x="0" y="0"/>
                </a:moveTo>
                <a:cubicBezTo>
                  <a:pt x="119094" y="-48095"/>
                  <a:pt x="274139" y="15022"/>
                  <a:pt x="514929" y="0"/>
                </a:cubicBezTo>
                <a:cubicBezTo>
                  <a:pt x="755719" y="-15022"/>
                  <a:pt x="772676" y="39890"/>
                  <a:pt x="928003" y="0"/>
                </a:cubicBezTo>
                <a:cubicBezTo>
                  <a:pt x="1083330" y="-39890"/>
                  <a:pt x="1377984" y="55697"/>
                  <a:pt x="1595713" y="0"/>
                </a:cubicBezTo>
                <a:cubicBezTo>
                  <a:pt x="1813442" y="-55697"/>
                  <a:pt x="1959114" y="61699"/>
                  <a:pt x="2110641" y="0"/>
                </a:cubicBezTo>
                <a:cubicBezTo>
                  <a:pt x="2262168" y="-61699"/>
                  <a:pt x="2480329" y="42207"/>
                  <a:pt x="2625570" y="0"/>
                </a:cubicBezTo>
                <a:cubicBezTo>
                  <a:pt x="2770811" y="-42207"/>
                  <a:pt x="3014679" y="25143"/>
                  <a:pt x="3293279" y="0"/>
                </a:cubicBezTo>
                <a:cubicBezTo>
                  <a:pt x="3571879" y="-25143"/>
                  <a:pt x="3642175" y="25860"/>
                  <a:pt x="3757281" y="0"/>
                </a:cubicBezTo>
                <a:cubicBezTo>
                  <a:pt x="3872387" y="-25860"/>
                  <a:pt x="4228163" y="20069"/>
                  <a:pt x="4424990" y="0"/>
                </a:cubicBezTo>
                <a:cubicBezTo>
                  <a:pt x="4621817" y="-20069"/>
                  <a:pt x="4842352" y="31783"/>
                  <a:pt x="5092700" y="0"/>
                </a:cubicBezTo>
                <a:cubicBezTo>
                  <a:pt x="5095783" y="229466"/>
                  <a:pt x="5083235" y="339604"/>
                  <a:pt x="5092700" y="577850"/>
                </a:cubicBezTo>
                <a:cubicBezTo>
                  <a:pt x="5102165" y="816096"/>
                  <a:pt x="5058509" y="971049"/>
                  <a:pt x="5092700" y="1155700"/>
                </a:cubicBezTo>
                <a:cubicBezTo>
                  <a:pt x="5126891" y="1340351"/>
                  <a:pt x="5070015" y="1535781"/>
                  <a:pt x="5092700" y="1779778"/>
                </a:cubicBezTo>
                <a:cubicBezTo>
                  <a:pt x="5115385" y="2023775"/>
                  <a:pt x="5088141" y="2118570"/>
                  <a:pt x="5092700" y="2218944"/>
                </a:cubicBezTo>
                <a:cubicBezTo>
                  <a:pt x="5097259" y="2319318"/>
                  <a:pt x="5083887" y="2609665"/>
                  <a:pt x="5092700" y="2796794"/>
                </a:cubicBezTo>
                <a:cubicBezTo>
                  <a:pt x="5101513" y="2983923"/>
                  <a:pt x="5063515" y="3167376"/>
                  <a:pt x="5092700" y="3374644"/>
                </a:cubicBezTo>
                <a:cubicBezTo>
                  <a:pt x="5121885" y="3581912"/>
                  <a:pt x="5024045" y="3728204"/>
                  <a:pt x="5092700" y="3952494"/>
                </a:cubicBezTo>
                <a:cubicBezTo>
                  <a:pt x="5161355" y="4176784"/>
                  <a:pt x="5054141" y="4376007"/>
                  <a:pt x="5092700" y="4622800"/>
                </a:cubicBezTo>
                <a:cubicBezTo>
                  <a:pt x="4796006" y="4660451"/>
                  <a:pt x="4711826" y="4613140"/>
                  <a:pt x="4475917" y="4622800"/>
                </a:cubicBezTo>
                <a:cubicBezTo>
                  <a:pt x="4240008" y="4632460"/>
                  <a:pt x="4238398" y="4605906"/>
                  <a:pt x="4062843" y="4622800"/>
                </a:cubicBezTo>
                <a:cubicBezTo>
                  <a:pt x="3887288" y="4639694"/>
                  <a:pt x="3725155" y="4604944"/>
                  <a:pt x="3598841" y="4622800"/>
                </a:cubicBezTo>
                <a:cubicBezTo>
                  <a:pt x="3472527" y="4640656"/>
                  <a:pt x="3066112" y="4604981"/>
                  <a:pt x="2931132" y="4622800"/>
                </a:cubicBezTo>
                <a:cubicBezTo>
                  <a:pt x="2796152" y="4640619"/>
                  <a:pt x="2523401" y="4590639"/>
                  <a:pt x="2365276" y="4622800"/>
                </a:cubicBezTo>
                <a:cubicBezTo>
                  <a:pt x="2207151" y="4654961"/>
                  <a:pt x="1997826" y="4594252"/>
                  <a:pt x="1901275" y="4622800"/>
                </a:cubicBezTo>
                <a:cubicBezTo>
                  <a:pt x="1804724" y="4651348"/>
                  <a:pt x="1567405" y="4603893"/>
                  <a:pt x="1335419" y="4622800"/>
                </a:cubicBezTo>
                <a:cubicBezTo>
                  <a:pt x="1103433" y="4641707"/>
                  <a:pt x="1019004" y="4576414"/>
                  <a:pt x="922345" y="4622800"/>
                </a:cubicBezTo>
                <a:cubicBezTo>
                  <a:pt x="825686" y="4669186"/>
                  <a:pt x="632798" y="4608763"/>
                  <a:pt x="509270" y="4622800"/>
                </a:cubicBezTo>
                <a:cubicBezTo>
                  <a:pt x="385742" y="4636837"/>
                  <a:pt x="189050" y="4597186"/>
                  <a:pt x="0" y="4622800"/>
                </a:cubicBezTo>
                <a:cubicBezTo>
                  <a:pt x="-52600" y="4419831"/>
                  <a:pt x="14979" y="4296015"/>
                  <a:pt x="0" y="4137406"/>
                </a:cubicBezTo>
                <a:cubicBezTo>
                  <a:pt x="-14979" y="3978797"/>
                  <a:pt x="24762" y="3735543"/>
                  <a:pt x="0" y="3467100"/>
                </a:cubicBezTo>
                <a:cubicBezTo>
                  <a:pt x="-24762" y="3198657"/>
                  <a:pt x="33632" y="3160914"/>
                  <a:pt x="0" y="2935478"/>
                </a:cubicBezTo>
                <a:cubicBezTo>
                  <a:pt x="-33632" y="2710042"/>
                  <a:pt x="21324" y="2645746"/>
                  <a:pt x="0" y="2496312"/>
                </a:cubicBezTo>
                <a:cubicBezTo>
                  <a:pt x="-21324" y="2346878"/>
                  <a:pt x="26273" y="2068041"/>
                  <a:pt x="0" y="1872234"/>
                </a:cubicBezTo>
                <a:cubicBezTo>
                  <a:pt x="-26273" y="1676427"/>
                  <a:pt x="17159" y="1527733"/>
                  <a:pt x="0" y="1386840"/>
                </a:cubicBezTo>
                <a:cubicBezTo>
                  <a:pt x="-17159" y="1245947"/>
                  <a:pt x="16508" y="990530"/>
                  <a:pt x="0" y="762762"/>
                </a:cubicBezTo>
                <a:cubicBezTo>
                  <a:pt x="-16508" y="534994"/>
                  <a:pt x="85585" y="254928"/>
                  <a:pt x="0" y="0"/>
                </a:cubicBezTo>
                <a:close/>
              </a:path>
            </a:pathLst>
          </a:custGeom>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8" name="Picture 7">
            <a:extLst>
              <a:ext uri="{FF2B5EF4-FFF2-40B4-BE49-F238E27FC236}">
                <a16:creationId xmlns:a16="http://schemas.microsoft.com/office/drawing/2014/main" id="{86A5198B-2FFA-D855-3E61-ADAD37ABE663}"/>
              </a:ext>
            </a:extLst>
          </p:cNvPr>
          <p:cNvPicPr>
            <a:picLocks noChangeAspect="1"/>
          </p:cNvPicPr>
          <p:nvPr/>
        </p:nvPicPr>
        <p:blipFill>
          <a:blip r:embed="rId5"/>
          <a:stretch>
            <a:fillRect/>
          </a:stretch>
        </p:blipFill>
        <p:spPr>
          <a:xfrm>
            <a:off x="823702" y="3068960"/>
            <a:ext cx="5092700" cy="3317263"/>
          </a:xfrm>
          <a:custGeom>
            <a:avLst/>
            <a:gdLst>
              <a:gd name="connsiteX0" fmla="*/ 0 w 5092700"/>
              <a:gd name="connsiteY0" fmla="*/ 0 h 3317263"/>
              <a:gd name="connsiteX1" fmla="*/ 514929 w 5092700"/>
              <a:gd name="connsiteY1" fmla="*/ 0 h 3317263"/>
              <a:gd name="connsiteX2" fmla="*/ 1080784 w 5092700"/>
              <a:gd name="connsiteY2" fmla="*/ 0 h 3317263"/>
              <a:gd name="connsiteX3" fmla="*/ 1748494 w 5092700"/>
              <a:gd name="connsiteY3" fmla="*/ 0 h 3317263"/>
              <a:gd name="connsiteX4" fmla="*/ 2314349 w 5092700"/>
              <a:gd name="connsiteY4" fmla="*/ 0 h 3317263"/>
              <a:gd name="connsiteX5" fmla="*/ 2880205 w 5092700"/>
              <a:gd name="connsiteY5" fmla="*/ 0 h 3317263"/>
              <a:gd name="connsiteX6" fmla="*/ 3547914 w 5092700"/>
              <a:gd name="connsiteY6" fmla="*/ 0 h 3317263"/>
              <a:gd name="connsiteX7" fmla="*/ 4215624 w 5092700"/>
              <a:gd name="connsiteY7" fmla="*/ 0 h 3317263"/>
              <a:gd name="connsiteX8" fmla="*/ 5092700 w 5092700"/>
              <a:gd name="connsiteY8" fmla="*/ 0 h 3317263"/>
              <a:gd name="connsiteX9" fmla="*/ 5092700 w 5092700"/>
              <a:gd name="connsiteY9" fmla="*/ 586050 h 3317263"/>
              <a:gd name="connsiteX10" fmla="*/ 5092700 w 5092700"/>
              <a:gd name="connsiteY10" fmla="*/ 1205272 h 3317263"/>
              <a:gd name="connsiteX11" fmla="*/ 5092700 w 5092700"/>
              <a:gd name="connsiteY11" fmla="*/ 1758149 h 3317263"/>
              <a:gd name="connsiteX12" fmla="*/ 5092700 w 5092700"/>
              <a:gd name="connsiteY12" fmla="*/ 2344199 h 3317263"/>
              <a:gd name="connsiteX13" fmla="*/ 5092700 w 5092700"/>
              <a:gd name="connsiteY13" fmla="*/ 2797558 h 3317263"/>
              <a:gd name="connsiteX14" fmla="*/ 5092700 w 5092700"/>
              <a:gd name="connsiteY14" fmla="*/ 3317263 h 3317263"/>
              <a:gd name="connsiteX15" fmla="*/ 4679625 w 5092700"/>
              <a:gd name="connsiteY15" fmla="*/ 3317263 h 3317263"/>
              <a:gd name="connsiteX16" fmla="*/ 4062843 w 5092700"/>
              <a:gd name="connsiteY16" fmla="*/ 3317263 h 3317263"/>
              <a:gd name="connsiteX17" fmla="*/ 3446060 w 5092700"/>
              <a:gd name="connsiteY17" fmla="*/ 3317263 h 3317263"/>
              <a:gd name="connsiteX18" fmla="*/ 2931132 w 5092700"/>
              <a:gd name="connsiteY18" fmla="*/ 3317263 h 3317263"/>
              <a:gd name="connsiteX19" fmla="*/ 2314349 w 5092700"/>
              <a:gd name="connsiteY19" fmla="*/ 3317263 h 3317263"/>
              <a:gd name="connsiteX20" fmla="*/ 1850348 w 5092700"/>
              <a:gd name="connsiteY20" fmla="*/ 3317263 h 3317263"/>
              <a:gd name="connsiteX21" fmla="*/ 1335419 w 5092700"/>
              <a:gd name="connsiteY21" fmla="*/ 3317263 h 3317263"/>
              <a:gd name="connsiteX22" fmla="*/ 922345 w 5092700"/>
              <a:gd name="connsiteY22" fmla="*/ 3317263 h 3317263"/>
              <a:gd name="connsiteX23" fmla="*/ 0 w 5092700"/>
              <a:gd name="connsiteY23" fmla="*/ 3317263 h 3317263"/>
              <a:gd name="connsiteX24" fmla="*/ 0 w 5092700"/>
              <a:gd name="connsiteY24" fmla="*/ 2797558 h 3317263"/>
              <a:gd name="connsiteX25" fmla="*/ 0 w 5092700"/>
              <a:gd name="connsiteY25" fmla="*/ 2211509 h 3317263"/>
              <a:gd name="connsiteX26" fmla="*/ 0 w 5092700"/>
              <a:gd name="connsiteY26" fmla="*/ 1724977 h 3317263"/>
              <a:gd name="connsiteX27" fmla="*/ 0 w 5092700"/>
              <a:gd name="connsiteY27" fmla="*/ 1271617 h 3317263"/>
              <a:gd name="connsiteX28" fmla="*/ 0 w 5092700"/>
              <a:gd name="connsiteY28" fmla="*/ 751913 h 3317263"/>
              <a:gd name="connsiteX29" fmla="*/ 0 w 5092700"/>
              <a:gd name="connsiteY29" fmla="*/ 0 h 331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92700" h="3317263" fill="none" extrusionOk="0">
                <a:moveTo>
                  <a:pt x="0" y="0"/>
                </a:moveTo>
                <a:cubicBezTo>
                  <a:pt x="248886" y="-44317"/>
                  <a:pt x="364236" y="61061"/>
                  <a:pt x="514929" y="0"/>
                </a:cubicBezTo>
                <a:cubicBezTo>
                  <a:pt x="665622" y="-61061"/>
                  <a:pt x="806488" y="59304"/>
                  <a:pt x="1080784" y="0"/>
                </a:cubicBezTo>
                <a:cubicBezTo>
                  <a:pt x="1355080" y="-59304"/>
                  <a:pt x="1417346" y="78072"/>
                  <a:pt x="1748494" y="0"/>
                </a:cubicBezTo>
                <a:cubicBezTo>
                  <a:pt x="2079642" y="-78072"/>
                  <a:pt x="2116740" y="59321"/>
                  <a:pt x="2314349" y="0"/>
                </a:cubicBezTo>
                <a:cubicBezTo>
                  <a:pt x="2511959" y="-59321"/>
                  <a:pt x="2633171" y="7143"/>
                  <a:pt x="2880205" y="0"/>
                </a:cubicBezTo>
                <a:cubicBezTo>
                  <a:pt x="3127239" y="-7143"/>
                  <a:pt x="3268750" y="24636"/>
                  <a:pt x="3547914" y="0"/>
                </a:cubicBezTo>
                <a:cubicBezTo>
                  <a:pt x="3827078" y="-24636"/>
                  <a:pt x="3928655" y="2129"/>
                  <a:pt x="4215624" y="0"/>
                </a:cubicBezTo>
                <a:cubicBezTo>
                  <a:pt x="4502593" y="-2129"/>
                  <a:pt x="4821222" y="4483"/>
                  <a:pt x="5092700" y="0"/>
                </a:cubicBezTo>
                <a:cubicBezTo>
                  <a:pt x="5111103" y="126586"/>
                  <a:pt x="5053178" y="454791"/>
                  <a:pt x="5092700" y="586050"/>
                </a:cubicBezTo>
                <a:cubicBezTo>
                  <a:pt x="5132222" y="717309"/>
                  <a:pt x="5032391" y="910483"/>
                  <a:pt x="5092700" y="1205272"/>
                </a:cubicBezTo>
                <a:cubicBezTo>
                  <a:pt x="5153009" y="1500061"/>
                  <a:pt x="5077744" y="1636807"/>
                  <a:pt x="5092700" y="1758149"/>
                </a:cubicBezTo>
                <a:cubicBezTo>
                  <a:pt x="5107656" y="1879491"/>
                  <a:pt x="5089486" y="2123675"/>
                  <a:pt x="5092700" y="2344199"/>
                </a:cubicBezTo>
                <a:cubicBezTo>
                  <a:pt x="5095914" y="2564723"/>
                  <a:pt x="5078999" y="2602498"/>
                  <a:pt x="5092700" y="2797558"/>
                </a:cubicBezTo>
                <a:cubicBezTo>
                  <a:pt x="5106401" y="2992618"/>
                  <a:pt x="5043270" y="3107288"/>
                  <a:pt x="5092700" y="3317263"/>
                </a:cubicBezTo>
                <a:cubicBezTo>
                  <a:pt x="4986434" y="3347823"/>
                  <a:pt x="4867588" y="3275123"/>
                  <a:pt x="4679625" y="3317263"/>
                </a:cubicBezTo>
                <a:cubicBezTo>
                  <a:pt x="4491663" y="3359403"/>
                  <a:pt x="4194280" y="3270269"/>
                  <a:pt x="4062843" y="3317263"/>
                </a:cubicBezTo>
                <a:cubicBezTo>
                  <a:pt x="3931406" y="3364257"/>
                  <a:pt x="3670902" y="3273407"/>
                  <a:pt x="3446060" y="3317263"/>
                </a:cubicBezTo>
                <a:cubicBezTo>
                  <a:pt x="3221218" y="3361119"/>
                  <a:pt x="3184111" y="3304445"/>
                  <a:pt x="2931132" y="3317263"/>
                </a:cubicBezTo>
                <a:cubicBezTo>
                  <a:pt x="2678153" y="3330081"/>
                  <a:pt x="2581474" y="3276561"/>
                  <a:pt x="2314349" y="3317263"/>
                </a:cubicBezTo>
                <a:cubicBezTo>
                  <a:pt x="2047224" y="3357965"/>
                  <a:pt x="2067202" y="3313944"/>
                  <a:pt x="1850348" y="3317263"/>
                </a:cubicBezTo>
                <a:cubicBezTo>
                  <a:pt x="1633494" y="3320582"/>
                  <a:pt x="1439705" y="3271785"/>
                  <a:pt x="1335419" y="3317263"/>
                </a:cubicBezTo>
                <a:cubicBezTo>
                  <a:pt x="1231133" y="3362741"/>
                  <a:pt x="1057286" y="3286618"/>
                  <a:pt x="922345" y="3317263"/>
                </a:cubicBezTo>
                <a:cubicBezTo>
                  <a:pt x="787404" y="3347908"/>
                  <a:pt x="257460" y="3295253"/>
                  <a:pt x="0" y="3317263"/>
                </a:cubicBezTo>
                <a:cubicBezTo>
                  <a:pt x="-48851" y="3065673"/>
                  <a:pt x="9105" y="2912331"/>
                  <a:pt x="0" y="2797558"/>
                </a:cubicBezTo>
                <a:cubicBezTo>
                  <a:pt x="-9105" y="2682785"/>
                  <a:pt x="23305" y="2366519"/>
                  <a:pt x="0" y="2211509"/>
                </a:cubicBezTo>
                <a:cubicBezTo>
                  <a:pt x="-23305" y="2056499"/>
                  <a:pt x="11694" y="1876463"/>
                  <a:pt x="0" y="1724977"/>
                </a:cubicBezTo>
                <a:cubicBezTo>
                  <a:pt x="-11694" y="1573491"/>
                  <a:pt x="26379" y="1469826"/>
                  <a:pt x="0" y="1271617"/>
                </a:cubicBezTo>
                <a:cubicBezTo>
                  <a:pt x="-26379" y="1073408"/>
                  <a:pt x="35800" y="987609"/>
                  <a:pt x="0" y="751913"/>
                </a:cubicBezTo>
                <a:cubicBezTo>
                  <a:pt x="-35800" y="516217"/>
                  <a:pt x="4727" y="331440"/>
                  <a:pt x="0" y="0"/>
                </a:cubicBezTo>
                <a:close/>
              </a:path>
              <a:path w="5092700" h="3317263" stroke="0" extrusionOk="0">
                <a:moveTo>
                  <a:pt x="0" y="0"/>
                </a:moveTo>
                <a:cubicBezTo>
                  <a:pt x="84709" y="-12311"/>
                  <a:pt x="290736" y="45497"/>
                  <a:pt x="413075" y="0"/>
                </a:cubicBezTo>
                <a:cubicBezTo>
                  <a:pt x="535415" y="-45497"/>
                  <a:pt x="738678" y="15197"/>
                  <a:pt x="877076" y="0"/>
                </a:cubicBezTo>
                <a:cubicBezTo>
                  <a:pt x="1015474" y="-15197"/>
                  <a:pt x="1234693" y="55367"/>
                  <a:pt x="1392005" y="0"/>
                </a:cubicBezTo>
                <a:cubicBezTo>
                  <a:pt x="1549317" y="-55367"/>
                  <a:pt x="1654213" y="12367"/>
                  <a:pt x="1805079" y="0"/>
                </a:cubicBezTo>
                <a:cubicBezTo>
                  <a:pt x="1955945" y="-12367"/>
                  <a:pt x="2115285" y="40638"/>
                  <a:pt x="2370935" y="0"/>
                </a:cubicBezTo>
                <a:cubicBezTo>
                  <a:pt x="2626585" y="-40638"/>
                  <a:pt x="2670410" y="33138"/>
                  <a:pt x="2834936" y="0"/>
                </a:cubicBezTo>
                <a:cubicBezTo>
                  <a:pt x="2999462" y="-33138"/>
                  <a:pt x="3178261" y="43582"/>
                  <a:pt x="3298938" y="0"/>
                </a:cubicBezTo>
                <a:cubicBezTo>
                  <a:pt x="3419615" y="-43582"/>
                  <a:pt x="3618013" y="58932"/>
                  <a:pt x="3915720" y="0"/>
                </a:cubicBezTo>
                <a:cubicBezTo>
                  <a:pt x="4213427" y="-58932"/>
                  <a:pt x="4210435" y="10401"/>
                  <a:pt x="4379722" y="0"/>
                </a:cubicBezTo>
                <a:cubicBezTo>
                  <a:pt x="4549009" y="-10401"/>
                  <a:pt x="4782534" y="78221"/>
                  <a:pt x="5092700" y="0"/>
                </a:cubicBezTo>
                <a:cubicBezTo>
                  <a:pt x="5145851" y="175309"/>
                  <a:pt x="5063774" y="391770"/>
                  <a:pt x="5092700" y="552877"/>
                </a:cubicBezTo>
                <a:cubicBezTo>
                  <a:pt x="5121626" y="713984"/>
                  <a:pt x="5068731" y="960023"/>
                  <a:pt x="5092700" y="1138927"/>
                </a:cubicBezTo>
                <a:cubicBezTo>
                  <a:pt x="5116669" y="1317831"/>
                  <a:pt x="5053832" y="1378329"/>
                  <a:pt x="5092700" y="1592286"/>
                </a:cubicBezTo>
                <a:cubicBezTo>
                  <a:pt x="5131568" y="1806243"/>
                  <a:pt x="5034863" y="1978056"/>
                  <a:pt x="5092700" y="2211509"/>
                </a:cubicBezTo>
                <a:cubicBezTo>
                  <a:pt x="5150537" y="2444962"/>
                  <a:pt x="5086753" y="2541608"/>
                  <a:pt x="5092700" y="2731213"/>
                </a:cubicBezTo>
                <a:cubicBezTo>
                  <a:pt x="5098647" y="2920818"/>
                  <a:pt x="5058126" y="3168355"/>
                  <a:pt x="5092700" y="3317263"/>
                </a:cubicBezTo>
                <a:cubicBezTo>
                  <a:pt x="4953478" y="3331714"/>
                  <a:pt x="4779160" y="3284772"/>
                  <a:pt x="4577771" y="3317263"/>
                </a:cubicBezTo>
                <a:cubicBezTo>
                  <a:pt x="4376382" y="3349754"/>
                  <a:pt x="4261921" y="3306382"/>
                  <a:pt x="4164697" y="3317263"/>
                </a:cubicBezTo>
                <a:cubicBezTo>
                  <a:pt x="4067473" y="3328144"/>
                  <a:pt x="3873795" y="3267788"/>
                  <a:pt x="3649768" y="3317263"/>
                </a:cubicBezTo>
                <a:cubicBezTo>
                  <a:pt x="3425741" y="3366738"/>
                  <a:pt x="3364224" y="3269883"/>
                  <a:pt x="3236694" y="3317263"/>
                </a:cubicBezTo>
                <a:cubicBezTo>
                  <a:pt x="3109164" y="3364643"/>
                  <a:pt x="2875343" y="3293297"/>
                  <a:pt x="2619911" y="3317263"/>
                </a:cubicBezTo>
                <a:cubicBezTo>
                  <a:pt x="2364479" y="3341229"/>
                  <a:pt x="2213658" y="3287196"/>
                  <a:pt x="2054056" y="3317263"/>
                </a:cubicBezTo>
                <a:cubicBezTo>
                  <a:pt x="1894454" y="3347330"/>
                  <a:pt x="1789015" y="3292342"/>
                  <a:pt x="1590054" y="3317263"/>
                </a:cubicBezTo>
                <a:cubicBezTo>
                  <a:pt x="1391093" y="3342184"/>
                  <a:pt x="1184339" y="3253144"/>
                  <a:pt x="973272" y="3317263"/>
                </a:cubicBezTo>
                <a:cubicBezTo>
                  <a:pt x="762205" y="3381382"/>
                  <a:pt x="276780" y="3263026"/>
                  <a:pt x="0" y="3317263"/>
                </a:cubicBezTo>
                <a:cubicBezTo>
                  <a:pt x="-62378" y="3173759"/>
                  <a:pt x="64210" y="2865359"/>
                  <a:pt x="0" y="2698041"/>
                </a:cubicBezTo>
                <a:cubicBezTo>
                  <a:pt x="-64210" y="2530723"/>
                  <a:pt x="69053" y="2268407"/>
                  <a:pt x="0" y="2078818"/>
                </a:cubicBezTo>
                <a:cubicBezTo>
                  <a:pt x="-69053" y="1889229"/>
                  <a:pt x="11497" y="1758807"/>
                  <a:pt x="0" y="1459596"/>
                </a:cubicBezTo>
                <a:cubicBezTo>
                  <a:pt x="-11497" y="1160385"/>
                  <a:pt x="2247" y="1093447"/>
                  <a:pt x="0" y="840373"/>
                </a:cubicBezTo>
                <a:cubicBezTo>
                  <a:pt x="-2247" y="587299"/>
                  <a:pt x="41594" y="409422"/>
                  <a:pt x="0" y="0"/>
                </a:cubicBezTo>
                <a:close/>
              </a:path>
            </a:pathLst>
          </a:custGeom>
          <a:ln>
            <a:solidFill>
              <a:schemeClr val="accent1"/>
            </a:solidFill>
            <a:extLst>
              <a:ext uri="{C807C97D-BFC1-408E-A445-0C87EB9F89A2}">
                <ask:lineSketchStyleProps xmlns:ask="http://schemas.microsoft.com/office/drawing/2018/sketchyshapes" sd="3929964252">
                  <a:prstGeom prst="rect">
                    <a:avLst/>
                  </a:prstGeom>
                  <ask:type>
                    <ask:lineSketchScribble/>
                  </ask:type>
                </ask:lineSketchStyleProps>
              </a:ext>
            </a:extLst>
          </a:ln>
        </p:spPr>
      </p:pic>
    </p:spTree>
    <p:extLst>
      <p:ext uri="{BB962C8B-B14F-4D97-AF65-F5344CB8AC3E}">
        <p14:creationId xmlns:p14="http://schemas.microsoft.com/office/powerpoint/2010/main" val="3504867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Key Directions for SRF R&amp;D (1)</a:t>
            </a:r>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From AF7-rf Topical Group Report, White Papers, and </a:t>
            </a:r>
            <a:r>
              <a:rPr lang="en-US" dirty="0" err="1"/>
              <a:t>Presenttaions</a:t>
            </a:r>
            <a:endParaRPr lang="en-US" dirty="0"/>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8" y="1094834"/>
            <a:ext cx="10768780" cy="2539157"/>
          </a:xfrm>
          <a:prstGeom prst="rect">
            <a:avLst/>
          </a:prstGeom>
          <a:noFill/>
        </p:spPr>
        <p:txBody>
          <a:bodyPr wrap="square" rtlCol="0">
            <a:spAutoFit/>
          </a:bodyPr>
          <a:lstStyle/>
          <a:p>
            <a:pPr>
              <a:spcAft>
                <a:spcPts val="600"/>
              </a:spcAft>
            </a:pPr>
            <a:r>
              <a:rPr lang="en-US" dirty="0"/>
              <a:t>The </a:t>
            </a:r>
            <a:r>
              <a:rPr lang="en-US" b="1" dirty="0"/>
              <a:t>key directions for SRF technology R&amp;D</a:t>
            </a:r>
            <a:r>
              <a:rPr lang="en-US" dirty="0"/>
              <a:t> are outlined in the AF7-rf Topical Group Report to be pursued during the next decade. In the next slides we list these directions and show some examples.</a:t>
            </a:r>
          </a:p>
          <a:p>
            <a:pPr marL="285750" indent="-285750">
              <a:spcAft>
                <a:spcPts val="600"/>
              </a:spcAft>
              <a:buFont typeface="Arial" panose="020B0604020202020204" pitchFamily="34" charset="0"/>
              <a:buChar char="•"/>
            </a:pPr>
            <a:r>
              <a:rPr lang="en-US" dirty="0"/>
              <a:t>Studies to </a:t>
            </a:r>
            <a:r>
              <a:rPr lang="en-US" b="1" dirty="0"/>
              <a:t>push performance of niobium</a:t>
            </a:r>
            <a:r>
              <a:rPr lang="en-US" dirty="0"/>
              <a:t> and improve our understanding of SRF losses and ultimate quench fields via experimental and theoretical investigations</a:t>
            </a:r>
          </a:p>
          <a:p>
            <a:pPr marL="285750" indent="-285750">
              <a:spcAft>
                <a:spcPts val="600"/>
              </a:spcAft>
              <a:buFont typeface="Arial" panose="020B0604020202020204" pitchFamily="34" charset="0"/>
              <a:buChar char="•"/>
            </a:pPr>
            <a:r>
              <a:rPr lang="en-US" dirty="0"/>
              <a:t>Developing </a:t>
            </a:r>
            <a:r>
              <a:rPr lang="en-US" b="1" dirty="0"/>
              <a:t>methods for nano-engineering the niobium surface layer</a:t>
            </a:r>
            <a:r>
              <a:rPr lang="en-US" dirty="0"/>
              <a:t> and tailoring SRF cavity performance to a specific application, e.g., a linear collider, a circular collider, or a high-intensity proton linac</a:t>
            </a:r>
          </a:p>
          <a:p>
            <a:pPr>
              <a:spcAft>
                <a:spcPts val="600"/>
              </a:spcAft>
            </a:pPr>
            <a:r>
              <a:rPr lang="en-US" i="1" dirty="0"/>
              <a:t>Examples of new cavity treatment methods:</a:t>
            </a:r>
          </a:p>
        </p:txBody>
      </p:sp>
      <p:pic>
        <p:nvPicPr>
          <p:cNvPr id="2" name="Picture 1">
            <a:extLst>
              <a:ext uri="{FF2B5EF4-FFF2-40B4-BE49-F238E27FC236}">
                <a16:creationId xmlns:a16="http://schemas.microsoft.com/office/drawing/2014/main" id="{0A8D3850-0AA3-E4D9-41DB-1B65E3BF166E}"/>
              </a:ext>
            </a:extLst>
          </p:cNvPr>
          <p:cNvPicPr>
            <a:picLocks noChangeAspect="1"/>
          </p:cNvPicPr>
          <p:nvPr/>
        </p:nvPicPr>
        <p:blipFill>
          <a:blip r:embed="rId2"/>
          <a:stretch>
            <a:fillRect/>
          </a:stretch>
        </p:blipFill>
        <p:spPr>
          <a:xfrm>
            <a:off x="11178500" y="260648"/>
            <a:ext cx="603779" cy="933342"/>
          </a:xfrm>
          <a:prstGeom prst="rect">
            <a:avLst/>
          </a:prstGeom>
        </p:spPr>
      </p:pic>
      <p:pic>
        <p:nvPicPr>
          <p:cNvPr id="11" name="Picture 10" descr="A close up of a map&#10;&#10;Description automatically generated">
            <a:extLst>
              <a:ext uri="{FF2B5EF4-FFF2-40B4-BE49-F238E27FC236}">
                <a16:creationId xmlns:a16="http://schemas.microsoft.com/office/drawing/2014/main" id="{464B9F73-71D4-8C85-82B1-D765F932AEEC}"/>
              </a:ext>
            </a:extLst>
          </p:cNvPr>
          <p:cNvPicPr>
            <a:picLocks noChangeAspect="1"/>
          </p:cNvPicPr>
          <p:nvPr/>
        </p:nvPicPr>
        <p:blipFill>
          <a:blip r:embed="rId3"/>
          <a:stretch>
            <a:fillRect/>
          </a:stretch>
        </p:blipFill>
        <p:spPr>
          <a:xfrm>
            <a:off x="432287" y="3932821"/>
            <a:ext cx="3096982" cy="2448037"/>
          </a:xfrm>
          <a:prstGeom prst="rect">
            <a:avLst/>
          </a:prstGeom>
        </p:spPr>
      </p:pic>
      <p:pic>
        <p:nvPicPr>
          <p:cNvPr id="12" name="Picture 11" descr="A close up of a map&#10;&#10;Description automatically generated">
            <a:extLst>
              <a:ext uri="{FF2B5EF4-FFF2-40B4-BE49-F238E27FC236}">
                <a16:creationId xmlns:a16="http://schemas.microsoft.com/office/drawing/2014/main" id="{375ED702-D42F-AB56-5ED0-791E0DD28BB1}"/>
              </a:ext>
            </a:extLst>
          </p:cNvPr>
          <p:cNvPicPr>
            <a:picLocks noChangeAspect="1"/>
          </p:cNvPicPr>
          <p:nvPr/>
        </p:nvPicPr>
        <p:blipFill>
          <a:blip r:embed="rId4"/>
          <a:stretch>
            <a:fillRect/>
          </a:stretch>
        </p:blipFill>
        <p:spPr>
          <a:xfrm>
            <a:off x="3719736" y="3933056"/>
            <a:ext cx="3126942" cy="2447802"/>
          </a:xfrm>
          <a:prstGeom prst="rect">
            <a:avLst/>
          </a:prstGeom>
          <a:ln>
            <a:noFill/>
          </a:ln>
        </p:spPr>
      </p:pic>
      <p:pic>
        <p:nvPicPr>
          <p:cNvPr id="13" name="Picture 12">
            <a:extLst>
              <a:ext uri="{FF2B5EF4-FFF2-40B4-BE49-F238E27FC236}">
                <a16:creationId xmlns:a16="http://schemas.microsoft.com/office/drawing/2014/main" id="{9BE8F343-108E-0AC4-7AEF-EC36CEA4F007}"/>
              </a:ext>
            </a:extLst>
          </p:cNvPr>
          <p:cNvPicPr>
            <a:picLocks noChangeAspect="1"/>
          </p:cNvPicPr>
          <p:nvPr/>
        </p:nvPicPr>
        <p:blipFill>
          <a:blip r:embed="rId5"/>
          <a:stretch>
            <a:fillRect/>
          </a:stretch>
        </p:blipFill>
        <p:spPr>
          <a:xfrm>
            <a:off x="7040097" y="3856258"/>
            <a:ext cx="3904464" cy="2448037"/>
          </a:xfrm>
          <a:prstGeom prst="rect">
            <a:avLst/>
          </a:prstGeom>
        </p:spPr>
      </p:pic>
      <p:sp>
        <p:nvSpPr>
          <p:cNvPr id="14" name="TextBox 13">
            <a:extLst>
              <a:ext uri="{FF2B5EF4-FFF2-40B4-BE49-F238E27FC236}">
                <a16:creationId xmlns:a16="http://schemas.microsoft.com/office/drawing/2014/main" id="{818FDFA8-42E4-7AEA-BE02-A3170B7EE3A0}"/>
              </a:ext>
            </a:extLst>
          </p:cNvPr>
          <p:cNvSpPr txBox="1"/>
          <p:nvPr/>
        </p:nvSpPr>
        <p:spPr>
          <a:xfrm>
            <a:off x="839416" y="3625044"/>
            <a:ext cx="2462534" cy="307777"/>
          </a:xfrm>
          <a:prstGeom prst="rect">
            <a:avLst/>
          </a:prstGeom>
          <a:noFill/>
        </p:spPr>
        <p:txBody>
          <a:bodyPr wrap="none" rtlCol="0">
            <a:spAutoFit/>
          </a:bodyPr>
          <a:lstStyle/>
          <a:p>
            <a:r>
              <a:rPr lang="en-US" sz="1400" dirty="0">
                <a:solidFill>
                  <a:srgbClr val="0070C0"/>
                </a:solidFill>
              </a:rPr>
              <a:t>Nitrogen doping and infusion</a:t>
            </a:r>
          </a:p>
        </p:txBody>
      </p:sp>
      <p:sp>
        <p:nvSpPr>
          <p:cNvPr id="15" name="TextBox 14">
            <a:extLst>
              <a:ext uri="{FF2B5EF4-FFF2-40B4-BE49-F238E27FC236}">
                <a16:creationId xmlns:a16="http://schemas.microsoft.com/office/drawing/2014/main" id="{9EF1773D-48F6-125E-A318-8DE62240F1F5}"/>
              </a:ext>
            </a:extLst>
          </p:cNvPr>
          <p:cNvSpPr txBox="1"/>
          <p:nvPr/>
        </p:nvSpPr>
        <p:spPr>
          <a:xfrm>
            <a:off x="4952675" y="3625044"/>
            <a:ext cx="1215333" cy="307777"/>
          </a:xfrm>
          <a:prstGeom prst="rect">
            <a:avLst/>
          </a:prstGeom>
          <a:noFill/>
        </p:spPr>
        <p:txBody>
          <a:bodyPr wrap="none" rtlCol="0">
            <a:spAutoFit/>
          </a:bodyPr>
          <a:lstStyle/>
          <a:p>
            <a:r>
              <a:rPr lang="en-US" sz="1400" dirty="0">
                <a:solidFill>
                  <a:srgbClr val="0070C0"/>
                </a:solidFill>
              </a:rPr>
              <a:t>Mid-T baking</a:t>
            </a:r>
          </a:p>
        </p:txBody>
      </p:sp>
      <p:sp>
        <p:nvSpPr>
          <p:cNvPr id="16" name="TextBox 15">
            <a:extLst>
              <a:ext uri="{FF2B5EF4-FFF2-40B4-BE49-F238E27FC236}">
                <a16:creationId xmlns:a16="http://schemas.microsoft.com/office/drawing/2014/main" id="{0AE62F41-7B59-71AA-20B2-BCFC1F357FDB}"/>
              </a:ext>
            </a:extLst>
          </p:cNvPr>
          <p:cNvSpPr txBox="1"/>
          <p:nvPr/>
        </p:nvSpPr>
        <p:spPr>
          <a:xfrm>
            <a:off x="7761062" y="3625044"/>
            <a:ext cx="2600392" cy="307777"/>
          </a:xfrm>
          <a:prstGeom prst="rect">
            <a:avLst/>
          </a:prstGeom>
          <a:noFill/>
        </p:spPr>
        <p:txBody>
          <a:bodyPr wrap="none" rtlCol="0">
            <a:spAutoFit/>
          </a:bodyPr>
          <a:lstStyle/>
          <a:p>
            <a:r>
              <a:rPr lang="en-US" sz="1400" dirty="0">
                <a:solidFill>
                  <a:srgbClr val="0070C0"/>
                </a:solidFill>
              </a:rPr>
              <a:t>2-step low-temperature baking</a:t>
            </a:r>
          </a:p>
        </p:txBody>
      </p:sp>
    </p:spTree>
    <p:extLst>
      <p:ext uri="{BB962C8B-B14F-4D97-AF65-F5344CB8AC3E}">
        <p14:creationId xmlns:p14="http://schemas.microsoft.com/office/powerpoint/2010/main" val="1524317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Key Directions for SRF R&amp;D (2)</a:t>
            </a:r>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From AF7-rf Topical Group Report, White Papers, and Presentations</a:t>
            </a:r>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7" y="1340768"/>
            <a:ext cx="10770513" cy="163121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Investigations of </a:t>
            </a:r>
            <a:r>
              <a:rPr lang="en-US" b="1" dirty="0"/>
              <a:t>new SRF materials beyond niobium </a:t>
            </a:r>
            <a:r>
              <a:rPr lang="en-US" dirty="0"/>
              <a:t>via advanced deposition techniques and bringing these materials to practical applications</a:t>
            </a:r>
          </a:p>
          <a:p>
            <a:pPr marL="285750" indent="-285750">
              <a:spcAft>
                <a:spcPts val="600"/>
              </a:spcAft>
              <a:buFont typeface="Arial" panose="020B0604020202020204" pitchFamily="34" charset="0"/>
              <a:buChar char="•"/>
            </a:pPr>
            <a:r>
              <a:rPr lang="en-US" dirty="0"/>
              <a:t>Developing </a:t>
            </a:r>
            <a:r>
              <a:rPr lang="en-US" b="1" dirty="0"/>
              <a:t>advanced SRF cavity geometries </a:t>
            </a:r>
            <a:r>
              <a:rPr lang="en-US" dirty="0"/>
              <a:t>to push accelerating gradients of bulk niobium cavities to ∼70 MV/m for either upgrade of the ILC or compact SRF linear collider</a:t>
            </a:r>
          </a:p>
          <a:p>
            <a:pPr>
              <a:spcAft>
                <a:spcPts val="600"/>
              </a:spcAft>
            </a:pPr>
            <a:r>
              <a:rPr lang="en-US" i="1" dirty="0"/>
              <a:t>Examples:</a:t>
            </a:r>
          </a:p>
        </p:txBody>
      </p:sp>
      <p:pic>
        <p:nvPicPr>
          <p:cNvPr id="2" name="Picture 1">
            <a:extLst>
              <a:ext uri="{FF2B5EF4-FFF2-40B4-BE49-F238E27FC236}">
                <a16:creationId xmlns:a16="http://schemas.microsoft.com/office/drawing/2014/main" id="{0A8D3850-0AA3-E4D9-41DB-1B65E3BF166E}"/>
              </a:ext>
            </a:extLst>
          </p:cNvPr>
          <p:cNvPicPr>
            <a:picLocks noChangeAspect="1"/>
          </p:cNvPicPr>
          <p:nvPr/>
        </p:nvPicPr>
        <p:blipFill>
          <a:blip r:embed="rId2"/>
          <a:stretch>
            <a:fillRect/>
          </a:stretch>
        </p:blipFill>
        <p:spPr>
          <a:xfrm>
            <a:off x="11178500" y="260648"/>
            <a:ext cx="603779" cy="933342"/>
          </a:xfrm>
          <a:prstGeom prst="rect">
            <a:avLst/>
          </a:prstGeom>
        </p:spPr>
      </p:pic>
      <p:pic>
        <p:nvPicPr>
          <p:cNvPr id="3" name="Picture 2" descr="σ 1010 &#10;109 &#10;ο &#10;4.4 K &#10;• 2.0 k &#10;5 &#10;10 &#10;15 &#10;20 &#10;25 &#10;acc ">
            <a:extLst>
              <a:ext uri="{FF2B5EF4-FFF2-40B4-BE49-F238E27FC236}">
                <a16:creationId xmlns:a16="http://schemas.microsoft.com/office/drawing/2014/main" id="{48C0703C-D160-BCD6-7AFE-20B08A1B79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068" y="3501008"/>
            <a:ext cx="3125790" cy="28782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E2D67F-2933-505A-4F99-48C537EE0CE2}"/>
              </a:ext>
            </a:extLst>
          </p:cNvPr>
          <p:cNvSpPr txBox="1"/>
          <p:nvPr/>
        </p:nvSpPr>
        <p:spPr>
          <a:xfrm>
            <a:off x="911424" y="3203103"/>
            <a:ext cx="2467971" cy="276999"/>
          </a:xfrm>
          <a:prstGeom prst="rect">
            <a:avLst/>
          </a:prstGeom>
          <a:noFill/>
        </p:spPr>
        <p:txBody>
          <a:bodyPr wrap="square" rtlCol="0">
            <a:spAutoFit/>
          </a:bodyPr>
          <a:lstStyle/>
          <a:p>
            <a:r>
              <a:rPr lang="en-US" sz="1200" dirty="0">
                <a:solidFill>
                  <a:srgbClr val="0070C0"/>
                </a:solidFill>
              </a:rPr>
              <a:t>Record performing Nb</a:t>
            </a:r>
            <a:r>
              <a:rPr lang="en-US" sz="1200" baseline="-25000" dirty="0">
                <a:solidFill>
                  <a:srgbClr val="0070C0"/>
                </a:solidFill>
              </a:rPr>
              <a:t>3</a:t>
            </a:r>
            <a:r>
              <a:rPr lang="en-US" sz="1200" dirty="0">
                <a:solidFill>
                  <a:srgbClr val="0070C0"/>
                </a:solidFill>
              </a:rPr>
              <a:t>Sn cavity</a:t>
            </a:r>
          </a:p>
        </p:txBody>
      </p:sp>
      <p:pic>
        <p:nvPicPr>
          <p:cNvPr id="10" name="Picture 9">
            <a:extLst>
              <a:ext uri="{FF2B5EF4-FFF2-40B4-BE49-F238E27FC236}">
                <a16:creationId xmlns:a16="http://schemas.microsoft.com/office/drawing/2014/main" id="{2C11ADA7-77A7-B958-67AE-D2BFF083AF8A}"/>
              </a:ext>
            </a:extLst>
          </p:cNvPr>
          <p:cNvPicPr>
            <a:picLocks noChangeAspect="1"/>
          </p:cNvPicPr>
          <p:nvPr/>
        </p:nvPicPr>
        <p:blipFill>
          <a:blip r:embed="rId4"/>
          <a:stretch>
            <a:fillRect/>
          </a:stretch>
        </p:blipFill>
        <p:spPr>
          <a:xfrm>
            <a:off x="3608964" y="3564608"/>
            <a:ext cx="2847076" cy="2709007"/>
          </a:xfrm>
          <a:prstGeom prst="rect">
            <a:avLst/>
          </a:prstGeom>
        </p:spPr>
      </p:pic>
      <p:sp>
        <p:nvSpPr>
          <p:cNvPr id="11" name="TextBox 10">
            <a:extLst>
              <a:ext uri="{FF2B5EF4-FFF2-40B4-BE49-F238E27FC236}">
                <a16:creationId xmlns:a16="http://schemas.microsoft.com/office/drawing/2014/main" id="{376CA709-CDA3-C33B-E836-130E17ABA2AD}"/>
              </a:ext>
            </a:extLst>
          </p:cNvPr>
          <p:cNvSpPr txBox="1"/>
          <p:nvPr/>
        </p:nvSpPr>
        <p:spPr>
          <a:xfrm>
            <a:off x="4001332" y="3203102"/>
            <a:ext cx="3246796" cy="276999"/>
          </a:xfrm>
          <a:prstGeom prst="rect">
            <a:avLst/>
          </a:prstGeom>
          <a:noFill/>
        </p:spPr>
        <p:txBody>
          <a:bodyPr wrap="square" rtlCol="0">
            <a:spAutoFit/>
          </a:bodyPr>
          <a:lstStyle/>
          <a:p>
            <a:r>
              <a:rPr lang="en-US" sz="1200" dirty="0">
                <a:solidFill>
                  <a:srgbClr val="0070C0"/>
                </a:solidFill>
              </a:rPr>
              <a:t>Multi-metallic conduction cooled Nb</a:t>
            </a:r>
            <a:r>
              <a:rPr lang="en-US" sz="1200" baseline="-25000" dirty="0">
                <a:solidFill>
                  <a:srgbClr val="0070C0"/>
                </a:solidFill>
              </a:rPr>
              <a:t>3</a:t>
            </a:r>
            <a:r>
              <a:rPr lang="en-US" sz="1200" dirty="0">
                <a:solidFill>
                  <a:srgbClr val="0070C0"/>
                </a:solidFill>
              </a:rPr>
              <a:t>Sn cavity</a:t>
            </a:r>
          </a:p>
        </p:txBody>
      </p:sp>
      <p:pic>
        <p:nvPicPr>
          <p:cNvPr id="9" name="Picture 8">
            <a:extLst>
              <a:ext uri="{FF2B5EF4-FFF2-40B4-BE49-F238E27FC236}">
                <a16:creationId xmlns:a16="http://schemas.microsoft.com/office/drawing/2014/main" id="{0403EA7C-EFFD-29CA-5AC6-8FC29CA403A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309705" y="3933056"/>
            <a:ext cx="1946535" cy="1235889"/>
          </a:xfrm>
          <a:prstGeom prst="rect">
            <a:avLst/>
          </a:prstGeom>
        </p:spPr>
      </p:pic>
      <p:grpSp>
        <p:nvGrpSpPr>
          <p:cNvPr id="12" name="Group 11">
            <a:extLst>
              <a:ext uri="{FF2B5EF4-FFF2-40B4-BE49-F238E27FC236}">
                <a16:creationId xmlns:a16="http://schemas.microsoft.com/office/drawing/2014/main" id="{3E8FBE19-C187-E126-7230-38A829B61F46}"/>
              </a:ext>
            </a:extLst>
          </p:cNvPr>
          <p:cNvGrpSpPr>
            <a:grpSpLocks noChangeAspect="1"/>
          </p:cNvGrpSpPr>
          <p:nvPr/>
        </p:nvGrpSpPr>
        <p:grpSpPr>
          <a:xfrm>
            <a:off x="8976320" y="3581262"/>
            <a:ext cx="1184211" cy="674092"/>
            <a:chOff x="6617910" y="3697662"/>
            <a:chExt cx="1838410" cy="1046483"/>
          </a:xfrm>
        </p:grpSpPr>
        <p:pic>
          <p:nvPicPr>
            <p:cNvPr id="13" name="Picture 12">
              <a:extLst>
                <a:ext uri="{FF2B5EF4-FFF2-40B4-BE49-F238E27FC236}">
                  <a16:creationId xmlns:a16="http://schemas.microsoft.com/office/drawing/2014/main" id="{7E8D26CD-EDEE-9537-C6BE-296CFCE21D2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617910" y="3697662"/>
              <a:ext cx="638867" cy="1046483"/>
            </a:xfrm>
            <a:prstGeom prst="rect">
              <a:avLst/>
            </a:prstGeom>
          </p:spPr>
        </p:pic>
        <p:sp>
          <p:nvSpPr>
            <p:cNvPr id="14" name="Rectangle 13">
              <a:extLst>
                <a:ext uri="{FF2B5EF4-FFF2-40B4-BE49-F238E27FC236}">
                  <a16:creationId xmlns:a16="http://schemas.microsoft.com/office/drawing/2014/main" id="{82B322D9-3996-86C7-DCEF-B9EDC5102A48}"/>
                </a:ext>
              </a:extLst>
            </p:cNvPr>
            <p:cNvSpPr/>
            <p:nvPr/>
          </p:nvSpPr>
          <p:spPr>
            <a:xfrm>
              <a:off x="7225955" y="4047442"/>
              <a:ext cx="1230365" cy="573363"/>
            </a:xfrm>
            <a:prstGeom prst="rect">
              <a:avLst/>
            </a:prstGeom>
          </p:spPr>
          <p:txBody>
            <a:bodyPr wrap="square">
              <a:spAutoFit/>
            </a:bodyPr>
            <a:lstStyle/>
            <a:p>
              <a:pPr algn="ctr"/>
              <a:r>
                <a:rPr lang="en-US" sz="900" dirty="0">
                  <a:solidFill>
                    <a:srgbClr val="0070C0"/>
                  </a:solidFill>
                </a:rPr>
                <a:t>LL geometry</a:t>
              </a:r>
            </a:p>
          </p:txBody>
        </p:sp>
      </p:grpSp>
      <p:pic>
        <p:nvPicPr>
          <p:cNvPr id="16" name="Picture 15">
            <a:extLst>
              <a:ext uri="{FF2B5EF4-FFF2-40B4-BE49-F238E27FC236}">
                <a16:creationId xmlns:a16="http://schemas.microsoft.com/office/drawing/2014/main" id="{CFDB1AB3-EB74-8F33-B713-F71151A49D3A}"/>
              </a:ext>
            </a:extLst>
          </p:cNvPr>
          <p:cNvPicPr>
            <a:picLocks noChangeAspect="1"/>
          </p:cNvPicPr>
          <p:nvPr/>
        </p:nvPicPr>
        <p:blipFill>
          <a:blip r:embed="rId7"/>
          <a:stretch>
            <a:fillRect/>
          </a:stretch>
        </p:blipFill>
        <p:spPr>
          <a:xfrm>
            <a:off x="8688288" y="4567985"/>
            <a:ext cx="2647935" cy="1741335"/>
          </a:xfrm>
          <a:prstGeom prst="rect">
            <a:avLst/>
          </a:prstGeom>
        </p:spPr>
      </p:pic>
      <p:sp>
        <p:nvSpPr>
          <p:cNvPr id="17" name="TextBox 16">
            <a:extLst>
              <a:ext uri="{FF2B5EF4-FFF2-40B4-BE49-F238E27FC236}">
                <a16:creationId xmlns:a16="http://schemas.microsoft.com/office/drawing/2014/main" id="{03242697-814A-C94B-90CB-99127B0DA166}"/>
              </a:ext>
            </a:extLst>
          </p:cNvPr>
          <p:cNvSpPr txBox="1"/>
          <p:nvPr/>
        </p:nvSpPr>
        <p:spPr>
          <a:xfrm>
            <a:off x="8740597" y="3198419"/>
            <a:ext cx="2467971" cy="276999"/>
          </a:xfrm>
          <a:prstGeom prst="rect">
            <a:avLst/>
          </a:prstGeom>
          <a:noFill/>
        </p:spPr>
        <p:txBody>
          <a:bodyPr wrap="square" rtlCol="0">
            <a:spAutoFit/>
          </a:bodyPr>
          <a:lstStyle/>
          <a:p>
            <a:r>
              <a:rPr lang="en-US" sz="1200" dirty="0">
                <a:solidFill>
                  <a:srgbClr val="0070C0"/>
                </a:solidFill>
              </a:rPr>
              <a:t>Advanced SRF cavity geometries</a:t>
            </a:r>
          </a:p>
        </p:txBody>
      </p:sp>
      <p:grpSp>
        <p:nvGrpSpPr>
          <p:cNvPr id="18" name="Group 17">
            <a:extLst>
              <a:ext uri="{FF2B5EF4-FFF2-40B4-BE49-F238E27FC236}">
                <a16:creationId xmlns:a16="http://schemas.microsoft.com/office/drawing/2014/main" id="{14CC6409-4F44-ED1F-A16D-A9ECF9DB2723}"/>
              </a:ext>
            </a:extLst>
          </p:cNvPr>
          <p:cNvGrpSpPr>
            <a:grpSpLocks noChangeAspect="1"/>
          </p:cNvGrpSpPr>
          <p:nvPr/>
        </p:nvGrpSpPr>
        <p:grpSpPr>
          <a:xfrm>
            <a:off x="10268314" y="3540641"/>
            <a:ext cx="1105492" cy="755334"/>
            <a:chOff x="6627104" y="4746346"/>
            <a:chExt cx="1716203" cy="1172605"/>
          </a:xfrm>
        </p:grpSpPr>
        <p:pic>
          <p:nvPicPr>
            <p:cNvPr id="19" name="Picture 18">
              <a:extLst>
                <a:ext uri="{FF2B5EF4-FFF2-40B4-BE49-F238E27FC236}">
                  <a16:creationId xmlns:a16="http://schemas.microsoft.com/office/drawing/2014/main" id="{0E9AE231-BA5B-3BCB-1252-EB27B0E7A8FA}"/>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627104" y="4746346"/>
              <a:ext cx="629673" cy="1172605"/>
            </a:xfrm>
            <a:prstGeom prst="rect">
              <a:avLst/>
            </a:prstGeom>
          </p:spPr>
        </p:pic>
        <p:sp>
          <p:nvSpPr>
            <p:cNvPr id="21" name="Rectangle 20">
              <a:extLst>
                <a:ext uri="{FF2B5EF4-FFF2-40B4-BE49-F238E27FC236}">
                  <a16:creationId xmlns:a16="http://schemas.microsoft.com/office/drawing/2014/main" id="{DFFA164C-9A92-AE02-14D2-F123CE2D504F}"/>
                </a:ext>
              </a:extLst>
            </p:cNvPr>
            <p:cNvSpPr/>
            <p:nvPr/>
          </p:nvSpPr>
          <p:spPr>
            <a:xfrm>
              <a:off x="7241205" y="5156898"/>
              <a:ext cx="1102102" cy="573363"/>
            </a:xfrm>
            <a:prstGeom prst="rect">
              <a:avLst/>
            </a:prstGeom>
          </p:spPr>
          <p:txBody>
            <a:bodyPr wrap="square">
              <a:spAutoFit/>
            </a:bodyPr>
            <a:lstStyle/>
            <a:p>
              <a:pPr algn="ctr"/>
              <a:r>
                <a:rPr lang="en-US" sz="900" dirty="0">
                  <a:solidFill>
                    <a:srgbClr val="0070C0"/>
                  </a:solidFill>
                </a:rPr>
                <a:t>TESLA cell</a:t>
              </a:r>
            </a:p>
          </p:txBody>
        </p:sp>
      </p:grpSp>
      <p:sp>
        <p:nvSpPr>
          <p:cNvPr id="22" name="Rectangle 21">
            <a:extLst>
              <a:ext uri="{FF2B5EF4-FFF2-40B4-BE49-F238E27FC236}">
                <a16:creationId xmlns:a16="http://schemas.microsoft.com/office/drawing/2014/main" id="{3843214D-368F-6BDD-BF96-FA023EB59624}"/>
              </a:ext>
            </a:extLst>
          </p:cNvPr>
          <p:cNvSpPr/>
          <p:nvPr/>
        </p:nvSpPr>
        <p:spPr>
          <a:xfrm>
            <a:off x="8776844" y="4361755"/>
            <a:ext cx="2477314" cy="230832"/>
          </a:xfrm>
          <a:prstGeom prst="rect">
            <a:avLst/>
          </a:prstGeom>
        </p:spPr>
        <p:txBody>
          <a:bodyPr wrap="square">
            <a:spAutoFit/>
          </a:bodyPr>
          <a:lstStyle/>
          <a:p>
            <a:pPr algn="ctr"/>
            <a:r>
              <a:rPr lang="en-US" sz="900" dirty="0">
                <a:solidFill>
                  <a:srgbClr val="0070C0"/>
                </a:solidFill>
              </a:rPr>
              <a:t>Traveling wave cavity</a:t>
            </a:r>
          </a:p>
        </p:txBody>
      </p:sp>
    </p:spTree>
    <p:extLst>
      <p:ext uri="{BB962C8B-B14F-4D97-AF65-F5344CB8AC3E}">
        <p14:creationId xmlns:p14="http://schemas.microsoft.com/office/powerpoint/2010/main" val="2276119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Key Directions for SRF R&amp;D (3)</a:t>
            </a:r>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From AF7-rf Topical Group Report, White Papers, and Presentations</a:t>
            </a:r>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7" y="1340768"/>
            <a:ext cx="10770513" cy="163121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Research on application of </a:t>
            </a:r>
            <a:r>
              <a:rPr lang="en-US" b="1" dirty="0"/>
              <a:t>SRF technology to dark sector searches</a:t>
            </a:r>
            <a:endParaRPr lang="en-US" dirty="0"/>
          </a:p>
          <a:p>
            <a:pPr marL="285750" indent="-285750">
              <a:spcAft>
                <a:spcPts val="600"/>
              </a:spcAft>
              <a:buFont typeface="Arial" panose="020B0604020202020204" pitchFamily="34" charset="0"/>
              <a:buChar char="•"/>
            </a:pPr>
            <a:r>
              <a:rPr lang="en-US" dirty="0"/>
              <a:t>Pursuing R&amp;D on </a:t>
            </a:r>
            <a:r>
              <a:rPr lang="en-US" b="1" dirty="0"/>
              <a:t>companion RF technologies </a:t>
            </a:r>
            <a:r>
              <a:rPr lang="en-US" dirty="0"/>
              <a:t>to mitigate field emission, provide precise resonance control, enable robust low level RF systems for high gradient and high Q accelerators, develop high efficiency, low-cost RF sources, etc.</a:t>
            </a:r>
          </a:p>
          <a:p>
            <a:pPr>
              <a:spcAft>
                <a:spcPts val="600"/>
              </a:spcAft>
            </a:pPr>
            <a:r>
              <a:rPr lang="en-US" i="1" dirty="0"/>
              <a:t>Example:</a:t>
            </a:r>
          </a:p>
        </p:txBody>
      </p:sp>
      <p:pic>
        <p:nvPicPr>
          <p:cNvPr id="2" name="Picture 1">
            <a:extLst>
              <a:ext uri="{FF2B5EF4-FFF2-40B4-BE49-F238E27FC236}">
                <a16:creationId xmlns:a16="http://schemas.microsoft.com/office/drawing/2014/main" id="{0A8D3850-0AA3-E4D9-41DB-1B65E3BF166E}"/>
              </a:ext>
            </a:extLst>
          </p:cNvPr>
          <p:cNvPicPr>
            <a:picLocks noChangeAspect="1"/>
          </p:cNvPicPr>
          <p:nvPr/>
        </p:nvPicPr>
        <p:blipFill>
          <a:blip r:embed="rId2"/>
          <a:stretch>
            <a:fillRect/>
          </a:stretch>
        </p:blipFill>
        <p:spPr>
          <a:xfrm>
            <a:off x="11178500" y="260648"/>
            <a:ext cx="603779" cy="933342"/>
          </a:xfrm>
          <a:prstGeom prst="rect">
            <a:avLst/>
          </a:prstGeom>
        </p:spPr>
      </p:pic>
      <p:pic>
        <p:nvPicPr>
          <p:cNvPr id="15" name="Picture 14">
            <a:extLst>
              <a:ext uri="{FF2B5EF4-FFF2-40B4-BE49-F238E27FC236}">
                <a16:creationId xmlns:a16="http://schemas.microsoft.com/office/drawing/2014/main" id="{C92A618A-4D22-61D6-52AD-F66D84031AC7}"/>
              </a:ext>
            </a:extLst>
          </p:cNvPr>
          <p:cNvPicPr>
            <a:picLocks noChangeAspect="1"/>
          </p:cNvPicPr>
          <p:nvPr/>
        </p:nvPicPr>
        <p:blipFill>
          <a:blip r:embed="rId3"/>
          <a:stretch>
            <a:fillRect/>
          </a:stretch>
        </p:blipFill>
        <p:spPr>
          <a:xfrm>
            <a:off x="1445225" y="3564702"/>
            <a:ext cx="5626300" cy="2160240"/>
          </a:xfrm>
          <a:prstGeom prst="rect">
            <a:avLst/>
          </a:prstGeom>
        </p:spPr>
      </p:pic>
      <p:pic>
        <p:nvPicPr>
          <p:cNvPr id="20" name="Picture 19">
            <a:extLst>
              <a:ext uri="{FF2B5EF4-FFF2-40B4-BE49-F238E27FC236}">
                <a16:creationId xmlns:a16="http://schemas.microsoft.com/office/drawing/2014/main" id="{73C6F04B-3354-E5A6-37C2-000C2DE1CA3F}"/>
              </a:ext>
            </a:extLst>
          </p:cNvPr>
          <p:cNvPicPr>
            <a:picLocks noChangeAspect="1"/>
          </p:cNvPicPr>
          <p:nvPr/>
        </p:nvPicPr>
        <p:blipFill>
          <a:blip r:embed="rId4"/>
          <a:stretch>
            <a:fillRect/>
          </a:stretch>
        </p:blipFill>
        <p:spPr>
          <a:xfrm>
            <a:off x="7349881" y="3508113"/>
            <a:ext cx="2922583" cy="2225143"/>
          </a:xfrm>
          <a:prstGeom prst="rect">
            <a:avLst/>
          </a:prstGeom>
        </p:spPr>
      </p:pic>
      <p:sp>
        <p:nvSpPr>
          <p:cNvPr id="25" name="TextBox 24">
            <a:extLst>
              <a:ext uri="{FF2B5EF4-FFF2-40B4-BE49-F238E27FC236}">
                <a16:creationId xmlns:a16="http://schemas.microsoft.com/office/drawing/2014/main" id="{AFF22F24-A364-73F9-4F6A-6BFE7F7D1CCB}"/>
              </a:ext>
            </a:extLst>
          </p:cNvPr>
          <p:cNvSpPr txBox="1"/>
          <p:nvPr/>
        </p:nvSpPr>
        <p:spPr>
          <a:xfrm>
            <a:off x="3503712" y="3154798"/>
            <a:ext cx="4110892" cy="276999"/>
          </a:xfrm>
          <a:prstGeom prst="rect">
            <a:avLst/>
          </a:prstGeom>
          <a:noFill/>
        </p:spPr>
        <p:txBody>
          <a:bodyPr wrap="square" rtlCol="0">
            <a:spAutoFit/>
          </a:bodyPr>
          <a:lstStyle/>
          <a:p>
            <a:r>
              <a:rPr lang="en-US" sz="1200" dirty="0">
                <a:solidFill>
                  <a:srgbClr val="0070C0"/>
                </a:solidFill>
              </a:rPr>
              <a:t>Plasma processing for in-situ field emission mitigation</a:t>
            </a:r>
          </a:p>
        </p:txBody>
      </p:sp>
    </p:spTree>
    <p:extLst>
      <p:ext uri="{BB962C8B-B14F-4D97-AF65-F5344CB8AC3E}">
        <p14:creationId xmlns:p14="http://schemas.microsoft.com/office/powerpoint/2010/main" val="2503659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Summary</a:t>
            </a:r>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endParaRPr lang="en-US" dirty="0"/>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26103" y="1545333"/>
            <a:ext cx="10944597" cy="22621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U.S. DOE Radiofrequency Accelerator R&amp;D Roadmap and the European Accelerator R&amp;D Roadmap cover similar SRF technology topics</a:t>
            </a:r>
          </a:p>
          <a:p>
            <a:pPr marL="285750" indent="-285750">
              <a:spcAft>
                <a:spcPts val="600"/>
              </a:spcAft>
              <a:buFont typeface="Arial" panose="020B0604020202020204" pitchFamily="34" charset="0"/>
              <a:buChar char="•"/>
            </a:pPr>
            <a:r>
              <a:rPr lang="en-US" dirty="0"/>
              <a:t>The Snowmass discussions, White Papers, and reports confirmed that the DOE Roadmap remains valid, highlighted recent progress, and outlined the key directions for the SRF technology</a:t>
            </a:r>
          </a:p>
          <a:p>
            <a:pPr marL="285750" indent="-285750">
              <a:spcAft>
                <a:spcPts val="600"/>
              </a:spcAft>
              <a:buFont typeface="Arial" panose="020B0604020202020204" pitchFamily="34" charset="0"/>
              <a:buChar char="•"/>
            </a:pPr>
            <a:r>
              <a:rPr lang="en-US" dirty="0"/>
              <a:t>There are many opportunities for collaboration between the European and U.S. institutions on many topics discussed during the European HEP Strategy Process and Snowmass</a:t>
            </a:r>
          </a:p>
          <a:p>
            <a:pPr marL="285750" indent="-285750">
              <a:spcAft>
                <a:spcPts val="600"/>
              </a:spcAft>
              <a:buFont typeface="Arial" panose="020B0604020202020204" pitchFamily="34" charset="0"/>
              <a:buChar char="•"/>
            </a:pPr>
            <a:r>
              <a:rPr lang="en-US" dirty="0"/>
              <a:t>Some key direction are among WG topics of this TTC Meeting</a:t>
            </a:r>
          </a:p>
        </p:txBody>
      </p:sp>
      <p:pic>
        <p:nvPicPr>
          <p:cNvPr id="2" name="Picture 1">
            <a:extLst>
              <a:ext uri="{FF2B5EF4-FFF2-40B4-BE49-F238E27FC236}">
                <a16:creationId xmlns:a16="http://schemas.microsoft.com/office/drawing/2014/main" id="{0A8D3850-0AA3-E4D9-41DB-1B65E3BF166E}"/>
              </a:ext>
            </a:extLst>
          </p:cNvPr>
          <p:cNvPicPr>
            <a:picLocks noChangeAspect="1"/>
          </p:cNvPicPr>
          <p:nvPr/>
        </p:nvPicPr>
        <p:blipFill>
          <a:blip r:embed="rId2"/>
          <a:stretch>
            <a:fillRect/>
          </a:stretch>
        </p:blipFill>
        <p:spPr>
          <a:xfrm>
            <a:off x="11178500" y="260648"/>
            <a:ext cx="603779" cy="933342"/>
          </a:xfrm>
          <a:prstGeom prst="rect">
            <a:avLst/>
          </a:prstGeom>
        </p:spPr>
      </p:pic>
    </p:spTree>
    <p:extLst>
      <p:ext uri="{BB962C8B-B14F-4D97-AF65-F5344CB8AC3E}">
        <p14:creationId xmlns:p14="http://schemas.microsoft.com/office/powerpoint/2010/main" val="1707329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endParaRPr lang="de-DE"/>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endParaRPr lang="de-DE"/>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pic>
        <p:nvPicPr>
          <p:cNvPr id="7" name="Picture 6">
            <a:extLst>
              <a:ext uri="{FF2B5EF4-FFF2-40B4-BE49-F238E27FC236}">
                <a16:creationId xmlns:a16="http://schemas.microsoft.com/office/drawing/2014/main" id="{48EB9163-5FCB-40AA-907F-F6410DC9BE1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12564" y="1356910"/>
            <a:ext cx="7044076" cy="5040560"/>
          </a:xfrm>
          <a:prstGeom prst="rect">
            <a:avLst/>
          </a:prstGeom>
          <a:ln>
            <a:solidFill>
              <a:schemeClr val="tx1"/>
            </a:solidFill>
          </a:ln>
        </p:spPr>
      </p:pic>
      <p:sp>
        <p:nvSpPr>
          <p:cNvPr id="8" name="TextBox 7">
            <a:extLst>
              <a:ext uri="{FF2B5EF4-FFF2-40B4-BE49-F238E27FC236}">
                <a16:creationId xmlns:a16="http://schemas.microsoft.com/office/drawing/2014/main" id="{8920ACEF-7069-4FDF-9C24-C0608C15A6EE}"/>
              </a:ext>
            </a:extLst>
          </p:cNvPr>
          <p:cNvSpPr txBox="1"/>
          <p:nvPr/>
        </p:nvSpPr>
        <p:spPr>
          <a:xfrm>
            <a:off x="407987" y="1412776"/>
            <a:ext cx="4319861" cy="464742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a:t>The </a:t>
            </a:r>
            <a:r>
              <a:rPr lang="en-US" sz="1600" b="1"/>
              <a:t>Strategy Report </a:t>
            </a:r>
            <a:r>
              <a:rPr lang="en-US" sz="1600"/>
              <a:t>was published bei CERN in 3/2022.</a:t>
            </a:r>
          </a:p>
          <a:p>
            <a:pPr marL="285750" indent="-285750">
              <a:spcAft>
                <a:spcPts val="1200"/>
              </a:spcAft>
              <a:buFont typeface="Arial" panose="020B0604020202020204" pitchFamily="34" charset="0"/>
              <a:buChar char="•"/>
            </a:pPr>
            <a:r>
              <a:rPr lang="en-US" sz="1600"/>
              <a:t>It is also known as </a:t>
            </a:r>
            <a:r>
              <a:rPr lang="en-US" sz="1600" b="1"/>
              <a:t>LDG Report </a:t>
            </a:r>
            <a:r>
              <a:rPr lang="en-US" sz="1600"/>
              <a:t>with LDG eq. Lab Directors Group.</a:t>
            </a:r>
          </a:p>
          <a:p>
            <a:pPr marL="285750" indent="-285750">
              <a:spcAft>
                <a:spcPts val="1200"/>
              </a:spcAft>
              <a:buFont typeface="Arial" panose="020B0604020202020204" pitchFamily="34" charset="0"/>
              <a:buChar char="•"/>
            </a:pPr>
            <a:r>
              <a:rPr lang="en-US" sz="1600" b="1"/>
              <a:t>The SRF related part can be found also via </a:t>
            </a:r>
            <a:r>
              <a:rPr lang="en-US" sz="1600" b="1">
                <a:hlinkClick r:id="rId3"/>
              </a:rPr>
              <a:t>https://doi.org/10.23731/CYRM-2022-001.61</a:t>
            </a:r>
            <a:endParaRPr lang="en-US" sz="1600" b="1"/>
          </a:p>
          <a:p>
            <a:pPr marL="285750" indent="-285750">
              <a:spcAft>
                <a:spcPts val="1200"/>
              </a:spcAft>
              <a:buFont typeface="Arial" panose="020B0604020202020204" pitchFamily="34" charset="0"/>
              <a:buChar char="•"/>
            </a:pPr>
            <a:r>
              <a:rPr lang="en-US" sz="1600"/>
              <a:t>The assembly of Chapter 3: High-gradient RF structures and systems was chaired by S. Bousson and H. Weise.</a:t>
            </a:r>
          </a:p>
          <a:p>
            <a:pPr marL="285750" indent="-285750">
              <a:buFont typeface="Arial" panose="020B0604020202020204" pitchFamily="34" charset="0"/>
              <a:buChar char="•"/>
            </a:pPr>
            <a:r>
              <a:rPr lang="en-US" sz="1600"/>
              <a:t>The author team was S. Bousson, H. Weise, G. Burt, G. Devanz, A. Gallo, F. Gerigk, A. Grudiev, D. Longuevergne, T. Proslier, and R. Ruber </a:t>
            </a:r>
          </a:p>
          <a:p>
            <a:pPr marL="285750" indent="-285750">
              <a:buFont typeface="Arial" panose="020B0604020202020204" pitchFamily="34" charset="0"/>
              <a:buChar char="•"/>
            </a:pPr>
            <a:endParaRPr lang="en-US" sz="1600"/>
          </a:p>
          <a:p>
            <a:endParaRPr lang="en-US" sz="1600"/>
          </a:p>
        </p:txBody>
      </p:sp>
    </p:spTree>
    <p:extLst>
      <p:ext uri="{BB962C8B-B14F-4D97-AF65-F5344CB8AC3E}">
        <p14:creationId xmlns:p14="http://schemas.microsoft.com/office/powerpoint/2010/main" val="479124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de-DE" dirty="0"/>
              <a:t>LDG RF Systems - Abstract</a:t>
            </a:r>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endParaRPr lang="de-DE"/>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
        <p:nvSpPr>
          <p:cNvPr id="2" name="TextBox 1">
            <a:extLst>
              <a:ext uri="{FF2B5EF4-FFF2-40B4-BE49-F238E27FC236}">
                <a16:creationId xmlns:a16="http://schemas.microsoft.com/office/drawing/2014/main" id="{7D605269-51E6-4FE5-859F-324222127AE5}"/>
              </a:ext>
            </a:extLst>
          </p:cNvPr>
          <p:cNvSpPr txBox="1"/>
          <p:nvPr/>
        </p:nvSpPr>
        <p:spPr>
          <a:xfrm>
            <a:off x="407987" y="1412776"/>
            <a:ext cx="11376025" cy="2062103"/>
          </a:xfrm>
          <a:prstGeom prst="rect">
            <a:avLst/>
          </a:prstGeom>
          <a:solidFill>
            <a:schemeClr val="bg1">
              <a:lumMod val="95000"/>
            </a:schemeClr>
          </a:solidFill>
          <a:ln>
            <a:solidFill>
              <a:schemeClr val="tx1"/>
            </a:solidFill>
          </a:ln>
        </p:spPr>
        <p:txBody>
          <a:bodyPr wrap="square" rtlCol="0">
            <a:spAutoFit/>
          </a:bodyPr>
          <a:lstStyle/>
          <a:p>
            <a:r>
              <a:rPr lang="en-US" sz="1600" dirty="0"/>
              <a:t>Abstract</a:t>
            </a:r>
          </a:p>
          <a:p>
            <a:endParaRPr lang="en-US" sz="1600" dirty="0"/>
          </a:p>
          <a:p>
            <a:r>
              <a:rPr lang="en-US" sz="1600" dirty="0"/>
              <a:t>Radio frequency (RF) systems are the workhorse of most particle accelerators and achieve high levels of performance and reliability. Despite five decades of improvement the community is still advancing RF performance with several novel developments. The next generation of particle accelerators will likely be still based on RF technology, but will require operational parameters in excess of state of the art, requiring an advanced R&amp;D program. The R&amp;D covers superconducting RF (SRF), normal conducting RF (NC RF) and ancillary systems such as RF sources, couplers, tuners and the systems that control them.</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7" y="3991704"/>
            <a:ext cx="11376025" cy="224676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de-DE" sz="2000" dirty="0" err="1"/>
              <a:t>we</a:t>
            </a:r>
            <a:r>
              <a:rPr lang="de-DE" sz="2000" dirty="0"/>
              <a:t> </a:t>
            </a:r>
            <a:r>
              <a:rPr lang="de-DE" sz="2000" dirty="0" err="1"/>
              <a:t>are</a:t>
            </a:r>
            <a:r>
              <a:rPr lang="de-DE" sz="2000" dirty="0"/>
              <a:t> still </a:t>
            </a:r>
            <a:r>
              <a:rPr lang="de-DE" sz="2000" dirty="0" err="1"/>
              <a:t>advancing</a:t>
            </a:r>
            <a:r>
              <a:rPr lang="de-DE" sz="2000" dirty="0"/>
              <a:t> </a:t>
            </a:r>
            <a:r>
              <a:rPr lang="de-DE" sz="2000" dirty="0" err="1"/>
              <a:t>cavity</a:t>
            </a:r>
            <a:r>
              <a:rPr lang="de-DE" sz="2000" dirty="0"/>
              <a:t> RF </a:t>
            </a:r>
            <a:r>
              <a:rPr lang="de-DE" sz="2000" dirty="0" err="1"/>
              <a:t>performance</a:t>
            </a:r>
            <a:endParaRPr lang="de-DE" sz="2000" dirty="0"/>
          </a:p>
          <a:p>
            <a:pPr marL="285750" indent="-285750">
              <a:spcAft>
                <a:spcPts val="1200"/>
              </a:spcAft>
              <a:buFont typeface="Arial" panose="020B0604020202020204" pitchFamily="34" charset="0"/>
              <a:buChar char="•"/>
            </a:pPr>
            <a:r>
              <a:rPr lang="en-US" sz="2000" dirty="0"/>
              <a:t>operational parameters in excess of state of the art</a:t>
            </a:r>
            <a:endParaRPr lang="de-DE" sz="2000" dirty="0"/>
          </a:p>
          <a:p>
            <a:pPr marL="285750" indent="-285750">
              <a:spcAft>
                <a:spcPts val="1200"/>
              </a:spcAft>
              <a:buFont typeface="Arial" panose="020B0604020202020204" pitchFamily="34" charset="0"/>
              <a:buChar char="•"/>
            </a:pPr>
            <a:r>
              <a:rPr lang="en-US" sz="2000" dirty="0"/>
              <a:t>advanced R&amp;D program </a:t>
            </a:r>
          </a:p>
          <a:p>
            <a:pPr marL="285750" indent="-285750">
              <a:spcAft>
                <a:spcPts val="1200"/>
              </a:spcAft>
              <a:buFont typeface="Arial" panose="020B0604020202020204" pitchFamily="34" charset="0"/>
              <a:buChar char="•"/>
            </a:pPr>
            <a:r>
              <a:rPr lang="en-US" sz="2000" dirty="0"/>
              <a:t>superconducting RF (SRF) and normal conducting RF (NC RF)</a:t>
            </a:r>
            <a:endParaRPr lang="de-DE" sz="2000" dirty="0"/>
          </a:p>
          <a:p>
            <a:pPr marL="285750" indent="-285750">
              <a:buFont typeface="Arial" panose="020B0604020202020204" pitchFamily="34" charset="0"/>
              <a:buChar char="•"/>
            </a:pPr>
            <a:r>
              <a:rPr lang="en-US" sz="2000" dirty="0"/>
              <a:t>and ancillary systems such as RF sources, couplers, tuners and the systems that control them</a:t>
            </a:r>
            <a:endParaRPr lang="de-DE" sz="2000" dirty="0"/>
          </a:p>
        </p:txBody>
      </p:sp>
      <p:pic>
        <p:nvPicPr>
          <p:cNvPr id="3" name="Picture 2">
            <a:extLst>
              <a:ext uri="{FF2B5EF4-FFF2-40B4-BE49-F238E27FC236}">
                <a16:creationId xmlns:a16="http://schemas.microsoft.com/office/drawing/2014/main" id="{F6CFA589-AC2B-4254-BA17-DB878B0E5FA4}"/>
              </a:ext>
            </a:extLst>
          </p:cNvPr>
          <p:cNvPicPr>
            <a:picLocks noChangeAspect="1"/>
          </p:cNvPicPr>
          <p:nvPr/>
        </p:nvPicPr>
        <p:blipFill>
          <a:blip r:embed="rId2"/>
          <a:stretch>
            <a:fillRect/>
          </a:stretch>
        </p:blipFill>
        <p:spPr>
          <a:xfrm>
            <a:off x="11178500" y="272481"/>
            <a:ext cx="605512" cy="856700"/>
          </a:xfrm>
          <a:prstGeom prst="rect">
            <a:avLst/>
          </a:prstGeom>
        </p:spPr>
      </p:pic>
    </p:spTree>
    <p:extLst>
      <p:ext uri="{BB962C8B-B14F-4D97-AF65-F5344CB8AC3E}">
        <p14:creationId xmlns:p14="http://schemas.microsoft.com/office/powerpoint/2010/main" val="4218546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a:t>LDG RF Systems – Excerpt from Executive Summary</a:t>
            </a:r>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endParaRPr lang="de-DE"/>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
        <p:nvSpPr>
          <p:cNvPr id="2" name="TextBox 1">
            <a:extLst>
              <a:ext uri="{FF2B5EF4-FFF2-40B4-BE49-F238E27FC236}">
                <a16:creationId xmlns:a16="http://schemas.microsoft.com/office/drawing/2014/main" id="{7D605269-51E6-4FE5-859F-324222127AE5}"/>
              </a:ext>
            </a:extLst>
          </p:cNvPr>
          <p:cNvSpPr txBox="1"/>
          <p:nvPr/>
        </p:nvSpPr>
        <p:spPr>
          <a:xfrm>
            <a:off x="407987" y="1412776"/>
            <a:ext cx="11376025" cy="2062103"/>
          </a:xfrm>
          <a:prstGeom prst="rect">
            <a:avLst/>
          </a:prstGeom>
          <a:solidFill>
            <a:schemeClr val="bg1">
              <a:lumMod val="95000"/>
            </a:schemeClr>
          </a:solidFill>
          <a:ln>
            <a:solidFill>
              <a:schemeClr val="tx1"/>
            </a:solidFill>
          </a:ln>
        </p:spPr>
        <p:txBody>
          <a:bodyPr wrap="square" rtlCol="0">
            <a:spAutoFit/>
          </a:bodyPr>
          <a:lstStyle/>
          <a:p>
            <a:r>
              <a:rPr lang="en-US" sz="1600" dirty="0"/>
              <a:t>In  SRF  the  development  is  focused  in  two  areas,  bulk  niobium  and  thin-film  (including  high-T</a:t>
            </a:r>
            <a:r>
              <a:rPr lang="en-US" sz="1600" baseline="-25000" dirty="0"/>
              <a:t>c</a:t>
            </a:r>
            <a:r>
              <a:rPr lang="en-US" sz="1600" dirty="0"/>
              <a:t>)  superconductors.   In bulk  SRF  new  treatments  are  allowing niobium  cavities  to  exceed  previous record Q factors and avoiding degradation with increasing gradients. This includes nitrogen infusion and doping, and two-step baking processes.  There is also an emphasis on limiting field emission.  For thin-films the community is investigating creating coated cavities that perform as good as or better than bulk niobium (but with reduced cost and better thermal stability), as well as developing cavities coated with materials that can operate at higher temperatures or sustain higher fields.  One method of achieving this is to use multi-layer coatings.  Innovative cooling schemes for coated cavities are also being developed. Coupled to the cavity development is improvement in the cost and complexity of power couplers for SRF cavities.</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7" y="3501008"/>
            <a:ext cx="11376025" cy="290848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t>two  areas,  </a:t>
            </a:r>
            <a:r>
              <a:rPr lang="en-US" sz="2000" b="1" dirty="0">
                <a:solidFill>
                  <a:srgbClr val="0099CC"/>
                </a:solidFill>
              </a:rPr>
              <a:t>bulk  niobium  </a:t>
            </a:r>
            <a:r>
              <a:rPr lang="en-US" sz="2000" dirty="0"/>
              <a:t>and  </a:t>
            </a:r>
            <a:r>
              <a:rPr lang="en-US" sz="2000" b="1" dirty="0">
                <a:solidFill>
                  <a:schemeClr val="accent2"/>
                </a:solidFill>
              </a:rPr>
              <a:t>thin-film</a:t>
            </a:r>
            <a:r>
              <a:rPr lang="en-US" sz="2000" dirty="0"/>
              <a:t>  (including  high-T</a:t>
            </a:r>
            <a:r>
              <a:rPr lang="en-US" sz="2000" baseline="-25000" dirty="0"/>
              <a:t>c</a:t>
            </a:r>
            <a:r>
              <a:rPr lang="en-US" sz="2000" dirty="0"/>
              <a:t>) </a:t>
            </a:r>
          </a:p>
          <a:p>
            <a:pPr marL="742950" lvl="1" indent="-285750">
              <a:buFont typeface="Arial" panose="020B0604020202020204" pitchFamily="34" charset="0"/>
              <a:buChar char="•"/>
            </a:pPr>
            <a:r>
              <a:rPr lang="en-US" dirty="0">
                <a:solidFill>
                  <a:srgbClr val="0099CC"/>
                </a:solidFill>
              </a:rPr>
              <a:t>exceed  previous record Q factors and avoiding degradation with increasing gradients</a:t>
            </a:r>
          </a:p>
          <a:p>
            <a:pPr marL="742950" lvl="1" indent="-285750">
              <a:buFont typeface="Arial" panose="020B0604020202020204" pitchFamily="34" charset="0"/>
              <a:buChar char="•"/>
            </a:pPr>
            <a:r>
              <a:rPr lang="en-US" dirty="0">
                <a:solidFill>
                  <a:srgbClr val="0099CC"/>
                </a:solidFill>
              </a:rPr>
              <a:t>includes nitrogen infusion and doping, and two-step baking processes</a:t>
            </a:r>
          </a:p>
          <a:p>
            <a:pPr marL="742950" lvl="1" indent="-285750">
              <a:buFont typeface="Arial" panose="020B0604020202020204" pitchFamily="34" charset="0"/>
              <a:buChar char="•"/>
            </a:pPr>
            <a:r>
              <a:rPr lang="en-US" dirty="0">
                <a:solidFill>
                  <a:schemeClr val="accent2"/>
                </a:solidFill>
              </a:rPr>
              <a:t>create coated cavities that perform as good as or better than bulk niobium (but with reduced cost and better thermal stability</a:t>
            </a:r>
          </a:p>
          <a:p>
            <a:pPr marL="742950" lvl="1" indent="-285750">
              <a:buFont typeface="Arial" panose="020B0604020202020204" pitchFamily="34" charset="0"/>
              <a:buChar char="•"/>
            </a:pPr>
            <a:r>
              <a:rPr lang="en-US" dirty="0">
                <a:solidFill>
                  <a:schemeClr val="accent2"/>
                </a:solidFill>
              </a:rPr>
              <a:t>materials that can operate at higher temperatures or sustain higher fields</a:t>
            </a:r>
          </a:p>
          <a:p>
            <a:pPr marL="742950" lvl="1" indent="-285750">
              <a:spcAft>
                <a:spcPts val="600"/>
              </a:spcAft>
              <a:buFont typeface="Arial" panose="020B0604020202020204" pitchFamily="34" charset="0"/>
              <a:buChar char="•"/>
            </a:pPr>
            <a:r>
              <a:rPr lang="en-US" dirty="0">
                <a:solidFill>
                  <a:schemeClr val="accent2"/>
                </a:solidFill>
              </a:rPr>
              <a:t>multi-layer coatings</a:t>
            </a:r>
          </a:p>
          <a:p>
            <a:pPr marL="285750" indent="-285750">
              <a:buFont typeface="Arial" panose="020B0604020202020204" pitchFamily="34" charset="0"/>
              <a:buChar char="•"/>
            </a:pPr>
            <a:r>
              <a:rPr lang="en-US" sz="2000" dirty="0"/>
              <a:t>innovative cooling schemes for coated cavities </a:t>
            </a:r>
          </a:p>
          <a:p>
            <a:pPr marL="285750" indent="-285750">
              <a:buFont typeface="Arial" panose="020B0604020202020204" pitchFamily="34" charset="0"/>
              <a:buChar char="•"/>
            </a:pPr>
            <a:r>
              <a:rPr lang="en-US" sz="2000" dirty="0"/>
              <a:t>RF power couplers</a:t>
            </a:r>
          </a:p>
        </p:txBody>
      </p:sp>
      <p:pic>
        <p:nvPicPr>
          <p:cNvPr id="8" name="Picture 7">
            <a:extLst>
              <a:ext uri="{FF2B5EF4-FFF2-40B4-BE49-F238E27FC236}">
                <a16:creationId xmlns:a16="http://schemas.microsoft.com/office/drawing/2014/main" id="{53D3652B-65CF-493F-874B-5E3D51447748}"/>
              </a:ext>
            </a:extLst>
          </p:cNvPr>
          <p:cNvPicPr>
            <a:picLocks noChangeAspect="1"/>
          </p:cNvPicPr>
          <p:nvPr/>
        </p:nvPicPr>
        <p:blipFill>
          <a:blip r:embed="rId2"/>
          <a:stretch>
            <a:fillRect/>
          </a:stretch>
        </p:blipFill>
        <p:spPr>
          <a:xfrm>
            <a:off x="11178500" y="272481"/>
            <a:ext cx="605512" cy="856700"/>
          </a:xfrm>
          <a:prstGeom prst="rect">
            <a:avLst/>
          </a:prstGeom>
        </p:spPr>
      </p:pic>
    </p:spTree>
    <p:extLst>
      <p:ext uri="{BB962C8B-B14F-4D97-AF65-F5344CB8AC3E}">
        <p14:creationId xmlns:p14="http://schemas.microsoft.com/office/powerpoint/2010/main" val="112494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SRF challenges and R&amp;D objectives</a:t>
            </a:r>
            <a:endParaRPr lang="de-DE" dirty="0"/>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Bulk niobium and the path towards high quality factors at high gradients</a:t>
            </a:r>
            <a:endParaRPr lang="de-DE" dirty="0"/>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
        <p:nvSpPr>
          <p:cNvPr id="2" name="TextBox 1">
            <a:extLst>
              <a:ext uri="{FF2B5EF4-FFF2-40B4-BE49-F238E27FC236}">
                <a16:creationId xmlns:a16="http://schemas.microsoft.com/office/drawing/2014/main" id="{7D605269-51E6-4FE5-859F-324222127AE5}"/>
              </a:ext>
            </a:extLst>
          </p:cNvPr>
          <p:cNvSpPr txBox="1"/>
          <p:nvPr/>
        </p:nvSpPr>
        <p:spPr>
          <a:xfrm>
            <a:off x="407987" y="1412776"/>
            <a:ext cx="11376025" cy="1569660"/>
          </a:xfrm>
          <a:prstGeom prst="rect">
            <a:avLst/>
          </a:prstGeom>
          <a:solidFill>
            <a:schemeClr val="bg1">
              <a:lumMod val="95000"/>
            </a:schemeClr>
          </a:solidFill>
          <a:ln>
            <a:solidFill>
              <a:schemeClr val="tx1"/>
            </a:solidFill>
          </a:ln>
        </p:spPr>
        <p:txBody>
          <a:bodyPr wrap="square" rtlCol="0">
            <a:spAutoFit/>
          </a:bodyPr>
          <a:lstStyle/>
          <a:p>
            <a:r>
              <a:rPr lang="en-US" sz="1600" dirty="0"/>
              <a:t>Even though the hard fundamental limit of niobium has been close to being reached for the past 10 years,  very specific and alternative surface and heat treatments have been investigated to tune the cavity performance to the very stringent specifications required by new projects and thus improve very specifically the driving parameters (Q</a:t>
            </a:r>
            <a:r>
              <a:rPr lang="en-US" sz="1600" baseline="-25000" dirty="0"/>
              <a:t>0</a:t>
            </a:r>
            <a:r>
              <a:rPr lang="en-US" sz="1600" dirty="0"/>
              <a:t>, E</a:t>
            </a:r>
            <a:r>
              <a:rPr lang="en-US" sz="1600" baseline="-25000" dirty="0"/>
              <a:t>max</a:t>
            </a:r>
            <a:r>
              <a:rPr lang="en-US" sz="1600" dirty="0"/>
              <a:t>, fabrication cost and reliability among others).  Bulk niobium technology is still expected to be competitive for years to come, compared to the new alternative thin-film superconductors under investigation. Still many technical and technological challenges have to be tackled to allow their industrialization.</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7" y="3140968"/>
            <a:ext cx="11376025" cy="343170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Material structure: Fine Grain -&gt; Large Grain or Mid Grain?</a:t>
            </a:r>
          </a:p>
          <a:p>
            <a:pPr marL="285750" indent="-285750">
              <a:spcAft>
                <a:spcPts val="600"/>
              </a:spcAft>
              <a:buFont typeface="Arial" panose="020B0604020202020204" pitchFamily="34" charset="0"/>
              <a:buChar char="•"/>
            </a:pPr>
            <a:r>
              <a:rPr lang="en-US" dirty="0"/>
              <a:t>Heat treatment at different temperatures, or in the presence of Nitrogen (or others?)</a:t>
            </a:r>
          </a:p>
          <a:p>
            <a:pPr marL="285750" indent="-285750">
              <a:spcAft>
                <a:spcPts val="600"/>
              </a:spcAft>
              <a:buFont typeface="Arial" panose="020B0604020202020204" pitchFamily="34" charset="0"/>
              <a:buChar char="•"/>
            </a:pPr>
            <a:r>
              <a:rPr lang="en-US" dirty="0"/>
              <a:t>Surface polishing: established Electro-Polishing; new ideas: metallographic polishing (MP) and more recently electrolytic plasma polishing (EPP)</a:t>
            </a:r>
          </a:p>
          <a:p>
            <a:pPr marL="285750" indent="-285750">
              <a:spcAft>
                <a:spcPts val="600"/>
              </a:spcAft>
              <a:buFont typeface="Arial" panose="020B0604020202020204" pitchFamily="34" charset="0"/>
              <a:buChar char="•"/>
            </a:pPr>
            <a:r>
              <a:rPr lang="en-US" dirty="0"/>
              <a:t>Field emission reduction is a must for all accelerators</a:t>
            </a:r>
          </a:p>
          <a:p>
            <a:pPr marL="742950" lvl="1" indent="-285750">
              <a:spcAft>
                <a:spcPts val="600"/>
              </a:spcAft>
              <a:buFont typeface="Arial" panose="020B0604020202020204" pitchFamily="34" charset="0"/>
              <a:buChar char="•"/>
            </a:pPr>
            <a:r>
              <a:rPr lang="en-US" sz="1600" dirty="0"/>
              <a:t>clean room preparation:  Improvement in manipulation,  pumping/venting procedures and automation, introduction of robots</a:t>
            </a:r>
          </a:p>
          <a:p>
            <a:pPr marL="742950" lvl="1" indent="-285750">
              <a:spcAft>
                <a:spcPts val="600"/>
              </a:spcAft>
              <a:buFont typeface="Arial" panose="020B0604020202020204" pitchFamily="34" charset="0"/>
              <a:buChar char="•"/>
            </a:pPr>
            <a:r>
              <a:rPr lang="en-US" sz="1600" dirty="0"/>
              <a:t>diagnostics to support analyzing X- and γ-ray patterns emerging from the cryomodule</a:t>
            </a:r>
          </a:p>
          <a:p>
            <a:pPr marL="742950" lvl="1" indent="-285750">
              <a:spcAft>
                <a:spcPts val="600"/>
              </a:spcAft>
              <a:buFont typeface="Arial" panose="020B0604020202020204" pitchFamily="34" charset="0"/>
              <a:buChar char="•"/>
            </a:pPr>
            <a:r>
              <a:rPr lang="de-DE" sz="1600" dirty="0" err="1"/>
              <a:t>mitigation</a:t>
            </a:r>
            <a:r>
              <a:rPr lang="de-DE" sz="1600" dirty="0"/>
              <a:t> and </a:t>
            </a:r>
            <a:r>
              <a:rPr lang="de-DE" sz="1600" dirty="0" err="1"/>
              <a:t>recovery</a:t>
            </a:r>
            <a:r>
              <a:rPr lang="de-DE" sz="1600" dirty="0"/>
              <a:t>: </a:t>
            </a:r>
            <a:r>
              <a:rPr lang="en-US" sz="1600" dirty="0"/>
              <a:t>plasma cleaning and dry-ice rinsing are very promising</a:t>
            </a:r>
          </a:p>
          <a:p>
            <a:pPr marL="285750" indent="-285750">
              <a:spcAft>
                <a:spcPts val="1200"/>
              </a:spcAft>
              <a:buFont typeface="Arial" panose="020B0604020202020204" pitchFamily="34" charset="0"/>
              <a:buChar char="•"/>
            </a:pPr>
            <a:endParaRPr lang="en-US" sz="2000" dirty="0"/>
          </a:p>
        </p:txBody>
      </p:sp>
      <p:pic>
        <p:nvPicPr>
          <p:cNvPr id="8" name="Picture 7">
            <a:extLst>
              <a:ext uri="{FF2B5EF4-FFF2-40B4-BE49-F238E27FC236}">
                <a16:creationId xmlns:a16="http://schemas.microsoft.com/office/drawing/2014/main" id="{0A3711AF-2553-4C1F-98C8-8DF962BB5741}"/>
              </a:ext>
            </a:extLst>
          </p:cNvPr>
          <p:cNvPicPr>
            <a:picLocks noChangeAspect="1"/>
          </p:cNvPicPr>
          <p:nvPr/>
        </p:nvPicPr>
        <p:blipFill>
          <a:blip r:embed="rId2"/>
          <a:stretch>
            <a:fillRect/>
          </a:stretch>
        </p:blipFill>
        <p:spPr>
          <a:xfrm>
            <a:off x="11178500" y="272481"/>
            <a:ext cx="605512" cy="856700"/>
          </a:xfrm>
          <a:prstGeom prst="rect">
            <a:avLst/>
          </a:prstGeom>
        </p:spPr>
      </p:pic>
    </p:spTree>
    <p:extLst>
      <p:ext uri="{BB962C8B-B14F-4D97-AF65-F5344CB8AC3E}">
        <p14:creationId xmlns:p14="http://schemas.microsoft.com/office/powerpoint/2010/main" val="232082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SRF challenges and R&amp;D objectives</a:t>
            </a:r>
            <a:endParaRPr lang="de-DE" dirty="0"/>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Thin superconducting films for superconducting radiofrequency cavities</a:t>
            </a:r>
            <a:endParaRPr lang="de-DE" dirty="0"/>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
        <p:nvSpPr>
          <p:cNvPr id="2" name="TextBox 1">
            <a:extLst>
              <a:ext uri="{FF2B5EF4-FFF2-40B4-BE49-F238E27FC236}">
                <a16:creationId xmlns:a16="http://schemas.microsoft.com/office/drawing/2014/main" id="{7D605269-51E6-4FE5-859F-324222127AE5}"/>
              </a:ext>
            </a:extLst>
          </p:cNvPr>
          <p:cNvSpPr txBox="1"/>
          <p:nvPr/>
        </p:nvSpPr>
        <p:spPr>
          <a:xfrm>
            <a:off x="407987" y="1412776"/>
            <a:ext cx="11376025" cy="1569660"/>
          </a:xfrm>
          <a:prstGeom prst="rect">
            <a:avLst/>
          </a:prstGeom>
          <a:solidFill>
            <a:schemeClr val="bg1">
              <a:lumMod val="95000"/>
            </a:schemeClr>
          </a:solidFill>
          <a:ln>
            <a:solidFill>
              <a:schemeClr val="tx1"/>
            </a:solidFill>
          </a:ln>
        </p:spPr>
        <p:txBody>
          <a:bodyPr wrap="square" rtlCol="0">
            <a:spAutoFit/>
          </a:bodyPr>
          <a:lstStyle/>
          <a:p>
            <a:r>
              <a:rPr lang="en-US" sz="1600" dirty="0"/>
              <a:t>SRF cavities are one of the cornerstone infrastructures of particle accelerators… for the past 50 years great advances have been made with bulk niobium technology which is now reaching with a high level of reproducibility∼35 MV/m, Q∼2–5x10</a:t>
            </a:r>
            <a:r>
              <a:rPr lang="en-US" sz="1600" baseline="30000" dirty="0"/>
              <a:t>10</a:t>
            </a:r>
            <a:r>
              <a:rPr lang="en-US" sz="1600" dirty="0"/>
              <a:t> at 2 K.  Nibbling on the last cavity performance improvements to reproducibly reach the intrinsic limits of niobium will become increasingly difficult and exponentially expensive. In order to overcome this roadblock, a technological leap is needed to produce next generation SRF cavities with cost-effective means and reliable production methods scalable to mass industrialization.</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7" y="3140968"/>
            <a:ext cx="11592669" cy="32624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Reduced  amount  of  superconducting  materials:  Recent remarkable results obtained at CERN with Nb/Cu</a:t>
            </a:r>
          </a:p>
          <a:p>
            <a:pPr marL="285750" indent="-285750">
              <a:spcAft>
                <a:spcPts val="600"/>
              </a:spcAft>
              <a:buFont typeface="Arial" panose="020B0604020202020204" pitchFamily="34" charset="0"/>
              <a:buChar char="•"/>
            </a:pPr>
            <a:r>
              <a:rPr lang="en-US" dirty="0"/>
              <a:t>Increased operation temperature</a:t>
            </a:r>
          </a:p>
          <a:p>
            <a:pPr marL="742950" lvl="1" indent="-285750">
              <a:spcAft>
                <a:spcPts val="600"/>
              </a:spcAft>
              <a:buFont typeface="Arial" panose="020B0604020202020204" pitchFamily="34" charset="0"/>
              <a:buChar char="•"/>
            </a:pPr>
            <a:r>
              <a:rPr lang="en-US" sz="1600" dirty="0"/>
              <a:t>Higher T</a:t>
            </a:r>
            <a:r>
              <a:rPr lang="en-US" sz="1600" baseline="-25000" dirty="0"/>
              <a:t>c</a:t>
            </a:r>
            <a:r>
              <a:rPr lang="en-US" sz="1600" dirty="0"/>
              <a:t> materials such as A15 compounds(Nb</a:t>
            </a:r>
            <a:r>
              <a:rPr lang="en-US" sz="1600" baseline="-25000" dirty="0"/>
              <a:t>3</a:t>
            </a:r>
            <a:r>
              <a:rPr lang="en-US" sz="1600" dirty="0"/>
              <a:t>Sn, Nb</a:t>
            </a:r>
            <a:r>
              <a:rPr lang="en-US" sz="1600" baseline="-25000" dirty="0"/>
              <a:t>3</a:t>
            </a:r>
            <a:r>
              <a:rPr lang="en-US" sz="1600" dirty="0"/>
              <a:t>Al, V</a:t>
            </a:r>
            <a:r>
              <a:rPr lang="en-US" sz="1600" baseline="-25000" dirty="0"/>
              <a:t>3</a:t>
            </a:r>
            <a:r>
              <a:rPr lang="en-US" sz="1600" dirty="0"/>
              <a:t>Si) and MgB</a:t>
            </a:r>
            <a:r>
              <a:rPr lang="en-US" sz="1600" baseline="-25000" dirty="0"/>
              <a:t>2</a:t>
            </a:r>
          </a:p>
          <a:p>
            <a:pPr marL="742950" lvl="1" indent="-285750">
              <a:spcAft>
                <a:spcPts val="600"/>
              </a:spcAft>
              <a:buFont typeface="Arial" panose="020B0604020202020204" pitchFamily="34" charset="0"/>
              <a:buChar char="•"/>
            </a:pPr>
            <a:r>
              <a:rPr lang="en-US" sz="1600" dirty="0"/>
              <a:t>results obtained at Cornell and Fermilab with Nb3Sn synthesized on bulk niobium</a:t>
            </a:r>
          </a:p>
          <a:p>
            <a:pPr marL="742950" lvl="1" indent="-285750">
              <a:spcAft>
                <a:spcPts val="600"/>
              </a:spcAft>
              <a:buFont typeface="Arial" panose="020B0604020202020204" pitchFamily="34" charset="0"/>
              <a:buChar char="•"/>
            </a:pPr>
            <a:r>
              <a:rPr lang="en-US" sz="1600" dirty="0"/>
              <a:t>the major challenge is now to reproduce these results on Cu substrates and cavities</a:t>
            </a:r>
          </a:p>
          <a:p>
            <a:pPr marL="285750" indent="-285750">
              <a:spcAft>
                <a:spcPts val="600"/>
              </a:spcAft>
              <a:buFont typeface="Arial" panose="020B0604020202020204" pitchFamily="34" charset="0"/>
              <a:buChar char="•"/>
            </a:pPr>
            <a:r>
              <a:rPr lang="en-US" dirty="0"/>
              <a:t>Increased maximum operation gradient (E</a:t>
            </a:r>
            <a:r>
              <a:rPr lang="en-US" baseline="-25000" dirty="0"/>
              <a:t>max</a:t>
            </a:r>
            <a:r>
              <a:rPr lang="en-US" dirty="0"/>
              <a:t>)</a:t>
            </a:r>
          </a:p>
          <a:p>
            <a:pPr marL="742950" lvl="1" indent="-285750">
              <a:spcAft>
                <a:spcPts val="600"/>
              </a:spcAft>
              <a:buFont typeface="Arial" panose="020B0604020202020204" pitchFamily="34" charset="0"/>
              <a:buChar char="•"/>
            </a:pPr>
            <a:r>
              <a:rPr lang="en-US" sz="1600" dirty="0"/>
              <a:t>new multilayer hetero-structures with higher critical fields than niobium have been proposed</a:t>
            </a:r>
          </a:p>
          <a:p>
            <a:pPr marL="742950" lvl="1" indent="-285750">
              <a:spcAft>
                <a:spcPts val="600"/>
              </a:spcAft>
              <a:buFont typeface="Arial" panose="020B0604020202020204" pitchFamily="34" charset="0"/>
              <a:buChar char="•"/>
            </a:pPr>
            <a:r>
              <a:rPr lang="en-US" sz="1600" dirty="0"/>
              <a:t>complementary deposition techniques and efforts must be pursued in Europe</a:t>
            </a:r>
          </a:p>
          <a:p>
            <a:pPr marL="1200150" lvl="2" indent="-285750">
              <a:spcAft>
                <a:spcPts val="600"/>
              </a:spcAft>
              <a:buFont typeface="Arial" panose="020B0604020202020204" pitchFamily="34" charset="0"/>
              <a:buChar char="•"/>
            </a:pPr>
            <a:r>
              <a:rPr lang="en-US" sz="1600" dirty="0"/>
              <a:t>Vapor phase – CVD, atomic layer deposition (ALD) and physical vapor deposition (PVD), plasma-assisted deposition (HIP-IMS, custom DC/AC sputtering) and electro deposition are promising methods</a:t>
            </a:r>
          </a:p>
        </p:txBody>
      </p:sp>
      <p:pic>
        <p:nvPicPr>
          <p:cNvPr id="8" name="Picture 7">
            <a:extLst>
              <a:ext uri="{FF2B5EF4-FFF2-40B4-BE49-F238E27FC236}">
                <a16:creationId xmlns:a16="http://schemas.microsoft.com/office/drawing/2014/main" id="{56B69024-BABE-444B-B5E2-693C8DF3C75F}"/>
              </a:ext>
            </a:extLst>
          </p:cNvPr>
          <p:cNvPicPr>
            <a:picLocks noChangeAspect="1"/>
          </p:cNvPicPr>
          <p:nvPr/>
        </p:nvPicPr>
        <p:blipFill>
          <a:blip r:embed="rId2"/>
          <a:stretch>
            <a:fillRect/>
          </a:stretch>
        </p:blipFill>
        <p:spPr>
          <a:xfrm>
            <a:off x="11178500" y="272481"/>
            <a:ext cx="605512" cy="856700"/>
          </a:xfrm>
          <a:prstGeom prst="rect">
            <a:avLst/>
          </a:prstGeom>
        </p:spPr>
      </p:pic>
    </p:spTree>
    <p:extLst>
      <p:ext uri="{BB962C8B-B14F-4D97-AF65-F5344CB8AC3E}">
        <p14:creationId xmlns:p14="http://schemas.microsoft.com/office/powerpoint/2010/main" val="126506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SRF R&amp;D plan</a:t>
            </a:r>
            <a:endParaRPr lang="de-DE" dirty="0"/>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A nominal plan, roughly based on the actual effort of European labs in generic R&amp;D</a:t>
            </a:r>
            <a:endParaRPr lang="de-DE" dirty="0"/>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
        <p:nvSpPr>
          <p:cNvPr id="2" name="TextBox 1">
            <a:extLst>
              <a:ext uri="{FF2B5EF4-FFF2-40B4-BE49-F238E27FC236}">
                <a16:creationId xmlns:a16="http://schemas.microsoft.com/office/drawing/2014/main" id="{7D605269-51E6-4FE5-859F-324222127AE5}"/>
              </a:ext>
            </a:extLst>
          </p:cNvPr>
          <p:cNvSpPr txBox="1"/>
          <p:nvPr/>
        </p:nvSpPr>
        <p:spPr>
          <a:xfrm>
            <a:off x="407987" y="1412776"/>
            <a:ext cx="11376025" cy="1323439"/>
          </a:xfrm>
          <a:prstGeom prst="rect">
            <a:avLst/>
          </a:prstGeom>
          <a:solidFill>
            <a:schemeClr val="bg1">
              <a:lumMod val="95000"/>
            </a:schemeClr>
          </a:solidFill>
          <a:ln>
            <a:solidFill>
              <a:schemeClr val="tx1"/>
            </a:solidFill>
          </a:ln>
        </p:spPr>
        <p:txBody>
          <a:bodyPr wrap="square" rtlCol="0">
            <a:spAutoFit/>
          </a:bodyPr>
          <a:lstStyle/>
          <a:p>
            <a:r>
              <a:rPr lang="en-US" sz="1600" dirty="0"/>
              <a:t>The proposed plan is addressing a generic R&amp;D program for RF acceleration. The corresponding estimated cost is the required budget to develop technologies and solutions that could be later adapted to targeted HEP projects which could benefit from the scientific and technological outcomes. The required budget for the specific adaptation or optimization for a given facility is not accounted for here, as we consider it as direct project funding. The generic R&amp;D budget is to support development of new concepts, new ideas and to prove their feasibility…</a:t>
            </a:r>
          </a:p>
        </p:txBody>
      </p:sp>
      <p:grpSp>
        <p:nvGrpSpPr>
          <p:cNvPr id="12" name="Group 11">
            <a:extLst>
              <a:ext uri="{FF2B5EF4-FFF2-40B4-BE49-F238E27FC236}">
                <a16:creationId xmlns:a16="http://schemas.microsoft.com/office/drawing/2014/main" id="{F6F9554B-10F7-4AEF-9063-8A3FFFC3C433}"/>
              </a:ext>
            </a:extLst>
          </p:cNvPr>
          <p:cNvGrpSpPr/>
          <p:nvPr/>
        </p:nvGrpSpPr>
        <p:grpSpPr>
          <a:xfrm>
            <a:off x="263352" y="2885056"/>
            <a:ext cx="6480720" cy="3568280"/>
            <a:chOff x="263352" y="2885056"/>
            <a:chExt cx="6480720" cy="3568280"/>
          </a:xfrm>
        </p:grpSpPr>
        <p:grpSp>
          <p:nvGrpSpPr>
            <p:cNvPr id="10" name="Group 9">
              <a:extLst>
                <a:ext uri="{FF2B5EF4-FFF2-40B4-BE49-F238E27FC236}">
                  <a16:creationId xmlns:a16="http://schemas.microsoft.com/office/drawing/2014/main" id="{F03B7C84-0FA5-42D1-8A82-5C5CE610E88B}"/>
                </a:ext>
              </a:extLst>
            </p:cNvPr>
            <p:cNvGrpSpPr/>
            <p:nvPr/>
          </p:nvGrpSpPr>
          <p:grpSpPr>
            <a:xfrm>
              <a:off x="335360" y="2891270"/>
              <a:ext cx="6336704" cy="3523731"/>
              <a:chOff x="623392" y="2952239"/>
              <a:chExt cx="6336704" cy="3523731"/>
            </a:xfrm>
          </p:grpSpPr>
          <p:pic>
            <p:nvPicPr>
              <p:cNvPr id="3" name="Picture 2">
                <a:extLst>
                  <a:ext uri="{FF2B5EF4-FFF2-40B4-BE49-F238E27FC236}">
                    <a16:creationId xmlns:a16="http://schemas.microsoft.com/office/drawing/2014/main" id="{B8A89673-238F-46B2-BA35-03C6731EA0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392" y="2952239"/>
                <a:ext cx="5976664" cy="2453261"/>
              </a:xfrm>
              <a:prstGeom prst="rect">
                <a:avLst/>
              </a:prstGeom>
              <a:ln>
                <a:noFill/>
              </a:ln>
            </p:spPr>
          </p:pic>
          <p:pic>
            <p:nvPicPr>
              <p:cNvPr id="8" name="Picture 7">
                <a:extLst>
                  <a:ext uri="{FF2B5EF4-FFF2-40B4-BE49-F238E27FC236}">
                    <a16:creationId xmlns:a16="http://schemas.microsoft.com/office/drawing/2014/main" id="{551E9491-EFA0-44BE-B4E6-9B2D8F19B3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5400" y="5373216"/>
                <a:ext cx="6264696" cy="1102754"/>
              </a:xfrm>
              <a:prstGeom prst="rect">
                <a:avLst/>
              </a:prstGeom>
              <a:ln>
                <a:noFill/>
              </a:ln>
            </p:spPr>
          </p:pic>
        </p:grpSp>
        <p:sp>
          <p:nvSpPr>
            <p:cNvPr id="11" name="Rectangle 10">
              <a:extLst>
                <a:ext uri="{FF2B5EF4-FFF2-40B4-BE49-F238E27FC236}">
                  <a16:creationId xmlns:a16="http://schemas.microsoft.com/office/drawing/2014/main" id="{BE791403-6B78-4391-B4C6-95031269B4C8}"/>
                </a:ext>
              </a:extLst>
            </p:cNvPr>
            <p:cNvSpPr/>
            <p:nvPr/>
          </p:nvSpPr>
          <p:spPr>
            <a:xfrm>
              <a:off x="263352" y="2885056"/>
              <a:ext cx="6480720" cy="356828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grpSp>
      <p:pic>
        <p:nvPicPr>
          <p:cNvPr id="9" name="Picture 8">
            <a:extLst>
              <a:ext uri="{FF2B5EF4-FFF2-40B4-BE49-F238E27FC236}">
                <a16:creationId xmlns:a16="http://schemas.microsoft.com/office/drawing/2014/main" id="{A13B231A-A996-4AEF-9DB6-114CE6DB3C4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807968" y="2805439"/>
            <a:ext cx="6264696" cy="2063721"/>
          </a:xfrm>
          <a:prstGeom prst="rect">
            <a:avLst/>
          </a:prstGeom>
          <a:ln>
            <a:solidFill>
              <a:schemeClr val="tx1"/>
            </a:solidFill>
          </a:ln>
        </p:spPr>
      </p:pic>
      <p:sp>
        <p:nvSpPr>
          <p:cNvPr id="13" name="Oval 12">
            <a:extLst>
              <a:ext uri="{FF2B5EF4-FFF2-40B4-BE49-F238E27FC236}">
                <a16:creationId xmlns:a16="http://schemas.microsoft.com/office/drawing/2014/main" id="{DF33FB11-6F4A-4B9D-B1ED-103221E7D30B}"/>
              </a:ext>
            </a:extLst>
          </p:cNvPr>
          <p:cNvSpPr/>
          <p:nvPr/>
        </p:nvSpPr>
        <p:spPr>
          <a:xfrm>
            <a:off x="767408" y="3501008"/>
            <a:ext cx="1944216" cy="36004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4" name="Oval 13">
            <a:extLst>
              <a:ext uri="{FF2B5EF4-FFF2-40B4-BE49-F238E27FC236}">
                <a16:creationId xmlns:a16="http://schemas.microsoft.com/office/drawing/2014/main" id="{5A96150E-DD96-437D-91A3-279F981B171F}"/>
              </a:ext>
            </a:extLst>
          </p:cNvPr>
          <p:cNvSpPr/>
          <p:nvPr/>
        </p:nvSpPr>
        <p:spPr>
          <a:xfrm>
            <a:off x="767408" y="4202428"/>
            <a:ext cx="1944216" cy="36004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pic>
        <p:nvPicPr>
          <p:cNvPr id="15" name="Picture 14">
            <a:extLst>
              <a:ext uri="{FF2B5EF4-FFF2-40B4-BE49-F238E27FC236}">
                <a16:creationId xmlns:a16="http://schemas.microsoft.com/office/drawing/2014/main" id="{30318B51-AA2F-42E0-ADE2-DD1C66CD0D5A}"/>
              </a:ext>
            </a:extLst>
          </p:cNvPr>
          <p:cNvPicPr>
            <a:picLocks noChangeAspect="1"/>
          </p:cNvPicPr>
          <p:nvPr/>
        </p:nvPicPr>
        <p:blipFill>
          <a:blip r:embed="rId5"/>
          <a:stretch>
            <a:fillRect/>
          </a:stretch>
        </p:blipFill>
        <p:spPr>
          <a:xfrm>
            <a:off x="11178500" y="272481"/>
            <a:ext cx="605512" cy="856700"/>
          </a:xfrm>
          <a:prstGeom prst="rect">
            <a:avLst/>
          </a:prstGeom>
        </p:spPr>
      </p:pic>
    </p:spTree>
    <p:extLst>
      <p:ext uri="{BB962C8B-B14F-4D97-AF65-F5344CB8AC3E}">
        <p14:creationId xmlns:p14="http://schemas.microsoft.com/office/powerpoint/2010/main" val="1639522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SRF R&amp;D plan</a:t>
            </a:r>
            <a:endParaRPr lang="de-DE" dirty="0"/>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Further milestones are given for a large number of R&amp;D goals</a:t>
            </a:r>
            <a:endParaRPr lang="de-DE" dirty="0"/>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7" y="1124744"/>
            <a:ext cx="11592669" cy="34778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Develop robotization/</a:t>
            </a:r>
            <a:r>
              <a:rPr lang="en-US" dirty="0" err="1"/>
              <a:t>cobotisation</a:t>
            </a:r>
            <a:r>
              <a:rPr lang="en-US" dirty="0"/>
              <a:t> (human-robot collaboration) for surface processing/cleaning of SRF components</a:t>
            </a:r>
          </a:p>
          <a:p>
            <a:pPr marL="285750" indent="-285750">
              <a:spcAft>
                <a:spcPts val="600"/>
              </a:spcAft>
              <a:buFont typeface="Arial" panose="020B0604020202020204" pitchFamily="34" charset="0"/>
              <a:buChar char="•"/>
            </a:pPr>
            <a:r>
              <a:rPr lang="en-US" dirty="0"/>
              <a:t>Pursue R&amp;D effort on particle counting in clean room and X-rays diagnostics capabilities</a:t>
            </a:r>
          </a:p>
          <a:p>
            <a:pPr marL="285750" indent="-285750">
              <a:spcAft>
                <a:spcPts val="600"/>
              </a:spcAft>
              <a:buFont typeface="Arial" panose="020B0604020202020204" pitchFamily="34" charset="0"/>
              <a:buChar char="•"/>
            </a:pPr>
            <a:r>
              <a:rPr lang="en-US" dirty="0"/>
              <a:t>Intensify R&amp;D on field emission mitigation/in-situ recovery techniques (dry-ice, plasma)</a:t>
            </a:r>
          </a:p>
          <a:p>
            <a:pPr marL="285750" indent="-285750">
              <a:spcAft>
                <a:spcPts val="600"/>
              </a:spcAft>
              <a:buFont typeface="Arial" panose="020B0604020202020204" pitchFamily="34" charset="0"/>
              <a:buChar char="•"/>
            </a:pPr>
            <a:r>
              <a:rPr lang="en-US" dirty="0"/>
              <a:t>Continue R&amp;D niobium on copper – construction cost saving and securing supply</a:t>
            </a:r>
          </a:p>
          <a:p>
            <a:pPr marL="285750" indent="-285750">
              <a:spcAft>
                <a:spcPts val="600"/>
              </a:spcAft>
              <a:buFont typeface="Arial" panose="020B0604020202020204" pitchFamily="34" charset="0"/>
              <a:buChar char="•"/>
            </a:pPr>
            <a:r>
              <a:rPr lang="en-US" dirty="0"/>
              <a:t>Intensify R&amp;D of new superconductors on Cu – 4.2 K operational cost saving</a:t>
            </a:r>
          </a:p>
          <a:p>
            <a:pPr marL="285750" indent="-285750">
              <a:spcAft>
                <a:spcPts val="600"/>
              </a:spcAft>
              <a:buFont typeface="Arial" panose="020B0604020202020204" pitchFamily="34" charset="0"/>
              <a:buChar char="•"/>
            </a:pPr>
            <a:r>
              <a:rPr lang="en-US" dirty="0"/>
              <a:t>Pursue multilayers – push for high gradient</a:t>
            </a:r>
          </a:p>
          <a:p>
            <a:pPr marL="285750" indent="-285750">
              <a:spcAft>
                <a:spcPts val="600"/>
              </a:spcAft>
              <a:buFont typeface="Arial" panose="020B0604020202020204" pitchFamily="34" charset="0"/>
              <a:buChar char="•"/>
            </a:pPr>
            <a:r>
              <a:rPr lang="en-US" dirty="0"/>
              <a:t>Intensify Cu cavity production and surface preparation</a:t>
            </a:r>
          </a:p>
          <a:p>
            <a:pPr marL="285750" indent="-285750">
              <a:spcAft>
                <a:spcPts val="600"/>
              </a:spcAft>
              <a:buFont typeface="Arial" panose="020B0604020202020204" pitchFamily="34" charset="0"/>
              <a:buChar char="•"/>
            </a:pPr>
            <a:r>
              <a:rPr lang="en-US" dirty="0"/>
              <a:t>Develop 3D printing and innovative cooling techniques.</a:t>
            </a:r>
          </a:p>
          <a:p>
            <a:pPr marL="285750" indent="-285750">
              <a:spcAft>
                <a:spcPts val="600"/>
              </a:spcAft>
              <a:buFont typeface="Arial" panose="020B0604020202020204" pitchFamily="34" charset="0"/>
              <a:buChar char="•"/>
            </a:pPr>
            <a:r>
              <a:rPr lang="en-US" dirty="0"/>
              <a:t>Infrastructures and manpower – high-throughput testing</a:t>
            </a:r>
          </a:p>
        </p:txBody>
      </p:sp>
      <p:pic>
        <p:nvPicPr>
          <p:cNvPr id="8" name="Picture 7">
            <a:extLst>
              <a:ext uri="{FF2B5EF4-FFF2-40B4-BE49-F238E27FC236}">
                <a16:creationId xmlns:a16="http://schemas.microsoft.com/office/drawing/2014/main" id="{DF5BE888-0002-44F0-BC47-2C8912E0FE99}"/>
              </a:ext>
            </a:extLst>
          </p:cNvPr>
          <p:cNvPicPr>
            <a:picLocks noChangeAspect="1"/>
          </p:cNvPicPr>
          <p:nvPr/>
        </p:nvPicPr>
        <p:blipFill>
          <a:blip r:embed="rId2"/>
          <a:stretch>
            <a:fillRect/>
          </a:stretch>
        </p:blipFill>
        <p:spPr>
          <a:xfrm>
            <a:off x="11178500" y="272481"/>
            <a:ext cx="605512" cy="856700"/>
          </a:xfrm>
          <a:prstGeom prst="rect">
            <a:avLst/>
          </a:prstGeom>
        </p:spPr>
      </p:pic>
      <p:graphicFrame>
        <p:nvGraphicFramePr>
          <p:cNvPr id="3" name="Table 2">
            <a:extLst>
              <a:ext uri="{FF2B5EF4-FFF2-40B4-BE49-F238E27FC236}">
                <a16:creationId xmlns:a16="http://schemas.microsoft.com/office/drawing/2014/main" id="{0D4483D3-258F-4C65-BAD7-DA838D7D4225}"/>
              </a:ext>
            </a:extLst>
          </p:cNvPr>
          <p:cNvGraphicFramePr>
            <a:graphicFrameLocks noGrp="1"/>
          </p:cNvGraphicFramePr>
          <p:nvPr>
            <p:extLst>
              <p:ext uri="{D42A27DB-BD31-4B8C-83A1-F6EECF244321}">
                <p14:modId xmlns:p14="http://schemas.microsoft.com/office/powerpoint/2010/main" val="2970280882"/>
              </p:ext>
            </p:extLst>
          </p:nvPr>
        </p:nvGraphicFramePr>
        <p:xfrm>
          <a:off x="6816079" y="3873746"/>
          <a:ext cx="5183496" cy="2433320"/>
        </p:xfrm>
        <a:graphic>
          <a:graphicData uri="http://schemas.openxmlformats.org/drawingml/2006/table">
            <a:tbl>
              <a:tblPr firstRow="1" bandRow="1">
                <a:tableStyleId>{5C22544A-7EE6-4342-B048-85BDC9FD1C3A}</a:tableStyleId>
              </a:tblPr>
              <a:tblGrid>
                <a:gridCol w="1727832">
                  <a:extLst>
                    <a:ext uri="{9D8B030D-6E8A-4147-A177-3AD203B41FA5}">
                      <a16:colId xmlns:a16="http://schemas.microsoft.com/office/drawing/2014/main" val="228899420"/>
                    </a:ext>
                  </a:extLst>
                </a:gridCol>
                <a:gridCol w="1727832">
                  <a:extLst>
                    <a:ext uri="{9D8B030D-6E8A-4147-A177-3AD203B41FA5}">
                      <a16:colId xmlns:a16="http://schemas.microsoft.com/office/drawing/2014/main" val="2210143922"/>
                    </a:ext>
                  </a:extLst>
                </a:gridCol>
                <a:gridCol w="1727832">
                  <a:extLst>
                    <a:ext uri="{9D8B030D-6E8A-4147-A177-3AD203B41FA5}">
                      <a16:colId xmlns:a16="http://schemas.microsoft.com/office/drawing/2014/main" val="2304773454"/>
                    </a:ext>
                  </a:extLst>
                </a:gridCol>
              </a:tblGrid>
              <a:tr h="370840">
                <a:tc gridSpan="3">
                  <a:txBody>
                    <a:bodyPr/>
                    <a:lstStyle/>
                    <a:p>
                      <a:r>
                        <a:rPr lang="en-US" sz="1600" noProof="0"/>
                        <a:t>5 year cost estimate                                               (see the several disclaimers given in the report!!!)</a:t>
                      </a:r>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995872694"/>
                  </a:ext>
                </a:extLst>
              </a:tr>
              <a:tr h="370840">
                <a:tc>
                  <a:txBody>
                    <a:bodyPr/>
                    <a:lstStyle/>
                    <a:p>
                      <a:r>
                        <a:rPr lang="en-US" sz="1600" noProof="0"/>
                        <a:t>bulk Nb</a:t>
                      </a:r>
                    </a:p>
                  </a:txBody>
                  <a:tcPr/>
                </a:tc>
                <a:tc>
                  <a:txBody>
                    <a:bodyPr/>
                    <a:lstStyle/>
                    <a:p>
                      <a:r>
                        <a:rPr lang="en-US" sz="1600" noProof="0"/>
                        <a:t>4M CHF</a:t>
                      </a:r>
                    </a:p>
                  </a:txBody>
                  <a:tcPr/>
                </a:tc>
                <a:tc>
                  <a:txBody>
                    <a:bodyPr/>
                    <a:lstStyle/>
                    <a:p>
                      <a:r>
                        <a:rPr lang="en-US" sz="1600" noProof="0"/>
                        <a:t>75 FTEy</a:t>
                      </a:r>
                    </a:p>
                  </a:txBody>
                  <a:tcPr/>
                </a:tc>
                <a:extLst>
                  <a:ext uri="{0D108BD9-81ED-4DB2-BD59-A6C34878D82A}">
                    <a16:rowId xmlns:a16="http://schemas.microsoft.com/office/drawing/2014/main" val="1411918507"/>
                  </a:ext>
                </a:extLst>
              </a:tr>
              <a:tr h="370840">
                <a:tc>
                  <a:txBody>
                    <a:bodyPr/>
                    <a:lstStyle/>
                    <a:p>
                      <a:r>
                        <a:rPr lang="en-US" sz="1600" noProof="0"/>
                        <a:t>FE related R&amp;D</a:t>
                      </a:r>
                    </a:p>
                  </a:txBody>
                  <a:tcPr/>
                </a:tc>
                <a:tc>
                  <a:txBody>
                    <a:bodyPr/>
                    <a:lstStyle/>
                    <a:p>
                      <a:r>
                        <a:rPr lang="en-US" sz="1600" noProof="0"/>
                        <a:t>4M CHF</a:t>
                      </a:r>
                    </a:p>
                  </a:txBody>
                  <a:tcPr/>
                </a:tc>
                <a:tc>
                  <a:txBody>
                    <a:bodyPr/>
                    <a:lstStyle/>
                    <a:p>
                      <a:r>
                        <a:rPr lang="en-US" sz="1600" noProof="0"/>
                        <a:t>40 FTEy</a:t>
                      </a:r>
                    </a:p>
                  </a:txBody>
                  <a:tcPr/>
                </a:tc>
                <a:extLst>
                  <a:ext uri="{0D108BD9-81ED-4DB2-BD59-A6C34878D82A}">
                    <a16:rowId xmlns:a16="http://schemas.microsoft.com/office/drawing/2014/main" val="1130337256"/>
                  </a:ext>
                </a:extLst>
              </a:tr>
              <a:tr h="370840">
                <a:tc>
                  <a:txBody>
                    <a:bodyPr/>
                    <a:lstStyle/>
                    <a:p>
                      <a:r>
                        <a:rPr lang="en-US" sz="1600" noProof="0"/>
                        <a:t>thin film</a:t>
                      </a:r>
                    </a:p>
                  </a:txBody>
                  <a:tcPr/>
                </a:tc>
                <a:tc>
                  <a:txBody>
                    <a:bodyPr/>
                    <a:lstStyle/>
                    <a:p>
                      <a:r>
                        <a:rPr lang="en-US" sz="1600" noProof="0"/>
                        <a:t>15M CHF</a:t>
                      </a:r>
                    </a:p>
                  </a:txBody>
                  <a:tcPr/>
                </a:tc>
                <a:tc>
                  <a:txBody>
                    <a:bodyPr/>
                    <a:lstStyle/>
                    <a:p>
                      <a:r>
                        <a:rPr lang="en-US" sz="1600" noProof="0"/>
                        <a:t>100 FTEy</a:t>
                      </a:r>
                    </a:p>
                  </a:txBody>
                  <a:tcPr/>
                </a:tc>
                <a:extLst>
                  <a:ext uri="{0D108BD9-81ED-4DB2-BD59-A6C34878D82A}">
                    <a16:rowId xmlns:a16="http://schemas.microsoft.com/office/drawing/2014/main" val="1864579590"/>
                  </a:ext>
                </a:extLst>
              </a:tr>
              <a:tr h="370840">
                <a:tc>
                  <a:txBody>
                    <a:bodyPr/>
                    <a:lstStyle/>
                    <a:p>
                      <a:r>
                        <a:rPr lang="en-US" sz="1600" noProof="0"/>
                        <a:t>Key technologies</a:t>
                      </a:r>
                    </a:p>
                  </a:txBody>
                  <a:tcPr/>
                </a:tc>
                <a:tc>
                  <a:txBody>
                    <a:bodyPr/>
                    <a:lstStyle/>
                    <a:p>
                      <a:r>
                        <a:rPr lang="en-US" sz="1600" noProof="0"/>
                        <a:t>5M CHF</a:t>
                      </a:r>
                    </a:p>
                  </a:txBody>
                  <a:tcPr/>
                </a:tc>
                <a:tc>
                  <a:txBody>
                    <a:bodyPr/>
                    <a:lstStyle/>
                    <a:p>
                      <a:r>
                        <a:rPr lang="en-US" sz="1600" noProof="0"/>
                        <a:t>15 FTEy</a:t>
                      </a:r>
                    </a:p>
                  </a:txBody>
                  <a:tcPr/>
                </a:tc>
                <a:extLst>
                  <a:ext uri="{0D108BD9-81ED-4DB2-BD59-A6C34878D82A}">
                    <a16:rowId xmlns:a16="http://schemas.microsoft.com/office/drawing/2014/main" val="4195811574"/>
                  </a:ext>
                </a:extLst>
              </a:tr>
              <a:tr h="370840">
                <a:tc>
                  <a:txBody>
                    <a:bodyPr/>
                    <a:lstStyle/>
                    <a:p>
                      <a:r>
                        <a:rPr lang="en-US" sz="1600" noProof="0"/>
                        <a:t>RF couplers</a:t>
                      </a:r>
                    </a:p>
                  </a:txBody>
                  <a:tcPr/>
                </a:tc>
                <a:tc>
                  <a:txBody>
                    <a:bodyPr/>
                    <a:lstStyle/>
                    <a:p>
                      <a:r>
                        <a:rPr lang="en-US" sz="1600" noProof="0"/>
                        <a:t>4M CHF</a:t>
                      </a:r>
                    </a:p>
                  </a:txBody>
                  <a:tcPr/>
                </a:tc>
                <a:tc>
                  <a:txBody>
                    <a:bodyPr/>
                    <a:lstStyle/>
                    <a:p>
                      <a:r>
                        <a:rPr lang="en-US" sz="1600" noProof="0" dirty="0"/>
                        <a:t>16 </a:t>
                      </a:r>
                      <a:r>
                        <a:rPr lang="en-US" sz="1600" noProof="0" dirty="0" err="1"/>
                        <a:t>FTEy</a:t>
                      </a:r>
                      <a:endParaRPr lang="en-US" sz="1600" noProof="0" dirty="0"/>
                    </a:p>
                  </a:txBody>
                  <a:tcPr/>
                </a:tc>
                <a:extLst>
                  <a:ext uri="{0D108BD9-81ED-4DB2-BD59-A6C34878D82A}">
                    <a16:rowId xmlns:a16="http://schemas.microsoft.com/office/drawing/2014/main" val="101468743"/>
                  </a:ext>
                </a:extLst>
              </a:tr>
            </a:tbl>
          </a:graphicData>
        </a:graphic>
      </p:graphicFrame>
      <p:sp>
        <p:nvSpPr>
          <p:cNvPr id="9" name="TextBox 8">
            <a:extLst>
              <a:ext uri="{FF2B5EF4-FFF2-40B4-BE49-F238E27FC236}">
                <a16:creationId xmlns:a16="http://schemas.microsoft.com/office/drawing/2014/main" id="{F87E076B-143E-46A6-B6AA-48DDBC4097E0}"/>
              </a:ext>
            </a:extLst>
          </p:cNvPr>
          <p:cNvSpPr txBox="1"/>
          <p:nvPr/>
        </p:nvSpPr>
        <p:spPr>
          <a:xfrm>
            <a:off x="396875" y="4816520"/>
            <a:ext cx="6059165" cy="1015663"/>
          </a:xfrm>
          <a:prstGeom prst="rect">
            <a:avLst/>
          </a:prstGeom>
          <a:noFill/>
        </p:spPr>
        <p:txBody>
          <a:bodyPr wrap="square" rtlCol="0">
            <a:spAutoFit/>
          </a:bodyPr>
          <a:lstStyle/>
          <a:p>
            <a:r>
              <a:rPr lang="en-US" sz="2000" b="1" dirty="0"/>
              <a:t>For each topic five-year as well as ten-year milestones can be found in the LDG report chapter 3.6.1.</a:t>
            </a:r>
            <a:endParaRPr lang="de-DE" sz="2000" b="1" dirty="0"/>
          </a:p>
        </p:txBody>
      </p:sp>
    </p:spTree>
    <p:extLst>
      <p:ext uri="{BB962C8B-B14F-4D97-AF65-F5344CB8AC3E}">
        <p14:creationId xmlns:p14="http://schemas.microsoft.com/office/powerpoint/2010/main" val="1171653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DEBE-9E93-4645-B546-4BF9EF017812}"/>
              </a:ext>
            </a:extLst>
          </p:cNvPr>
          <p:cNvSpPr>
            <a:spLocks noGrp="1"/>
          </p:cNvSpPr>
          <p:nvPr>
            <p:ph type="title"/>
          </p:nvPr>
        </p:nvSpPr>
        <p:spPr/>
        <p:txBody>
          <a:bodyPr/>
          <a:lstStyle/>
          <a:p>
            <a:r>
              <a:rPr lang="en-US" dirty="0"/>
              <a:t>Snowmass</a:t>
            </a:r>
            <a:endParaRPr lang="de-DE" dirty="0"/>
          </a:p>
        </p:txBody>
      </p:sp>
      <p:sp>
        <p:nvSpPr>
          <p:cNvPr id="5" name="Text Placeholder 4">
            <a:extLst>
              <a:ext uri="{FF2B5EF4-FFF2-40B4-BE49-F238E27FC236}">
                <a16:creationId xmlns:a16="http://schemas.microsoft.com/office/drawing/2014/main" id="{6870058C-3E84-4A0B-9C48-3482E1CEA8D3}"/>
              </a:ext>
            </a:extLst>
          </p:cNvPr>
          <p:cNvSpPr>
            <a:spLocks noGrp="1"/>
          </p:cNvSpPr>
          <p:nvPr>
            <p:ph type="body" sz="quarter" idx="13"/>
          </p:nvPr>
        </p:nvSpPr>
        <p:spPr/>
        <p:txBody>
          <a:bodyPr/>
          <a:lstStyle/>
          <a:p>
            <a:r>
              <a:rPr lang="en-US" dirty="0"/>
              <a:t>Introduction</a:t>
            </a:r>
            <a:endParaRPr lang="de-DE" dirty="0"/>
          </a:p>
        </p:txBody>
      </p:sp>
      <p:sp>
        <p:nvSpPr>
          <p:cNvPr id="6" name="Footer Placeholder 4">
            <a:extLst>
              <a:ext uri="{FF2B5EF4-FFF2-40B4-BE49-F238E27FC236}">
                <a16:creationId xmlns:a16="http://schemas.microsoft.com/office/drawing/2014/main" id="{243C5F88-9E34-46A4-9471-6CB9B9C235CF}"/>
              </a:ext>
            </a:extLst>
          </p:cNvPr>
          <p:cNvSpPr>
            <a:spLocks noGrp="1"/>
          </p:cNvSpPr>
          <p:nvPr>
            <p:ph type="ftr" sz="quarter" idx="3"/>
          </p:nvPr>
        </p:nvSpPr>
        <p:spPr>
          <a:xfrm>
            <a:off x="1919536" y="6557628"/>
            <a:ext cx="6840760" cy="186841"/>
          </a:xfrm>
          <a:prstGeom prst="rect">
            <a:avLst/>
          </a:prstGeom>
        </p:spPr>
        <p:txBody>
          <a:bodyPr vert="horz" lIns="0" tIns="0" rIns="0" bIns="0" rtlCol="0" anchor="t" anchorCtr="0">
            <a:noAutofit/>
          </a:bodyPr>
          <a:lstStyle>
            <a:lvl1pPr algn="l">
              <a:defRPr sz="900">
                <a:solidFill>
                  <a:schemeClr val="tx1"/>
                </a:solidFill>
              </a:defRPr>
            </a:lvl1pPr>
          </a:lstStyle>
          <a:p>
            <a:r>
              <a:rPr lang="en-US" dirty="0"/>
              <a:t>SRF activities discussed within Snowmass and European HEP strategy process  - TTC Aomori, Oct 2022 </a:t>
            </a:r>
          </a:p>
        </p:txBody>
      </p:sp>
      <p:sp>
        <p:nvSpPr>
          <p:cNvPr id="7" name="TextBox 6">
            <a:extLst>
              <a:ext uri="{FF2B5EF4-FFF2-40B4-BE49-F238E27FC236}">
                <a16:creationId xmlns:a16="http://schemas.microsoft.com/office/drawing/2014/main" id="{08457F3D-B84C-4189-90BF-9486EC0DABDF}"/>
              </a:ext>
            </a:extLst>
          </p:cNvPr>
          <p:cNvSpPr txBox="1"/>
          <p:nvPr/>
        </p:nvSpPr>
        <p:spPr>
          <a:xfrm>
            <a:off x="407988" y="1134030"/>
            <a:ext cx="10768780" cy="407803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a:t>
            </a:r>
            <a:r>
              <a:rPr lang="en-US" b="1" dirty="0"/>
              <a:t>Particle Physics Community Planning Exercise</a:t>
            </a:r>
            <a:r>
              <a:rPr lang="en-US" dirty="0"/>
              <a:t> (a.k.a. “</a:t>
            </a:r>
            <a:r>
              <a:rPr lang="en-US" b="1" dirty="0"/>
              <a:t>Snowmass</a:t>
            </a:r>
            <a:r>
              <a:rPr lang="en-US" dirty="0"/>
              <a:t>”) is organized by the Division of Particles and Fields (DPF) of the American Physical Society</a:t>
            </a:r>
          </a:p>
          <a:p>
            <a:pPr marL="285750" indent="-285750">
              <a:spcAft>
                <a:spcPts val="600"/>
              </a:spcAft>
              <a:buFont typeface="Arial" panose="020B0604020202020204" pitchFamily="34" charset="0"/>
              <a:buChar char="•"/>
            </a:pPr>
            <a:r>
              <a:rPr lang="en-US" dirty="0"/>
              <a:t>Snowmass is a </a:t>
            </a:r>
            <a:r>
              <a:rPr lang="en-US" b="1" dirty="0"/>
              <a:t>scientific study</a:t>
            </a:r>
            <a:r>
              <a:rPr lang="en-US" dirty="0"/>
              <a:t>. It provides an opportunity for the entire particle physics community to come together to identify and document a scientific vision for the future of particle physics in the U.S. and its international partners</a:t>
            </a:r>
          </a:p>
          <a:p>
            <a:pPr marL="285750" indent="-285750">
              <a:spcAft>
                <a:spcPts val="600"/>
              </a:spcAft>
              <a:buFont typeface="Arial" panose="020B0604020202020204" pitchFamily="34" charset="0"/>
              <a:buChar char="•"/>
            </a:pPr>
            <a:r>
              <a:rPr lang="en-US" dirty="0"/>
              <a:t>Snowmass goal is to </a:t>
            </a:r>
            <a:r>
              <a:rPr lang="en-US" b="1" dirty="0"/>
              <a:t>define the most important questions</a:t>
            </a:r>
            <a:r>
              <a:rPr lang="en-US" dirty="0"/>
              <a:t> for the field of particle physics and </a:t>
            </a:r>
            <a:r>
              <a:rPr lang="en-US" b="1" dirty="0"/>
              <a:t>identify promising opportunities</a:t>
            </a:r>
            <a:r>
              <a:rPr lang="en-US" dirty="0"/>
              <a:t> to address them</a:t>
            </a:r>
          </a:p>
          <a:p>
            <a:pPr marL="285750" indent="-285750">
              <a:spcAft>
                <a:spcPts val="600"/>
              </a:spcAft>
              <a:buFont typeface="Arial" panose="020B0604020202020204" pitchFamily="34" charset="0"/>
              <a:buChar char="•"/>
            </a:pPr>
            <a:r>
              <a:rPr lang="en-US" dirty="0"/>
              <a:t>The </a:t>
            </a:r>
            <a:r>
              <a:rPr lang="en-US" b="1" dirty="0"/>
              <a:t>P5</a:t>
            </a:r>
            <a:r>
              <a:rPr lang="en-US" dirty="0"/>
              <a:t>, </a:t>
            </a:r>
            <a:r>
              <a:rPr lang="en-US" b="1" dirty="0"/>
              <a:t>Particle Physics Project Prioritization Panel</a:t>
            </a:r>
            <a:r>
              <a:rPr lang="en-US" dirty="0"/>
              <a:t>, will take the scientific input from Snowmass and develop a strategic plan for U.S. particle physics that can be executed over a 10-year timescale, in the context of a 20-year global vision for the field</a:t>
            </a:r>
          </a:p>
          <a:p>
            <a:pPr marL="285750" indent="-285750">
              <a:spcAft>
                <a:spcPts val="600"/>
              </a:spcAft>
              <a:buFont typeface="Arial" panose="020B0604020202020204" pitchFamily="34" charset="0"/>
              <a:buChar char="•"/>
            </a:pPr>
            <a:r>
              <a:rPr lang="en-US" dirty="0"/>
              <a:t>The previous Snowmass was in 2013 and P5 in 2014</a:t>
            </a:r>
          </a:p>
          <a:p>
            <a:pPr marL="285750" indent="-285750">
              <a:spcAft>
                <a:spcPts val="600"/>
              </a:spcAft>
              <a:buFont typeface="Arial" panose="020B0604020202020204" pitchFamily="34" charset="0"/>
              <a:buChar char="•"/>
            </a:pPr>
            <a:r>
              <a:rPr lang="en-US" dirty="0"/>
              <a:t>Snowmass 2021 (</a:t>
            </a:r>
            <a:r>
              <a:rPr lang="en-US" sz="1600" dirty="0">
                <a:solidFill>
                  <a:srgbClr val="0070C0"/>
                </a:solidFill>
                <a:hlinkClick r:id="rId2">
                  <a:extLst>
                    <a:ext uri="{A12FA001-AC4F-418D-AE19-62706E023703}">
                      <ahyp:hlinkClr xmlns:ahyp="http://schemas.microsoft.com/office/drawing/2018/hyperlinkcolor" val="tx"/>
                    </a:ext>
                  </a:extLst>
                </a:hlinkClick>
              </a:rPr>
              <a:t>https://snowmass21.org/start</a:t>
            </a:r>
            <a:r>
              <a:rPr lang="en-US" dirty="0"/>
              <a:t>) was delayed by one year by COVID-19 but retained its 2021 designation</a:t>
            </a:r>
          </a:p>
        </p:txBody>
      </p:sp>
      <p:pic>
        <p:nvPicPr>
          <p:cNvPr id="2" name="Picture 1">
            <a:extLst>
              <a:ext uri="{FF2B5EF4-FFF2-40B4-BE49-F238E27FC236}">
                <a16:creationId xmlns:a16="http://schemas.microsoft.com/office/drawing/2014/main" id="{0A8D3850-0AA3-E4D9-41DB-1B65E3BF166E}"/>
              </a:ext>
            </a:extLst>
          </p:cNvPr>
          <p:cNvPicPr>
            <a:picLocks noChangeAspect="1"/>
          </p:cNvPicPr>
          <p:nvPr/>
        </p:nvPicPr>
        <p:blipFill>
          <a:blip r:embed="rId3"/>
          <a:stretch>
            <a:fillRect/>
          </a:stretch>
        </p:blipFill>
        <p:spPr>
          <a:xfrm>
            <a:off x="11178500" y="260648"/>
            <a:ext cx="603779" cy="933342"/>
          </a:xfrm>
          <a:prstGeom prst="rect">
            <a:avLst/>
          </a:prstGeom>
        </p:spPr>
      </p:pic>
      <p:pic>
        <p:nvPicPr>
          <p:cNvPr id="11" name="Picture 10">
            <a:extLst>
              <a:ext uri="{FF2B5EF4-FFF2-40B4-BE49-F238E27FC236}">
                <a16:creationId xmlns:a16="http://schemas.microsoft.com/office/drawing/2014/main" id="{E2912810-981B-B4F0-5CD3-51587F9C8C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3832" y="5124378"/>
            <a:ext cx="1872208" cy="1184942"/>
          </a:xfrm>
          <a:prstGeom prst="rect">
            <a:avLst/>
          </a:prstGeom>
        </p:spPr>
      </p:pic>
    </p:spTree>
    <p:extLst>
      <p:ext uri="{BB962C8B-B14F-4D97-AF65-F5344CB8AC3E}">
        <p14:creationId xmlns:p14="http://schemas.microsoft.com/office/powerpoint/2010/main" val="1123743218"/>
      </p:ext>
    </p:extLst>
  </p:cSld>
  <p:clrMapOvr>
    <a:masterClrMapping/>
  </p:clrMapOvr>
</p:sld>
</file>

<file path=ppt/theme/theme1.xml><?xml version="1.0" encoding="utf-8"?>
<a:theme xmlns:a="http://schemas.openxmlformats.org/drawingml/2006/main" name="ARD master">
  <a:themeElements>
    <a:clrScheme name="Benutzerdefiniert 63">
      <a:dk1>
        <a:sysClr val="windowText" lastClr="000000"/>
      </a:dk1>
      <a:lt1>
        <a:sysClr val="window" lastClr="FFFFFF"/>
      </a:lt1>
      <a:dk2>
        <a:srgbClr val="898D8D"/>
      </a:dk2>
      <a:lt2>
        <a:srgbClr val="B2B4B2"/>
      </a:lt2>
      <a:accent1>
        <a:srgbClr val="009FDF"/>
      </a:accent1>
      <a:accent2>
        <a:srgbClr val="FF9E1B"/>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DESY_PowerPoint_16x9_en.potx" id="{14073260-8C2D-4AB2-A81C-2042420C348F}" vid="{AD62EC48-8461-453D-92FA-1EE04F54074A}"/>
    </a:ext>
  </a:extLst>
</a:theme>
</file>

<file path=ppt/theme/theme2.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DESY_PowerPoint_16x9_en(2)</Template>
  <TotalTime>4386</TotalTime>
  <Words>2838</Words>
  <Application>Microsoft Macintosh PowerPoint</Application>
  <PresentationFormat>Widescreen</PresentationFormat>
  <Paragraphs>182</Paragraphs>
  <Slides>18</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18</vt:i4>
      </vt:variant>
    </vt:vector>
  </HeadingPairs>
  <TitlesOfParts>
    <vt:vector size="20" baseType="lpstr">
      <vt:lpstr>Arial</vt:lpstr>
      <vt:lpstr>ARD master</vt:lpstr>
      <vt:lpstr>SRF activities discussed within Snowmass and European HEP strategy process</vt:lpstr>
      <vt:lpstr>PowerPoint Presentation</vt:lpstr>
      <vt:lpstr>LDG RF Systems - Abstract</vt:lpstr>
      <vt:lpstr>LDG RF Systems – Excerpt from Executive Summary</vt:lpstr>
      <vt:lpstr>SRF challenges and R&amp;D objectives</vt:lpstr>
      <vt:lpstr>SRF challenges and R&amp;D objectives</vt:lpstr>
      <vt:lpstr>SRF R&amp;D plan</vt:lpstr>
      <vt:lpstr>SRF R&amp;D plan</vt:lpstr>
      <vt:lpstr>Snowmass</vt:lpstr>
      <vt:lpstr>Snowmass 2021</vt:lpstr>
      <vt:lpstr>Snowmass AF7-rf</vt:lpstr>
      <vt:lpstr>SRF-related White Papers</vt:lpstr>
      <vt:lpstr>SRF-related White Papers</vt:lpstr>
      <vt:lpstr>AF7-rf Topical Group Report</vt:lpstr>
      <vt:lpstr>Key Directions for SRF R&amp;D (1)</vt:lpstr>
      <vt:lpstr>Key Directions for SRF R&amp;D (2)</vt:lpstr>
      <vt:lpstr>Key Directions for SRF R&amp;D (3)</vt:lpstr>
      <vt:lpstr>Summary</vt:lpstr>
    </vt:vector>
  </TitlesOfParts>
  <Company>DESY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Superconducting gun development at DESY</dc:title>
  <dc:creator>elmar.vogel@desy.de</dc:creator>
  <cp:lastModifiedBy>Sergey Belomestnykh</cp:lastModifiedBy>
  <cp:revision>894</cp:revision>
  <dcterms:created xsi:type="dcterms:W3CDTF">2017-10-27T13:42:35Z</dcterms:created>
  <dcterms:modified xsi:type="dcterms:W3CDTF">2022-10-02T23:20:43Z</dcterms:modified>
</cp:coreProperties>
</file>