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8" r:id="rId3"/>
    <p:sldId id="270" r:id="rId4"/>
    <p:sldId id="257" r:id="rId5"/>
    <p:sldId id="259" r:id="rId6"/>
    <p:sldId id="269" r:id="rId7"/>
    <p:sldId id="260" r:id="rId8"/>
    <p:sldId id="261" r:id="rId9"/>
    <p:sldId id="271" r:id="rId10"/>
    <p:sldId id="272" r:id="rId11"/>
    <p:sldId id="279" r:id="rId12"/>
    <p:sldId id="264" r:id="rId13"/>
    <p:sldId id="262" r:id="rId14"/>
    <p:sldId id="273" r:id="rId15"/>
    <p:sldId id="276" r:id="rId16"/>
    <p:sldId id="263" r:id="rId17"/>
    <p:sldId id="265" r:id="rId18"/>
    <p:sldId id="278" r:id="rId19"/>
    <p:sldId id="268" r:id="rId20"/>
    <p:sldId id="277" r:id="rId21"/>
    <p:sldId id="267" r:id="rId22"/>
    <p:sldId id="266"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805"/>
    <p:restoredTop sz="94674"/>
  </p:normalViewPr>
  <p:slideViewPr>
    <p:cSldViewPr snapToGrid="0" snapToObjects="1">
      <p:cViewPr varScale="1">
        <p:scale>
          <a:sx n="123" d="100"/>
          <a:sy n="123" d="100"/>
        </p:scale>
        <p:origin x="232"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7F3BEA-28CC-D244-B0A9-424E978A5D9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EC8C978-3D9A-3F43-867C-AF32B571286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A8EF619-DBA6-3545-AB0E-056D80E2ED23}"/>
              </a:ext>
            </a:extLst>
          </p:cNvPr>
          <p:cNvSpPr>
            <a:spLocks noGrp="1"/>
          </p:cNvSpPr>
          <p:nvPr>
            <p:ph type="dt" sz="half" idx="10"/>
          </p:nvPr>
        </p:nvSpPr>
        <p:spPr/>
        <p:txBody>
          <a:bodyPr/>
          <a:lstStyle/>
          <a:p>
            <a:fld id="{3D0FEAC1-7F83-8D4D-AA2D-90A51D9622BC}" type="datetimeFigureOut">
              <a:rPr lang="en-US" smtClean="0"/>
              <a:t>10/10/22</a:t>
            </a:fld>
            <a:endParaRPr lang="en-US"/>
          </a:p>
        </p:txBody>
      </p:sp>
      <p:sp>
        <p:nvSpPr>
          <p:cNvPr id="5" name="Footer Placeholder 4">
            <a:extLst>
              <a:ext uri="{FF2B5EF4-FFF2-40B4-BE49-F238E27FC236}">
                <a16:creationId xmlns:a16="http://schemas.microsoft.com/office/drawing/2014/main" id="{101EC31F-3DFC-2043-98C7-69AA523828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0D1D42-2E34-AB42-B34F-AD9E0129EAC1}"/>
              </a:ext>
            </a:extLst>
          </p:cNvPr>
          <p:cNvSpPr>
            <a:spLocks noGrp="1"/>
          </p:cNvSpPr>
          <p:nvPr>
            <p:ph type="sldNum" sz="quarter" idx="12"/>
          </p:nvPr>
        </p:nvSpPr>
        <p:spPr/>
        <p:txBody>
          <a:bodyPr/>
          <a:lstStyle/>
          <a:p>
            <a:fld id="{46C5930E-5994-3D47-88CA-7738EAD1A05D}" type="slidenum">
              <a:rPr lang="en-US" smtClean="0"/>
              <a:t>‹#›</a:t>
            </a:fld>
            <a:endParaRPr lang="en-US"/>
          </a:p>
        </p:txBody>
      </p:sp>
    </p:spTree>
    <p:extLst>
      <p:ext uri="{BB962C8B-B14F-4D97-AF65-F5344CB8AC3E}">
        <p14:creationId xmlns:p14="http://schemas.microsoft.com/office/powerpoint/2010/main" val="6576560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759EC6-E4F8-B045-8734-1D36A1A2E39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70A97B-BAF1-454F-9F0D-066B894271C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2BC41A-B4CE-F94B-87DE-A46256D4FD5F}"/>
              </a:ext>
            </a:extLst>
          </p:cNvPr>
          <p:cNvSpPr>
            <a:spLocks noGrp="1"/>
          </p:cNvSpPr>
          <p:nvPr>
            <p:ph type="dt" sz="half" idx="10"/>
          </p:nvPr>
        </p:nvSpPr>
        <p:spPr/>
        <p:txBody>
          <a:bodyPr/>
          <a:lstStyle/>
          <a:p>
            <a:fld id="{3D0FEAC1-7F83-8D4D-AA2D-90A51D9622BC}" type="datetimeFigureOut">
              <a:rPr lang="en-US" smtClean="0"/>
              <a:t>10/10/22</a:t>
            </a:fld>
            <a:endParaRPr lang="en-US"/>
          </a:p>
        </p:txBody>
      </p:sp>
      <p:sp>
        <p:nvSpPr>
          <p:cNvPr id="5" name="Footer Placeholder 4">
            <a:extLst>
              <a:ext uri="{FF2B5EF4-FFF2-40B4-BE49-F238E27FC236}">
                <a16:creationId xmlns:a16="http://schemas.microsoft.com/office/drawing/2014/main" id="{C4341839-6115-914D-9871-8FFEE04AB8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38262E-266F-4D41-BEE3-195D43FE9454}"/>
              </a:ext>
            </a:extLst>
          </p:cNvPr>
          <p:cNvSpPr>
            <a:spLocks noGrp="1"/>
          </p:cNvSpPr>
          <p:nvPr>
            <p:ph type="sldNum" sz="quarter" idx="12"/>
          </p:nvPr>
        </p:nvSpPr>
        <p:spPr/>
        <p:txBody>
          <a:bodyPr/>
          <a:lstStyle/>
          <a:p>
            <a:fld id="{46C5930E-5994-3D47-88CA-7738EAD1A05D}" type="slidenum">
              <a:rPr lang="en-US" smtClean="0"/>
              <a:t>‹#›</a:t>
            </a:fld>
            <a:endParaRPr lang="en-US"/>
          </a:p>
        </p:txBody>
      </p:sp>
    </p:spTree>
    <p:extLst>
      <p:ext uri="{BB962C8B-B14F-4D97-AF65-F5344CB8AC3E}">
        <p14:creationId xmlns:p14="http://schemas.microsoft.com/office/powerpoint/2010/main" val="40650050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559F4F-AB54-6645-B557-67ECBEABD7D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3059483-6843-884D-94E4-6A2F906289E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DFD72CC-E639-394A-86A2-4CCDAA552AA6}"/>
              </a:ext>
            </a:extLst>
          </p:cNvPr>
          <p:cNvSpPr>
            <a:spLocks noGrp="1"/>
          </p:cNvSpPr>
          <p:nvPr>
            <p:ph type="dt" sz="half" idx="10"/>
          </p:nvPr>
        </p:nvSpPr>
        <p:spPr/>
        <p:txBody>
          <a:bodyPr/>
          <a:lstStyle/>
          <a:p>
            <a:fld id="{3D0FEAC1-7F83-8D4D-AA2D-90A51D9622BC}" type="datetimeFigureOut">
              <a:rPr lang="en-US" smtClean="0"/>
              <a:t>10/10/22</a:t>
            </a:fld>
            <a:endParaRPr lang="en-US"/>
          </a:p>
        </p:txBody>
      </p:sp>
      <p:sp>
        <p:nvSpPr>
          <p:cNvPr id="5" name="Footer Placeholder 4">
            <a:extLst>
              <a:ext uri="{FF2B5EF4-FFF2-40B4-BE49-F238E27FC236}">
                <a16:creationId xmlns:a16="http://schemas.microsoft.com/office/drawing/2014/main" id="{85CF0D15-849A-854F-B28D-DFB154765A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2A4631-296A-D547-BE12-2CDC06CD7C13}"/>
              </a:ext>
            </a:extLst>
          </p:cNvPr>
          <p:cNvSpPr>
            <a:spLocks noGrp="1"/>
          </p:cNvSpPr>
          <p:nvPr>
            <p:ph type="sldNum" sz="quarter" idx="12"/>
          </p:nvPr>
        </p:nvSpPr>
        <p:spPr/>
        <p:txBody>
          <a:bodyPr/>
          <a:lstStyle/>
          <a:p>
            <a:fld id="{46C5930E-5994-3D47-88CA-7738EAD1A05D}" type="slidenum">
              <a:rPr lang="en-US" smtClean="0"/>
              <a:t>‹#›</a:t>
            </a:fld>
            <a:endParaRPr lang="en-US"/>
          </a:p>
        </p:txBody>
      </p:sp>
    </p:spTree>
    <p:extLst>
      <p:ext uri="{BB962C8B-B14F-4D97-AF65-F5344CB8AC3E}">
        <p14:creationId xmlns:p14="http://schemas.microsoft.com/office/powerpoint/2010/main" val="6237895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81809-FD08-5347-AF30-98F0AA9E756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6E1B62D-074C-D647-9756-703673CEFDF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32D0AF1-799D-8E48-A964-3F9CAEC19EC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1ED3B22-511D-9B46-B27B-CF0211B752D4}"/>
              </a:ext>
            </a:extLst>
          </p:cNvPr>
          <p:cNvSpPr>
            <a:spLocks noGrp="1"/>
          </p:cNvSpPr>
          <p:nvPr>
            <p:ph type="dt" sz="half" idx="10"/>
          </p:nvPr>
        </p:nvSpPr>
        <p:spPr/>
        <p:txBody>
          <a:bodyPr/>
          <a:lstStyle/>
          <a:p>
            <a:fld id="{3D0FEAC1-7F83-8D4D-AA2D-90A51D9622BC}" type="datetimeFigureOut">
              <a:rPr lang="en-US" smtClean="0"/>
              <a:t>10/10/22</a:t>
            </a:fld>
            <a:endParaRPr lang="en-US"/>
          </a:p>
        </p:txBody>
      </p:sp>
      <p:sp>
        <p:nvSpPr>
          <p:cNvPr id="6" name="Footer Placeholder 5">
            <a:extLst>
              <a:ext uri="{FF2B5EF4-FFF2-40B4-BE49-F238E27FC236}">
                <a16:creationId xmlns:a16="http://schemas.microsoft.com/office/drawing/2014/main" id="{A0C54B86-0381-2C45-A064-70C290857E1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4F6B3F3-0843-4240-9B09-A969ACDF53DE}"/>
              </a:ext>
            </a:extLst>
          </p:cNvPr>
          <p:cNvSpPr>
            <a:spLocks noGrp="1"/>
          </p:cNvSpPr>
          <p:nvPr>
            <p:ph type="sldNum" sz="quarter" idx="12"/>
          </p:nvPr>
        </p:nvSpPr>
        <p:spPr/>
        <p:txBody>
          <a:bodyPr/>
          <a:lstStyle/>
          <a:p>
            <a:fld id="{46C5930E-5994-3D47-88CA-7738EAD1A05D}" type="slidenum">
              <a:rPr lang="en-US" smtClean="0"/>
              <a:t>‹#›</a:t>
            </a:fld>
            <a:endParaRPr lang="en-US"/>
          </a:p>
        </p:txBody>
      </p:sp>
    </p:spTree>
    <p:extLst>
      <p:ext uri="{BB962C8B-B14F-4D97-AF65-F5344CB8AC3E}">
        <p14:creationId xmlns:p14="http://schemas.microsoft.com/office/powerpoint/2010/main" val="21759487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AC53A-172D-4646-922D-B7C397329536}"/>
              </a:ext>
            </a:extLst>
          </p:cNvPr>
          <p:cNvSpPr>
            <a:spLocks noGrp="1"/>
          </p:cNvSpPr>
          <p:nvPr>
            <p:ph type="title"/>
          </p:nvPr>
        </p:nvSpPr>
        <p:spPr>
          <a:xfrm>
            <a:off x="838200" y="4178"/>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DD2D654-B30E-4946-85A0-AFD74DA2592F}"/>
              </a:ext>
            </a:extLst>
          </p:cNvPr>
          <p:cNvSpPr>
            <a:spLocks noGrp="1"/>
          </p:cNvSpPr>
          <p:nvPr>
            <p:ph type="body" idx="1"/>
          </p:nvPr>
        </p:nvSpPr>
        <p:spPr>
          <a:xfrm>
            <a:off x="838200" y="132974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302CACD-3AE8-7540-99E3-856C5A05389E}"/>
              </a:ext>
            </a:extLst>
          </p:cNvPr>
          <p:cNvSpPr>
            <a:spLocks noGrp="1"/>
          </p:cNvSpPr>
          <p:nvPr>
            <p:ph sz="half" idx="2"/>
          </p:nvPr>
        </p:nvSpPr>
        <p:spPr>
          <a:xfrm>
            <a:off x="838200" y="2180223"/>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C603EDC-07D1-AF4F-95AB-4DBD5CA4DB83}"/>
              </a:ext>
            </a:extLst>
          </p:cNvPr>
          <p:cNvSpPr>
            <a:spLocks noGrp="1"/>
          </p:cNvSpPr>
          <p:nvPr>
            <p:ph type="body" sz="quarter" idx="3"/>
          </p:nvPr>
        </p:nvSpPr>
        <p:spPr>
          <a:xfrm>
            <a:off x="6170612" y="132974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77F10A5-A0E9-A14A-87CE-E4216FA96213}"/>
              </a:ext>
            </a:extLst>
          </p:cNvPr>
          <p:cNvSpPr>
            <a:spLocks noGrp="1"/>
          </p:cNvSpPr>
          <p:nvPr>
            <p:ph sz="quarter" idx="4"/>
          </p:nvPr>
        </p:nvSpPr>
        <p:spPr>
          <a:xfrm>
            <a:off x="6170612" y="2180223"/>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2445B74-F9E8-8B47-A0BD-542AC15D68A3}"/>
              </a:ext>
            </a:extLst>
          </p:cNvPr>
          <p:cNvSpPr>
            <a:spLocks noGrp="1"/>
          </p:cNvSpPr>
          <p:nvPr>
            <p:ph type="dt" sz="half" idx="10"/>
          </p:nvPr>
        </p:nvSpPr>
        <p:spPr/>
        <p:txBody>
          <a:bodyPr/>
          <a:lstStyle/>
          <a:p>
            <a:fld id="{3D0FEAC1-7F83-8D4D-AA2D-90A51D9622BC}" type="datetimeFigureOut">
              <a:rPr lang="en-US" smtClean="0"/>
              <a:t>10/10/22</a:t>
            </a:fld>
            <a:endParaRPr lang="en-US"/>
          </a:p>
        </p:txBody>
      </p:sp>
      <p:sp>
        <p:nvSpPr>
          <p:cNvPr id="8" name="Footer Placeholder 7">
            <a:extLst>
              <a:ext uri="{FF2B5EF4-FFF2-40B4-BE49-F238E27FC236}">
                <a16:creationId xmlns:a16="http://schemas.microsoft.com/office/drawing/2014/main" id="{6592F74C-0C10-F340-8B51-5DDB734939B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7D6D36C-30ED-2D44-9999-FD66497F3B62}"/>
              </a:ext>
            </a:extLst>
          </p:cNvPr>
          <p:cNvSpPr>
            <a:spLocks noGrp="1"/>
          </p:cNvSpPr>
          <p:nvPr>
            <p:ph type="sldNum" sz="quarter" idx="12"/>
          </p:nvPr>
        </p:nvSpPr>
        <p:spPr/>
        <p:txBody>
          <a:bodyPr/>
          <a:lstStyle/>
          <a:p>
            <a:fld id="{46C5930E-5994-3D47-88CA-7738EAD1A05D}" type="slidenum">
              <a:rPr lang="en-US" smtClean="0"/>
              <a:t>‹#›</a:t>
            </a:fld>
            <a:endParaRPr lang="en-US"/>
          </a:p>
        </p:txBody>
      </p:sp>
    </p:spTree>
    <p:extLst>
      <p:ext uri="{BB962C8B-B14F-4D97-AF65-F5344CB8AC3E}">
        <p14:creationId xmlns:p14="http://schemas.microsoft.com/office/powerpoint/2010/main" val="18094802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A9C3F5-3BE5-0C4B-9502-F911A7A8AFA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252B21B-E289-5B46-A5FE-47E1426635FF}"/>
              </a:ext>
            </a:extLst>
          </p:cNvPr>
          <p:cNvSpPr>
            <a:spLocks noGrp="1"/>
          </p:cNvSpPr>
          <p:nvPr>
            <p:ph type="dt" sz="half" idx="10"/>
          </p:nvPr>
        </p:nvSpPr>
        <p:spPr/>
        <p:txBody>
          <a:bodyPr/>
          <a:lstStyle/>
          <a:p>
            <a:fld id="{3D0FEAC1-7F83-8D4D-AA2D-90A51D9622BC}" type="datetimeFigureOut">
              <a:rPr lang="en-US" smtClean="0"/>
              <a:t>10/10/22</a:t>
            </a:fld>
            <a:endParaRPr lang="en-US"/>
          </a:p>
        </p:txBody>
      </p:sp>
      <p:sp>
        <p:nvSpPr>
          <p:cNvPr id="4" name="Footer Placeholder 3">
            <a:extLst>
              <a:ext uri="{FF2B5EF4-FFF2-40B4-BE49-F238E27FC236}">
                <a16:creationId xmlns:a16="http://schemas.microsoft.com/office/drawing/2014/main" id="{4B94F2D8-1B94-7248-A4BA-B3C1A34883A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A8635EA-DC4D-994F-B4F1-8CA2A1BB216C}"/>
              </a:ext>
            </a:extLst>
          </p:cNvPr>
          <p:cNvSpPr>
            <a:spLocks noGrp="1"/>
          </p:cNvSpPr>
          <p:nvPr>
            <p:ph type="sldNum" sz="quarter" idx="12"/>
          </p:nvPr>
        </p:nvSpPr>
        <p:spPr/>
        <p:txBody>
          <a:bodyPr/>
          <a:lstStyle/>
          <a:p>
            <a:fld id="{46C5930E-5994-3D47-88CA-7738EAD1A05D}" type="slidenum">
              <a:rPr lang="en-US" smtClean="0"/>
              <a:t>‹#›</a:t>
            </a:fld>
            <a:endParaRPr lang="en-US"/>
          </a:p>
        </p:txBody>
      </p:sp>
    </p:spTree>
    <p:extLst>
      <p:ext uri="{BB962C8B-B14F-4D97-AF65-F5344CB8AC3E}">
        <p14:creationId xmlns:p14="http://schemas.microsoft.com/office/powerpoint/2010/main" val="3950761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ED6B067-60F2-7D42-B2C9-9AD8CD1CB499}"/>
              </a:ext>
            </a:extLst>
          </p:cNvPr>
          <p:cNvSpPr>
            <a:spLocks noGrp="1"/>
          </p:cNvSpPr>
          <p:nvPr>
            <p:ph type="dt" sz="half" idx="10"/>
          </p:nvPr>
        </p:nvSpPr>
        <p:spPr/>
        <p:txBody>
          <a:bodyPr/>
          <a:lstStyle/>
          <a:p>
            <a:fld id="{3D0FEAC1-7F83-8D4D-AA2D-90A51D9622BC}" type="datetimeFigureOut">
              <a:rPr lang="en-US" smtClean="0"/>
              <a:t>10/10/22</a:t>
            </a:fld>
            <a:endParaRPr lang="en-US"/>
          </a:p>
        </p:txBody>
      </p:sp>
      <p:sp>
        <p:nvSpPr>
          <p:cNvPr id="3" name="Footer Placeholder 2">
            <a:extLst>
              <a:ext uri="{FF2B5EF4-FFF2-40B4-BE49-F238E27FC236}">
                <a16:creationId xmlns:a16="http://schemas.microsoft.com/office/drawing/2014/main" id="{09DE6FAE-0D8A-824C-9CA1-A73F537F218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2786F80-9692-AF46-B6D0-0E5A81B41E48}"/>
              </a:ext>
            </a:extLst>
          </p:cNvPr>
          <p:cNvSpPr>
            <a:spLocks noGrp="1"/>
          </p:cNvSpPr>
          <p:nvPr>
            <p:ph type="sldNum" sz="quarter" idx="12"/>
          </p:nvPr>
        </p:nvSpPr>
        <p:spPr/>
        <p:txBody>
          <a:bodyPr/>
          <a:lstStyle/>
          <a:p>
            <a:fld id="{46C5930E-5994-3D47-88CA-7738EAD1A05D}" type="slidenum">
              <a:rPr lang="en-US" smtClean="0"/>
              <a:t>‹#›</a:t>
            </a:fld>
            <a:endParaRPr lang="en-US"/>
          </a:p>
        </p:txBody>
      </p:sp>
    </p:spTree>
    <p:extLst>
      <p:ext uri="{BB962C8B-B14F-4D97-AF65-F5344CB8AC3E}">
        <p14:creationId xmlns:p14="http://schemas.microsoft.com/office/powerpoint/2010/main" val="24468526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31DBCDE-1BE4-964A-8F4B-4C5222CD7766}"/>
              </a:ext>
            </a:extLst>
          </p:cNvPr>
          <p:cNvSpPr>
            <a:spLocks noGrp="1"/>
          </p:cNvSpPr>
          <p:nvPr>
            <p:ph type="title"/>
          </p:nvPr>
        </p:nvSpPr>
        <p:spPr>
          <a:xfrm>
            <a:off x="838200" y="0"/>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E7417DC-92EA-FA4D-8758-15100608024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D2821-036A-7E42-A74F-2F34EE7D3C3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0FEAC1-7F83-8D4D-AA2D-90A51D9622BC}" type="datetimeFigureOut">
              <a:rPr lang="en-US" smtClean="0"/>
              <a:t>10/10/22</a:t>
            </a:fld>
            <a:endParaRPr lang="en-US"/>
          </a:p>
        </p:txBody>
      </p:sp>
      <p:sp>
        <p:nvSpPr>
          <p:cNvPr id="5" name="Footer Placeholder 4">
            <a:extLst>
              <a:ext uri="{FF2B5EF4-FFF2-40B4-BE49-F238E27FC236}">
                <a16:creationId xmlns:a16="http://schemas.microsoft.com/office/drawing/2014/main" id="{49F273A8-F01F-9048-8C87-9BED371A9DE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4CF4C31-44F5-E647-94E8-B0EBF6C8F20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C5930E-5994-3D47-88CA-7738EAD1A05D}" type="slidenum">
              <a:rPr lang="en-US" smtClean="0"/>
              <a:t>‹#›</a:t>
            </a:fld>
            <a:endParaRPr lang="en-US"/>
          </a:p>
        </p:txBody>
      </p:sp>
    </p:spTree>
    <p:extLst>
      <p:ext uri="{BB962C8B-B14F-4D97-AF65-F5344CB8AC3E}">
        <p14:creationId xmlns:p14="http://schemas.microsoft.com/office/powerpoint/2010/main" val="23880089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image" Target="../media/image17.tiff"/><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image" Target="../media/image21.tiff"/><Relationship Id="rId1" Type="http://schemas.openxmlformats.org/officeDocument/2006/relationships/slideLayout" Target="../slideLayouts/slideLayout6.xml"/><Relationship Id="rId5" Type="http://schemas.openxmlformats.org/officeDocument/2006/relationships/image" Target="../media/image24.tiff"/><Relationship Id="rId4" Type="http://schemas.openxmlformats.org/officeDocument/2006/relationships/image" Target="../media/image23.tiff"/></Relationships>
</file>

<file path=ppt/slides/_rels/slide13.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image" Target="../media/image25.tiff"/><Relationship Id="rId1" Type="http://schemas.openxmlformats.org/officeDocument/2006/relationships/slideLayout" Target="../slideLayouts/slideLayout6.xml"/><Relationship Id="rId5" Type="http://schemas.openxmlformats.org/officeDocument/2006/relationships/image" Target="../media/image28.tiff"/><Relationship Id="rId4" Type="http://schemas.openxmlformats.org/officeDocument/2006/relationships/image" Target="../media/image27.tiff"/></Relationships>
</file>

<file path=ppt/slides/_rels/slide14.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image" Target="../media/image29.tiff"/><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image" Target="../media/image31.tiff"/><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image" Target="../media/image33.tiff"/><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70.png"/><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6.xml"/><Relationship Id="rId4" Type="http://schemas.openxmlformats.org/officeDocument/2006/relationships/image" Target="../media/image40.tiff"/></Relationships>
</file>

<file path=ppt/slides/_rels/slide2.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3.tiff"/><Relationship Id="rId2" Type="http://schemas.openxmlformats.org/officeDocument/2006/relationships/image" Target="../media/image42.tiff"/><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image" Target="../media/image8.tiff"/><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10.tiff"/><Relationship Id="rId1" Type="http://schemas.openxmlformats.org/officeDocument/2006/relationships/slideLayout" Target="../slideLayouts/slideLayout6.xml"/><Relationship Id="rId5" Type="http://schemas.openxmlformats.org/officeDocument/2006/relationships/image" Target="../media/image13.tiff"/><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E685E6-AFF0-7740-8654-C132B54C22ED}"/>
              </a:ext>
            </a:extLst>
          </p:cNvPr>
          <p:cNvSpPr>
            <a:spLocks noGrp="1"/>
          </p:cNvSpPr>
          <p:nvPr>
            <p:ph type="ctrTitle"/>
          </p:nvPr>
        </p:nvSpPr>
        <p:spPr/>
        <p:txBody>
          <a:bodyPr/>
          <a:lstStyle/>
          <a:p>
            <a:r>
              <a:rPr lang="en-US" dirty="0"/>
              <a:t>Operation of the CeC </a:t>
            </a:r>
            <a:br>
              <a:rPr lang="en-US" dirty="0"/>
            </a:br>
            <a:r>
              <a:rPr lang="en-US" dirty="0"/>
              <a:t>113 MHz SRF Gun</a:t>
            </a:r>
          </a:p>
        </p:txBody>
      </p:sp>
      <p:sp>
        <p:nvSpPr>
          <p:cNvPr id="3" name="Subtitle 2">
            <a:extLst>
              <a:ext uri="{FF2B5EF4-FFF2-40B4-BE49-F238E27FC236}">
                <a16:creationId xmlns:a16="http://schemas.microsoft.com/office/drawing/2014/main" id="{059D20AD-FD69-7047-8848-2704AD443E93}"/>
              </a:ext>
            </a:extLst>
          </p:cNvPr>
          <p:cNvSpPr>
            <a:spLocks noGrp="1"/>
          </p:cNvSpPr>
          <p:nvPr>
            <p:ph type="subTitle" idx="1"/>
          </p:nvPr>
        </p:nvSpPr>
        <p:spPr/>
        <p:txBody>
          <a:bodyPr/>
          <a:lstStyle/>
          <a:p>
            <a:r>
              <a:rPr lang="en-US" dirty="0"/>
              <a:t>Igor Pinayev for CeC Team</a:t>
            </a:r>
          </a:p>
          <a:p>
            <a:r>
              <a:rPr lang="en-US" dirty="0"/>
              <a:t>Brookhaven National Laboratory</a:t>
            </a:r>
          </a:p>
        </p:txBody>
      </p:sp>
    </p:spTree>
    <p:extLst>
      <p:ext uri="{BB962C8B-B14F-4D97-AF65-F5344CB8AC3E}">
        <p14:creationId xmlns:p14="http://schemas.microsoft.com/office/powerpoint/2010/main" val="37087920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7AB80-E908-7A4C-89D9-AD8288CC7875}"/>
              </a:ext>
            </a:extLst>
          </p:cNvPr>
          <p:cNvSpPr>
            <a:spLocks noGrp="1"/>
          </p:cNvSpPr>
          <p:nvPr>
            <p:ph type="title"/>
          </p:nvPr>
        </p:nvSpPr>
        <p:spPr/>
        <p:txBody>
          <a:bodyPr/>
          <a:lstStyle/>
          <a:p>
            <a:r>
              <a:rPr lang="en-US" dirty="0"/>
              <a:t>Fundamental Power Coupler</a:t>
            </a:r>
          </a:p>
        </p:txBody>
      </p:sp>
      <p:pic>
        <p:nvPicPr>
          <p:cNvPr id="4" name="Picture 3">
            <a:extLst>
              <a:ext uri="{FF2B5EF4-FFF2-40B4-BE49-F238E27FC236}">
                <a16:creationId xmlns:a16="http://schemas.microsoft.com/office/drawing/2014/main" id="{8CC7D201-6ED5-EC44-9632-C6A5E9161C01}"/>
              </a:ext>
            </a:extLst>
          </p:cNvPr>
          <p:cNvPicPr>
            <a:picLocks noChangeAspect="1"/>
          </p:cNvPicPr>
          <p:nvPr/>
        </p:nvPicPr>
        <p:blipFill>
          <a:blip r:embed="rId2"/>
          <a:stretch>
            <a:fillRect/>
          </a:stretch>
        </p:blipFill>
        <p:spPr>
          <a:xfrm>
            <a:off x="348626" y="1203319"/>
            <a:ext cx="6052170" cy="3175954"/>
          </a:xfrm>
          <a:prstGeom prst="rect">
            <a:avLst/>
          </a:prstGeom>
        </p:spPr>
      </p:pic>
      <p:pic>
        <p:nvPicPr>
          <p:cNvPr id="6" name="Picture 5">
            <a:extLst>
              <a:ext uri="{FF2B5EF4-FFF2-40B4-BE49-F238E27FC236}">
                <a16:creationId xmlns:a16="http://schemas.microsoft.com/office/drawing/2014/main" id="{DF6FADFD-DEFC-6344-A006-861CBB9761B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90370" y="1062916"/>
            <a:ext cx="4840497" cy="2953264"/>
          </a:xfrm>
          <a:prstGeom prst="rect">
            <a:avLst/>
          </a:prstGeom>
        </p:spPr>
      </p:pic>
      <p:sp>
        <p:nvSpPr>
          <p:cNvPr id="7" name="TextBox 6">
            <a:extLst>
              <a:ext uri="{FF2B5EF4-FFF2-40B4-BE49-F238E27FC236}">
                <a16:creationId xmlns:a16="http://schemas.microsoft.com/office/drawing/2014/main" id="{78B9F8DE-8D83-0746-8EA5-958104DEE716}"/>
              </a:ext>
            </a:extLst>
          </p:cNvPr>
          <p:cNvSpPr txBox="1"/>
          <p:nvPr/>
        </p:nvSpPr>
        <p:spPr>
          <a:xfrm>
            <a:off x="670931" y="4687572"/>
            <a:ext cx="6019801" cy="1754326"/>
          </a:xfrm>
          <a:prstGeom prst="rect">
            <a:avLst/>
          </a:prstGeom>
          <a:noFill/>
        </p:spPr>
        <p:txBody>
          <a:bodyPr wrap="square" rtlCol="0">
            <a:spAutoFit/>
          </a:bodyPr>
          <a:lstStyle/>
          <a:p>
            <a:r>
              <a:rPr lang="en-US" dirty="0"/>
              <a:t>Movable fundamental power coupler serves two purposes:</a:t>
            </a:r>
          </a:p>
          <a:p>
            <a:pPr marL="285750" indent="-285750">
              <a:buFont typeface="Arial" panose="020B0604020202020204" pitchFamily="34" charset="0"/>
              <a:buChar char="•"/>
            </a:pPr>
            <a:r>
              <a:rPr lang="en-US" dirty="0"/>
              <a:t>Fine frequency tuning (full range 4.5 kHz)</a:t>
            </a:r>
          </a:p>
          <a:p>
            <a:pPr marL="285750" indent="-285750">
              <a:buFont typeface="Arial" panose="020B0604020202020204" pitchFamily="34" charset="0"/>
              <a:buChar char="•"/>
            </a:pPr>
            <a:r>
              <a:rPr lang="en-US" dirty="0"/>
              <a:t>Coupling adjustment</a:t>
            </a:r>
          </a:p>
          <a:p>
            <a:r>
              <a:rPr lang="en-US" dirty="0"/>
              <a:t>After initial tests and selecting operating frequency the manual tuner was adjusted that nominal FPC position corresponds to the optimal coupling</a:t>
            </a:r>
          </a:p>
        </p:txBody>
      </p:sp>
      <p:pic>
        <p:nvPicPr>
          <p:cNvPr id="8" name="Picture 2">
            <a:extLst>
              <a:ext uri="{FF2B5EF4-FFF2-40B4-BE49-F238E27FC236}">
                <a16:creationId xmlns:a16="http://schemas.microsoft.com/office/drawing/2014/main" id="{8D9E9C1B-6944-AC49-A516-1E59C85E840B}"/>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889827" y="4168862"/>
            <a:ext cx="3463973" cy="25236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a:extLst>
              <a:ext uri="{FF2B5EF4-FFF2-40B4-BE49-F238E27FC236}">
                <a16:creationId xmlns:a16="http://schemas.microsoft.com/office/drawing/2014/main" id="{B87FFBB3-8076-0544-BA01-769C32A2744D}"/>
              </a:ext>
            </a:extLst>
          </p:cNvPr>
          <p:cNvSpPr txBox="1"/>
          <p:nvPr/>
        </p:nvSpPr>
        <p:spPr>
          <a:xfrm>
            <a:off x="670931" y="6380865"/>
            <a:ext cx="4238533" cy="369332"/>
          </a:xfrm>
          <a:prstGeom prst="rect">
            <a:avLst/>
          </a:prstGeom>
          <a:noFill/>
        </p:spPr>
        <p:txBody>
          <a:bodyPr wrap="none" rtlCol="0">
            <a:spAutoFit/>
          </a:bodyPr>
          <a:lstStyle/>
          <a:p>
            <a:r>
              <a:rPr lang="en-US" dirty="0"/>
              <a:t>J.C. Brutus </a:t>
            </a:r>
            <a:r>
              <a:rPr lang="en-US" i="1" dirty="0"/>
              <a:t>et al</a:t>
            </a:r>
            <a:r>
              <a:rPr lang="en-US" dirty="0"/>
              <a:t>., Proc. of PAC’13, WEPAC07</a:t>
            </a:r>
          </a:p>
        </p:txBody>
      </p:sp>
    </p:spTree>
    <p:extLst>
      <p:ext uri="{BB962C8B-B14F-4D97-AF65-F5344CB8AC3E}">
        <p14:creationId xmlns:p14="http://schemas.microsoft.com/office/powerpoint/2010/main" val="1536194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F9041F-CC11-9040-B25E-DCACC8775D4F}"/>
              </a:ext>
            </a:extLst>
          </p:cNvPr>
          <p:cNvPicPr>
            <a:picLocks noChangeAspect="1"/>
          </p:cNvPicPr>
          <p:nvPr/>
        </p:nvPicPr>
        <p:blipFill>
          <a:blip r:embed="rId2"/>
          <a:stretch>
            <a:fillRect/>
          </a:stretch>
        </p:blipFill>
        <p:spPr>
          <a:xfrm>
            <a:off x="1731263" y="244222"/>
            <a:ext cx="8766049" cy="6343090"/>
          </a:xfrm>
          <a:prstGeom prst="rect">
            <a:avLst/>
          </a:prstGeom>
        </p:spPr>
      </p:pic>
    </p:spTree>
    <p:extLst>
      <p:ext uri="{BB962C8B-B14F-4D97-AF65-F5344CB8AC3E}">
        <p14:creationId xmlns:p14="http://schemas.microsoft.com/office/powerpoint/2010/main" val="42630232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AA10FB-1F32-D345-B6C0-877F1325A88A}"/>
              </a:ext>
            </a:extLst>
          </p:cNvPr>
          <p:cNvSpPr>
            <a:spLocks noGrp="1"/>
          </p:cNvSpPr>
          <p:nvPr>
            <p:ph type="title"/>
          </p:nvPr>
        </p:nvSpPr>
        <p:spPr/>
        <p:txBody>
          <a:bodyPr/>
          <a:lstStyle/>
          <a:p>
            <a:r>
              <a:rPr lang="en-US" dirty="0"/>
              <a:t>Multipacting</a:t>
            </a:r>
          </a:p>
        </p:txBody>
      </p:sp>
      <p:pic>
        <p:nvPicPr>
          <p:cNvPr id="3" name="Picture 2">
            <a:extLst>
              <a:ext uri="{FF2B5EF4-FFF2-40B4-BE49-F238E27FC236}">
                <a16:creationId xmlns:a16="http://schemas.microsoft.com/office/drawing/2014/main" id="{5FDF399D-0704-924C-BB18-8524C0A30CA1}"/>
              </a:ext>
            </a:extLst>
          </p:cNvPr>
          <p:cNvPicPr>
            <a:picLocks noChangeAspect="1"/>
          </p:cNvPicPr>
          <p:nvPr/>
        </p:nvPicPr>
        <p:blipFill>
          <a:blip r:embed="rId2"/>
          <a:stretch>
            <a:fillRect/>
          </a:stretch>
        </p:blipFill>
        <p:spPr>
          <a:xfrm>
            <a:off x="5952549" y="2927266"/>
            <a:ext cx="5866427" cy="1845204"/>
          </a:xfrm>
          <a:prstGeom prst="rect">
            <a:avLst/>
          </a:prstGeom>
        </p:spPr>
      </p:pic>
      <p:sp>
        <p:nvSpPr>
          <p:cNvPr id="4" name="TextBox 3">
            <a:extLst>
              <a:ext uri="{FF2B5EF4-FFF2-40B4-BE49-F238E27FC236}">
                <a16:creationId xmlns:a16="http://schemas.microsoft.com/office/drawing/2014/main" id="{335DE2EF-E13B-074D-8F1B-F4159ECCCA0A}"/>
              </a:ext>
            </a:extLst>
          </p:cNvPr>
          <p:cNvSpPr txBox="1"/>
          <p:nvPr/>
        </p:nvSpPr>
        <p:spPr>
          <a:xfrm>
            <a:off x="6393675" y="4873824"/>
            <a:ext cx="4984174" cy="1477328"/>
          </a:xfrm>
          <a:prstGeom prst="rect">
            <a:avLst/>
          </a:prstGeom>
          <a:noFill/>
        </p:spPr>
        <p:txBody>
          <a:bodyPr wrap="square" rtlCol="0">
            <a:spAutoFit/>
          </a:bodyPr>
          <a:lstStyle/>
          <a:p>
            <a:r>
              <a:rPr lang="en-US" dirty="0"/>
              <a:t>Trajectories of electrons at two multipacting sites (red lines). The left one is under 29 kV gap voltage and the right one appears at 40 kV gap voltage. The color scale indicates the relative strength of electric field.</a:t>
            </a:r>
          </a:p>
        </p:txBody>
      </p:sp>
      <p:sp>
        <p:nvSpPr>
          <p:cNvPr id="5" name="TextBox 4">
            <a:extLst>
              <a:ext uri="{FF2B5EF4-FFF2-40B4-BE49-F238E27FC236}">
                <a16:creationId xmlns:a16="http://schemas.microsoft.com/office/drawing/2014/main" id="{CDDD125A-1D03-3C46-BFE7-9DB8DEE23C86}"/>
              </a:ext>
            </a:extLst>
          </p:cNvPr>
          <p:cNvSpPr txBox="1"/>
          <p:nvPr/>
        </p:nvSpPr>
        <p:spPr>
          <a:xfrm>
            <a:off x="462646" y="5612488"/>
            <a:ext cx="3968138" cy="923330"/>
          </a:xfrm>
          <a:prstGeom prst="rect">
            <a:avLst/>
          </a:prstGeom>
          <a:noFill/>
        </p:spPr>
        <p:txBody>
          <a:bodyPr wrap="none" rtlCol="0">
            <a:spAutoFit/>
          </a:bodyPr>
          <a:lstStyle/>
          <a:p>
            <a:r>
              <a:rPr lang="en-US" dirty="0"/>
              <a:t>T. Xin </a:t>
            </a:r>
            <a:r>
              <a:rPr lang="en-US" i="1" dirty="0"/>
              <a:t>et al</a:t>
            </a:r>
            <a:r>
              <a:rPr lang="en-US" dirty="0"/>
              <a:t>., Proc. of PAC’13, THPAC13</a:t>
            </a:r>
          </a:p>
          <a:p>
            <a:r>
              <a:rPr lang="en-US" dirty="0"/>
              <a:t>T. Xin </a:t>
            </a:r>
            <a:r>
              <a:rPr lang="en-US" i="1" dirty="0"/>
              <a:t>et al</a:t>
            </a:r>
            <a:r>
              <a:rPr lang="en-US" dirty="0"/>
              <a:t>., Proc. of IPAC’15, TUPMA048</a:t>
            </a:r>
          </a:p>
          <a:p>
            <a:r>
              <a:rPr lang="en-US" dirty="0"/>
              <a:t>I. </a:t>
            </a:r>
            <a:r>
              <a:rPr lang="en-US" dirty="0" err="1"/>
              <a:t>Petrushina</a:t>
            </a:r>
            <a:r>
              <a:rPr lang="en-US" dirty="0"/>
              <a:t> </a:t>
            </a:r>
            <a:r>
              <a:rPr lang="en-US" i="1" dirty="0"/>
              <a:t>et al</a:t>
            </a:r>
            <a:r>
              <a:rPr lang="en-US" dirty="0"/>
              <a:t>., PRAB 21, 082001</a:t>
            </a:r>
          </a:p>
        </p:txBody>
      </p:sp>
      <p:pic>
        <p:nvPicPr>
          <p:cNvPr id="6" name="Picture 5">
            <a:extLst>
              <a:ext uri="{FF2B5EF4-FFF2-40B4-BE49-F238E27FC236}">
                <a16:creationId xmlns:a16="http://schemas.microsoft.com/office/drawing/2014/main" id="{378C7C9A-855C-7649-A82E-04E8F891CB9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093743" y="638851"/>
            <a:ext cx="2777047" cy="1742059"/>
          </a:xfrm>
          <a:prstGeom prst="rect">
            <a:avLst/>
          </a:prstGeom>
        </p:spPr>
      </p:pic>
      <p:pic>
        <p:nvPicPr>
          <p:cNvPr id="7" name="Picture 6">
            <a:extLst>
              <a:ext uri="{FF2B5EF4-FFF2-40B4-BE49-F238E27FC236}">
                <a16:creationId xmlns:a16="http://schemas.microsoft.com/office/drawing/2014/main" id="{FC856E1C-A38C-2847-A0FE-BA1C3E19398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6915" y="1530367"/>
            <a:ext cx="4690222" cy="2110600"/>
          </a:xfrm>
          <a:prstGeom prst="rect">
            <a:avLst/>
          </a:prstGeom>
        </p:spPr>
      </p:pic>
      <p:sp>
        <p:nvSpPr>
          <p:cNvPr id="8" name="TextBox 7">
            <a:extLst>
              <a:ext uri="{FF2B5EF4-FFF2-40B4-BE49-F238E27FC236}">
                <a16:creationId xmlns:a16="http://schemas.microsoft.com/office/drawing/2014/main" id="{FFBCDFA9-90EA-C542-AA58-CDC5C8C39042}"/>
              </a:ext>
            </a:extLst>
          </p:cNvPr>
          <p:cNvSpPr txBox="1"/>
          <p:nvPr/>
        </p:nvSpPr>
        <p:spPr>
          <a:xfrm>
            <a:off x="536916" y="4226071"/>
            <a:ext cx="4690222" cy="923330"/>
          </a:xfrm>
          <a:prstGeom prst="rect">
            <a:avLst/>
          </a:prstGeom>
          <a:noFill/>
        </p:spPr>
        <p:txBody>
          <a:bodyPr wrap="square" rtlCol="0">
            <a:spAutoFit/>
          </a:bodyPr>
          <a:lstStyle/>
          <a:p>
            <a:r>
              <a:rPr lang="en-US" dirty="0"/>
              <a:t>Areas of the gun affected by multipacting (shown in white). Primary electrons are emitted from the surface of the FPC.</a:t>
            </a:r>
          </a:p>
        </p:txBody>
      </p:sp>
      <p:pic>
        <p:nvPicPr>
          <p:cNvPr id="9" name="Picture 8">
            <a:extLst>
              <a:ext uri="{FF2B5EF4-FFF2-40B4-BE49-F238E27FC236}">
                <a16:creationId xmlns:a16="http://schemas.microsoft.com/office/drawing/2014/main" id="{E3AA0FA2-2708-0A4A-8ECE-CBFABCE995D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952549" y="631443"/>
            <a:ext cx="3027003" cy="1849499"/>
          </a:xfrm>
          <a:prstGeom prst="rect">
            <a:avLst/>
          </a:prstGeom>
        </p:spPr>
      </p:pic>
    </p:spTree>
    <p:extLst>
      <p:ext uri="{BB962C8B-B14F-4D97-AF65-F5344CB8AC3E}">
        <p14:creationId xmlns:p14="http://schemas.microsoft.com/office/powerpoint/2010/main" val="1842942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F52415-7DC8-2D45-A5D3-E3233F2EAABB}"/>
              </a:ext>
            </a:extLst>
          </p:cNvPr>
          <p:cNvSpPr>
            <a:spLocks noGrp="1"/>
          </p:cNvSpPr>
          <p:nvPr>
            <p:ph type="title"/>
          </p:nvPr>
        </p:nvSpPr>
        <p:spPr/>
        <p:txBody>
          <a:bodyPr/>
          <a:lstStyle/>
          <a:p>
            <a:r>
              <a:rPr lang="en-US" dirty="0"/>
              <a:t>Initial Conditioning</a:t>
            </a:r>
          </a:p>
        </p:txBody>
      </p:sp>
      <p:pic>
        <p:nvPicPr>
          <p:cNvPr id="3" name="Picture 2">
            <a:extLst>
              <a:ext uri="{FF2B5EF4-FFF2-40B4-BE49-F238E27FC236}">
                <a16:creationId xmlns:a16="http://schemas.microsoft.com/office/drawing/2014/main" id="{169B4473-DCC2-3349-B22B-DF9745A1475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1440" y="1169135"/>
            <a:ext cx="3601015" cy="2453231"/>
          </a:xfrm>
          <a:prstGeom prst="rect">
            <a:avLst/>
          </a:prstGeom>
        </p:spPr>
      </p:pic>
      <p:pic>
        <p:nvPicPr>
          <p:cNvPr id="4" name="Picture 3">
            <a:extLst>
              <a:ext uri="{FF2B5EF4-FFF2-40B4-BE49-F238E27FC236}">
                <a16:creationId xmlns:a16="http://schemas.microsoft.com/office/drawing/2014/main" id="{13802BD2-0178-BB48-9130-25EC1648901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743188" y="511951"/>
            <a:ext cx="3720099" cy="2448769"/>
          </a:xfrm>
          <a:prstGeom prst="rect">
            <a:avLst/>
          </a:prstGeom>
        </p:spPr>
      </p:pic>
      <p:sp>
        <p:nvSpPr>
          <p:cNvPr id="8" name="TextBox 7">
            <a:extLst>
              <a:ext uri="{FF2B5EF4-FFF2-40B4-BE49-F238E27FC236}">
                <a16:creationId xmlns:a16="http://schemas.microsoft.com/office/drawing/2014/main" id="{A77E0002-85F1-CE45-BCBF-0147BF2C166E}"/>
              </a:ext>
            </a:extLst>
          </p:cNvPr>
          <p:cNvSpPr txBox="1"/>
          <p:nvPr/>
        </p:nvSpPr>
        <p:spPr>
          <a:xfrm>
            <a:off x="258337" y="4498428"/>
            <a:ext cx="7146073" cy="923330"/>
          </a:xfrm>
          <a:prstGeom prst="rect">
            <a:avLst/>
          </a:prstGeom>
          <a:noFill/>
        </p:spPr>
        <p:txBody>
          <a:bodyPr wrap="square" rtlCol="0">
            <a:spAutoFit/>
          </a:bodyPr>
          <a:lstStyle/>
          <a:p>
            <a:r>
              <a:rPr lang="en-US" dirty="0"/>
              <a:t>Cavity conditioning was performed with pulsed vacuum operation followed by condition with helium at 10</a:t>
            </a:r>
            <a:r>
              <a:rPr lang="en-US" baseline="30000" dirty="0"/>
              <a:t>-6</a:t>
            </a:r>
            <a:r>
              <a:rPr lang="en-US" dirty="0"/>
              <a:t> Torr pressure. It took about a month from start with pulse conditioning to generate first electrons.</a:t>
            </a:r>
          </a:p>
        </p:txBody>
      </p:sp>
      <p:pic>
        <p:nvPicPr>
          <p:cNvPr id="6" name="Picture 5">
            <a:extLst>
              <a:ext uri="{FF2B5EF4-FFF2-40B4-BE49-F238E27FC236}">
                <a16:creationId xmlns:a16="http://schemas.microsoft.com/office/drawing/2014/main" id="{FED3A8B3-4631-984A-AC53-6B45B2BBA53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796230" y="1169135"/>
            <a:ext cx="3627288" cy="2453231"/>
          </a:xfrm>
          <a:prstGeom prst="rect">
            <a:avLst/>
          </a:prstGeom>
        </p:spPr>
      </p:pic>
      <p:sp>
        <p:nvSpPr>
          <p:cNvPr id="5" name="TextBox 4">
            <a:extLst>
              <a:ext uri="{FF2B5EF4-FFF2-40B4-BE49-F238E27FC236}">
                <a16:creationId xmlns:a16="http://schemas.microsoft.com/office/drawing/2014/main" id="{5EA56317-766C-0C4E-A36D-DA2995F315D9}"/>
              </a:ext>
            </a:extLst>
          </p:cNvPr>
          <p:cNvSpPr txBox="1"/>
          <p:nvPr/>
        </p:nvSpPr>
        <p:spPr>
          <a:xfrm>
            <a:off x="465038" y="5702868"/>
            <a:ext cx="6414833" cy="923330"/>
          </a:xfrm>
          <a:prstGeom prst="rect">
            <a:avLst/>
          </a:prstGeom>
          <a:noFill/>
        </p:spPr>
        <p:txBody>
          <a:bodyPr wrap="none" rtlCol="0">
            <a:spAutoFit/>
          </a:bodyPr>
          <a:lstStyle/>
          <a:p>
            <a:r>
              <a:rPr lang="en-US" dirty="0"/>
              <a:t>S. </a:t>
            </a:r>
            <a:r>
              <a:rPr lang="en-US" dirty="0" err="1"/>
              <a:t>Belomestnykh</a:t>
            </a:r>
            <a:r>
              <a:rPr lang="en-US" dirty="0"/>
              <a:t> </a:t>
            </a:r>
            <a:r>
              <a:rPr lang="en-US" i="1" dirty="0"/>
              <a:t>et al</a:t>
            </a:r>
            <a:r>
              <a:rPr lang="en-US" dirty="0"/>
              <a:t>., Proc. of IPAC’15, WEPWI049</a:t>
            </a:r>
          </a:p>
          <a:p>
            <a:r>
              <a:rPr lang="en-US" dirty="0"/>
              <a:t>S. </a:t>
            </a:r>
            <a:r>
              <a:rPr lang="en-US" dirty="0" err="1"/>
              <a:t>Belomestnykh</a:t>
            </a:r>
            <a:r>
              <a:rPr lang="en-US" dirty="0"/>
              <a:t> </a:t>
            </a:r>
            <a:r>
              <a:rPr lang="en-US" i="1" dirty="0"/>
              <a:t>et al</a:t>
            </a:r>
            <a:r>
              <a:rPr lang="en-US" dirty="0"/>
              <a:t>., Proc. of SRF’15, THPB058</a:t>
            </a:r>
          </a:p>
          <a:p>
            <a:r>
              <a:rPr lang="en-US" dirty="0"/>
              <a:t>I. </a:t>
            </a:r>
            <a:r>
              <a:rPr lang="en-US" dirty="0" err="1"/>
              <a:t>Petrushina</a:t>
            </a:r>
            <a:r>
              <a:rPr lang="en-US" dirty="0"/>
              <a:t> et al., Phys. Rev. Accel. and Beams, </a:t>
            </a:r>
            <a:r>
              <a:rPr lang="en-US" b="1" dirty="0"/>
              <a:t>25</a:t>
            </a:r>
            <a:r>
              <a:rPr lang="en-US" dirty="0"/>
              <a:t>, 092001 (2022)</a:t>
            </a:r>
          </a:p>
        </p:txBody>
      </p:sp>
      <p:sp>
        <p:nvSpPr>
          <p:cNvPr id="7" name="TextBox 6">
            <a:extLst>
              <a:ext uri="{FF2B5EF4-FFF2-40B4-BE49-F238E27FC236}">
                <a16:creationId xmlns:a16="http://schemas.microsoft.com/office/drawing/2014/main" id="{BCFA09FC-02AC-394B-A1EE-6A88C2B6D2D9}"/>
              </a:ext>
            </a:extLst>
          </p:cNvPr>
          <p:cNvSpPr txBox="1"/>
          <p:nvPr/>
        </p:nvSpPr>
        <p:spPr>
          <a:xfrm>
            <a:off x="45393" y="3694156"/>
            <a:ext cx="3750579" cy="369332"/>
          </a:xfrm>
          <a:prstGeom prst="rect">
            <a:avLst/>
          </a:prstGeom>
          <a:noFill/>
        </p:spPr>
        <p:txBody>
          <a:bodyPr wrap="none" rtlCol="0">
            <a:spAutoFit/>
          </a:bodyPr>
          <a:lstStyle/>
          <a:p>
            <a:r>
              <a:rPr lang="en-US" dirty="0"/>
              <a:t>Gun voltage pulse during conditioning</a:t>
            </a:r>
          </a:p>
        </p:txBody>
      </p:sp>
      <p:sp>
        <p:nvSpPr>
          <p:cNvPr id="9" name="TextBox 8">
            <a:extLst>
              <a:ext uri="{FF2B5EF4-FFF2-40B4-BE49-F238E27FC236}">
                <a16:creationId xmlns:a16="http://schemas.microsoft.com/office/drawing/2014/main" id="{5A00FD84-6A48-024B-95DF-4F797F1B66AD}"/>
              </a:ext>
            </a:extLst>
          </p:cNvPr>
          <p:cNvSpPr txBox="1"/>
          <p:nvPr/>
        </p:nvSpPr>
        <p:spPr>
          <a:xfrm>
            <a:off x="8064369" y="3149505"/>
            <a:ext cx="3077736" cy="646331"/>
          </a:xfrm>
          <a:prstGeom prst="rect">
            <a:avLst/>
          </a:prstGeom>
          <a:noFill/>
        </p:spPr>
        <p:txBody>
          <a:bodyPr wrap="square" rtlCol="0">
            <a:spAutoFit/>
          </a:bodyPr>
          <a:lstStyle/>
          <a:p>
            <a:r>
              <a:rPr lang="en-US" dirty="0"/>
              <a:t>Vacuum oscillation in the FPC during vacuum conditioning</a:t>
            </a:r>
          </a:p>
        </p:txBody>
      </p:sp>
      <p:sp>
        <p:nvSpPr>
          <p:cNvPr id="10" name="TextBox 9">
            <a:extLst>
              <a:ext uri="{FF2B5EF4-FFF2-40B4-BE49-F238E27FC236}">
                <a16:creationId xmlns:a16="http://schemas.microsoft.com/office/drawing/2014/main" id="{E179FCED-BAFD-E945-A4CB-609B6A7CC783}"/>
              </a:ext>
            </a:extLst>
          </p:cNvPr>
          <p:cNvSpPr txBox="1"/>
          <p:nvPr/>
        </p:nvSpPr>
        <p:spPr>
          <a:xfrm>
            <a:off x="3969835" y="3652715"/>
            <a:ext cx="3746809" cy="646331"/>
          </a:xfrm>
          <a:prstGeom prst="rect">
            <a:avLst/>
          </a:prstGeom>
          <a:noFill/>
        </p:spPr>
        <p:txBody>
          <a:bodyPr wrap="square" rtlCol="0">
            <a:spAutoFit/>
          </a:bodyPr>
          <a:lstStyle/>
          <a:p>
            <a:r>
              <a:rPr lang="en-US" dirty="0"/>
              <a:t>Voltage oscillations due to the thermo-acoustic instability</a:t>
            </a:r>
          </a:p>
        </p:txBody>
      </p:sp>
      <p:pic>
        <p:nvPicPr>
          <p:cNvPr id="11" name="Picture 10">
            <a:extLst>
              <a:ext uri="{FF2B5EF4-FFF2-40B4-BE49-F238E27FC236}">
                <a16:creationId xmlns:a16="http://schemas.microsoft.com/office/drawing/2014/main" id="{C199D849-8D5B-7B47-B86F-1EDFD71762F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818626" y="4063488"/>
            <a:ext cx="3569221" cy="1668239"/>
          </a:xfrm>
          <a:prstGeom prst="rect">
            <a:avLst/>
          </a:prstGeom>
        </p:spPr>
      </p:pic>
      <p:sp>
        <p:nvSpPr>
          <p:cNvPr id="12" name="TextBox 11">
            <a:extLst>
              <a:ext uri="{FF2B5EF4-FFF2-40B4-BE49-F238E27FC236}">
                <a16:creationId xmlns:a16="http://schemas.microsoft.com/office/drawing/2014/main" id="{B1D41C9B-A605-904D-9477-46962200EEE3}"/>
              </a:ext>
            </a:extLst>
          </p:cNvPr>
          <p:cNvSpPr txBox="1"/>
          <p:nvPr/>
        </p:nvSpPr>
        <p:spPr>
          <a:xfrm>
            <a:off x="7917366" y="5934670"/>
            <a:ext cx="3576685" cy="369332"/>
          </a:xfrm>
          <a:prstGeom prst="rect">
            <a:avLst/>
          </a:prstGeom>
          <a:noFill/>
        </p:spPr>
        <p:txBody>
          <a:bodyPr wrap="none" rtlCol="0">
            <a:spAutoFit/>
          </a:bodyPr>
          <a:lstStyle/>
          <a:p>
            <a:r>
              <a:rPr lang="en-US" dirty="0"/>
              <a:t>Pressure during helium conditioning</a:t>
            </a:r>
          </a:p>
        </p:txBody>
      </p:sp>
    </p:spTree>
    <p:extLst>
      <p:ext uri="{BB962C8B-B14F-4D97-AF65-F5344CB8AC3E}">
        <p14:creationId xmlns:p14="http://schemas.microsoft.com/office/powerpoint/2010/main" val="32411590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42D3EA-9E74-5247-8056-457DB8E6FDA4}"/>
              </a:ext>
            </a:extLst>
          </p:cNvPr>
          <p:cNvSpPr>
            <a:spLocks noGrp="1"/>
          </p:cNvSpPr>
          <p:nvPr>
            <p:ph type="title"/>
          </p:nvPr>
        </p:nvSpPr>
        <p:spPr/>
        <p:txBody>
          <a:bodyPr/>
          <a:lstStyle/>
          <a:p>
            <a:r>
              <a:rPr lang="en-US" dirty="0"/>
              <a:t>One of the First Beams</a:t>
            </a:r>
          </a:p>
        </p:txBody>
      </p:sp>
      <p:pic>
        <p:nvPicPr>
          <p:cNvPr id="3" name="Picture 2">
            <a:extLst>
              <a:ext uri="{FF2B5EF4-FFF2-40B4-BE49-F238E27FC236}">
                <a16:creationId xmlns:a16="http://schemas.microsoft.com/office/drawing/2014/main" id="{96CB5DC7-D568-CA46-AF1A-74F20B821DA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71439" y="1442202"/>
            <a:ext cx="6107419" cy="3475486"/>
          </a:xfrm>
          <a:prstGeom prst="rect">
            <a:avLst/>
          </a:prstGeom>
        </p:spPr>
      </p:pic>
      <p:pic>
        <p:nvPicPr>
          <p:cNvPr id="5" name="Picture 4">
            <a:extLst>
              <a:ext uri="{FF2B5EF4-FFF2-40B4-BE49-F238E27FC236}">
                <a16:creationId xmlns:a16="http://schemas.microsoft.com/office/drawing/2014/main" id="{6874BBB2-9146-3043-9093-D4D9C58511D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32900" y="1442202"/>
            <a:ext cx="4320900" cy="3088889"/>
          </a:xfrm>
          <a:prstGeom prst="rect">
            <a:avLst/>
          </a:prstGeom>
        </p:spPr>
      </p:pic>
      <p:sp>
        <p:nvSpPr>
          <p:cNvPr id="6" name="TextBox 5">
            <a:extLst>
              <a:ext uri="{FF2B5EF4-FFF2-40B4-BE49-F238E27FC236}">
                <a16:creationId xmlns:a16="http://schemas.microsoft.com/office/drawing/2014/main" id="{7F82B965-3D04-C942-96B1-A01E04CC9A62}"/>
              </a:ext>
            </a:extLst>
          </p:cNvPr>
          <p:cNvSpPr txBox="1"/>
          <p:nvPr/>
        </p:nvSpPr>
        <p:spPr>
          <a:xfrm>
            <a:off x="838200" y="6030808"/>
            <a:ext cx="4473276" cy="646331"/>
          </a:xfrm>
          <a:prstGeom prst="rect">
            <a:avLst/>
          </a:prstGeom>
          <a:noFill/>
        </p:spPr>
        <p:txBody>
          <a:bodyPr wrap="none" rtlCol="0">
            <a:spAutoFit/>
          </a:bodyPr>
          <a:lstStyle/>
          <a:p>
            <a:r>
              <a:rPr lang="en-US" dirty="0"/>
              <a:t>I. Pinayev </a:t>
            </a:r>
            <a:r>
              <a:rPr lang="en-US" i="1" dirty="0"/>
              <a:t>et al</a:t>
            </a:r>
            <a:r>
              <a:rPr lang="en-US" dirty="0"/>
              <a:t>., Proc. of FEL’15, TUD03</a:t>
            </a:r>
          </a:p>
          <a:p>
            <a:r>
              <a:rPr lang="en-US" dirty="0"/>
              <a:t>I. Pinayev </a:t>
            </a:r>
            <a:r>
              <a:rPr lang="en-US" i="1" dirty="0"/>
              <a:t>et al</a:t>
            </a:r>
            <a:r>
              <a:rPr lang="en-US" dirty="0"/>
              <a:t>., Proc. of NAPAC’16, WEPOB59</a:t>
            </a:r>
          </a:p>
        </p:txBody>
      </p:sp>
      <p:sp>
        <p:nvSpPr>
          <p:cNvPr id="7" name="TextBox 6">
            <a:extLst>
              <a:ext uri="{FF2B5EF4-FFF2-40B4-BE49-F238E27FC236}">
                <a16:creationId xmlns:a16="http://schemas.microsoft.com/office/drawing/2014/main" id="{D29D8F05-7CD0-FD4B-9FB6-5C5DFCBAFD14}"/>
              </a:ext>
            </a:extLst>
          </p:cNvPr>
          <p:cNvSpPr txBox="1"/>
          <p:nvPr/>
        </p:nvSpPr>
        <p:spPr>
          <a:xfrm>
            <a:off x="5564459" y="5430644"/>
            <a:ext cx="6345043" cy="923330"/>
          </a:xfrm>
          <a:prstGeom prst="rect">
            <a:avLst/>
          </a:prstGeom>
          <a:noFill/>
        </p:spPr>
        <p:txBody>
          <a:bodyPr wrap="square" rtlCol="0">
            <a:spAutoFit/>
          </a:bodyPr>
          <a:lstStyle/>
          <a:p>
            <a:r>
              <a:rPr lang="en-US" dirty="0"/>
              <a:t>After gun cavity conditioning  we have inserted cathode and obtained the first electron beam.</a:t>
            </a:r>
          </a:p>
          <a:p>
            <a:r>
              <a:rPr lang="en-US" dirty="0"/>
              <a:t>We performed laser phase scan to synchronize laser and gun RF.</a:t>
            </a:r>
          </a:p>
        </p:txBody>
      </p:sp>
    </p:spTree>
    <p:extLst>
      <p:ext uri="{BB962C8B-B14F-4D97-AF65-F5344CB8AC3E}">
        <p14:creationId xmlns:p14="http://schemas.microsoft.com/office/powerpoint/2010/main" val="8524699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521919-CCC7-9D42-8D23-DAC21C725579}"/>
              </a:ext>
            </a:extLst>
          </p:cNvPr>
          <p:cNvSpPr>
            <a:spLocks noGrp="1"/>
          </p:cNvSpPr>
          <p:nvPr>
            <p:ph type="title"/>
          </p:nvPr>
        </p:nvSpPr>
        <p:spPr/>
        <p:txBody>
          <a:bodyPr/>
          <a:lstStyle/>
          <a:p>
            <a:r>
              <a:rPr lang="en-US" dirty="0"/>
              <a:t>First Energy Measurement with Solenoid</a:t>
            </a:r>
          </a:p>
        </p:txBody>
      </p:sp>
      <p:pic>
        <p:nvPicPr>
          <p:cNvPr id="4" name="Picture 3">
            <a:extLst>
              <a:ext uri="{FF2B5EF4-FFF2-40B4-BE49-F238E27FC236}">
                <a16:creationId xmlns:a16="http://schemas.microsoft.com/office/drawing/2014/main" id="{E66DDBF5-1DC1-484B-ADC1-8E9C0D346ED9}"/>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838200" y="1487031"/>
            <a:ext cx="4679375" cy="3620529"/>
          </a:xfrm>
          <a:prstGeom prst="rect">
            <a:avLst/>
          </a:prstGeom>
        </p:spPr>
      </p:pic>
      <p:pic>
        <p:nvPicPr>
          <p:cNvPr id="5" name="Picture 4">
            <a:extLst>
              <a:ext uri="{FF2B5EF4-FFF2-40B4-BE49-F238E27FC236}">
                <a16:creationId xmlns:a16="http://schemas.microsoft.com/office/drawing/2014/main" id="{19600D27-C85E-1741-B181-BE046BB20520}"/>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5718612" y="1487031"/>
            <a:ext cx="4661280" cy="3614454"/>
          </a:xfrm>
          <a:prstGeom prst="rect">
            <a:avLst/>
          </a:prstGeom>
        </p:spPr>
      </p:pic>
      <p:sp>
        <p:nvSpPr>
          <p:cNvPr id="6" name="TextBox 5">
            <a:extLst>
              <a:ext uri="{FF2B5EF4-FFF2-40B4-BE49-F238E27FC236}">
                <a16:creationId xmlns:a16="http://schemas.microsoft.com/office/drawing/2014/main" id="{616E2F31-16F4-A24A-BCFD-56C52C83C5CD}"/>
              </a:ext>
            </a:extLst>
          </p:cNvPr>
          <p:cNvSpPr txBox="1"/>
          <p:nvPr/>
        </p:nvSpPr>
        <p:spPr>
          <a:xfrm>
            <a:off x="1183718" y="5269028"/>
            <a:ext cx="2631682" cy="923330"/>
          </a:xfrm>
          <a:prstGeom prst="rect">
            <a:avLst/>
          </a:prstGeom>
          <a:noFill/>
        </p:spPr>
        <p:txBody>
          <a:bodyPr wrap="none" rtlCol="0">
            <a:spAutoFit/>
          </a:bodyPr>
          <a:lstStyle/>
          <a:p>
            <a:r>
              <a:rPr lang="en-US" dirty="0"/>
              <a:t>April 21 2016</a:t>
            </a:r>
          </a:p>
          <a:p>
            <a:r>
              <a:rPr lang="en-US" dirty="0"/>
              <a:t>54 degree 1.2 MV</a:t>
            </a:r>
          </a:p>
          <a:p>
            <a:r>
              <a:rPr lang="en-US" dirty="0"/>
              <a:t>7 g/s helium consumption</a:t>
            </a:r>
          </a:p>
        </p:txBody>
      </p:sp>
      <p:sp>
        <p:nvSpPr>
          <p:cNvPr id="3" name="TextBox 2">
            <a:extLst>
              <a:ext uri="{FF2B5EF4-FFF2-40B4-BE49-F238E27FC236}">
                <a16:creationId xmlns:a16="http://schemas.microsoft.com/office/drawing/2014/main" id="{F85D4165-C80A-0E44-A84A-3AD26EA577DA}"/>
              </a:ext>
            </a:extLst>
          </p:cNvPr>
          <p:cNvSpPr txBox="1"/>
          <p:nvPr/>
        </p:nvSpPr>
        <p:spPr>
          <a:xfrm>
            <a:off x="4861932" y="5269028"/>
            <a:ext cx="6144322" cy="1200329"/>
          </a:xfrm>
          <a:prstGeom prst="rect">
            <a:avLst/>
          </a:prstGeom>
          <a:noFill/>
        </p:spPr>
        <p:txBody>
          <a:bodyPr wrap="square" rtlCol="0">
            <a:spAutoFit/>
          </a:bodyPr>
          <a:lstStyle/>
          <a:p>
            <a:r>
              <a:rPr lang="en-US" dirty="0"/>
              <a:t>We have tried to measure the beam energy using trims but found that measurements inconsistent. Therefore we developed new method based on rotation of the plane of motion by solenoid.</a:t>
            </a:r>
          </a:p>
        </p:txBody>
      </p:sp>
      <p:sp>
        <p:nvSpPr>
          <p:cNvPr id="7" name="TextBox 6">
            <a:extLst>
              <a:ext uri="{FF2B5EF4-FFF2-40B4-BE49-F238E27FC236}">
                <a16:creationId xmlns:a16="http://schemas.microsoft.com/office/drawing/2014/main" id="{62E1A5DA-009A-CA42-9B24-6F51D69CE249}"/>
              </a:ext>
            </a:extLst>
          </p:cNvPr>
          <p:cNvSpPr txBox="1"/>
          <p:nvPr/>
        </p:nvSpPr>
        <p:spPr>
          <a:xfrm>
            <a:off x="651842" y="6353826"/>
            <a:ext cx="5052089" cy="369332"/>
          </a:xfrm>
          <a:prstGeom prst="rect">
            <a:avLst/>
          </a:prstGeom>
          <a:noFill/>
        </p:spPr>
        <p:txBody>
          <a:bodyPr wrap="none" rtlCol="0">
            <a:spAutoFit/>
          </a:bodyPr>
          <a:lstStyle/>
          <a:p>
            <a:r>
              <a:rPr lang="en-US" dirty="0"/>
              <a:t>I. Pinayev </a:t>
            </a:r>
            <a:r>
              <a:rPr lang="en-US" i="1" dirty="0"/>
              <a:t>et al</a:t>
            </a:r>
            <a:r>
              <a:rPr lang="en-US" dirty="0"/>
              <a:t>., Rev. Sci. </a:t>
            </a:r>
            <a:r>
              <a:rPr lang="en-US" dirty="0" err="1"/>
              <a:t>Instrum</a:t>
            </a:r>
            <a:r>
              <a:rPr lang="en-US" dirty="0"/>
              <a:t>. </a:t>
            </a:r>
            <a:r>
              <a:rPr lang="en-US" b="1" dirty="0"/>
              <a:t>92</a:t>
            </a:r>
            <a:r>
              <a:rPr lang="en-US" dirty="0"/>
              <a:t>, 013301 (2021)</a:t>
            </a:r>
          </a:p>
        </p:txBody>
      </p:sp>
    </p:spTree>
    <p:extLst>
      <p:ext uri="{BB962C8B-B14F-4D97-AF65-F5344CB8AC3E}">
        <p14:creationId xmlns:p14="http://schemas.microsoft.com/office/powerpoint/2010/main" val="38815810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F46D082-A311-6244-9A5F-19D4B471EBEE}"/>
              </a:ext>
            </a:extLst>
          </p:cNvPr>
          <p:cNvSpPr txBox="1"/>
          <p:nvPr/>
        </p:nvSpPr>
        <p:spPr>
          <a:xfrm>
            <a:off x="498764" y="6234545"/>
            <a:ext cx="4528034" cy="369332"/>
          </a:xfrm>
          <a:prstGeom prst="rect">
            <a:avLst/>
          </a:prstGeom>
          <a:noFill/>
        </p:spPr>
        <p:txBody>
          <a:bodyPr wrap="none" rtlCol="0">
            <a:spAutoFit/>
          </a:bodyPr>
          <a:lstStyle/>
          <a:p>
            <a:r>
              <a:rPr lang="en-US" dirty="0"/>
              <a:t>I. </a:t>
            </a:r>
            <a:r>
              <a:rPr lang="en-US" dirty="0" err="1"/>
              <a:t>Petrushina</a:t>
            </a:r>
            <a:r>
              <a:rPr lang="en-US" dirty="0"/>
              <a:t> </a:t>
            </a:r>
            <a:r>
              <a:rPr lang="en-US" i="1" dirty="0"/>
              <a:t>et al</a:t>
            </a:r>
            <a:r>
              <a:rPr lang="en-US" dirty="0"/>
              <a:t>., Proc. of IPAC’19, TUPTS079</a:t>
            </a:r>
          </a:p>
        </p:txBody>
      </p:sp>
      <p:pic>
        <p:nvPicPr>
          <p:cNvPr id="6" name="Picture 5">
            <a:extLst>
              <a:ext uri="{FF2B5EF4-FFF2-40B4-BE49-F238E27FC236}">
                <a16:creationId xmlns:a16="http://schemas.microsoft.com/office/drawing/2014/main" id="{739CC022-891A-E14B-A971-4BD4105377EE}"/>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1" y="1702625"/>
            <a:ext cx="6086302" cy="3839193"/>
          </a:xfrm>
          <a:prstGeom prst="rect">
            <a:avLst/>
          </a:prstGeom>
        </p:spPr>
      </p:pic>
      <p:sp>
        <p:nvSpPr>
          <p:cNvPr id="7" name="TextBox 6">
            <a:extLst>
              <a:ext uri="{FF2B5EF4-FFF2-40B4-BE49-F238E27FC236}">
                <a16:creationId xmlns:a16="http://schemas.microsoft.com/office/drawing/2014/main" id="{039D2731-A3F8-D84E-92D0-E31F833085ED}"/>
              </a:ext>
            </a:extLst>
          </p:cNvPr>
          <p:cNvSpPr txBox="1"/>
          <p:nvPr/>
        </p:nvSpPr>
        <p:spPr>
          <a:xfrm>
            <a:off x="6086304" y="0"/>
            <a:ext cx="6105696" cy="4247317"/>
          </a:xfrm>
          <a:prstGeom prst="rect">
            <a:avLst/>
          </a:prstGeom>
          <a:noFill/>
        </p:spPr>
        <p:txBody>
          <a:bodyPr wrap="square" rtlCol="0">
            <a:spAutoFit/>
          </a:bodyPr>
          <a:lstStyle/>
          <a:p>
            <a:r>
              <a:rPr lang="en-US" dirty="0"/>
              <a:t>The outgassing during multipacting damages the QE of photocathode. Therefore, we have developed and later automated procedure to overcome the multipacting barriers:</a:t>
            </a:r>
          </a:p>
          <a:p>
            <a:pPr marL="285750" indent="-285750">
              <a:buFont typeface="Arial" panose="020B0604020202020204" pitchFamily="34" charset="0"/>
              <a:buChar char="•"/>
            </a:pPr>
            <a:r>
              <a:rPr lang="en-US" dirty="0"/>
              <a:t>Close valve to block light</a:t>
            </a:r>
          </a:p>
          <a:p>
            <a:pPr marL="285750" indent="-285750">
              <a:buFont typeface="Arial" panose="020B0604020202020204" pitchFamily="34" charset="0"/>
              <a:buChar char="•"/>
            </a:pPr>
            <a:r>
              <a:rPr lang="en-US" dirty="0"/>
              <a:t>Turn off solenoid current</a:t>
            </a:r>
          </a:p>
          <a:p>
            <a:pPr marL="285750" indent="-285750">
              <a:buFont typeface="Arial" panose="020B0604020202020204" pitchFamily="34" charset="0"/>
              <a:buChar char="•"/>
            </a:pPr>
            <a:r>
              <a:rPr lang="en-US" dirty="0"/>
              <a:t>Fully insert FPC (low external Q)</a:t>
            </a:r>
          </a:p>
          <a:p>
            <a:pPr marL="285750" indent="-285750">
              <a:buFont typeface="Arial" panose="020B0604020202020204" pitchFamily="34" charset="0"/>
              <a:buChar char="•"/>
            </a:pPr>
            <a:r>
              <a:rPr lang="en-US" dirty="0"/>
              <a:t>Drive the cavity at low power below the first multipacting barrier (around 2 kV) for tuning PLL</a:t>
            </a:r>
          </a:p>
          <a:p>
            <a:pPr marL="285750" indent="-285750">
              <a:buFont typeface="Arial" panose="020B0604020202020204" pitchFamily="34" charset="0"/>
              <a:buChar char="•"/>
            </a:pPr>
            <a:r>
              <a:rPr lang="en-US" dirty="0"/>
              <a:t>Apply short full power pulse. If the voltage exceeds the highest multipacting barrier then full power stays, otherwise it drop to zero.</a:t>
            </a:r>
          </a:p>
          <a:p>
            <a:pPr marL="285750" indent="-285750">
              <a:buFont typeface="Arial" panose="020B0604020202020204" pitchFamily="34" charset="0"/>
              <a:buChar char="•"/>
            </a:pPr>
            <a:r>
              <a:rPr lang="en-US" dirty="0"/>
              <a:t>Slowly withdraw FPC with gradual decrease of the drive power</a:t>
            </a:r>
          </a:p>
          <a:p>
            <a:pPr marL="285750" indent="-285750">
              <a:buFont typeface="Arial" panose="020B0604020202020204" pitchFamily="34" charset="0"/>
              <a:buChar char="•"/>
            </a:pPr>
            <a:r>
              <a:rPr lang="en-US" dirty="0"/>
              <a:t>Turn on IQ loop</a:t>
            </a:r>
          </a:p>
          <a:p>
            <a:r>
              <a:rPr lang="en-US" dirty="0"/>
              <a:t>Increase of PA power from 2 kW to 4 kW also helped</a:t>
            </a:r>
          </a:p>
        </p:txBody>
      </p:sp>
      <p:sp>
        <p:nvSpPr>
          <p:cNvPr id="2" name="Title 1">
            <a:extLst>
              <a:ext uri="{FF2B5EF4-FFF2-40B4-BE49-F238E27FC236}">
                <a16:creationId xmlns:a16="http://schemas.microsoft.com/office/drawing/2014/main" id="{FE347B23-1CFD-5D49-A55D-91671D196537}"/>
              </a:ext>
            </a:extLst>
          </p:cNvPr>
          <p:cNvSpPr>
            <a:spLocks noGrp="1"/>
          </p:cNvSpPr>
          <p:nvPr>
            <p:ph type="title"/>
          </p:nvPr>
        </p:nvSpPr>
        <p:spPr>
          <a:xfrm>
            <a:off x="0" y="15360"/>
            <a:ext cx="10515600" cy="1325563"/>
          </a:xfrm>
        </p:spPr>
        <p:txBody>
          <a:bodyPr/>
          <a:lstStyle/>
          <a:p>
            <a:r>
              <a:rPr lang="en-US" dirty="0"/>
              <a:t>Breaking through </a:t>
            </a:r>
            <a:br>
              <a:rPr lang="en-US" dirty="0"/>
            </a:br>
            <a:r>
              <a:rPr lang="en-US" dirty="0"/>
              <a:t>Multipacting Barriers</a:t>
            </a:r>
          </a:p>
        </p:txBody>
      </p:sp>
      <p:pic>
        <p:nvPicPr>
          <p:cNvPr id="5" name="Picture 4">
            <a:extLst>
              <a:ext uri="{FF2B5EF4-FFF2-40B4-BE49-F238E27FC236}">
                <a16:creationId xmlns:a16="http://schemas.microsoft.com/office/drawing/2014/main" id="{936619F1-323C-2E48-B9A2-E05B9313060A}"/>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7053685" y="4227780"/>
            <a:ext cx="3809387" cy="2539223"/>
          </a:xfrm>
          <a:prstGeom prst="rect">
            <a:avLst/>
          </a:prstGeom>
        </p:spPr>
      </p:pic>
    </p:spTree>
    <p:extLst>
      <p:ext uri="{BB962C8B-B14F-4D97-AF65-F5344CB8AC3E}">
        <p14:creationId xmlns:p14="http://schemas.microsoft.com/office/powerpoint/2010/main" val="37498421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4A69B6-3487-7F46-AEC1-2BD1577ABEA4}"/>
              </a:ext>
            </a:extLst>
          </p:cNvPr>
          <p:cNvSpPr>
            <a:spLocks noGrp="1"/>
          </p:cNvSpPr>
          <p:nvPr>
            <p:ph type="title"/>
          </p:nvPr>
        </p:nvSpPr>
        <p:spPr/>
        <p:txBody>
          <a:bodyPr/>
          <a:lstStyle/>
          <a:p>
            <a:r>
              <a:rPr lang="en-US" dirty="0"/>
              <a:t>Achieved Performance</a:t>
            </a:r>
          </a:p>
        </p:txBody>
      </p:sp>
      <p:pic>
        <p:nvPicPr>
          <p:cNvPr id="4" name="Picture 3">
            <a:extLst>
              <a:ext uri="{FF2B5EF4-FFF2-40B4-BE49-F238E27FC236}">
                <a16:creationId xmlns:a16="http://schemas.microsoft.com/office/drawing/2014/main" id="{AE9CAF4D-8090-6747-85A6-4C9B1DD1EE92}"/>
              </a:ext>
            </a:extLst>
          </p:cNvPr>
          <p:cNvPicPr>
            <a:picLocks noChangeAspect="1"/>
          </p:cNvPicPr>
          <p:nvPr/>
        </p:nvPicPr>
        <p:blipFill>
          <a:blip r:embed="rId2"/>
          <a:stretch>
            <a:fillRect/>
          </a:stretch>
        </p:blipFill>
        <p:spPr>
          <a:xfrm>
            <a:off x="7546713" y="139842"/>
            <a:ext cx="4645287" cy="5424616"/>
          </a:xfrm>
          <a:prstGeom prst="rect">
            <a:avLst/>
          </a:prstGeom>
        </p:spPr>
      </p:pic>
      <p:pic>
        <p:nvPicPr>
          <p:cNvPr id="5" name="Picture 4">
            <a:extLst>
              <a:ext uri="{FF2B5EF4-FFF2-40B4-BE49-F238E27FC236}">
                <a16:creationId xmlns:a16="http://schemas.microsoft.com/office/drawing/2014/main" id="{BC523DCB-2ACA-6A44-9379-B52D3184219E}"/>
              </a:ext>
            </a:extLst>
          </p:cNvPr>
          <p:cNvPicPr>
            <a:picLocks noChangeAspect="1"/>
          </p:cNvPicPr>
          <p:nvPr/>
        </p:nvPicPr>
        <p:blipFill>
          <a:blip r:embed="rId3"/>
          <a:stretch>
            <a:fillRect/>
          </a:stretch>
        </p:blipFill>
        <p:spPr>
          <a:xfrm>
            <a:off x="3761256" y="1268717"/>
            <a:ext cx="3785457" cy="4038445"/>
          </a:xfrm>
          <a:prstGeom prst="rect">
            <a:avLst/>
          </a:prstGeom>
        </p:spPr>
      </p:pic>
      <p:graphicFrame>
        <p:nvGraphicFramePr>
          <p:cNvPr id="6" name="Table 5">
            <a:extLst>
              <a:ext uri="{FF2B5EF4-FFF2-40B4-BE49-F238E27FC236}">
                <a16:creationId xmlns:a16="http://schemas.microsoft.com/office/drawing/2014/main" id="{A4D25C24-C5EC-4245-8B60-5D52EAE55230}"/>
              </a:ext>
            </a:extLst>
          </p:cNvPr>
          <p:cNvGraphicFramePr>
            <a:graphicFrameLocks noGrp="1"/>
          </p:cNvGraphicFramePr>
          <p:nvPr>
            <p:extLst>
              <p:ext uri="{D42A27DB-BD31-4B8C-83A1-F6EECF244321}">
                <p14:modId xmlns:p14="http://schemas.microsoft.com/office/powerpoint/2010/main" val="3658404928"/>
              </p:ext>
            </p:extLst>
          </p:nvPr>
        </p:nvGraphicFramePr>
        <p:xfrm>
          <a:off x="60960" y="1433384"/>
          <a:ext cx="3651528" cy="2595880"/>
        </p:xfrm>
        <a:graphic>
          <a:graphicData uri="http://schemas.openxmlformats.org/drawingml/2006/table">
            <a:tbl>
              <a:tblPr firstRow="1" bandRow="1">
                <a:tableStyleId>{5C22544A-7EE6-4342-B048-85BDC9FD1C3A}</a:tableStyleId>
              </a:tblPr>
              <a:tblGrid>
                <a:gridCol w="2657856">
                  <a:extLst>
                    <a:ext uri="{9D8B030D-6E8A-4147-A177-3AD203B41FA5}">
                      <a16:colId xmlns:a16="http://schemas.microsoft.com/office/drawing/2014/main" val="1192810927"/>
                    </a:ext>
                  </a:extLst>
                </a:gridCol>
                <a:gridCol w="993672">
                  <a:extLst>
                    <a:ext uri="{9D8B030D-6E8A-4147-A177-3AD203B41FA5}">
                      <a16:colId xmlns:a16="http://schemas.microsoft.com/office/drawing/2014/main" val="876183071"/>
                    </a:ext>
                  </a:extLst>
                </a:gridCol>
              </a:tblGrid>
              <a:tr h="370840">
                <a:tc>
                  <a:txBody>
                    <a:bodyPr/>
                    <a:lstStyle/>
                    <a:p>
                      <a:r>
                        <a:rPr lang="en-US" dirty="0"/>
                        <a:t>Parameter</a:t>
                      </a:r>
                    </a:p>
                  </a:txBody>
                  <a:tcPr/>
                </a:tc>
                <a:tc>
                  <a:txBody>
                    <a:bodyPr/>
                    <a:lstStyle/>
                    <a:p>
                      <a:r>
                        <a:rPr lang="en-US" dirty="0"/>
                        <a:t>Value</a:t>
                      </a:r>
                    </a:p>
                  </a:txBody>
                  <a:tcPr/>
                </a:tc>
                <a:extLst>
                  <a:ext uri="{0D108BD9-81ED-4DB2-BD59-A6C34878D82A}">
                    <a16:rowId xmlns:a16="http://schemas.microsoft.com/office/drawing/2014/main" val="2489117246"/>
                  </a:ext>
                </a:extLst>
              </a:tr>
              <a:tr h="370840">
                <a:tc>
                  <a:txBody>
                    <a:bodyPr/>
                    <a:lstStyle/>
                    <a:p>
                      <a:r>
                        <a:rPr lang="en-US" dirty="0"/>
                        <a:t>CW Voltage</a:t>
                      </a:r>
                    </a:p>
                  </a:txBody>
                  <a:tcPr/>
                </a:tc>
                <a:tc>
                  <a:txBody>
                    <a:bodyPr/>
                    <a:lstStyle/>
                    <a:p>
                      <a:r>
                        <a:rPr lang="en-US" dirty="0"/>
                        <a:t>1.5 MV</a:t>
                      </a:r>
                    </a:p>
                  </a:txBody>
                  <a:tcPr/>
                </a:tc>
                <a:extLst>
                  <a:ext uri="{0D108BD9-81ED-4DB2-BD59-A6C34878D82A}">
                    <a16:rowId xmlns:a16="http://schemas.microsoft.com/office/drawing/2014/main" val="1497040782"/>
                  </a:ext>
                </a:extLst>
              </a:tr>
              <a:tr h="370840">
                <a:tc>
                  <a:txBody>
                    <a:bodyPr/>
                    <a:lstStyle/>
                    <a:p>
                      <a:r>
                        <a:rPr lang="en-US" dirty="0"/>
                        <a:t>Pulsed voltage</a:t>
                      </a:r>
                    </a:p>
                  </a:txBody>
                  <a:tcPr/>
                </a:tc>
                <a:tc>
                  <a:txBody>
                    <a:bodyPr/>
                    <a:lstStyle/>
                    <a:p>
                      <a:r>
                        <a:rPr lang="en-US" dirty="0"/>
                        <a:t>1.7 MV</a:t>
                      </a:r>
                    </a:p>
                  </a:txBody>
                  <a:tcPr/>
                </a:tc>
                <a:extLst>
                  <a:ext uri="{0D108BD9-81ED-4DB2-BD59-A6C34878D82A}">
                    <a16:rowId xmlns:a16="http://schemas.microsoft.com/office/drawing/2014/main" val="2565666841"/>
                  </a:ext>
                </a:extLst>
              </a:tr>
              <a:tr h="370840">
                <a:tc>
                  <a:txBody>
                    <a:bodyPr/>
                    <a:lstStyle/>
                    <a:p>
                      <a:r>
                        <a:rPr lang="en-US" dirty="0"/>
                        <a:t>Bunch charge</a:t>
                      </a:r>
                    </a:p>
                  </a:txBody>
                  <a:tcPr/>
                </a:tc>
                <a:tc>
                  <a:txBody>
                    <a:bodyPr/>
                    <a:lstStyle/>
                    <a:p>
                      <a:r>
                        <a:rPr lang="en-US" dirty="0"/>
                        <a:t>19.7 </a:t>
                      </a:r>
                      <a:r>
                        <a:rPr lang="en-US" dirty="0" err="1"/>
                        <a:t>nC</a:t>
                      </a:r>
                      <a:endParaRPr lang="en-US" dirty="0"/>
                    </a:p>
                  </a:txBody>
                  <a:tcPr/>
                </a:tc>
                <a:extLst>
                  <a:ext uri="{0D108BD9-81ED-4DB2-BD59-A6C34878D82A}">
                    <a16:rowId xmlns:a16="http://schemas.microsoft.com/office/drawing/2014/main" val="2470742825"/>
                  </a:ext>
                </a:extLst>
              </a:tr>
              <a:tr h="370840">
                <a:tc>
                  <a:txBody>
                    <a:bodyPr/>
                    <a:lstStyle/>
                    <a:p>
                      <a:r>
                        <a:rPr lang="en-US" dirty="0"/>
                        <a:t>Idle He consumption</a:t>
                      </a:r>
                    </a:p>
                  </a:txBody>
                  <a:tcPr/>
                </a:tc>
                <a:tc>
                  <a:txBody>
                    <a:bodyPr/>
                    <a:lstStyle/>
                    <a:p>
                      <a:r>
                        <a:rPr lang="en-US" dirty="0"/>
                        <a:t>1.4 g/s</a:t>
                      </a:r>
                    </a:p>
                  </a:txBody>
                  <a:tcPr/>
                </a:tc>
                <a:extLst>
                  <a:ext uri="{0D108BD9-81ED-4DB2-BD59-A6C34878D82A}">
                    <a16:rowId xmlns:a16="http://schemas.microsoft.com/office/drawing/2014/main" val="653769699"/>
                  </a:ext>
                </a:extLst>
              </a:tr>
              <a:tr h="370840">
                <a:tc>
                  <a:txBody>
                    <a:bodyPr/>
                    <a:lstStyle/>
                    <a:p>
                      <a:r>
                        <a:rPr lang="en-US" dirty="0"/>
                        <a:t>1.35 MV He consumption</a:t>
                      </a:r>
                    </a:p>
                  </a:txBody>
                  <a:tcPr/>
                </a:tc>
                <a:tc>
                  <a:txBody>
                    <a:bodyPr/>
                    <a:lstStyle/>
                    <a:p>
                      <a:r>
                        <a:rPr lang="en-US" dirty="0"/>
                        <a:t>2.5 g/s</a:t>
                      </a:r>
                    </a:p>
                  </a:txBody>
                  <a:tcPr/>
                </a:tc>
                <a:extLst>
                  <a:ext uri="{0D108BD9-81ED-4DB2-BD59-A6C34878D82A}">
                    <a16:rowId xmlns:a16="http://schemas.microsoft.com/office/drawing/2014/main" val="2066724909"/>
                  </a:ext>
                </a:extLst>
              </a:tr>
              <a:tr h="370840">
                <a:tc>
                  <a:txBody>
                    <a:bodyPr/>
                    <a:lstStyle/>
                    <a:p>
                      <a:r>
                        <a:rPr lang="en-US" dirty="0"/>
                        <a:t>Microphonics ∆F</a:t>
                      </a:r>
                    </a:p>
                  </a:txBody>
                  <a:tcPr/>
                </a:tc>
                <a:tc>
                  <a:txBody>
                    <a:bodyPr/>
                    <a:lstStyle/>
                    <a:p>
                      <a:r>
                        <a:rPr lang="en-US" dirty="0"/>
                        <a:t>5-10 Hz</a:t>
                      </a:r>
                    </a:p>
                  </a:txBody>
                  <a:tcPr/>
                </a:tc>
                <a:extLst>
                  <a:ext uri="{0D108BD9-81ED-4DB2-BD59-A6C34878D82A}">
                    <a16:rowId xmlns:a16="http://schemas.microsoft.com/office/drawing/2014/main" val="1577179697"/>
                  </a:ext>
                </a:extLst>
              </a:tr>
            </a:tbl>
          </a:graphicData>
        </a:graphic>
      </p:graphicFrame>
      <p:sp>
        <p:nvSpPr>
          <p:cNvPr id="7" name="TextBox 6">
            <a:extLst>
              <a:ext uri="{FF2B5EF4-FFF2-40B4-BE49-F238E27FC236}">
                <a16:creationId xmlns:a16="http://schemas.microsoft.com/office/drawing/2014/main" id="{C6765E50-4783-CD40-817A-F5B6BDA9A196}"/>
              </a:ext>
            </a:extLst>
          </p:cNvPr>
          <p:cNvSpPr txBox="1"/>
          <p:nvPr/>
        </p:nvSpPr>
        <p:spPr>
          <a:xfrm>
            <a:off x="460495" y="5307229"/>
            <a:ext cx="6040666" cy="923330"/>
          </a:xfrm>
          <a:prstGeom prst="rect">
            <a:avLst/>
          </a:prstGeom>
          <a:noFill/>
        </p:spPr>
        <p:txBody>
          <a:bodyPr wrap="square" rtlCol="0">
            <a:spAutoFit/>
          </a:bodyPr>
          <a:lstStyle/>
          <a:p>
            <a:r>
              <a:rPr lang="en-US" dirty="0"/>
              <a:t>I. </a:t>
            </a:r>
            <a:r>
              <a:rPr lang="en-US" dirty="0" err="1"/>
              <a:t>Petrushina</a:t>
            </a:r>
            <a:r>
              <a:rPr lang="en-US" dirty="0"/>
              <a:t> </a:t>
            </a:r>
            <a:r>
              <a:rPr lang="en-US" i="1" dirty="0"/>
              <a:t>et al</a:t>
            </a:r>
            <a:r>
              <a:rPr lang="en-US" dirty="0"/>
              <a:t>., Phys. Rev. Lett., vol. 124, no. 24, p. 244801</a:t>
            </a:r>
          </a:p>
          <a:p>
            <a:r>
              <a:rPr lang="en-US" dirty="0"/>
              <a:t>I. </a:t>
            </a:r>
            <a:r>
              <a:rPr lang="en-US" dirty="0" err="1"/>
              <a:t>Petrushina</a:t>
            </a:r>
            <a:r>
              <a:rPr lang="en-US" dirty="0"/>
              <a:t> </a:t>
            </a:r>
            <a:r>
              <a:rPr lang="en-US" i="1" dirty="0"/>
              <a:t>et al</a:t>
            </a:r>
            <a:r>
              <a:rPr lang="en-US" dirty="0"/>
              <a:t>., Proc. of IPAC’21, WEPAB138</a:t>
            </a:r>
          </a:p>
          <a:p>
            <a:r>
              <a:rPr lang="en-US" dirty="0"/>
              <a:t>E. Wang </a:t>
            </a:r>
            <a:r>
              <a:rPr lang="en-US" i="1" dirty="0"/>
              <a:t>et al</a:t>
            </a:r>
            <a:r>
              <a:rPr lang="en-US" dirty="0"/>
              <a:t>., Scientific Reports, vol. 11, no. 1, pp. 1–9, 2021.</a:t>
            </a:r>
          </a:p>
        </p:txBody>
      </p:sp>
    </p:spTree>
    <p:extLst>
      <p:ext uri="{BB962C8B-B14F-4D97-AF65-F5344CB8AC3E}">
        <p14:creationId xmlns:p14="http://schemas.microsoft.com/office/powerpoint/2010/main" val="41583068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E808B-46B4-704D-A9D2-754E10CE57F3}"/>
              </a:ext>
            </a:extLst>
          </p:cNvPr>
          <p:cNvSpPr>
            <a:spLocks noGrp="1"/>
          </p:cNvSpPr>
          <p:nvPr>
            <p:ph type="title"/>
          </p:nvPr>
        </p:nvSpPr>
        <p:spPr/>
        <p:txBody>
          <a:bodyPr/>
          <a:lstStyle/>
          <a:p>
            <a:r>
              <a:rPr lang="en-US" dirty="0"/>
              <a:t>Emittance</a:t>
            </a:r>
          </a:p>
        </p:txBody>
      </p:sp>
      <p:pic>
        <p:nvPicPr>
          <p:cNvPr id="4" name="Picture 3">
            <a:extLst>
              <a:ext uri="{FF2B5EF4-FFF2-40B4-BE49-F238E27FC236}">
                <a16:creationId xmlns:a16="http://schemas.microsoft.com/office/drawing/2014/main" id="{9706823B-9BEF-6F4C-9CBB-BB518E09516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8925" y="1103970"/>
            <a:ext cx="8048089" cy="4962293"/>
          </a:xfrm>
          <a:prstGeom prst="rect">
            <a:avLst/>
          </a:prstGeom>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573B31A5-F13A-E842-BE33-457D5D1A13D7}"/>
                  </a:ext>
                </a:extLst>
              </p:cNvPr>
              <p:cNvSpPr txBox="1"/>
              <p:nvPr/>
            </p:nvSpPr>
            <p:spPr>
              <a:xfrm>
                <a:off x="8971156" y="2191214"/>
                <a:ext cx="2042867" cy="64113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𝜀</m:t>
                          </m:r>
                        </m:e>
                        <m:sub>
                          <m:r>
                            <a:rPr lang="en-US" b="0" i="1" smtClean="0">
                              <a:latin typeface="Cambria Math" panose="02040503050406030204" pitchFamily="18" charset="0"/>
                            </a:rPr>
                            <m:t>𝑛</m:t>
                          </m:r>
                        </m:sub>
                      </m:sSub>
                      <m:r>
                        <a:rPr lang="en-US" i="1" smtClean="0">
                          <a:latin typeface="Cambria Math" panose="02040503050406030204" pitchFamily="18" charset="0"/>
                          <a:ea typeface="Cambria Math" panose="02040503050406030204" pitchFamily="18" charset="0"/>
                        </a:rPr>
                        <m:t>∝</m:t>
                      </m:r>
                      <m:f>
                        <m:fPr>
                          <m:ctrlPr>
                            <a:rPr lang="en-US" i="1" smtClean="0">
                              <a:latin typeface="Cambria Math" panose="02040503050406030204" pitchFamily="18" charset="0"/>
                              <a:ea typeface="Cambria Math" panose="02040503050406030204" pitchFamily="18" charset="0"/>
                            </a:rPr>
                          </m:ctrlPr>
                        </m:fPr>
                        <m:num>
                          <m:rad>
                            <m:radPr>
                              <m:degHide m:val="on"/>
                              <m:ctrlPr>
                                <a:rPr lang="en-US" i="1" smtClean="0">
                                  <a:latin typeface="Cambria Math" panose="02040503050406030204" pitchFamily="18" charset="0"/>
                                  <a:ea typeface="Cambria Math" panose="02040503050406030204" pitchFamily="18" charset="0"/>
                                </a:rPr>
                              </m:ctrlPr>
                            </m:radPr>
                            <m:deg/>
                            <m:e>
                              <m:sSub>
                                <m:sSubPr>
                                  <m:ctrlPr>
                                    <a:rPr lang="en-US"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𝐸</m:t>
                                  </m:r>
                                </m:e>
                                <m:sub>
                                  <m:r>
                                    <a:rPr lang="en-US" b="0" i="1" smtClean="0">
                                      <a:latin typeface="Cambria Math" panose="02040503050406030204" pitchFamily="18" charset="0"/>
                                      <a:ea typeface="Cambria Math" panose="02040503050406030204" pitchFamily="18" charset="0"/>
                                    </a:rPr>
                                    <m:t>𝑀𝑇𝐸</m:t>
                                  </m:r>
                                </m:sub>
                              </m:sSub>
                            </m:e>
                          </m:rad>
                        </m:num>
                        <m:den>
                          <m:sSub>
                            <m:sSubPr>
                              <m:ctrlPr>
                                <a:rPr lang="en-US"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𝐸</m:t>
                              </m:r>
                            </m:e>
                            <m:sub>
                              <m:r>
                                <a:rPr lang="en-US" b="0" i="1" smtClean="0">
                                  <a:latin typeface="Cambria Math" panose="02040503050406030204" pitchFamily="18" charset="0"/>
                                  <a:ea typeface="Cambria Math" panose="02040503050406030204" pitchFamily="18" charset="0"/>
                                </a:rPr>
                                <m:t>𝑒𝑚</m:t>
                              </m:r>
                            </m:sub>
                          </m:sSub>
                        </m:den>
                      </m:f>
                      <m:sSup>
                        <m:sSupPr>
                          <m:ctrlPr>
                            <a:rPr lang="en-US" i="1" smtClean="0">
                              <a:latin typeface="Cambria Math" panose="02040503050406030204" pitchFamily="18" charset="0"/>
                              <a:ea typeface="Cambria Math" panose="02040503050406030204" pitchFamily="18" charset="0"/>
                            </a:rPr>
                          </m:ctrlPr>
                        </m:sSupPr>
                        <m:e>
                          <m:d>
                            <m:dPr>
                              <m:ctrlPr>
                                <a:rPr lang="en-US" i="1" smtClean="0">
                                  <a:latin typeface="Cambria Math" panose="02040503050406030204" pitchFamily="18" charset="0"/>
                                  <a:ea typeface="Cambria Math" panose="02040503050406030204" pitchFamily="18" charset="0"/>
                                </a:rPr>
                              </m:ctrlPr>
                            </m:dPr>
                            <m:e>
                              <m:f>
                                <m:fPr>
                                  <m:ctrlPr>
                                    <a:rPr lang="en-US"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𝑞</m:t>
                                  </m:r>
                                </m:num>
                                <m:den>
                                  <m:r>
                                    <a:rPr lang="en-US"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𝑡</m:t>
                                  </m:r>
                                </m:den>
                              </m:f>
                            </m:e>
                          </m:d>
                        </m:e>
                        <m:sup>
                          <m:f>
                            <m:fPr>
                              <m:type m:val="lin"/>
                              <m:ctrlPr>
                                <a:rPr lang="en-US"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2</m:t>
                              </m:r>
                            </m:num>
                            <m:den>
                              <m:r>
                                <a:rPr lang="en-US" b="0" i="1" smtClean="0">
                                  <a:latin typeface="Cambria Math" panose="02040503050406030204" pitchFamily="18" charset="0"/>
                                  <a:ea typeface="Cambria Math" panose="02040503050406030204" pitchFamily="18" charset="0"/>
                                </a:rPr>
                                <m:t>3</m:t>
                              </m:r>
                            </m:den>
                          </m:f>
                        </m:sup>
                      </m:sSup>
                    </m:oMath>
                  </m:oMathPara>
                </a14:m>
                <a:endParaRPr lang="en-US" dirty="0"/>
              </a:p>
            </p:txBody>
          </p:sp>
        </mc:Choice>
        <mc:Fallback xmlns="">
          <p:sp>
            <p:nvSpPr>
              <p:cNvPr id="6" name="TextBox 5">
                <a:extLst>
                  <a:ext uri="{FF2B5EF4-FFF2-40B4-BE49-F238E27FC236}">
                    <a16:creationId xmlns:a16="http://schemas.microsoft.com/office/drawing/2014/main" id="{573B31A5-F13A-E842-BE33-457D5D1A13D7}"/>
                  </a:ext>
                </a:extLst>
              </p:cNvPr>
              <p:cNvSpPr txBox="1">
                <a:spLocks noRot="1" noChangeAspect="1" noMove="1" noResize="1" noEditPoints="1" noAdjustHandles="1" noChangeArrowheads="1" noChangeShapeType="1" noTextEdit="1"/>
              </p:cNvSpPr>
              <p:nvPr/>
            </p:nvSpPr>
            <p:spPr>
              <a:xfrm>
                <a:off x="8971156" y="2191214"/>
                <a:ext cx="2042867" cy="641138"/>
              </a:xfrm>
              <a:prstGeom prst="rect">
                <a:avLst/>
              </a:prstGeom>
              <a:blipFill>
                <a:blip r:embed="rId3"/>
                <a:stretch>
                  <a:fillRect l="-617" t="-47059" r="-3704" b="-19608"/>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3230CD9A-DBCA-3047-8F54-E36A594B55B0}"/>
              </a:ext>
            </a:extLst>
          </p:cNvPr>
          <p:cNvSpPr txBox="1"/>
          <p:nvPr/>
        </p:nvSpPr>
        <p:spPr>
          <a:xfrm>
            <a:off x="994317" y="6244682"/>
            <a:ext cx="4592539" cy="369332"/>
          </a:xfrm>
          <a:prstGeom prst="rect">
            <a:avLst/>
          </a:prstGeom>
          <a:noFill/>
        </p:spPr>
        <p:txBody>
          <a:bodyPr wrap="none" rtlCol="0">
            <a:spAutoFit/>
          </a:bodyPr>
          <a:lstStyle/>
          <a:p>
            <a:r>
              <a:rPr lang="en-US" dirty="0"/>
              <a:t>I. </a:t>
            </a:r>
            <a:r>
              <a:rPr lang="en-US" dirty="0" err="1"/>
              <a:t>Petrushina</a:t>
            </a:r>
            <a:r>
              <a:rPr lang="en-US" dirty="0"/>
              <a:t> </a:t>
            </a:r>
            <a:r>
              <a:rPr lang="en-US" i="1" dirty="0"/>
              <a:t>et al</a:t>
            </a:r>
            <a:r>
              <a:rPr lang="en-US" dirty="0"/>
              <a:t>., Phys. Rev. Lett, </a:t>
            </a:r>
            <a:r>
              <a:rPr lang="en-US" b="1" dirty="0"/>
              <a:t>124</a:t>
            </a:r>
            <a:r>
              <a:rPr lang="en-US" dirty="0"/>
              <a:t>, 244801</a:t>
            </a:r>
          </a:p>
        </p:txBody>
      </p:sp>
    </p:spTree>
    <p:extLst>
      <p:ext uri="{BB962C8B-B14F-4D97-AF65-F5344CB8AC3E}">
        <p14:creationId xmlns:p14="http://schemas.microsoft.com/office/powerpoint/2010/main" val="28314627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4B2DF-9DA6-8D49-9ED8-8D45CB6CA52D}"/>
              </a:ext>
            </a:extLst>
          </p:cNvPr>
          <p:cNvSpPr>
            <a:spLocks noGrp="1"/>
          </p:cNvSpPr>
          <p:nvPr>
            <p:ph type="title"/>
          </p:nvPr>
        </p:nvSpPr>
        <p:spPr/>
        <p:txBody>
          <a:bodyPr/>
          <a:lstStyle/>
          <a:p>
            <a:r>
              <a:rPr lang="en-US" dirty="0"/>
              <a:t>Measuring Cathode Recess</a:t>
            </a:r>
          </a:p>
        </p:txBody>
      </p:sp>
      <p:sp>
        <p:nvSpPr>
          <p:cNvPr id="3" name="TextBox 2">
            <a:extLst>
              <a:ext uri="{FF2B5EF4-FFF2-40B4-BE49-F238E27FC236}">
                <a16:creationId xmlns:a16="http://schemas.microsoft.com/office/drawing/2014/main" id="{F1C3DBB1-82FD-124F-A13B-A87597524E63}"/>
              </a:ext>
            </a:extLst>
          </p:cNvPr>
          <p:cNvSpPr txBox="1"/>
          <p:nvPr/>
        </p:nvSpPr>
        <p:spPr>
          <a:xfrm>
            <a:off x="1884556" y="6311590"/>
            <a:ext cx="4623189" cy="369332"/>
          </a:xfrm>
          <a:prstGeom prst="rect">
            <a:avLst/>
          </a:prstGeom>
          <a:noFill/>
        </p:spPr>
        <p:txBody>
          <a:bodyPr wrap="none" rtlCol="0">
            <a:spAutoFit/>
          </a:bodyPr>
          <a:lstStyle/>
          <a:p>
            <a:r>
              <a:rPr lang="en-US" dirty="0"/>
              <a:t>I. </a:t>
            </a:r>
            <a:r>
              <a:rPr lang="en-US" dirty="0" err="1"/>
              <a:t>Petrushina</a:t>
            </a:r>
            <a:r>
              <a:rPr lang="en-US" dirty="0"/>
              <a:t> </a:t>
            </a:r>
            <a:r>
              <a:rPr lang="en-US" i="1" dirty="0"/>
              <a:t>et al</a:t>
            </a:r>
            <a:r>
              <a:rPr lang="en-US" dirty="0"/>
              <a:t>., Proc. of IPAC’19, WEPRB094</a:t>
            </a:r>
          </a:p>
        </p:txBody>
      </p:sp>
      <p:pic>
        <p:nvPicPr>
          <p:cNvPr id="5" name="Picture 4">
            <a:extLst>
              <a:ext uri="{FF2B5EF4-FFF2-40B4-BE49-F238E27FC236}">
                <a16:creationId xmlns:a16="http://schemas.microsoft.com/office/drawing/2014/main" id="{3C568FC0-136F-6B4F-89CD-B211CCB75FE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457084" y="164474"/>
            <a:ext cx="4091498" cy="3848604"/>
          </a:xfrm>
          <a:prstGeom prst="rect">
            <a:avLst/>
          </a:prstGeom>
        </p:spPr>
      </p:pic>
      <p:pic>
        <p:nvPicPr>
          <p:cNvPr id="7" name="Picture 6">
            <a:extLst>
              <a:ext uri="{FF2B5EF4-FFF2-40B4-BE49-F238E27FC236}">
                <a16:creationId xmlns:a16="http://schemas.microsoft.com/office/drawing/2014/main" id="{73000C0E-D3CD-BB41-B002-1AAC6C2C6F4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08266" y="1097545"/>
            <a:ext cx="4411588" cy="3298277"/>
          </a:xfrm>
          <a:prstGeom prst="rect">
            <a:avLst/>
          </a:prstGeom>
        </p:spPr>
      </p:pic>
      <p:pic>
        <p:nvPicPr>
          <p:cNvPr id="8" name="Picture 7">
            <a:extLst>
              <a:ext uri="{FF2B5EF4-FFF2-40B4-BE49-F238E27FC236}">
                <a16:creationId xmlns:a16="http://schemas.microsoft.com/office/drawing/2014/main" id="{474FC7EE-D0BC-CA44-9694-02114CAA469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457084" y="4093358"/>
            <a:ext cx="4179362" cy="2322177"/>
          </a:xfrm>
          <a:prstGeom prst="rect">
            <a:avLst/>
          </a:prstGeom>
        </p:spPr>
      </p:pic>
      <p:sp>
        <p:nvSpPr>
          <p:cNvPr id="9" name="TextBox 8">
            <a:extLst>
              <a:ext uri="{FF2B5EF4-FFF2-40B4-BE49-F238E27FC236}">
                <a16:creationId xmlns:a16="http://schemas.microsoft.com/office/drawing/2014/main" id="{2ED6B958-EA4B-1E49-9818-C185EEE5DE37}"/>
              </a:ext>
            </a:extLst>
          </p:cNvPr>
          <p:cNvSpPr txBox="1"/>
          <p:nvPr/>
        </p:nvSpPr>
        <p:spPr>
          <a:xfrm>
            <a:off x="446049" y="4476543"/>
            <a:ext cx="6579219" cy="1754326"/>
          </a:xfrm>
          <a:prstGeom prst="rect">
            <a:avLst/>
          </a:prstGeom>
          <a:noFill/>
        </p:spPr>
        <p:txBody>
          <a:bodyPr wrap="square" rtlCol="0">
            <a:spAutoFit/>
          </a:bodyPr>
          <a:lstStyle/>
          <a:p>
            <a:r>
              <a:rPr lang="en-US" dirty="0"/>
              <a:t>Distribution of the axial electrical field depends on the location of the cathode vs. cavity nose as well as transverse field and, hence, focusing in the gun.</a:t>
            </a:r>
          </a:p>
          <a:p>
            <a:r>
              <a:rPr lang="en-US" dirty="0"/>
              <a:t>We scan laser spot position on the cathode and measure electron beam position on the profile monitor to extract information on the cathode location.</a:t>
            </a:r>
          </a:p>
        </p:txBody>
      </p:sp>
    </p:spTree>
    <p:extLst>
      <p:ext uri="{BB962C8B-B14F-4D97-AF65-F5344CB8AC3E}">
        <p14:creationId xmlns:p14="http://schemas.microsoft.com/office/powerpoint/2010/main" val="24408797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4D102AB-96A2-3143-B0A6-DC0F2C7D0FB2}"/>
              </a:ext>
            </a:extLst>
          </p:cNvPr>
          <p:cNvSpPr>
            <a:spLocks noGrp="1"/>
          </p:cNvSpPr>
          <p:nvPr>
            <p:ph type="title"/>
          </p:nvPr>
        </p:nvSpPr>
        <p:spPr>
          <a:xfrm>
            <a:off x="838200" y="0"/>
            <a:ext cx="10515600" cy="1325563"/>
          </a:xfrm>
        </p:spPr>
        <p:txBody>
          <a:bodyPr/>
          <a:lstStyle/>
          <a:p>
            <a:r>
              <a:rPr lang="en-US" dirty="0"/>
              <a:t>Introduction</a:t>
            </a:r>
          </a:p>
        </p:txBody>
      </p:sp>
      <p:sp>
        <p:nvSpPr>
          <p:cNvPr id="4" name="Content Placeholder 3">
            <a:extLst>
              <a:ext uri="{FF2B5EF4-FFF2-40B4-BE49-F238E27FC236}">
                <a16:creationId xmlns:a16="http://schemas.microsoft.com/office/drawing/2014/main" id="{1A384328-D031-0849-90AB-7FB89507B524}"/>
              </a:ext>
            </a:extLst>
          </p:cNvPr>
          <p:cNvSpPr>
            <a:spLocks noGrp="1"/>
          </p:cNvSpPr>
          <p:nvPr>
            <p:ph idx="1"/>
          </p:nvPr>
        </p:nvSpPr>
        <p:spPr>
          <a:xfrm>
            <a:off x="104274" y="1237409"/>
            <a:ext cx="8690811" cy="3359986"/>
          </a:xfrm>
        </p:spPr>
        <p:txBody>
          <a:bodyPr/>
          <a:lstStyle/>
          <a:p>
            <a:r>
              <a:rPr lang="en-US" dirty="0"/>
              <a:t>The gun quarter-wave cavity was developed as part DoE SBIR program to be a prototype for the electron cooling</a:t>
            </a:r>
          </a:p>
          <a:p>
            <a:r>
              <a:rPr lang="en-US" dirty="0"/>
              <a:t>It was configured as SRF gun with room temperature photocathode for the Coherent Proof-of-Principle Experiment at RHIC</a:t>
            </a:r>
          </a:p>
          <a:p>
            <a:r>
              <a:rPr lang="en-US" dirty="0"/>
              <a:t>The aim of the experiment was to demonstrate cooling of single hadron bunch circulating in RHIC</a:t>
            </a:r>
          </a:p>
        </p:txBody>
      </p:sp>
      <p:sp>
        <p:nvSpPr>
          <p:cNvPr id="5" name="TextBox 4">
            <a:extLst>
              <a:ext uri="{FF2B5EF4-FFF2-40B4-BE49-F238E27FC236}">
                <a16:creationId xmlns:a16="http://schemas.microsoft.com/office/drawing/2014/main" id="{AD0217B4-BC64-0742-BE19-0D9580C73F7C}"/>
              </a:ext>
            </a:extLst>
          </p:cNvPr>
          <p:cNvSpPr txBox="1"/>
          <p:nvPr/>
        </p:nvSpPr>
        <p:spPr>
          <a:xfrm>
            <a:off x="1222999" y="5185611"/>
            <a:ext cx="4873001" cy="923330"/>
          </a:xfrm>
          <a:prstGeom prst="rect">
            <a:avLst/>
          </a:prstGeom>
          <a:noFill/>
        </p:spPr>
        <p:txBody>
          <a:bodyPr wrap="none" rtlCol="0">
            <a:spAutoFit/>
          </a:bodyPr>
          <a:lstStyle/>
          <a:p>
            <a:r>
              <a:rPr lang="en-US" dirty="0"/>
              <a:t>S. </a:t>
            </a:r>
            <a:r>
              <a:rPr lang="en-US" dirty="0" err="1"/>
              <a:t>Belomestnykh</a:t>
            </a:r>
            <a:r>
              <a:rPr lang="en-US" dirty="0"/>
              <a:t> </a:t>
            </a:r>
            <a:r>
              <a:rPr lang="en-US" i="1" dirty="0"/>
              <a:t>et al., </a:t>
            </a:r>
            <a:r>
              <a:rPr lang="en-US" dirty="0"/>
              <a:t>Proc. of PAC’11, TUP051</a:t>
            </a:r>
          </a:p>
          <a:p>
            <a:r>
              <a:rPr lang="en-US" dirty="0"/>
              <a:t>V.N. Litvinenko </a:t>
            </a:r>
            <a:r>
              <a:rPr lang="en-US" i="1" dirty="0"/>
              <a:t>et al</a:t>
            </a:r>
            <a:r>
              <a:rPr lang="en-US" dirty="0"/>
              <a:t>., Proc. of IPAC’12, MOPPD016</a:t>
            </a:r>
          </a:p>
          <a:p>
            <a:r>
              <a:rPr lang="en-US" dirty="0"/>
              <a:t>D. </a:t>
            </a:r>
            <a:r>
              <a:rPr lang="en-US" dirty="0" err="1"/>
              <a:t>Kayran</a:t>
            </a:r>
            <a:r>
              <a:rPr lang="en-US" dirty="0"/>
              <a:t> </a:t>
            </a:r>
            <a:r>
              <a:rPr lang="en-US" i="1" dirty="0"/>
              <a:t>et al., </a:t>
            </a:r>
            <a:r>
              <a:rPr lang="en-US" dirty="0"/>
              <a:t>Proc. of IPAC’12, MOPPP028</a:t>
            </a:r>
          </a:p>
        </p:txBody>
      </p:sp>
      <p:pic>
        <p:nvPicPr>
          <p:cNvPr id="6" name="Picture 5">
            <a:extLst>
              <a:ext uri="{FF2B5EF4-FFF2-40B4-BE49-F238E27FC236}">
                <a16:creationId xmlns:a16="http://schemas.microsoft.com/office/drawing/2014/main" id="{6F39AB9F-D4BA-CF4C-B23D-0CF2CD0CA9A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674768" y="732448"/>
            <a:ext cx="3152273" cy="2903409"/>
          </a:xfrm>
          <a:prstGeom prst="rect">
            <a:avLst/>
          </a:prstGeom>
        </p:spPr>
      </p:pic>
      <p:pic>
        <p:nvPicPr>
          <p:cNvPr id="7" name="Picture 6">
            <a:extLst>
              <a:ext uri="{FF2B5EF4-FFF2-40B4-BE49-F238E27FC236}">
                <a16:creationId xmlns:a16="http://schemas.microsoft.com/office/drawing/2014/main" id="{9315D0B2-0F16-6640-B659-1E0CEE2909CB}"/>
              </a:ext>
            </a:extLst>
          </p:cNvPr>
          <p:cNvPicPr>
            <a:picLocks noChangeAspect="1"/>
          </p:cNvPicPr>
          <p:nvPr/>
        </p:nvPicPr>
        <p:blipFill>
          <a:blip r:embed="rId3"/>
          <a:stretch>
            <a:fillRect/>
          </a:stretch>
        </p:blipFill>
        <p:spPr>
          <a:xfrm>
            <a:off x="6669636" y="4102767"/>
            <a:ext cx="5359981" cy="2611855"/>
          </a:xfrm>
          <a:prstGeom prst="rect">
            <a:avLst/>
          </a:prstGeom>
        </p:spPr>
      </p:pic>
    </p:spTree>
    <p:extLst>
      <p:ext uri="{BB962C8B-B14F-4D97-AF65-F5344CB8AC3E}">
        <p14:creationId xmlns:p14="http://schemas.microsoft.com/office/powerpoint/2010/main" val="38331622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B97C8-6955-8544-B8CF-13F5A54CA8E3}"/>
              </a:ext>
            </a:extLst>
          </p:cNvPr>
          <p:cNvSpPr>
            <a:spLocks noGrp="1"/>
          </p:cNvSpPr>
          <p:nvPr>
            <p:ph type="title"/>
          </p:nvPr>
        </p:nvSpPr>
        <p:spPr/>
        <p:txBody>
          <a:bodyPr/>
          <a:lstStyle/>
          <a:p>
            <a:r>
              <a:rPr lang="en-US" dirty="0"/>
              <a:t>Measuring Gun Axis Tilt</a:t>
            </a:r>
          </a:p>
        </p:txBody>
      </p:sp>
      <p:sp>
        <p:nvSpPr>
          <p:cNvPr id="3" name="TextBox 2">
            <a:extLst>
              <a:ext uri="{FF2B5EF4-FFF2-40B4-BE49-F238E27FC236}">
                <a16:creationId xmlns:a16="http://schemas.microsoft.com/office/drawing/2014/main" id="{0A5FA397-26FF-5E4A-846F-89ED21F4D151}"/>
              </a:ext>
            </a:extLst>
          </p:cNvPr>
          <p:cNvSpPr txBox="1"/>
          <p:nvPr/>
        </p:nvSpPr>
        <p:spPr>
          <a:xfrm>
            <a:off x="1884556" y="6311590"/>
            <a:ext cx="4623189" cy="369332"/>
          </a:xfrm>
          <a:prstGeom prst="rect">
            <a:avLst/>
          </a:prstGeom>
          <a:noFill/>
        </p:spPr>
        <p:txBody>
          <a:bodyPr wrap="none" rtlCol="0">
            <a:spAutoFit/>
          </a:bodyPr>
          <a:lstStyle/>
          <a:p>
            <a:r>
              <a:rPr lang="en-US" dirty="0"/>
              <a:t>I. </a:t>
            </a:r>
            <a:r>
              <a:rPr lang="en-US" dirty="0" err="1"/>
              <a:t>Petrushina</a:t>
            </a:r>
            <a:r>
              <a:rPr lang="en-US" dirty="0"/>
              <a:t> </a:t>
            </a:r>
            <a:r>
              <a:rPr lang="en-US" i="1" dirty="0"/>
              <a:t>et al</a:t>
            </a:r>
            <a:r>
              <a:rPr lang="en-US" dirty="0"/>
              <a:t>., Proc. of IPAC’19, WEPRB094</a:t>
            </a:r>
          </a:p>
        </p:txBody>
      </p:sp>
      <p:pic>
        <p:nvPicPr>
          <p:cNvPr id="5" name="Picture 4">
            <a:extLst>
              <a:ext uri="{FF2B5EF4-FFF2-40B4-BE49-F238E27FC236}">
                <a16:creationId xmlns:a16="http://schemas.microsoft.com/office/drawing/2014/main" id="{4CA3C2FD-0D19-FA45-9BF2-6D62AE69763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6714" y="1157065"/>
            <a:ext cx="8559945" cy="5174166"/>
          </a:xfrm>
          <a:prstGeom prst="rect">
            <a:avLst/>
          </a:prstGeom>
        </p:spPr>
      </p:pic>
      <p:sp>
        <p:nvSpPr>
          <p:cNvPr id="6" name="TextBox 5">
            <a:extLst>
              <a:ext uri="{FF2B5EF4-FFF2-40B4-BE49-F238E27FC236}">
                <a16:creationId xmlns:a16="http://schemas.microsoft.com/office/drawing/2014/main" id="{EBDEEA24-CC8B-B24F-8088-E0FE8C2773A3}"/>
              </a:ext>
            </a:extLst>
          </p:cNvPr>
          <p:cNvSpPr txBox="1"/>
          <p:nvPr/>
        </p:nvSpPr>
        <p:spPr>
          <a:xfrm>
            <a:off x="8831766" y="2029522"/>
            <a:ext cx="3111191" cy="3139321"/>
          </a:xfrm>
          <a:prstGeom prst="rect">
            <a:avLst/>
          </a:prstGeom>
          <a:noFill/>
        </p:spPr>
        <p:txBody>
          <a:bodyPr wrap="square" rtlCol="0">
            <a:spAutoFit/>
          </a:bodyPr>
          <a:lstStyle/>
          <a:p>
            <a:r>
              <a:rPr lang="en-US" dirty="0"/>
              <a:t>We found that the electron beam leaves the gun at substantial angle.</a:t>
            </a:r>
          </a:p>
          <a:p>
            <a:r>
              <a:rPr lang="en-US" dirty="0"/>
              <a:t>The measurements were performed varying the gun voltage and measuring beam position on the profile monitor.</a:t>
            </a:r>
          </a:p>
          <a:p>
            <a:r>
              <a:rPr lang="en-US" dirty="0"/>
              <a:t>Extrapolating beam position for infinite beam energy provides information on the beam angle.</a:t>
            </a:r>
          </a:p>
        </p:txBody>
      </p:sp>
    </p:spTree>
    <p:extLst>
      <p:ext uri="{BB962C8B-B14F-4D97-AF65-F5344CB8AC3E}">
        <p14:creationId xmlns:p14="http://schemas.microsoft.com/office/powerpoint/2010/main" val="39243497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6BEACEA-8FAE-D043-8686-DA410D62E46E}"/>
              </a:ext>
            </a:extLst>
          </p:cNvPr>
          <p:cNvSpPr>
            <a:spLocks noGrp="1"/>
          </p:cNvSpPr>
          <p:nvPr>
            <p:ph type="title"/>
          </p:nvPr>
        </p:nvSpPr>
        <p:spPr/>
        <p:txBody>
          <a:bodyPr/>
          <a:lstStyle/>
          <a:p>
            <a:r>
              <a:rPr lang="en-US" dirty="0"/>
              <a:t>Observations</a:t>
            </a:r>
          </a:p>
        </p:txBody>
      </p:sp>
      <p:sp>
        <p:nvSpPr>
          <p:cNvPr id="4" name="Content Placeholder 3">
            <a:extLst>
              <a:ext uri="{FF2B5EF4-FFF2-40B4-BE49-F238E27FC236}">
                <a16:creationId xmlns:a16="http://schemas.microsoft.com/office/drawing/2014/main" id="{FA51FA3F-3A29-B447-9EB9-4B4E2DDAA1F1}"/>
              </a:ext>
            </a:extLst>
          </p:cNvPr>
          <p:cNvSpPr>
            <a:spLocks noGrp="1"/>
          </p:cNvSpPr>
          <p:nvPr>
            <p:ph idx="1"/>
          </p:nvPr>
        </p:nvSpPr>
        <p:spPr/>
        <p:txBody>
          <a:bodyPr/>
          <a:lstStyle/>
          <a:p>
            <a:r>
              <a:rPr lang="en-US" dirty="0"/>
              <a:t>Cooling of the FPC with effluent helium leads for extension of the cold region when gun is at high voltage. After voltage drop cooling rate decreases and the gases trapped on the surface are being released making sometimes hard to break through the multipacting barrier.</a:t>
            </a:r>
          </a:p>
          <a:p>
            <a:r>
              <a:rPr lang="en-US" dirty="0"/>
              <a:t>We also observed increase in QE after turning on electron beam (from the very beginning)</a:t>
            </a:r>
          </a:p>
          <a:p>
            <a:r>
              <a:rPr lang="en-US" dirty="0"/>
              <a:t>Contamination of the gun with cathode material can be eliminated by warming up the cavity (released gases neutralize the active components)</a:t>
            </a:r>
          </a:p>
        </p:txBody>
      </p:sp>
    </p:spTree>
    <p:extLst>
      <p:ext uri="{BB962C8B-B14F-4D97-AF65-F5344CB8AC3E}">
        <p14:creationId xmlns:p14="http://schemas.microsoft.com/office/powerpoint/2010/main" val="23623970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0F9BE4-C442-5C46-8E41-FA78EAA25B6D}"/>
              </a:ext>
            </a:extLst>
          </p:cNvPr>
          <p:cNvSpPr>
            <a:spLocks noGrp="1"/>
          </p:cNvSpPr>
          <p:nvPr>
            <p:ph type="title"/>
          </p:nvPr>
        </p:nvSpPr>
        <p:spPr/>
        <p:txBody>
          <a:bodyPr/>
          <a:lstStyle/>
          <a:p>
            <a:r>
              <a:rPr lang="en-US" dirty="0"/>
              <a:t>Future Plans</a:t>
            </a:r>
          </a:p>
        </p:txBody>
      </p:sp>
      <p:sp>
        <p:nvSpPr>
          <p:cNvPr id="3" name="TextBox 2">
            <a:extLst>
              <a:ext uri="{FF2B5EF4-FFF2-40B4-BE49-F238E27FC236}">
                <a16:creationId xmlns:a16="http://schemas.microsoft.com/office/drawing/2014/main" id="{2344CCF9-DDE5-8543-BF5E-40566D93A4AD}"/>
              </a:ext>
            </a:extLst>
          </p:cNvPr>
          <p:cNvSpPr txBox="1"/>
          <p:nvPr/>
        </p:nvSpPr>
        <p:spPr>
          <a:xfrm>
            <a:off x="980721" y="6101771"/>
            <a:ext cx="4597797" cy="369332"/>
          </a:xfrm>
          <a:prstGeom prst="rect">
            <a:avLst/>
          </a:prstGeom>
          <a:noFill/>
        </p:spPr>
        <p:txBody>
          <a:bodyPr wrap="none" rtlCol="0">
            <a:spAutoFit/>
          </a:bodyPr>
          <a:lstStyle/>
          <a:p>
            <a:r>
              <a:rPr lang="en-US" dirty="0"/>
              <a:t>I. </a:t>
            </a:r>
            <a:r>
              <a:rPr lang="en-US" dirty="0" err="1"/>
              <a:t>Petrushina</a:t>
            </a:r>
            <a:r>
              <a:rPr lang="en-US" dirty="0"/>
              <a:t> </a:t>
            </a:r>
            <a:r>
              <a:rPr lang="en-US" i="1" dirty="0"/>
              <a:t>et al</a:t>
            </a:r>
            <a:r>
              <a:rPr lang="en-US" dirty="0"/>
              <a:t>., Proc. of IPAC’21, WEPAB138</a:t>
            </a:r>
          </a:p>
        </p:txBody>
      </p:sp>
      <p:pic>
        <p:nvPicPr>
          <p:cNvPr id="4" name="Picture 3">
            <a:extLst>
              <a:ext uri="{FF2B5EF4-FFF2-40B4-BE49-F238E27FC236}">
                <a16:creationId xmlns:a16="http://schemas.microsoft.com/office/drawing/2014/main" id="{3ED99423-C280-C346-A9DC-131CF24B8AC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941689" y="283873"/>
            <a:ext cx="4715053" cy="2713004"/>
          </a:xfrm>
          <a:prstGeom prst="rect">
            <a:avLst/>
          </a:prstGeom>
        </p:spPr>
      </p:pic>
      <p:sp>
        <p:nvSpPr>
          <p:cNvPr id="5" name="TextBox 4">
            <a:extLst>
              <a:ext uri="{FF2B5EF4-FFF2-40B4-BE49-F238E27FC236}">
                <a16:creationId xmlns:a16="http://schemas.microsoft.com/office/drawing/2014/main" id="{00B49AA2-C33E-FA4D-A2BF-8F5C02A01E0A}"/>
              </a:ext>
            </a:extLst>
          </p:cNvPr>
          <p:cNvSpPr txBox="1"/>
          <p:nvPr/>
        </p:nvSpPr>
        <p:spPr>
          <a:xfrm>
            <a:off x="545823" y="1338221"/>
            <a:ext cx="6144909" cy="1477328"/>
          </a:xfrm>
          <a:prstGeom prst="rect">
            <a:avLst/>
          </a:prstGeom>
          <a:noFill/>
        </p:spPr>
        <p:txBody>
          <a:bodyPr wrap="square" rtlCol="0">
            <a:spAutoFit/>
          </a:bodyPr>
          <a:lstStyle/>
          <a:p>
            <a:r>
              <a:rPr lang="en-US" dirty="0"/>
              <a:t>There is three-prong proposal for the future development of the SRF gun:</a:t>
            </a:r>
          </a:p>
          <a:p>
            <a:pPr marL="285750" indent="-285750">
              <a:buFont typeface="Arial" panose="020B0604020202020204" pitchFamily="34" charset="0"/>
              <a:buChar char="•"/>
            </a:pPr>
            <a:r>
              <a:rPr lang="en-US" dirty="0"/>
              <a:t>Development of the in situ gun conditioning</a:t>
            </a:r>
          </a:p>
          <a:p>
            <a:pPr marL="285750" indent="-285750">
              <a:buFont typeface="Arial" panose="020B0604020202020204" pitchFamily="34" charset="0"/>
              <a:buChar char="•"/>
            </a:pPr>
            <a:r>
              <a:rPr lang="en-US" dirty="0"/>
              <a:t>Demonstration of 1-10 mA CW current</a:t>
            </a:r>
          </a:p>
          <a:p>
            <a:pPr marL="285750" indent="-285750">
              <a:buFont typeface="Arial" panose="020B0604020202020204" pitchFamily="34" charset="0"/>
              <a:buChar char="•"/>
            </a:pPr>
            <a:r>
              <a:rPr lang="en-US" dirty="0"/>
              <a:t>Operate GaAs cathode for the polarized electron source</a:t>
            </a:r>
          </a:p>
        </p:txBody>
      </p:sp>
      <p:sp>
        <p:nvSpPr>
          <p:cNvPr id="6" name="TextBox 5">
            <a:extLst>
              <a:ext uri="{FF2B5EF4-FFF2-40B4-BE49-F238E27FC236}">
                <a16:creationId xmlns:a16="http://schemas.microsoft.com/office/drawing/2014/main" id="{212E51D3-17B3-B64D-AD52-1111352045EB}"/>
              </a:ext>
            </a:extLst>
          </p:cNvPr>
          <p:cNvSpPr txBox="1"/>
          <p:nvPr/>
        </p:nvSpPr>
        <p:spPr>
          <a:xfrm>
            <a:off x="6690732" y="3130361"/>
            <a:ext cx="4966010" cy="3416320"/>
          </a:xfrm>
          <a:prstGeom prst="rect">
            <a:avLst/>
          </a:prstGeom>
          <a:noFill/>
        </p:spPr>
        <p:txBody>
          <a:bodyPr wrap="square" rtlCol="0">
            <a:spAutoFit/>
          </a:bodyPr>
          <a:lstStyle/>
          <a:p>
            <a:r>
              <a:rPr lang="en-US" dirty="0"/>
              <a:t>Hardware modifications:</a:t>
            </a:r>
          </a:p>
          <a:p>
            <a:pPr marL="342900" indent="-342900">
              <a:buFont typeface="Arial" panose="020B0604020202020204" pitchFamily="34" charset="0"/>
              <a:buChar char="•"/>
            </a:pPr>
            <a:r>
              <a:rPr lang="en-US" dirty="0"/>
              <a:t>Added high-power dump in the diagnostics beamline</a:t>
            </a:r>
          </a:p>
          <a:p>
            <a:pPr marL="342900" indent="-342900">
              <a:buFont typeface="Arial" panose="020B0604020202020204" pitchFamily="34" charset="0"/>
              <a:buChar char="•"/>
            </a:pPr>
            <a:r>
              <a:rPr lang="en-US" dirty="0"/>
              <a:t>Modified cathode insertion part to achieve high vacuum level required for the GaAs cathode</a:t>
            </a:r>
          </a:p>
          <a:p>
            <a:pPr marL="342900" indent="-342900">
              <a:buFont typeface="Arial" panose="020B0604020202020204" pitchFamily="34" charset="0"/>
              <a:buChar char="•"/>
            </a:pPr>
            <a:r>
              <a:rPr lang="en-US" dirty="0"/>
              <a:t>Added focusing solenoid for transport of the high-charge beam</a:t>
            </a:r>
          </a:p>
          <a:p>
            <a:pPr marL="342900" indent="-342900">
              <a:buFont typeface="Arial" panose="020B0604020202020204" pitchFamily="34" charset="0"/>
              <a:buChar char="•"/>
            </a:pPr>
            <a:r>
              <a:rPr lang="en-US" dirty="0"/>
              <a:t>Replaced laser allowing up to 5 MHz pulse rate</a:t>
            </a:r>
          </a:p>
          <a:p>
            <a:pPr marL="342900" indent="-342900">
              <a:buFont typeface="Arial" panose="020B0604020202020204" pitchFamily="34" charset="0"/>
              <a:buChar char="•"/>
            </a:pPr>
            <a:r>
              <a:rPr lang="en-US" dirty="0"/>
              <a:t>Development of the new 100 kW coupler to generate up to 100 mA</a:t>
            </a:r>
          </a:p>
          <a:p>
            <a:pPr marL="342900" indent="-342900">
              <a:buFont typeface="Arial" panose="020B0604020202020204" pitchFamily="34" charset="0"/>
              <a:buChar char="•"/>
            </a:pPr>
            <a:r>
              <a:rPr lang="en-US" dirty="0"/>
              <a:t>Development of Compton transmission polarimeter for polarized electron beam</a:t>
            </a:r>
          </a:p>
        </p:txBody>
      </p:sp>
      <p:pic>
        <p:nvPicPr>
          <p:cNvPr id="7" name="Picture 6">
            <a:extLst>
              <a:ext uri="{FF2B5EF4-FFF2-40B4-BE49-F238E27FC236}">
                <a16:creationId xmlns:a16="http://schemas.microsoft.com/office/drawing/2014/main" id="{D9F3666C-3358-A640-A936-0543BDCED1F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5822" y="3125502"/>
            <a:ext cx="5832675" cy="2622869"/>
          </a:xfrm>
          <a:prstGeom prst="rect">
            <a:avLst/>
          </a:prstGeom>
        </p:spPr>
      </p:pic>
    </p:spTree>
    <p:extLst>
      <p:ext uri="{BB962C8B-B14F-4D97-AF65-F5344CB8AC3E}">
        <p14:creationId xmlns:p14="http://schemas.microsoft.com/office/powerpoint/2010/main" val="12080122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149D9-C35E-FD4D-8206-250855A05B6A}"/>
              </a:ext>
            </a:extLst>
          </p:cNvPr>
          <p:cNvSpPr>
            <a:spLocks noGrp="1"/>
          </p:cNvSpPr>
          <p:nvPr>
            <p:ph type="title"/>
          </p:nvPr>
        </p:nvSpPr>
        <p:spPr/>
        <p:txBody>
          <a:bodyPr/>
          <a:lstStyle/>
          <a:p>
            <a:r>
              <a:rPr lang="en-US" dirty="0"/>
              <a:t>Design Parameters</a:t>
            </a:r>
          </a:p>
        </p:txBody>
      </p:sp>
      <p:graphicFrame>
        <p:nvGraphicFramePr>
          <p:cNvPr id="4" name="Content Placeholder 3">
            <a:extLst>
              <a:ext uri="{FF2B5EF4-FFF2-40B4-BE49-F238E27FC236}">
                <a16:creationId xmlns:a16="http://schemas.microsoft.com/office/drawing/2014/main" id="{39828908-71B9-6241-9432-D857D35A1AA5}"/>
              </a:ext>
            </a:extLst>
          </p:cNvPr>
          <p:cNvGraphicFramePr>
            <a:graphicFrameLocks noGrp="1"/>
          </p:cNvGraphicFramePr>
          <p:nvPr>
            <p:ph idx="1"/>
            <p:extLst>
              <p:ext uri="{D42A27DB-BD31-4B8C-83A1-F6EECF244321}">
                <p14:modId xmlns:p14="http://schemas.microsoft.com/office/powerpoint/2010/main" val="3433960291"/>
              </p:ext>
            </p:extLst>
          </p:nvPr>
        </p:nvGraphicFramePr>
        <p:xfrm>
          <a:off x="838200" y="2270468"/>
          <a:ext cx="10515600" cy="3337560"/>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2660475558"/>
                    </a:ext>
                  </a:extLst>
                </a:gridCol>
                <a:gridCol w="5257800">
                  <a:extLst>
                    <a:ext uri="{9D8B030D-6E8A-4147-A177-3AD203B41FA5}">
                      <a16:colId xmlns:a16="http://schemas.microsoft.com/office/drawing/2014/main" val="2446764327"/>
                    </a:ext>
                  </a:extLst>
                </a:gridCol>
              </a:tblGrid>
              <a:tr h="370840">
                <a:tc>
                  <a:txBody>
                    <a:bodyPr/>
                    <a:lstStyle/>
                    <a:p>
                      <a:r>
                        <a:rPr lang="en-US" dirty="0"/>
                        <a:t>Parameter</a:t>
                      </a:r>
                    </a:p>
                  </a:txBody>
                  <a:tcPr/>
                </a:tc>
                <a:tc>
                  <a:txBody>
                    <a:bodyPr/>
                    <a:lstStyle/>
                    <a:p>
                      <a:r>
                        <a:rPr lang="en-US" dirty="0"/>
                        <a:t>Value</a:t>
                      </a:r>
                    </a:p>
                  </a:txBody>
                  <a:tcPr/>
                </a:tc>
                <a:extLst>
                  <a:ext uri="{0D108BD9-81ED-4DB2-BD59-A6C34878D82A}">
                    <a16:rowId xmlns:a16="http://schemas.microsoft.com/office/drawing/2014/main" val="1092737855"/>
                  </a:ext>
                </a:extLst>
              </a:tr>
              <a:tr h="370840">
                <a:tc>
                  <a:txBody>
                    <a:bodyPr/>
                    <a:lstStyle/>
                    <a:p>
                      <a:r>
                        <a:rPr lang="en-US" dirty="0"/>
                        <a:t>Frequency</a:t>
                      </a:r>
                    </a:p>
                  </a:txBody>
                  <a:tcPr/>
                </a:tc>
                <a:tc>
                  <a:txBody>
                    <a:bodyPr/>
                    <a:lstStyle/>
                    <a:p>
                      <a:r>
                        <a:rPr lang="en-US" dirty="0"/>
                        <a:t>112 MHz</a:t>
                      </a:r>
                    </a:p>
                  </a:txBody>
                  <a:tcPr/>
                </a:tc>
                <a:extLst>
                  <a:ext uri="{0D108BD9-81ED-4DB2-BD59-A6C34878D82A}">
                    <a16:rowId xmlns:a16="http://schemas.microsoft.com/office/drawing/2014/main" val="3685581277"/>
                  </a:ext>
                </a:extLst>
              </a:tr>
              <a:tr h="370840">
                <a:tc>
                  <a:txBody>
                    <a:bodyPr/>
                    <a:lstStyle/>
                    <a:p>
                      <a:r>
                        <a:rPr lang="en-US" dirty="0"/>
                        <a:t>R/Q (linac definition)</a:t>
                      </a:r>
                    </a:p>
                  </a:txBody>
                  <a:tcPr/>
                </a:tc>
                <a:tc>
                  <a:txBody>
                    <a:bodyPr/>
                    <a:lstStyle/>
                    <a:p>
                      <a:r>
                        <a:rPr lang="en-US" dirty="0"/>
                        <a:t>126 </a:t>
                      </a:r>
                      <a:r>
                        <a:rPr lang="en-US" dirty="0">
                          <a:latin typeface="Symbol" pitchFamily="2" charset="2"/>
                        </a:rPr>
                        <a:t>W</a:t>
                      </a:r>
                    </a:p>
                  </a:txBody>
                  <a:tcPr/>
                </a:tc>
                <a:extLst>
                  <a:ext uri="{0D108BD9-81ED-4DB2-BD59-A6C34878D82A}">
                    <a16:rowId xmlns:a16="http://schemas.microsoft.com/office/drawing/2014/main" val="1241841891"/>
                  </a:ext>
                </a:extLst>
              </a:tr>
              <a:tr h="370840">
                <a:tc>
                  <a:txBody>
                    <a:bodyPr/>
                    <a:lstStyle/>
                    <a:p>
                      <a:r>
                        <a:rPr lang="en-US" dirty="0"/>
                        <a:t>Geometry factor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38.2 </a:t>
                      </a:r>
                      <a:r>
                        <a:rPr lang="en-US" dirty="0">
                          <a:latin typeface="Symbol" pitchFamily="2" charset="2"/>
                        </a:rPr>
                        <a:t>W</a:t>
                      </a:r>
                    </a:p>
                  </a:txBody>
                  <a:tcPr/>
                </a:tc>
                <a:extLst>
                  <a:ext uri="{0D108BD9-81ED-4DB2-BD59-A6C34878D82A}">
                    <a16:rowId xmlns:a16="http://schemas.microsoft.com/office/drawing/2014/main" val="2066809424"/>
                  </a:ext>
                </a:extLst>
              </a:tr>
              <a:tr h="370840">
                <a:tc>
                  <a:txBody>
                    <a:bodyPr/>
                    <a:lstStyle/>
                    <a:p>
                      <a:r>
                        <a:rPr lang="en-US" dirty="0"/>
                        <a:t>Quality factor Q</a:t>
                      </a:r>
                      <a:r>
                        <a:rPr lang="en-US" baseline="-25000" dirty="0"/>
                        <a:t>0</a:t>
                      </a:r>
                      <a:r>
                        <a:rPr lang="en-US" dirty="0"/>
                        <a:t> w/o cathode insert</a:t>
                      </a:r>
                    </a:p>
                  </a:txBody>
                  <a:tcPr/>
                </a:tc>
                <a:tc>
                  <a:txBody>
                    <a:bodyPr/>
                    <a:lstStyle/>
                    <a:p>
                      <a:r>
                        <a:rPr lang="en-US" dirty="0"/>
                        <a:t> &gt; 3.5×10</a:t>
                      </a:r>
                      <a:r>
                        <a:rPr lang="en-US" baseline="30000" dirty="0"/>
                        <a:t>9</a:t>
                      </a:r>
                    </a:p>
                  </a:txBody>
                  <a:tcPr/>
                </a:tc>
                <a:extLst>
                  <a:ext uri="{0D108BD9-81ED-4DB2-BD59-A6C34878D82A}">
                    <a16:rowId xmlns:a16="http://schemas.microsoft.com/office/drawing/2014/main" val="2571276171"/>
                  </a:ext>
                </a:extLst>
              </a:tr>
              <a:tr h="370840">
                <a:tc>
                  <a:txBody>
                    <a:bodyPr/>
                    <a:lstStyle/>
                    <a:p>
                      <a:r>
                        <a:rPr lang="en-US" dirty="0"/>
                        <a:t>Operating temperature</a:t>
                      </a:r>
                    </a:p>
                  </a:txBody>
                  <a:tcPr/>
                </a:tc>
                <a:tc>
                  <a:txBody>
                    <a:bodyPr/>
                    <a:lstStyle/>
                    <a:p>
                      <a:r>
                        <a:rPr lang="en-US" dirty="0"/>
                        <a:t>4.5 K</a:t>
                      </a:r>
                    </a:p>
                  </a:txBody>
                  <a:tcPr/>
                </a:tc>
                <a:extLst>
                  <a:ext uri="{0D108BD9-81ED-4DB2-BD59-A6C34878D82A}">
                    <a16:rowId xmlns:a16="http://schemas.microsoft.com/office/drawing/2014/main" val="3888313426"/>
                  </a:ext>
                </a:extLst>
              </a:tr>
              <a:tr h="370840">
                <a:tc>
                  <a:txBody>
                    <a:bodyPr/>
                    <a:lstStyle/>
                    <a:p>
                      <a:r>
                        <a:rPr lang="en-US" dirty="0" err="1"/>
                        <a:t>E</a:t>
                      </a:r>
                      <a:r>
                        <a:rPr lang="en-US" baseline="-25000" dirty="0" err="1"/>
                        <a:t>pk</a:t>
                      </a:r>
                      <a:r>
                        <a:rPr lang="en-US" dirty="0"/>
                        <a:t>/</a:t>
                      </a:r>
                      <a:r>
                        <a:rPr lang="en-US" dirty="0" err="1"/>
                        <a:t>V</a:t>
                      </a:r>
                      <a:r>
                        <a:rPr lang="en-US" baseline="-25000" dirty="0" err="1"/>
                        <a:t>acc</a:t>
                      </a:r>
                      <a:r>
                        <a:rPr lang="en-US" dirty="0"/>
                        <a:t> </a:t>
                      </a:r>
                    </a:p>
                  </a:txBody>
                  <a:tcPr/>
                </a:tc>
                <a:tc>
                  <a:txBody>
                    <a:bodyPr/>
                    <a:lstStyle/>
                    <a:p>
                      <a:r>
                        <a:rPr lang="en-US" dirty="0"/>
                        <a:t>19.1 m</a:t>
                      </a:r>
                      <a:r>
                        <a:rPr lang="en-US" baseline="30000" dirty="0"/>
                        <a:t>-1</a:t>
                      </a:r>
                    </a:p>
                  </a:txBody>
                  <a:tcPr/>
                </a:tc>
                <a:extLst>
                  <a:ext uri="{0D108BD9-81ED-4DB2-BD59-A6C34878D82A}">
                    <a16:rowId xmlns:a16="http://schemas.microsoft.com/office/drawing/2014/main" val="3054701446"/>
                  </a:ext>
                </a:extLst>
              </a:tr>
              <a:tr h="370840">
                <a:tc>
                  <a:txBody>
                    <a:bodyPr/>
                    <a:lstStyle/>
                    <a:p>
                      <a:r>
                        <a:rPr lang="en-US" dirty="0" err="1"/>
                        <a:t>B</a:t>
                      </a:r>
                      <a:r>
                        <a:rPr lang="en-US" baseline="-25000" dirty="0" err="1"/>
                        <a:t>pk</a:t>
                      </a:r>
                      <a:r>
                        <a:rPr lang="en-US" dirty="0"/>
                        <a:t>/</a:t>
                      </a:r>
                      <a:r>
                        <a:rPr lang="en-US" dirty="0" err="1"/>
                        <a:t>V</a:t>
                      </a:r>
                      <a:r>
                        <a:rPr lang="en-US" baseline="-25000" dirty="0" err="1"/>
                        <a:t>acc</a:t>
                      </a:r>
                      <a:r>
                        <a:rPr lang="en-US" dirty="0"/>
                        <a:t> </a:t>
                      </a:r>
                    </a:p>
                  </a:txBody>
                  <a:tcPr/>
                </a:tc>
                <a:tc>
                  <a:txBody>
                    <a:bodyPr/>
                    <a:lstStyle/>
                    <a:p>
                      <a:r>
                        <a:rPr lang="en-US" dirty="0"/>
                        <a:t>36.4 </a:t>
                      </a:r>
                      <a:r>
                        <a:rPr lang="en-US" dirty="0" err="1"/>
                        <a:t>mT</a:t>
                      </a:r>
                      <a:r>
                        <a:rPr lang="en-US" dirty="0"/>
                        <a:t>/MV</a:t>
                      </a:r>
                    </a:p>
                  </a:txBody>
                  <a:tcPr/>
                </a:tc>
                <a:extLst>
                  <a:ext uri="{0D108BD9-81ED-4DB2-BD59-A6C34878D82A}">
                    <a16:rowId xmlns:a16="http://schemas.microsoft.com/office/drawing/2014/main" val="1614899135"/>
                  </a:ext>
                </a:extLst>
              </a:tr>
              <a:tr h="370840">
                <a:tc>
                  <a:txBody>
                    <a:bodyPr/>
                    <a:lstStyle/>
                    <a:p>
                      <a:r>
                        <a:rPr lang="en-US" dirty="0"/>
                        <a:t>Operating voltage </a:t>
                      </a:r>
                    </a:p>
                  </a:txBody>
                  <a:tcPr/>
                </a:tc>
                <a:tc>
                  <a:txBody>
                    <a:bodyPr/>
                    <a:lstStyle/>
                    <a:p>
                      <a:r>
                        <a:rPr lang="en-US" dirty="0"/>
                        <a:t>2 MV</a:t>
                      </a:r>
                    </a:p>
                  </a:txBody>
                  <a:tcPr/>
                </a:tc>
                <a:extLst>
                  <a:ext uri="{0D108BD9-81ED-4DB2-BD59-A6C34878D82A}">
                    <a16:rowId xmlns:a16="http://schemas.microsoft.com/office/drawing/2014/main" val="174653149"/>
                  </a:ext>
                </a:extLst>
              </a:tr>
            </a:tbl>
          </a:graphicData>
        </a:graphic>
      </p:graphicFrame>
      <p:pic>
        <p:nvPicPr>
          <p:cNvPr id="5" name="Picture 4">
            <a:extLst>
              <a:ext uri="{FF2B5EF4-FFF2-40B4-BE49-F238E27FC236}">
                <a16:creationId xmlns:a16="http://schemas.microsoft.com/office/drawing/2014/main" id="{B12B61C8-85BB-EC49-8E41-997AD0B1134E}"/>
              </a:ext>
            </a:extLst>
          </p:cNvPr>
          <p:cNvPicPr>
            <a:picLocks noChangeAspect="1"/>
          </p:cNvPicPr>
          <p:nvPr/>
        </p:nvPicPr>
        <p:blipFill>
          <a:blip r:embed="rId2"/>
          <a:stretch>
            <a:fillRect/>
          </a:stretch>
        </p:blipFill>
        <p:spPr>
          <a:xfrm>
            <a:off x="6692565" y="326094"/>
            <a:ext cx="4516855" cy="1749080"/>
          </a:xfrm>
          <a:prstGeom prst="rect">
            <a:avLst/>
          </a:prstGeom>
        </p:spPr>
      </p:pic>
      <p:sp>
        <p:nvSpPr>
          <p:cNvPr id="3" name="TextBox 2">
            <a:extLst>
              <a:ext uri="{FF2B5EF4-FFF2-40B4-BE49-F238E27FC236}">
                <a16:creationId xmlns:a16="http://schemas.microsoft.com/office/drawing/2014/main" id="{F71EC54D-ADEC-A240-931B-7AFE74EE2989}"/>
              </a:ext>
            </a:extLst>
          </p:cNvPr>
          <p:cNvSpPr txBox="1"/>
          <p:nvPr/>
        </p:nvSpPr>
        <p:spPr>
          <a:xfrm>
            <a:off x="1048215" y="6144322"/>
            <a:ext cx="4655955" cy="369332"/>
          </a:xfrm>
          <a:prstGeom prst="rect">
            <a:avLst/>
          </a:prstGeom>
          <a:noFill/>
        </p:spPr>
        <p:txBody>
          <a:bodyPr wrap="none" rtlCol="0">
            <a:spAutoFit/>
          </a:bodyPr>
          <a:lstStyle/>
          <a:p>
            <a:r>
              <a:rPr lang="en-US" dirty="0"/>
              <a:t>T. Xin </a:t>
            </a:r>
            <a:r>
              <a:rPr lang="en-US" i="1" dirty="0"/>
              <a:t>et al</a:t>
            </a:r>
            <a:r>
              <a:rPr lang="en-US" dirty="0"/>
              <a:t>., Rev. Sci. </a:t>
            </a:r>
            <a:r>
              <a:rPr lang="en-US" dirty="0" err="1"/>
              <a:t>Instrum</a:t>
            </a:r>
            <a:r>
              <a:rPr lang="en-US" dirty="0"/>
              <a:t>. </a:t>
            </a:r>
            <a:r>
              <a:rPr lang="en-US" b="1" dirty="0"/>
              <a:t>87</a:t>
            </a:r>
            <a:r>
              <a:rPr lang="en-US" dirty="0"/>
              <a:t>, 093303 (2016)</a:t>
            </a:r>
          </a:p>
        </p:txBody>
      </p:sp>
    </p:spTree>
    <p:extLst>
      <p:ext uri="{BB962C8B-B14F-4D97-AF65-F5344CB8AC3E}">
        <p14:creationId xmlns:p14="http://schemas.microsoft.com/office/powerpoint/2010/main" val="14189146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EF109A-4326-6C48-98E3-3FC5670F96B4}"/>
              </a:ext>
            </a:extLst>
          </p:cNvPr>
          <p:cNvSpPr>
            <a:spLocks noGrp="1"/>
          </p:cNvSpPr>
          <p:nvPr>
            <p:ph type="title"/>
          </p:nvPr>
        </p:nvSpPr>
        <p:spPr/>
        <p:txBody>
          <a:bodyPr/>
          <a:lstStyle/>
          <a:p>
            <a:r>
              <a:rPr lang="en-US" dirty="0"/>
              <a:t>First Tests</a:t>
            </a:r>
          </a:p>
        </p:txBody>
      </p:sp>
      <p:pic>
        <p:nvPicPr>
          <p:cNvPr id="4" name="Picture 3">
            <a:extLst>
              <a:ext uri="{FF2B5EF4-FFF2-40B4-BE49-F238E27FC236}">
                <a16:creationId xmlns:a16="http://schemas.microsoft.com/office/drawing/2014/main" id="{714DE755-1AC2-C848-B71B-D9D727D1241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373993" y="3681662"/>
            <a:ext cx="5572679" cy="2690534"/>
          </a:xfrm>
          <a:prstGeom prst="rect">
            <a:avLst/>
          </a:prstGeom>
        </p:spPr>
      </p:pic>
      <p:sp>
        <p:nvSpPr>
          <p:cNvPr id="5" name="Rectangle 4">
            <a:extLst>
              <a:ext uri="{FF2B5EF4-FFF2-40B4-BE49-F238E27FC236}">
                <a16:creationId xmlns:a16="http://schemas.microsoft.com/office/drawing/2014/main" id="{8BE3A861-4276-D844-B580-4334ED4B0F75}"/>
              </a:ext>
            </a:extLst>
          </p:cNvPr>
          <p:cNvSpPr/>
          <p:nvPr/>
        </p:nvSpPr>
        <p:spPr>
          <a:xfrm>
            <a:off x="372979" y="5725865"/>
            <a:ext cx="4837927" cy="646331"/>
          </a:xfrm>
          <a:prstGeom prst="rect">
            <a:avLst/>
          </a:prstGeom>
        </p:spPr>
        <p:txBody>
          <a:bodyPr wrap="none">
            <a:spAutoFit/>
          </a:bodyPr>
          <a:lstStyle/>
          <a:p>
            <a:r>
              <a:rPr lang="en-US" dirty="0"/>
              <a:t>S. </a:t>
            </a:r>
            <a:r>
              <a:rPr lang="en-US" dirty="0" err="1"/>
              <a:t>Belomestnykh</a:t>
            </a:r>
            <a:r>
              <a:rPr lang="en-US" dirty="0"/>
              <a:t> </a:t>
            </a:r>
            <a:r>
              <a:rPr lang="en-US" i="1" dirty="0"/>
              <a:t>et al</a:t>
            </a:r>
            <a:r>
              <a:rPr lang="en-US" dirty="0"/>
              <a:t>., Proc. of SRF’11, MOPO054</a:t>
            </a:r>
          </a:p>
          <a:p>
            <a:r>
              <a:rPr lang="en-US" dirty="0"/>
              <a:t>S. </a:t>
            </a:r>
            <a:r>
              <a:rPr lang="en-US" dirty="0" err="1"/>
              <a:t>Belomestnykh</a:t>
            </a:r>
            <a:r>
              <a:rPr lang="en-US" dirty="0"/>
              <a:t> </a:t>
            </a:r>
            <a:r>
              <a:rPr lang="en-US" i="1" dirty="0"/>
              <a:t>et a</a:t>
            </a:r>
            <a:r>
              <a:rPr lang="en-US" dirty="0"/>
              <a:t>l., Proc of PAC’11, TUP051</a:t>
            </a:r>
          </a:p>
        </p:txBody>
      </p:sp>
      <p:pic>
        <p:nvPicPr>
          <p:cNvPr id="7" name="Picture 6">
            <a:extLst>
              <a:ext uri="{FF2B5EF4-FFF2-40B4-BE49-F238E27FC236}">
                <a16:creationId xmlns:a16="http://schemas.microsoft.com/office/drawing/2014/main" id="{6A74BA3C-C30B-934B-8185-9E8FB6F61D3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89534" y="703519"/>
            <a:ext cx="4274397" cy="2790697"/>
          </a:xfrm>
          <a:prstGeom prst="rect">
            <a:avLst/>
          </a:prstGeom>
        </p:spPr>
      </p:pic>
      <p:sp>
        <p:nvSpPr>
          <p:cNvPr id="10" name="TextBox 9">
            <a:extLst>
              <a:ext uri="{FF2B5EF4-FFF2-40B4-BE49-F238E27FC236}">
                <a16:creationId xmlns:a16="http://schemas.microsoft.com/office/drawing/2014/main" id="{81E0C6BF-0F3E-B642-9819-0E831C35B807}"/>
              </a:ext>
            </a:extLst>
          </p:cNvPr>
          <p:cNvSpPr txBox="1"/>
          <p:nvPr/>
        </p:nvSpPr>
        <p:spPr>
          <a:xfrm>
            <a:off x="372979" y="1455821"/>
            <a:ext cx="6246341" cy="3416320"/>
          </a:xfrm>
          <a:prstGeom prst="rect">
            <a:avLst/>
          </a:prstGeom>
          <a:noFill/>
        </p:spPr>
        <p:txBody>
          <a:bodyPr wrap="square" rtlCol="0">
            <a:spAutoFit/>
          </a:bodyPr>
          <a:lstStyle/>
          <a:p>
            <a:pPr marL="285750" indent="-285750">
              <a:buFont typeface="Arial" panose="020B0604020202020204" pitchFamily="34" charset="0"/>
              <a:buChar char="•"/>
            </a:pPr>
            <a:r>
              <a:rPr lang="en-US" dirty="0"/>
              <a:t>Due to the size of this cavity, testing in the cryomodule was easier and more efficient than trying to carry out an intermediate test before cryomodule assembly</a:t>
            </a:r>
          </a:p>
          <a:p>
            <a:pPr marL="285750" indent="-285750">
              <a:buFont typeface="Arial" panose="020B0604020202020204" pitchFamily="34" charset="0"/>
              <a:buChar char="•"/>
            </a:pPr>
            <a:r>
              <a:rPr lang="en-US" dirty="0"/>
              <a:t>The cryomodule’s vacuum vessel was made from low carbon steel. The vessel was demagnetized and acted as a magnetic shield.</a:t>
            </a:r>
          </a:p>
          <a:p>
            <a:pPr marL="285750" indent="-285750">
              <a:buFont typeface="Arial" panose="020B0604020202020204" pitchFamily="34" charset="0"/>
              <a:buChar char="•"/>
            </a:pPr>
            <a:r>
              <a:rPr lang="en-US" dirty="0"/>
              <a:t>Fundamental mode frequency was 113 MHz</a:t>
            </a:r>
          </a:p>
          <a:p>
            <a:pPr marL="285750" indent="-285750">
              <a:buFont typeface="Arial" panose="020B0604020202020204" pitchFamily="34" charset="0"/>
              <a:buChar char="•"/>
            </a:pPr>
            <a:r>
              <a:rPr lang="en-US" dirty="0"/>
              <a:t>Cooling time was 3.5 hours</a:t>
            </a:r>
          </a:p>
          <a:p>
            <a:pPr marL="285750" indent="-285750">
              <a:buFont typeface="Arial" panose="020B0604020202020204" pitchFamily="34" charset="0"/>
              <a:buChar char="•"/>
            </a:pPr>
            <a:r>
              <a:rPr lang="en-US" dirty="0"/>
              <a:t>Heat load 7 W</a:t>
            </a:r>
          </a:p>
          <a:p>
            <a:pPr marL="285750" indent="-285750">
              <a:buFont typeface="Arial" panose="020B0604020202020204" pitchFamily="34" charset="0"/>
              <a:buChar char="•"/>
            </a:pPr>
            <a:r>
              <a:rPr lang="en-US" dirty="0"/>
              <a:t>Observed gap voltage was 0.5 MV limited by allowable radiation levels</a:t>
            </a:r>
          </a:p>
          <a:p>
            <a:pPr marL="285750" indent="-285750">
              <a:buFont typeface="Arial" panose="020B0604020202020204" pitchFamily="34" charset="0"/>
              <a:buChar char="•"/>
            </a:pPr>
            <a:r>
              <a:rPr lang="en-US" dirty="0"/>
              <a:t>Sensitivity to the helium bath pressure is 10 Hz/mbar</a:t>
            </a:r>
          </a:p>
        </p:txBody>
      </p:sp>
    </p:spTree>
    <p:extLst>
      <p:ext uri="{BB962C8B-B14F-4D97-AF65-F5344CB8AC3E}">
        <p14:creationId xmlns:p14="http://schemas.microsoft.com/office/powerpoint/2010/main" val="23828373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6E80BC-A76C-534B-BCF7-A8E49B120E30}"/>
              </a:ext>
            </a:extLst>
          </p:cNvPr>
          <p:cNvSpPr>
            <a:spLocks noGrp="1"/>
          </p:cNvSpPr>
          <p:nvPr>
            <p:ph type="title"/>
          </p:nvPr>
        </p:nvSpPr>
        <p:spPr/>
        <p:txBody>
          <a:bodyPr/>
          <a:lstStyle/>
          <a:p>
            <a:r>
              <a:rPr lang="en-US" dirty="0"/>
              <a:t>Modifications for CeC Experiment</a:t>
            </a:r>
          </a:p>
        </p:txBody>
      </p:sp>
      <p:sp>
        <p:nvSpPr>
          <p:cNvPr id="3" name="Content Placeholder 2">
            <a:extLst>
              <a:ext uri="{FF2B5EF4-FFF2-40B4-BE49-F238E27FC236}">
                <a16:creationId xmlns:a16="http://schemas.microsoft.com/office/drawing/2014/main" id="{C03E9F2F-CE4C-7C4E-98CC-8544F5876781}"/>
              </a:ext>
            </a:extLst>
          </p:cNvPr>
          <p:cNvSpPr>
            <a:spLocks noGrp="1"/>
          </p:cNvSpPr>
          <p:nvPr>
            <p:ph idx="1"/>
          </p:nvPr>
        </p:nvSpPr>
        <p:spPr>
          <a:xfrm>
            <a:off x="464128" y="1066800"/>
            <a:ext cx="11504429" cy="2323171"/>
          </a:xfrm>
        </p:spPr>
        <p:txBody>
          <a:bodyPr>
            <a:normAutofit/>
          </a:bodyPr>
          <a:lstStyle/>
          <a:p>
            <a:r>
              <a:rPr lang="en-US" sz="2000" dirty="0"/>
              <a:t>The low-carbon-steel vacuum vessel was replaced with the stainless steel</a:t>
            </a:r>
          </a:p>
          <a:p>
            <a:r>
              <a:rPr lang="en-US" sz="2000" dirty="0"/>
              <a:t>The vacuum vessel has flanges on both ends to allow easy access to inside of the cryostat</a:t>
            </a:r>
          </a:p>
          <a:p>
            <a:r>
              <a:rPr lang="en-US" sz="2000" dirty="0"/>
              <a:t>Cryogenic stack was modified to interface with the BNL He refrigeration system</a:t>
            </a:r>
          </a:p>
          <a:p>
            <a:r>
              <a:rPr lang="en-US" sz="2000" dirty="0"/>
              <a:t>Two manual coarse tuners provided 80 kHz tuning range to match the harmonic of the RHIC revolution frequency</a:t>
            </a:r>
          </a:p>
          <a:p>
            <a:r>
              <a:rPr lang="en-US" sz="2000" dirty="0"/>
              <a:t>Fine tuning is achieved with movable FPC (tuning range &gt;3 kHz)</a:t>
            </a:r>
            <a:endParaRPr lang="en-US" dirty="0"/>
          </a:p>
        </p:txBody>
      </p:sp>
      <p:pic>
        <p:nvPicPr>
          <p:cNvPr id="5" name="Picture 4">
            <a:extLst>
              <a:ext uri="{FF2B5EF4-FFF2-40B4-BE49-F238E27FC236}">
                <a16:creationId xmlns:a16="http://schemas.microsoft.com/office/drawing/2014/main" id="{F55B6155-B33F-1F44-A239-D29CCC42184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5120" y="3389971"/>
            <a:ext cx="4946288" cy="3144982"/>
          </a:xfrm>
          <a:prstGeom prst="rect">
            <a:avLst/>
          </a:prstGeom>
        </p:spPr>
      </p:pic>
      <p:pic>
        <p:nvPicPr>
          <p:cNvPr id="6" name="Picture 5">
            <a:extLst>
              <a:ext uri="{FF2B5EF4-FFF2-40B4-BE49-F238E27FC236}">
                <a16:creationId xmlns:a16="http://schemas.microsoft.com/office/drawing/2014/main" id="{98B489AD-381C-6141-AEE5-FDC48F65D7F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21408" y="3389971"/>
            <a:ext cx="6928207" cy="3144981"/>
          </a:xfrm>
          <a:prstGeom prst="rect">
            <a:avLst/>
          </a:prstGeom>
        </p:spPr>
      </p:pic>
    </p:spTree>
    <p:extLst>
      <p:ext uri="{BB962C8B-B14F-4D97-AF65-F5344CB8AC3E}">
        <p14:creationId xmlns:p14="http://schemas.microsoft.com/office/powerpoint/2010/main" val="20879201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CBC3D-4D2E-D846-8B77-D08C9E20B361}"/>
              </a:ext>
            </a:extLst>
          </p:cNvPr>
          <p:cNvSpPr>
            <a:spLocks noGrp="1"/>
          </p:cNvSpPr>
          <p:nvPr>
            <p:ph type="title"/>
          </p:nvPr>
        </p:nvSpPr>
        <p:spPr/>
        <p:txBody>
          <a:bodyPr/>
          <a:lstStyle/>
          <a:p>
            <a:r>
              <a:rPr lang="en-US" dirty="0"/>
              <a:t>Conditioning</a:t>
            </a:r>
          </a:p>
        </p:txBody>
      </p:sp>
      <p:pic>
        <p:nvPicPr>
          <p:cNvPr id="3" name="Picture 2">
            <a:extLst>
              <a:ext uri="{FF2B5EF4-FFF2-40B4-BE49-F238E27FC236}">
                <a16:creationId xmlns:a16="http://schemas.microsoft.com/office/drawing/2014/main" id="{E8B74A4B-E7F4-F447-87D8-80B6BAC30C9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23989" y="96329"/>
            <a:ext cx="5115848" cy="3464416"/>
          </a:xfrm>
          <a:prstGeom prst="rect">
            <a:avLst/>
          </a:prstGeom>
        </p:spPr>
      </p:pic>
      <p:sp>
        <p:nvSpPr>
          <p:cNvPr id="4" name="TextBox 3">
            <a:extLst>
              <a:ext uri="{FF2B5EF4-FFF2-40B4-BE49-F238E27FC236}">
                <a16:creationId xmlns:a16="http://schemas.microsoft.com/office/drawing/2014/main" id="{7B55EFF0-2208-C747-A885-1753FDCDDBA6}"/>
              </a:ext>
            </a:extLst>
          </p:cNvPr>
          <p:cNvSpPr txBox="1"/>
          <p:nvPr/>
        </p:nvSpPr>
        <p:spPr>
          <a:xfrm>
            <a:off x="259739" y="1325563"/>
            <a:ext cx="5785789" cy="3785652"/>
          </a:xfrm>
          <a:prstGeom prst="rect">
            <a:avLst/>
          </a:prstGeom>
          <a:noFill/>
        </p:spPr>
        <p:txBody>
          <a:bodyPr wrap="square" rtlCol="0">
            <a:spAutoFit/>
          </a:bodyPr>
          <a:lstStyle/>
          <a:p>
            <a:r>
              <a:rPr lang="en-US" sz="2000" dirty="0"/>
              <a:t>The modified gun was cold tested again at </a:t>
            </a:r>
            <a:r>
              <a:rPr lang="en-US" sz="2000" dirty="0" err="1"/>
              <a:t>Niowave</a:t>
            </a:r>
            <a:r>
              <a:rPr lang="en-US" sz="2000" dirty="0"/>
              <a:t> in December of 2012 and February of 2013. During the test we have encountered multipacting zones</a:t>
            </a:r>
          </a:p>
          <a:p>
            <a:r>
              <a:rPr lang="en-US" sz="2000" dirty="0"/>
              <a:t>at very low fields, which were processed only after we modified the RF input coupler to increase its coupling.</a:t>
            </a:r>
          </a:p>
          <a:p>
            <a:r>
              <a:rPr lang="en-US" sz="2000" dirty="0"/>
              <a:t>Black squares show the processing which includes the activation of emitter and the consequent Q switch. Blue dots show the final Q</a:t>
            </a:r>
            <a:r>
              <a:rPr lang="en-US" sz="2000" baseline="-25000" dirty="0"/>
              <a:t>0</a:t>
            </a:r>
            <a:r>
              <a:rPr lang="en-US" sz="2000" dirty="0"/>
              <a:t> vs. </a:t>
            </a:r>
            <a:r>
              <a:rPr lang="en-US" sz="2000" dirty="0" err="1"/>
              <a:t>V</a:t>
            </a:r>
            <a:r>
              <a:rPr lang="en-US" sz="2000" baseline="-25000" dirty="0" err="1"/>
              <a:t>c</a:t>
            </a:r>
            <a:r>
              <a:rPr lang="en-US" sz="2000" dirty="0"/>
              <a:t> curve after the high power pulse process. </a:t>
            </a:r>
          </a:p>
          <a:p>
            <a:r>
              <a:rPr lang="en-US" sz="2000" dirty="0"/>
              <a:t>After processing the gap voltage reached 0.92 MV in CW mode, only limited by the radiation concern at </a:t>
            </a:r>
            <a:r>
              <a:rPr lang="en-US" sz="2000" dirty="0" err="1"/>
              <a:t>Niowave</a:t>
            </a:r>
            <a:r>
              <a:rPr lang="en-US" sz="2000" dirty="0"/>
              <a:t> test facility.</a:t>
            </a:r>
          </a:p>
        </p:txBody>
      </p:sp>
      <p:pic>
        <p:nvPicPr>
          <p:cNvPr id="5" name="Picture 4">
            <a:extLst>
              <a:ext uri="{FF2B5EF4-FFF2-40B4-BE49-F238E27FC236}">
                <a16:creationId xmlns:a16="http://schemas.microsoft.com/office/drawing/2014/main" id="{6B55158A-C1FC-2447-8E6C-69E5E365ACE7}"/>
              </a:ext>
            </a:extLst>
          </p:cNvPr>
          <p:cNvPicPr>
            <a:picLocks noChangeAspect="1"/>
          </p:cNvPicPr>
          <p:nvPr/>
        </p:nvPicPr>
        <p:blipFill>
          <a:blip r:embed="rId3"/>
          <a:stretch>
            <a:fillRect/>
          </a:stretch>
        </p:blipFill>
        <p:spPr>
          <a:xfrm>
            <a:off x="7156317" y="3560745"/>
            <a:ext cx="4442276" cy="3024947"/>
          </a:xfrm>
          <a:prstGeom prst="rect">
            <a:avLst/>
          </a:prstGeom>
        </p:spPr>
      </p:pic>
      <p:sp>
        <p:nvSpPr>
          <p:cNvPr id="6" name="TextBox 5">
            <a:extLst>
              <a:ext uri="{FF2B5EF4-FFF2-40B4-BE49-F238E27FC236}">
                <a16:creationId xmlns:a16="http://schemas.microsoft.com/office/drawing/2014/main" id="{FDF0FB75-76E0-DE42-BD87-36CB6BC94C06}"/>
              </a:ext>
            </a:extLst>
          </p:cNvPr>
          <p:cNvSpPr txBox="1"/>
          <p:nvPr/>
        </p:nvSpPr>
        <p:spPr>
          <a:xfrm>
            <a:off x="794274" y="5795928"/>
            <a:ext cx="4688848" cy="646331"/>
          </a:xfrm>
          <a:prstGeom prst="rect">
            <a:avLst/>
          </a:prstGeom>
          <a:noFill/>
        </p:spPr>
        <p:txBody>
          <a:bodyPr wrap="none" rtlCol="0">
            <a:spAutoFit/>
          </a:bodyPr>
          <a:lstStyle/>
          <a:p>
            <a:r>
              <a:rPr lang="en-US" dirty="0"/>
              <a:t>S. </a:t>
            </a:r>
            <a:r>
              <a:rPr lang="en-US" dirty="0" err="1"/>
              <a:t>Belomestnykh</a:t>
            </a:r>
            <a:r>
              <a:rPr lang="en-US" dirty="0"/>
              <a:t> </a:t>
            </a:r>
            <a:r>
              <a:rPr lang="en-US" i="1" dirty="0"/>
              <a:t>et al</a:t>
            </a:r>
            <a:r>
              <a:rPr lang="en-US" dirty="0"/>
              <a:t>., Proc. of SRF’13, MOP016</a:t>
            </a:r>
          </a:p>
          <a:p>
            <a:r>
              <a:rPr lang="en-US" dirty="0"/>
              <a:t>S. </a:t>
            </a:r>
            <a:r>
              <a:rPr lang="en-US" dirty="0" err="1"/>
              <a:t>Belomestnykh</a:t>
            </a:r>
            <a:r>
              <a:rPr lang="en-US" dirty="0"/>
              <a:t>, Proc. of SRF’13, MOIOB03</a:t>
            </a:r>
          </a:p>
        </p:txBody>
      </p:sp>
    </p:spTree>
    <p:extLst>
      <p:ext uri="{BB962C8B-B14F-4D97-AF65-F5344CB8AC3E}">
        <p14:creationId xmlns:p14="http://schemas.microsoft.com/office/powerpoint/2010/main" val="24646980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48BD889-B70F-6447-8E2B-18FFF7AEC93E}"/>
              </a:ext>
            </a:extLst>
          </p:cNvPr>
          <p:cNvPicPr>
            <a:picLocks noChangeAspect="1"/>
          </p:cNvPicPr>
          <p:nvPr/>
        </p:nvPicPr>
        <p:blipFill>
          <a:blip r:embed="rId2"/>
          <a:stretch>
            <a:fillRect/>
          </a:stretch>
        </p:blipFill>
        <p:spPr>
          <a:xfrm>
            <a:off x="3736178" y="3299767"/>
            <a:ext cx="4810384" cy="2886231"/>
          </a:xfrm>
          <a:prstGeom prst="rect">
            <a:avLst/>
          </a:prstGeom>
        </p:spPr>
      </p:pic>
      <p:sp>
        <p:nvSpPr>
          <p:cNvPr id="2" name="Title 1">
            <a:extLst>
              <a:ext uri="{FF2B5EF4-FFF2-40B4-BE49-F238E27FC236}">
                <a16:creationId xmlns:a16="http://schemas.microsoft.com/office/drawing/2014/main" id="{C98E889B-BF5D-3D4A-AE8A-DB8B4A0550D2}"/>
              </a:ext>
            </a:extLst>
          </p:cNvPr>
          <p:cNvSpPr>
            <a:spLocks noGrp="1"/>
          </p:cNvSpPr>
          <p:nvPr>
            <p:ph type="title"/>
          </p:nvPr>
        </p:nvSpPr>
        <p:spPr/>
        <p:txBody>
          <a:bodyPr/>
          <a:lstStyle/>
          <a:p>
            <a:r>
              <a:rPr lang="en-US" dirty="0"/>
              <a:t>Tests after Modification</a:t>
            </a:r>
          </a:p>
        </p:txBody>
      </p:sp>
      <p:sp>
        <p:nvSpPr>
          <p:cNvPr id="4" name="TextBox 3">
            <a:extLst>
              <a:ext uri="{FF2B5EF4-FFF2-40B4-BE49-F238E27FC236}">
                <a16:creationId xmlns:a16="http://schemas.microsoft.com/office/drawing/2014/main" id="{48660624-91A7-5840-A34C-640BA849E6DB}"/>
              </a:ext>
            </a:extLst>
          </p:cNvPr>
          <p:cNvSpPr txBox="1"/>
          <p:nvPr/>
        </p:nvSpPr>
        <p:spPr>
          <a:xfrm>
            <a:off x="2580229" y="6400800"/>
            <a:ext cx="3697807" cy="369332"/>
          </a:xfrm>
          <a:prstGeom prst="rect">
            <a:avLst/>
          </a:prstGeom>
          <a:noFill/>
        </p:spPr>
        <p:txBody>
          <a:bodyPr wrap="none" rtlCol="0">
            <a:spAutoFit/>
          </a:bodyPr>
          <a:lstStyle/>
          <a:p>
            <a:r>
              <a:rPr lang="en-US" dirty="0"/>
              <a:t>T. Xin </a:t>
            </a:r>
            <a:r>
              <a:rPr lang="en-US" i="1" dirty="0"/>
              <a:t>et al</a:t>
            </a:r>
            <a:r>
              <a:rPr lang="en-US" dirty="0"/>
              <a:t>., Proc. of PAC’13, THPAC35</a:t>
            </a:r>
          </a:p>
        </p:txBody>
      </p:sp>
      <p:pic>
        <p:nvPicPr>
          <p:cNvPr id="5" name="Picture 4">
            <a:extLst>
              <a:ext uri="{FF2B5EF4-FFF2-40B4-BE49-F238E27FC236}">
                <a16:creationId xmlns:a16="http://schemas.microsoft.com/office/drawing/2014/main" id="{9B56A78E-0892-F74A-9B66-81B8D7D3F0AF}"/>
              </a:ext>
            </a:extLst>
          </p:cNvPr>
          <p:cNvPicPr>
            <a:picLocks noChangeAspect="1"/>
          </p:cNvPicPr>
          <p:nvPr/>
        </p:nvPicPr>
        <p:blipFill>
          <a:blip r:embed="rId3"/>
          <a:stretch>
            <a:fillRect/>
          </a:stretch>
        </p:blipFill>
        <p:spPr>
          <a:xfrm>
            <a:off x="139671" y="1166702"/>
            <a:ext cx="4745789" cy="2099612"/>
          </a:xfrm>
          <a:prstGeom prst="rect">
            <a:avLst/>
          </a:prstGeom>
        </p:spPr>
      </p:pic>
      <p:pic>
        <p:nvPicPr>
          <p:cNvPr id="7" name="Content Placeholder 3" descr="NiowaveTest112MHz 003.JPG">
            <a:extLst>
              <a:ext uri="{FF2B5EF4-FFF2-40B4-BE49-F238E27FC236}">
                <a16:creationId xmlns:a16="http://schemas.microsoft.com/office/drawing/2014/main" id="{D267D3B2-7AEB-B645-B1E8-47894BE7EDE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604627" y="3481116"/>
            <a:ext cx="3474291" cy="2373119"/>
          </a:xfrm>
          <a:prstGeom prst="rect">
            <a:avLst/>
          </a:prstGeom>
        </p:spPr>
      </p:pic>
      <p:pic>
        <p:nvPicPr>
          <p:cNvPr id="9" name="Picture 8">
            <a:extLst>
              <a:ext uri="{FF2B5EF4-FFF2-40B4-BE49-F238E27FC236}">
                <a16:creationId xmlns:a16="http://schemas.microsoft.com/office/drawing/2014/main" id="{5502A7B8-EA9C-7B41-8167-9215C2450A7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3385917"/>
            <a:ext cx="3961306" cy="2895280"/>
          </a:xfrm>
          <a:prstGeom prst="rect">
            <a:avLst/>
          </a:prstGeom>
        </p:spPr>
      </p:pic>
      <p:sp>
        <p:nvSpPr>
          <p:cNvPr id="11" name="TextBox 10">
            <a:extLst>
              <a:ext uri="{FF2B5EF4-FFF2-40B4-BE49-F238E27FC236}">
                <a16:creationId xmlns:a16="http://schemas.microsoft.com/office/drawing/2014/main" id="{87C5C33A-4865-D445-A7F4-BB68F0205B3D}"/>
              </a:ext>
            </a:extLst>
          </p:cNvPr>
          <p:cNvSpPr txBox="1"/>
          <p:nvPr/>
        </p:nvSpPr>
        <p:spPr>
          <a:xfrm>
            <a:off x="5721801" y="1439472"/>
            <a:ext cx="5195242" cy="1200329"/>
          </a:xfrm>
          <a:prstGeom prst="rect">
            <a:avLst/>
          </a:prstGeom>
          <a:noFill/>
        </p:spPr>
        <p:txBody>
          <a:bodyPr wrap="square" rtlCol="0">
            <a:spAutoFit/>
          </a:bodyPr>
          <a:lstStyle/>
          <a:p>
            <a:r>
              <a:rPr lang="en-US" dirty="0"/>
              <a:t>A ring down measurement of 3.2 dB in 4.7 seconds</a:t>
            </a:r>
          </a:p>
          <a:p>
            <a:r>
              <a:rPr lang="en-US" dirty="0"/>
              <a:t>Measured low-field Q exceeded 4×10</a:t>
            </a:r>
            <a:r>
              <a:rPr lang="en-US" baseline="30000" dirty="0"/>
              <a:t>9 </a:t>
            </a:r>
            <a:r>
              <a:rPr lang="en-US" dirty="0"/>
              <a:t> (no coupler correction)</a:t>
            </a:r>
          </a:p>
          <a:p>
            <a:r>
              <a:rPr lang="en-US" dirty="0"/>
              <a:t>Frequency sensitivity to pressure is 8 kHz/mbar</a:t>
            </a:r>
          </a:p>
        </p:txBody>
      </p:sp>
    </p:spTree>
    <p:extLst>
      <p:ext uri="{BB962C8B-B14F-4D97-AF65-F5344CB8AC3E}">
        <p14:creationId xmlns:p14="http://schemas.microsoft.com/office/powerpoint/2010/main" val="8280883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C110C-0F34-C44E-80E0-0D0D7247DC9E}"/>
              </a:ext>
            </a:extLst>
          </p:cNvPr>
          <p:cNvSpPr>
            <a:spLocks noGrp="1"/>
          </p:cNvSpPr>
          <p:nvPr>
            <p:ph type="title"/>
          </p:nvPr>
        </p:nvSpPr>
        <p:spPr/>
        <p:txBody>
          <a:bodyPr/>
          <a:lstStyle/>
          <a:p>
            <a:r>
              <a:rPr lang="en-US" dirty="0"/>
              <a:t>Cross Section of the Installed Gun</a:t>
            </a:r>
          </a:p>
        </p:txBody>
      </p:sp>
      <p:pic>
        <p:nvPicPr>
          <p:cNvPr id="3" name="Picture 2">
            <a:extLst>
              <a:ext uri="{FF2B5EF4-FFF2-40B4-BE49-F238E27FC236}">
                <a16:creationId xmlns:a16="http://schemas.microsoft.com/office/drawing/2014/main" id="{99262EFA-56F6-024E-81D3-5B16D0ABB659}"/>
              </a:ext>
            </a:extLst>
          </p:cNvPr>
          <p:cNvPicPr>
            <a:picLocks noChangeAspect="1"/>
          </p:cNvPicPr>
          <p:nvPr/>
        </p:nvPicPr>
        <p:blipFill>
          <a:blip r:embed="rId2"/>
          <a:stretch>
            <a:fillRect/>
          </a:stretch>
        </p:blipFill>
        <p:spPr>
          <a:xfrm>
            <a:off x="483268" y="1560627"/>
            <a:ext cx="11225463" cy="4113205"/>
          </a:xfrm>
          <a:prstGeom prst="rect">
            <a:avLst/>
          </a:prstGeom>
        </p:spPr>
      </p:pic>
    </p:spTree>
    <p:extLst>
      <p:ext uri="{BB962C8B-B14F-4D97-AF65-F5344CB8AC3E}">
        <p14:creationId xmlns:p14="http://schemas.microsoft.com/office/powerpoint/2010/main" val="7665137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normAutofit/>
          </a:bodyPr>
          <a:lstStyle/>
          <a:p>
            <a:r>
              <a:rPr lang="en-US" dirty="0"/>
              <a:t>Cathode Injection System Components</a:t>
            </a:r>
          </a:p>
        </p:txBody>
      </p:sp>
      <p:grpSp>
        <p:nvGrpSpPr>
          <p:cNvPr id="2" name="Group 1">
            <a:extLst>
              <a:ext uri="{FF2B5EF4-FFF2-40B4-BE49-F238E27FC236}">
                <a16:creationId xmlns:a16="http://schemas.microsoft.com/office/drawing/2014/main" id="{C3E02005-C243-624A-A1AB-EA1D369A844A}"/>
              </a:ext>
            </a:extLst>
          </p:cNvPr>
          <p:cNvGrpSpPr/>
          <p:nvPr/>
        </p:nvGrpSpPr>
        <p:grpSpPr>
          <a:xfrm>
            <a:off x="637309" y="1325563"/>
            <a:ext cx="7162800" cy="5188800"/>
            <a:chOff x="2438400" y="1295400"/>
            <a:chExt cx="7162800" cy="5188800"/>
          </a:xfrm>
        </p:grpSpPr>
        <p:pic>
          <p:nvPicPr>
            <p:cNvPr id="4114" name="Picture 18"/>
            <p:cNvPicPr>
              <a:picLocks noChangeAspect="1" noChangeArrowheads="1"/>
            </p:cNvPicPr>
            <p:nvPr/>
          </p:nvPicPr>
          <p:blipFill>
            <a:blip r:embed="rId2" cstate="hqprint">
              <a:extLst>
                <a:ext uri="{28A0092B-C50C-407E-A947-70E740481C1C}">
                  <a14:useLocalDpi xmlns:a14="http://schemas.microsoft.com/office/drawing/2010/main"/>
                </a:ext>
              </a:extLst>
            </a:blip>
            <a:srcRect/>
            <a:stretch>
              <a:fillRect/>
            </a:stretch>
          </p:blipFill>
          <p:spPr bwMode="auto">
            <a:xfrm>
              <a:off x="2438400" y="1295400"/>
              <a:ext cx="7162800" cy="5188800"/>
            </a:xfrm>
            <a:prstGeom prst="rect">
              <a:avLst/>
            </a:prstGeom>
            <a:noFill/>
            <a:ln w="9525">
              <a:noFill/>
              <a:miter lim="800000"/>
              <a:headEnd/>
              <a:tailEnd/>
            </a:ln>
          </p:spPr>
        </p:pic>
        <p:cxnSp>
          <p:nvCxnSpPr>
            <p:cNvPr id="5" name="Straight Arrow Connector 4"/>
            <p:cNvCxnSpPr/>
            <p:nvPr/>
          </p:nvCxnSpPr>
          <p:spPr>
            <a:xfrm rot="5400000" flipH="1" flipV="1">
              <a:off x="3162300" y="3543300"/>
              <a:ext cx="1066800" cy="5334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101" name="TextBox 5"/>
            <p:cNvSpPr txBox="1">
              <a:spLocks noChangeArrowheads="1"/>
            </p:cNvSpPr>
            <p:nvPr/>
          </p:nvSpPr>
          <p:spPr bwMode="auto">
            <a:xfrm>
              <a:off x="2819400" y="4267201"/>
              <a:ext cx="1447800" cy="646113"/>
            </a:xfrm>
            <a:prstGeom prst="rect">
              <a:avLst/>
            </a:prstGeom>
            <a:noFill/>
            <a:ln w="9525">
              <a:noFill/>
              <a:miter lim="800000"/>
              <a:headEnd/>
              <a:tailEnd/>
            </a:ln>
          </p:spPr>
          <p:txBody>
            <a:bodyPr>
              <a:spAutoFit/>
            </a:bodyPr>
            <a:lstStyle/>
            <a:p>
              <a:r>
                <a:rPr lang="en-US" dirty="0">
                  <a:solidFill>
                    <a:schemeClr val="bg2">
                      <a:lumMod val="90000"/>
                    </a:schemeClr>
                  </a:solidFill>
                  <a:latin typeface="Calibri" pitchFamily="34" charset="0"/>
                </a:rPr>
                <a:t>Stalk Assembly</a:t>
              </a:r>
            </a:p>
          </p:txBody>
        </p:sp>
        <p:cxnSp>
          <p:nvCxnSpPr>
            <p:cNvPr id="7" name="Straight Arrow Connector 6"/>
            <p:cNvCxnSpPr/>
            <p:nvPr/>
          </p:nvCxnSpPr>
          <p:spPr>
            <a:xfrm flipV="1">
              <a:off x="5105400" y="4572000"/>
              <a:ext cx="685800" cy="6858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103" name="TextBox 7"/>
            <p:cNvSpPr txBox="1">
              <a:spLocks noChangeArrowheads="1"/>
            </p:cNvSpPr>
            <p:nvPr/>
          </p:nvSpPr>
          <p:spPr bwMode="auto">
            <a:xfrm>
              <a:off x="6096000" y="2209801"/>
              <a:ext cx="1524000" cy="646113"/>
            </a:xfrm>
            <a:prstGeom prst="rect">
              <a:avLst/>
            </a:prstGeom>
            <a:noFill/>
            <a:ln w="9525">
              <a:noFill/>
              <a:miter lim="800000"/>
              <a:headEnd/>
              <a:tailEnd/>
            </a:ln>
          </p:spPr>
          <p:txBody>
            <a:bodyPr>
              <a:spAutoFit/>
            </a:bodyPr>
            <a:lstStyle/>
            <a:p>
              <a:r>
                <a:rPr lang="en-US" dirty="0">
                  <a:solidFill>
                    <a:schemeClr val="bg2">
                      <a:lumMod val="90000"/>
                    </a:schemeClr>
                  </a:solidFill>
                  <a:latin typeface="Calibri" pitchFamily="34" charset="0"/>
                </a:rPr>
                <a:t>Kinematic stalk  stop</a:t>
              </a:r>
            </a:p>
          </p:txBody>
        </p:sp>
        <p:cxnSp>
          <p:nvCxnSpPr>
            <p:cNvPr id="9" name="Straight Arrow Connector 8"/>
            <p:cNvCxnSpPr>
              <a:stCxn id="4103" idx="1"/>
            </p:cNvCxnSpPr>
            <p:nvPr/>
          </p:nvCxnSpPr>
          <p:spPr>
            <a:xfrm>
              <a:off x="6096000" y="2532858"/>
              <a:ext cx="76200" cy="112474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105" name="TextBox 9"/>
            <p:cNvSpPr txBox="1">
              <a:spLocks noChangeArrowheads="1"/>
            </p:cNvSpPr>
            <p:nvPr/>
          </p:nvSpPr>
          <p:spPr bwMode="auto">
            <a:xfrm>
              <a:off x="3505200" y="4953001"/>
              <a:ext cx="1676400" cy="646113"/>
            </a:xfrm>
            <a:prstGeom prst="rect">
              <a:avLst/>
            </a:prstGeom>
            <a:noFill/>
            <a:ln w="9525">
              <a:noFill/>
              <a:miter lim="800000"/>
              <a:headEnd/>
              <a:tailEnd/>
            </a:ln>
          </p:spPr>
          <p:txBody>
            <a:bodyPr>
              <a:spAutoFit/>
            </a:bodyPr>
            <a:lstStyle/>
            <a:p>
              <a:pPr algn="ctr"/>
              <a:r>
                <a:rPr lang="en-US" dirty="0">
                  <a:solidFill>
                    <a:schemeClr val="bg2">
                      <a:lumMod val="90000"/>
                    </a:schemeClr>
                  </a:solidFill>
                  <a:latin typeface="Calibri" pitchFamily="34" charset="0"/>
                </a:rPr>
                <a:t>External stalk  Ion pump</a:t>
              </a:r>
            </a:p>
          </p:txBody>
        </p:sp>
        <p:cxnSp>
          <p:nvCxnSpPr>
            <p:cNvPr id="11" name="Straight Arrow Connector 10"/>
            <p:cNvCxnSpPr/>
            <p:nvPr/>
          </p:nvCxnSpPr>
          <p:spPr>
            <a:xfrm flipV="1">
              <a:off x="5562600" y="5257800"/>
              <a:ext cx="1219200" cy="6858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107" name="TextBox 11"/>
            <p:cNvSpPr txBox="1">
              <a:spLocks noChangeArrowheads="1"/>
            </p:cNvSpPr>
            <p:nvPr/>
          </p:nvSpPr>
          <p:spPr bwMode="auto">
            <a:xfrm>
              <a:off x="6400800" y="2819400"/>
              <a:ext cx="2209800" cy="369888"/>
            </a:xfrm>
            <a:prstGeom prst="rect">
              <a:avLst/>
            </a:prstGeom>
            <a:noFill/>
            <a:ln w="9525">
              <a:noFill/>
              <a:miter lim="800000"/>
              <a:headEnd/>
              <a:tailEnd/>
            </a:ln>
          </p:spPr>
          <p:txBody>
            <a:bodyPr>
              <a:spAutoFit/>
            </a:bodyPr>
            <a:lstStyle/>
            <a:p>
              <a:r>
                <a:rPr lang="en-US" dirty="0">
                  <a:solidFill>
                    <a:schemeClr val="bg2">
                      <a:lumMod val="90000"/>
                    </a:schemeClr>
                  </a:solidFill>
                  <a:latin typeface="Calibri" pitchFamily="34" charset="0"/>
                </a:rPr>
                <a:t>Cooling line interface</a:t>
              </a:r>
            </a:p>
          </p:txBody>
        </p:sp>
        <p:sp>
          <p:nvSpPr>
            <p:cNvPr id="4109" name="TextBox 13"/>
            <p:cNvSpPr txBox="1">
              <a:spLocks noChangeArrowheads="1"/>
            </p:cNvSpPr>
            <p:nvPr/>
          </p:nvSpPr>
          <p:spPr bwMode="auto">
            <a:xfrm>
              <a:off x="4038600" y="5638801"/>
              <a:ext cx="1524000" cy="646113"/>
            </a:xfrm>
            <a:prstGeom prst="rect">
              <a:avLst/>
            </a:prstGeom>
            <a:noFill/>
            <a:ln w="9525">
              <a:noFill/>
              <a:miter lim="800000"/>
              <a:headEnd/>
              <a:tailEnd/>
            </a:ln>
          </p:spPr>
          <p:txBody>
            <a:bodyPr>
              <a:spAutoFit/>
            </a:bodyPr>
            <a:lstStyle/>
            <a:p>
              <a:r>
                <a:rPr lang="en-US" dirty="0">
                  <a:solidFill>
                    <a:schemeClr val="bg2">
                      <a:lumMod val="90000"/>
                    </a:schemeClr>
                  </a:solidFill>
                  <a:latin typeface="Calibri" pitchFamily="34" charset="0"/>
                </a:rPr>
                <a:t>Internal stalk Ion Pump</a:t>
              </a:r>
            </a:p>
          </p:txBody>
        </p:sp>
        <p:cxnSp>
          <p:nvCxnSpPr>
            <p:cNvPr id="15" name="Straight Arrow Connector 14"/>
            <p:cNvCxnSpPr/>
            <p:nvPr/>
          </p:nvCxnSpPr>
          <p:spPr>
            <a:xfrm flipH="1">
              <a:off x="7162800" y="3276600"/>
              <a:ext cx="152400" cy="10668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pic>
        <p:nvPicPr>
          <p:cNvPr id="18" name="Picture 3" descr="112mhz_external_assembly.bmp">
            <a:extLst>
              <a:ext uri="{FF2B5EF4-FFF2-40B4-BE49-F238E27FC236}">
                <a16:creationId xmlns:a16="http://schemas.microsoft.com/office/drawing/2014/main" id="{71089953-B4D9-0E45-BB78-53B898261462}"/>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984160" y="1325563"/>
            <a:ext cx="3899097" cy="2835707"/>
          </a:xfrm>
          <a:prstGeom prst="rect">
            <a:avLst/>
          </a:prstGeom>
          <a:noFill/>
          <a:ln w="9525">
            <a:noFill/>
            <a:miter lim="800000"/>
            <a:headEnd/>
            <a:tailEnd/>
          </a:ln>
        </p:spPr>
      </p:pic>
      <p:sp>
        <p:nvSpPr>
          <p:cNvPr id="3" name="TextBox 2">
            <a:extLst>
              <a:ext uri="{FF2B5EF4-FFF2-40B4-BE49-F238E27FC236}">
                <a16:creationId xmlns:a16="http://schemas.microsoft.com/office/drawing/2014/main" id="{2E7C3932-3CC6-D643-9F49-6BFAB3D22FD4}"/>
              </a:ext>
            </a:extLst>
          </p:cNvPr>
          <p:cNvSpPr txBox="1"/>
          <p:nvPr/>
        </p:nvSpPr>
        <p:spPr>
          <a:xfrm>
            <a:off x="8078156" y="4373563"/>
            <a:ext cx="3853592" cy="923330"/>
          </a:xfrm>
          <a:prstGeom prst="rect">
            <a:avLst/>
          </a:prstGeom>
          <a:noFill/>
        </p:spPr>
        <p:txBody>
          <a:bodyPr wrap="square" rtlCol="0">
            <a:spAutoFit/>
          </a:bodyPr>
          <a:lstStyle/>
          <a:p>
            <a:r>
              <a:rPr lang="en-US" dirty="0"/>
              <a:t>Cathode and stalk position can be adjusted inside the cavity nose for beam dynamics</a:t>
            </a:r>
          </a:p>
        </p:txBody>
      </p:sp>
    </p:spTree>
    <p:extLst>
      <p:ext uri="{BB962C8B-B14F-4D97-AF65-F5344CB8AC3E}">
        <p14:creationId xmlns:p14="http://schemas.microsoft.com/office/powerpoint/2010/main" val="391562240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5902</TotalTime>
  <Words>1534</Words>
  <Application>Microsoft Macintosh PowerPoint</Application>
  <PresentationFormat>Widescreen</PresentationFormat>
  <Paragraphs>156</Paragraphs>
  <Slides>22</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Arial</vt:lpstr>
      <vt:lpstr>Calibri</vt:lpstr>
      <vt:lpstr>Calibri Light</vt:lpstr>
      <vt:lpstr>Cambria Math</vt:lpstr>
      <vt:lpstr>Symbol</vt:lpstr>
      <vt:lpstr>Office Theme</vt:lpstr>
      <vt:lpstr>Operation of the CeC  113 MHz SRF Gun</vt:lpstr>
      <vt:lpstr>Introduction</vt:lpstr>
      <vt:lpstr>Design Parameters</vt:lpstr>
      <vt:lpstr>First Tests</vt:lpstr>
      <vt:lpstr>Modifications for CeC Experiment</vt:lpstr>
      <vt:lpstr>Conditioning</vt:lpstr>
      <vt:lpstr>Tests after Modification</vt:lpstr>
      <vt:lpstr>Cross Section of the Installed Gun</vt:lpstr>
      <vt:lpstr>Cathode Injection System Components</vt:lpstr>
      <vt:lpstr>Fundamental Power Coupler</vt:lpstr>
      <vt:lpstr>PowerPoint Presentation</vt:lpstr>
      <vt:lpstr>Multipacting</vt:lpstr>
      <vt:lpstr>Initial Conditioning</vt:lpstr>
      <vt:lpstr>One of the First Beams</vt:lpstr>
      <vt:lpstr>First Energy Measurement with Solenoid</vt:lpstr>
      <vt:lpstr>Breaking through  Multipacting Barriers</vt:lpstr>
      <vt:lpstr>Achieved Performance</vt:lpstr>
      <vt:lpstr>Emittance</vt:lpstr>
      <vt:lpstr>Measuring Cathode Recess</vt:lpstr>
      <vt:lpstr>Measuring Gun Axis Tilt</vt:lpstr>
      <vt:lpstr>Observations</vt:lpstr>
      <vt:lpstr>Future Plans</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Operation of 113 MHz SRF Gun</dc:title>
  <dc:creator>Pinayev, Igor</dc:creator>
  <cp:lastModifiedBy>Pinayev, Igor</cp:lastModifiedBy>
  <cp:revision>69</cp:revision>
  <dcterms:created xsi:type="dcterms:W3CDTF">2022-08-24T19:52:10Z</dcterms:created>
  <dcterms:modified xsi:type="dcterms:W3CDTF">2022-10-10T22:50:49Z</dcterms:modified>
</cp:coreProperties>
</file>