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78" r:id="rId5"/>
    <p:sldId id="299" r:id="rId6"/>
    <p:sldId id="302" r:id="rId7"/>
    <p:sldId id="304" r:id="rId8"/>
    <p:sldId id="303" r:id="rId9"/>
    <p:sldId id="281" r:id="rId10"/>
    <p:sldId id="285" r:id="rId11"/>
    <p:sldId id="293" r:id="rId12"/>
    <p:sldId id="294" r:id="rId13"/>
    <p:sldId id="305" r:id="rId14"/>
    <p:sldId id="306" r:id="rId15"/>
    <p:sldId id="307" r:id="rId16"/>
    <p:sldId id="29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292" r:id="rId25"/>
    <p:sldId id="300" r:id="rId26"/>
    <p:sldId id="282" r:id="rId27"/>
    <p:sldId id="308" r:id="rId28"/>
    <p:sldId id="316" r:id="rId29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D0"/>
    <a:srgbClr val="981E32"/>
    <a:srgbClr val="F66308"/>
    <a:srgbClr val="D2C295"/>
    <a:srgbClr val="A79E70"/>
    <a:srgbClr val="DB5807"/>
    <a:srgbClr val="E17000"/>
    <a:srgbClr val="FFFFFF"/>
    <a:srgbClr val="C75B12"/>
    <a:srgbClr val="5B8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959AD0-1C87-0468-587D-DD611DDBE618}" v="1" dt="2022-01-12T21:58:01.890"/>
    <p1510:client id="{EAB958B6-3880-3DC4-F6B7-448E3880E435}" v="51" dt="2022-01-14T17:27:33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2523" autoAdjust="0"/>
  </p:normalViewPr>
  <p:slideViewPr>
    <p:cSldViewPr snapToObjects="1" showGuides="1">
      <p:cViewPr varScale="1">
        <p:scale>
          <a:sx n="107" d="100"/>
          <a:sy n="107" d="100"/>
        </p:scale>
        <p:origin x="893" y="82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67" d="100"/>
          <a:sy n="67" d="100"/>
        </p:scale>
        <p:origin x="3108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15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56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84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43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49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0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97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44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5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12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5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3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67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45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1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5" b="51513"/>
          <a:stretch/>
        </p:blipFill>
        <p:spPr>
          <a:xfrm>
            <a:off x="6917902" y="2666615"/>
            <a:ext cx="216631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3F41A-623A-084A-9B29-C305AC8E24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172" y="3257550"/>
            <a:ext cx="2138948" cy="4572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0186546-5EC2-1D4D-9986-0160DB0517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62" y="4163266"/>
            <a:ext cx="1666596" cy="914400"/>
          </a:xfrm>
          <a:prstGeom prst="rect">
            <a:avLst/>
          </a:prstGeom>
        </p:spPr>
      </p:pic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646CF95-F868-6946-BAD5-A3F07EEAA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17" y="3943350"/>
            <a:ext cx="888076" cy="1134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D957F-1939-924C-8662-853791B9D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03"/>
          <a:stretch>
            <a:fillRect/>
          </a:stretch>
        </p:blipFill>
        <p:spPr>
          <a:xfrm>
            <a:off x="5525058" y="3867150"/>
            <a:ext cx="2293743" cy="640080"/>
          </a:xfrm>
          <a:custGeom>
            <a:avLst/>
            <a:gdLst>
              <a:gd name="connsiteX0" fmla="*/ 555660 w 2842031"/>
              <a:gd name="connsiteY0" fmla="*/ 0 h 793082"/>
              <a:gd name="connsiteX1" fmla="*/ 2842031 w 2842031"/>
              <a:gd name="connsiteY1" fmla="*/ 0 h 793082"/>
              <a:gd name="connsiteX2" fmla="*/ 2842031 w 2842031"/>
              <a:gd name="connsiteY2" fmla="*/ 793082 h 793082"/>
              <a:gd name="connsiteX3" fmla="*/ 0 w 2842031"/>
              <a:gd name="connsiteY3" fmla="*/ 793082 h 793082"/>
              <a:gd name="connsiteX4" fmla="*/ 0 w 2842031"/>
              <a:gd name="connsiteY4" fmla="*/ 425651 h 79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031" h="793082">
                <a:moveTo>
                  <a:pt x="555660" y="0"/>
                </a:moveTo>
                <a:lnTo>
                  <a:pt x="2842031" y="0"/>
                </a:lnTo>
                <a:lnTo>
                  <a:pt x="2842031" y="793082"/>
                </a:lnTo>
                <a:lnTo>
                  <a:pt x="0" y="793082"/>
                </a:lnTo>
                <a:lnTo>
                  <a:pt x="0" y="42565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2FB9E8-8F40-DA46-B238-4124F66A56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7" y="279400"/>
            <a:ext cx="5029200" cy="1429757"/>
          </a:xfrm>
          <a:prstGeom prst="rect">
            <a:avLst/>
          </a:prstGeom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E0426B28-07B6-DC41-9FD0-869E6C349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885950"/>
            <a:ext cx="9188764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sz="3200" dirty="0"/>
              <a:t>Title</a:t>
            </a:r>
            <a:endParaRPr lang="en-CA" sz="4267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06C237-108A-5B46-8105-25E7D16D6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82725"/>
            <a:ext cx="5562600" cy="772393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sz="1400"/>
            </a:lvl1pPr>
          </a:lstStyle>
          <a:p>
            <a:r>
              <a:rPr lang="en-US" sz="1200" dirty="0"/>
              <a:t>Name, Position</a:t>
            </a:r>
          </a:p>
          <a:p>
            <a:r>
              <a:rPr lang="en-CA" sz="1200" dirty="0"/>
              <a:t>Meeting</a:t>
            </a:r>
          </a:p>
          <a:p>
            <a:r>
              <a:rPr lang="en-CA" sz="12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6350" algn="l"/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6E6C1-E69D-ED45-840C-54E2C5715E6B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9A794B-1E9C-394A-ABDE-A436C8CFF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8C99BD-4A24-7548-B2D9-9EA4F64AD54A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7B132-7811-3040-9B7C-EDA30A81A8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6E7314-6362-CA45-A8E7-84FC6CCBCFE6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92859-3981-4540-AE2E-E70D248236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249C90-D957-D146-A662-198738A8AF8C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8EAC6-51BD-294A-9451-20BBD22569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45BB1-B0E1-F64B-907F-5BD8294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0E471-2825-3F40-845E-B0BCC60F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1" y="4800600"/>
            <a:ext cx="8107979" cy="342900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Convener email: fuerst@slac.stanford.edu               Presenter email: jamesm@slac.stanford.edu                             LCLS-II-HE IPR,  22-25 March 2022​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" y="805785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5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90FE0BA-D9AF-4E49-924B-A2CDCB409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473" y="4873104"/>
            <a:ext cx="8109919" cy="27463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91DA-7D08-DF43-812B-8EA06B56E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962150"/>
            <a:ext cx="9188764" cy="685800"/>
          </a:xfrm>
        </p:spPr>
        <p:txBody>
          <a:bodyPr/>
          <a:lstStyle/>
          <a:p>
            <a:r>
              <a:rPr lang="en-US" dirty="0" smtClean="0"/>
              <a:t>LCLS-II-HE: </a:t>
            </a:r>
            <a:r>
              <a:rPr lang="en-US" dirty="0"/>
              <a:t>High </a:t>
            </a: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and High </a:t>
            </a:r>
            <a:r>
              <a:rPr lang="en-US" dirty="0" smtClean="0"/>
              <a:t>Gradient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Mass Production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6A4F5-4C67-7B45-8C49-4CB5F06D6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600" y="2647950"/>
            <a:ext cx="5562600" cy="77239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400" dirty="0" smtClean="0"/>
              <a:t>James Maniscalco, LCLS-II-HE SRF Engineer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 smtClean="0"/>
              <a:t>TTC 2022 Aomori</a:t>
            </a:r>
            <a:endParaRPr lang="en-US" sz="1400" dirty="0"/>
          </a:p>
          <a:p>
            <a:pPr>
              <a:spcAft>
                <a:spcPts val="0"/>
              </a:spcAft>
            </a:pPr>
            <a:r>
              <a:rPr lang="en-US" sz="1400" dirty="0" smtClean="0"/>
              <a:t>October 11, 2022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54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led to these improvements?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234978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Higher accelerating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Cold EP</a:t>
            </a:r>
          </a:p>
          <a:p>
            <a:pPr marL="742950" lvl="1" indent="-285750"/>
            <a:r>
              <a:rPr lang="en-US" sz="1600" dirty="0" smtClean="0"/>
              <a:t>Decreased temperature and tighter temperature control keeps cavity squarely in the polishing regime</a:t>
            </a:r>
          </a:p>
          <a:p>
            <a:pPr marL="742950" lvl="1" indent="-285750"/>
            <a:r>
              <a:rPr lang="en-US" sz="1600" dirty="0" smtClean="0"/>
              <a:t>Limits etching / pitting / uneven removal</a:t>
            </a:r>
          </a:p>
          <a:p>
            <a:pPr marL="742950" lvl="1" indent="-285750"/>
            <a:r>
              <a:rPr lang="en-US" sz="1600" dirty="0" smtClean="0"/>
              <a:t>Hypothesis: quenches caused by morphological surface defects; smoother surface with fewer &amp; smaller defects pushes quench field higher.</a:t>
            </a:r>
          </a:p>
          <a:p>
            <a:pPr marL="976313" lvl="2" indent="-285750"/>
            <a:r>
              <a:rPr lang="en-US" sz="1400" dirty="0" smtClean="0"/>
              <a:t>See for </a:t>
            </a:r>
            <a:r>
              <a:rPr lang="en-US" sz="1400" dirty="0"/>
              <a:t>example </a:t>
            </a:r>
            <a:r>
              <a:rPr lang="en-US" sz="1400" dirty="0" smtClean="0"/>
              <a:t>V. Chouhan 2022, arXiv:2208.04392 for reduced surface defects</a:t>
            </a:r>
          </a:p>
          <a:p>
            <a:pPr marL="976313" lvl="2" indent="-285750"/>
            <a:r>
              <a:rPr lang="en-US" sz="1400" dirty="0" smtClean="0"/>
              <a:t>See for example C. Reece SRF2019 paper for discussion of EP parameters</a:t>
            </a:r>
          </a:p>
          <a:p>
            <a:pPr marL="976313" lvl="2" indent="-285750"/>
            <a:r>
              <a:rPr lang="en-US" sz="1400" dirty="0" smtClean="0"/>
              <a:t>See for example H. Safa SRF97 paper for discussion of defect size vs. quench field</a:t>
            </a:r>
          </a:p>
        </p:txBody>
      </p:sp>
    </p:spTree>
    <p:extLst>
      <p:ext uri="{BB962C8B-B14F-4D97-AF65-F5344CB8AC3E}">
        <p14:creationId xmlns:p14="http://schemas.microsoft.com/office/powerpoint/2010/main" val="7020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led to these improvements?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433260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Higher accelerating gradients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Limited annealing time</a:t>
            </a:r>
            <a:endParaRPr lang="en-US" sz="600" dirty="0"/>
          </a:p>
          <a:p>
            <a:pPr marL="742950" lvl="1" indent="-285750"/>
            <a:r>
              <a:rPr lang="en-US" sz="1600" dirty="0" smtClean="0"/>
              <a:t>New recipe has no annealing step following doping phase, vs. 6 minutes annealing in LCLS-II recipe</a:t>
            </a:r>
          </a:p>
          <a:p>
            <a:pPr marL="742950" lvl="1" indent="-285750"/>
            <a:r>
              <a:rPr lang="en-US" sz="1600" dirty="0" smtClean="0"/>
              <a:t>Hypothesis: less time at temperature following introduction of nitrogen leads to less nitride growth → fewer &amp; smaller morphological surface defects</a:t>
            </a:r>
          </a:p>
          <a:p>
            <a:pPr marL="976313" lvl="2" indent="-285750"/>
            <a:r>
              <a:rPr lang="en-US" sz="1400" dirty="0" smtClean="0"/>
              <a:t>See for example C. Reese and E. Lechner IPAC2022 papers for discussion of nitride growth</a:t>
            </a:r>
          </a:p>
          <a:p>
            <a:pPr marL="976313" lvl="2" indent="-285750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Separating high temperature and doping steps</a:t>
            </a:r>
          </a:p>
          <a:p>
            <a:pPr marL="742950" lvl="1" indent="-285750"/>
            <a:r>
              <a:rPr lang="en-US" sz="1600" dirty="0"/>
              <a:t>Reduces impact of furnace contamination: second bulk EP </a:t>
            </a:r>
            <a:r>
              <a:rPr lang="en-US" sz="1600" dirty="0" smtClean="0"/>
              <a:t>removes impurity defects that may cause early quench</a:t>
            </a:r>
          </a:p>
          <a:p>
            <a:pPr marL="976313" lvl="2" indent="-285750"/>
            <a:r>
              <a:rPr lang="en-US" sz="1400" dirty="0" smtClean="0"/>
              <a:t>See D. Gonnella SRF2019 paper – higher temp treated cavities with lower quench fields</a:t>
            </a:r>
            <a:endParaRPr lang="en-US" sz="1400" dirty="0"/>
          </a:p>
          <a:p>
            <a:pPr marL="285750" indent="-285750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0096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led to these improvements?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234978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Maintaining High Q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 at Higher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Sorting material by heat treatment temperature</a:t>
            </a:r>
          </a:p>
          <a:p>
            <a:pPr marL="742950" lvl="1" indent="-285750"/>
            <a:r>
              <a:rPr lang="en-US" sz="1600" dirty="0" smtClean="0"/>
              <a:t>Single cell cavity produced from each heat lot from the niobium vendor; each underwent flux expulsion testing to determine required heat treatment temp.</a:t>
            </a:r>
          </a:p>
          <a:p>
            <a:pPr marL="742950" lvl="1" indent="-285750"/>
            <a:r>
              <a:rPr lang="en-US" sz="1600" dirty="0" smtClean="0"/>
              <a:t>No retreatment has been required!</a:t>
            </a:r>
          </a:p>
          <a:p>
            <a:pPr marL="742950" lvl="1" indent="-285750"/>
            <a:r>
              <a:rPr lang="en-US" sz="1600" dirty="0" smtClean="0"/>
              <a:t>Temperature ID method was unsuccessful for one heat lot – see next slide</a:t>
            </a:r>
          </a:p>
          <a:p>
            <a:pPr marL="742950" lvl="1" indent="-285750"/>
            <a:r>
              <a:rPr lang="en-US" sz="1600" dirty="0" smtClean="0"/>
              <a:t>Early cavities produced from “pure” lots; later allowed mixing lots with same temperature</a:t>
            </a:r>
          </a:p>
          <a:p>
            <a:pPr marL="976313" lvl="2" indent="-285750"/>
            <a:r>
              <a:rPr lang="en-US" sz="1400" dirty="0" smtClean="0"/>
              <a:t>Mixing heat lots appears to mitigate risk of </a:t>
            </a:r>
            <a:r>
              <a:rPr lang="en-US" sz="1400" dirty="0" err="1" smtClean="0"/>
              <a:t>mis-IDing</a:t>
            </a:r>
            <a:r>
              <a:rPr lang="en-US" sz="1400" dirty="0" smtClean="0"/>
              <a:t> temperature required for a given lot</a:t>
            </a:r>
          </a:p>
          <a:p>
            <a:pPr marL="742950" lvl="1" indent="-285750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2307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factor by heat lot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064" y="4072920"/>
            <a:ext cx="8114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Higher heat treatment lots generally show higher Q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(better flux expulsion)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One lot (T107) appears to have been assigned the wrong temperature. Still meets specification (except 1 cavity)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Mixed </a:t>
            </a:r>
            <a:r>
              <a:rPr lang="en-US" sz="1500" dirty="0"/>
              <a:t>900 °C </a:t>
            </a:r>
            <a:r>
              <a:rPr lang="en-US" sz="1500" dirty="0" smtClean="0"/>
              <a:t>cavities have higher Q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than pure cavities at same temp.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95" y="850637"/>
            <a:ext cx="3705945" cy="3132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4" y="802305"/>
            <a:ext cx="3864635" cy="32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led to these improvements?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234978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Maintaining High Q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 at Higher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Separating high temperature and doping steps</a:t>
            </a:r>
          </a:p>
          <a:p>
            <a:pPr marL="742950" lvl="1" indent="-285750"/>
            <a:r>
              <a:rPr lang="en-US" sz="1600" dirty="0" smtClean="0"/>
              <a:t>Reduces impact of furnace contamination: second bulk EP provides clean, high quality surface for doping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Improved process control/monitoring keeps a tight feedback loop on furnace</a:t>
            </a:r>
          </a:p>
          <a:p>
            <a:pPr marL="742950" lvl="1" indent="-285750"/>
            <a:r>
              <a:rPr lang="en-US" sz="1600" dirty="0" smtClean="0"/>
              <a:t>Continuous RGA scans on all furnace runs</a:t>
            </a:r>
          </a:p>
          <a:p>
            <a:pPr marL="742950" lvl="1" indent="-285750"/>
            <a:r>
              <a:rPr lang="en-US" sz="1600" dirty="0"/>
              <a:t>T</a:t>
            </a:r>
            <a:r>
              <a:rPr lang="en-US" sz="1600" dirty="0" smtClean="0"/>
              <a:t>imely review of data</a:t>
            </a:r>
          </a:p>
        </p:txBody>
      </p:sp>
    </p:spTree>
    <p:extLst>
      <p:ext uri="{BB962C8B-B14F-4D97-AF65-F5344CB8AC3E}">
        <p14:creationId xmlns:p14="http://schemas.microsoft.com/office/powerpoint/2010/main" val="41620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challenges in mass production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234978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Damage to helium vessel bellows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Shipping damage &amp; mishandling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Delays to schedule</a:t>
            </a:r>
          </a:p>
        </p:txBody>
      </p:sp>
    </p:spTree>
    <p:extLst>
      <p:ext uri="{BB962C8B-B14F-4D97-AF65-F5344CB8AC3E}">
        <p14:creationId xmlns:p14="http://schemas.microsoft.com/office/powerpoint/2010/main" val="14036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3891578" cy="3799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been a recurring issue throughout production. Similar long term average rate to LCLS-II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HPR has removed FE in some cavities (8 of 13 so far)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Higher gradients might lead us to expect higher FE rates – are we doing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Have engaged in regular site visits to cavity vendor to inspect &amp; observe activities</a:t>
            </a:r>
          </a:p>
          <a:p>
            <a:pPr marL="742950" lvl="1" indent="-285750"/>
            <a:r>
              <a:rPr lang="en-US" sz="1600" dirty="0" smtClean="0"/>
              <a:t>Positive and negative outcomes: teamwork; nerves;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50" y="971550"/>
            <a:ext cx="4367283" cy="340547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62591"/>
              </p:ext>
            </p:extLst>
          </p:nvPr>
        </p:nvGraphicFramePr>
        <p:xfrm>
          <a:off x="5465775" y="3816350"/>
          <a:ext cx="685800" cy="20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68417735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400" dirty="0" smtClean="0"/>
                        <a:t>   </a:t>
                      </a:r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4483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70950" y="4337321"/>
            <a:ext cx="1345174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Limited deliveries skew statistics</a:t>
            </a:r>
            <a:endParaRPr lang="en-US" sz="11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029785"/>
              </p:ext>
            </p:extLst>
          </p:nvPr>
        </p:nvGraphicFramePr>
        <p:xfrm>
          <a:off x="7620000" y="3816350"/>
          <a:ext cx="990600" cy="20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68417735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400" dirty="0" smtClean="0"/>
                        <a:t>   </a:t>
                      </a:r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4483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57384" y="4255684"/>
            <a:ext cx="1486616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Elevated FE in Summer 2022 under investigation</a:t>
            </a:r>
            <a:endParaRPr lang="en-US" sz="1100" dirty="0"/>
          </a:p>
        </p:txBody>
      </p:sp>
      <p:cxnSp>
        <p:nvCxnSpPr>
          <p:cNvPr id="11" name="Straight Connector 10"/>
          <p:cNvCxnSpPr>
            <a:endCxn id="6" idx="2"/>
          </p:cNvCxnSpPr>
          <p:nvPr/>
        </p:nvCxnSpPr>
        <p:spPr>
          <a:xfrm flipV="1">
            <a:off x="5465775" y="4019550"/>
            <a:ext cx="342900" cy="357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8" idx="2"/>
          </p:cNvCxnSpPr>
          <p:nvPr/>
        </p:nvCxnSpPr>
        <p:spPr>
          <a:xfrm flipH="1" flipV="1">
            <a:off x="8115300" y="4019550"/>
            <a:ext cx="75484" cy="309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6438240" y="2724150"/>
            <a:ext cx="83820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5683115" y="2724150"/>
            <a:ext cx="83820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782340" y="2724150"/>
            <a:ext cx="83820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5-Point Star 19"/>
          <p:cNvSpPr/>
          <p:nvPr/>
        </p:nvSpPr>
        <p:spPr>
          <a:xfrm>
            <a:off x="6468999" y="4781550"/>
            <a:ext cx="92202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8250" y="4688845"/>
            <a:ext cx="740800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Site visit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478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Bellows damage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3891578" cy="379914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LCLS-II cavity external bellows are prone to damage if handled improperly; this happened several times early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Some units also had pre-existing deformations that was not noted until after tank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Combination of loss of expertise/rusty skills &amp; habits/improper oversight, exacerbated by unclear specifications, led to need for bellows replacement on ~10 cavities.</a:t>
            </a:r>
          </a:p>
          <a:p>
            <a:pPr marL="742950" lvl="1" indent="-285750"/>
            <a:r>
              <a:rPr lang="en-US" sz="1600" dirty="0" smtClean="0"/>
              <a:t>Major schedule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Lesson learned: bellows would be prime target for redesign for next TESLA-style SRF linac.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80535"/>
            <a:ext cx="3599222" cy="2399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92" y="1123950"/>
            <a:ext cx="2395282" cy="3193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43769" y="1210637"/>
            <a:ext cx="1295400" cy="9387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Typical bellows unit – covers normally installed during handling and transport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571300" y="2442765"/>
            <a:ext cx="1376035" cy="6001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Damage encountered early in production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143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EDE651-7F55-4E76-A275-BE1859BF8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" t="19171" r="33884" b="49826"/>
          <a:stretch/>
        </p:blipFill>
        <p:spPr>
          <a:xfrm>
            <a:off x="6862173" y="1006796"/>
            <a:ext cx="2209800" cy="14125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Shipping damage &amp; mishandling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3908115" cy="37991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Much evidence of improper handling during shipment.</a:t>
            </a:r>
          </a:p>
          <a:p>
            <a:pPr marL="742950" lvl="1" indent="-285750"/>
            <a:r>
              <a:rPr lang="en-US" sz="1600" dirty="0" smtClean="0"/>
              <a:t>International logistics is a hard problem!</a:t>
            </a:r>
          </a:p>
          <a:p>
            <a:pPr marL="742950" lvl="1" indent="-285750"/>
            <a:r>
              <a:rPr lang="en-US" sz="1600" dirty="0" smtClean="0"/>
              <a:t>Cavities handled by many companies, individuals, government entities…</a:t>
            </a:r>
          </a:p>
          <a:p>
            <a:pPr marL="742950" lvl="1" indent="-285750"/>
            <a:r>
              <a:rPr lang="en-US" sz="1600" dirty="0" smtClean="0"/>
              <a:t>No cavities </a:t>
            </a:r>
            <a:r>
              <a:rPr lang="en-US" sz="1600" u="sng" dirty="0" smtClean="0"/>
              <a:t>conclusively</a:t>
            </a:r>
            <a:r>
              <a:rPr lang="en-US" sz="1600" dirty="0" smtClean="0"/>
              <a:t> damaged due to shipping mishandling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Conversations ongoing with shippers to correct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1"/>
          <a:stretch/>
        </p:blipFill>
        <p:spPr>
          <a:xfrm>
            <a:off x="4431439" y="2900055"/>
            <a:ext cx="2350360" cy="19830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1187" y="2878101"/>
            <a:ext cx="1376035" cy="6001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Bellows damage possibly caused during shipping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6826232" y="984213"/>
            <a:ext cx="1376035" cy="4308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Crates pierced by forklift!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6915" r="56677" b="33334"/>
          <a:stretch/>
        </p:blipFill>
        <p:spPr>
          <a:xfrm>
            <a:off x="4435874" y="1020250"/>
            <a:ext cx="2345925" cy="17992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01187" y="984213"/>
            <a:ext cx="1376035" cy="6001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Footprints frequently found on crates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230" r="45060" b="188"/>
          <a:stretch/>
        </p:blipFill>
        <p:spPr>
          <a:xfrm rot="5400000">
            <a:off x="7306699" y="3117825"/>
            <a:ext cx="1320745" cy="2209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26231" y="3531271"/>
            <a:ext cx="1376035" cy="4308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Shock indicators often destroyed</a:t>
            </a:r>
            <a:endParaRPr lang="en-US" sz="1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0DF9C-26A0-4DFA-8BDE-7C0C2EEDA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880"/>
          <a:stretch/>
        </p:blipFill>
        <p:spPr>
          <a:xfrm>
            <a:off x="6862173" y="2432352"/>
            <a:ext cx="2210181" cy="10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Delays to schedule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311178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All of above issues have had negative impact on project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Additional schedule impact from:</a:t>
            </a:r>
          </a:p>
          <a:p>
            <a:pPr marL="742950" lvl="1" indent="-285750"/>
            <a:r>
              <a:rPr lang="en-US" sz="1600" dirty="0" smtClean="0"/>
              <a:t>Supply chain issues</a:t>
            </a:r>
          </a:p>
          <a:p>
            <a:pPr marL="742950" lvl="1" indent="-285750"/>
            <a:r>
              <a:rPr lang="en-US" sz="1600" dirty="0" smtClean="0"/>
              <a:t>COVID-19</a:t>
            </a:r>
          </a:p>
          <a:p>
            <a:pPr marL="742950" lvl="1" indent="-285750"/>
            <a:r>
              <a:rPr lang="en-US" sz="1600" dirty="0" smtClean="0"/>
              <a:t>Early errors in estimates of total processing time and resource load required</a:t>
            </a:r>
          </a:p>
          <a:p>
            <a:pPr marL="742950" lvl="1" indent="-285750"/>
            <a:r>
              <a:rPr lang="en-US" sz="1600" dirty="0" smtClean="0"/>
              <a:t>Other projects at cavity supplier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After initial rocky period, have stabilized at a steady monthly rate</a:t>
            </a:r>
          </a:p>
          <a:p>
            <a:pPr marL="742950" lvl="1" indent="-285750"/>
            <a:r>
              <a:rPr lang="en-US" sz="1600" dirty="0" smtClean="0"/>
              <a:t>Final deliveries will be 3-5 months behind original schedule</a:t>
            </a:r>
          </a:p>
        </p:txBody>
      </p:sp>
    </p:spTree>
    <p:extLst>
      <p:ext uri="{BB962C8B-B14F-4D97-AF65-F5344CB8AC3E}">
        <p14:creationId xmlns:p14="http://schemas.microsoft.com/office/powerpoint/2010/main" val="42617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B569C44-98DE-CE41-B0CF-0AA39FA4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71550"/>
            <a:ext cx="8953500" cy="279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9F0C1-87B8-6F45-BF5A-81D9B05C4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BD830-43F1-2D4C-A613-444C96EA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LCLS-II-HE project </a:t>
            </a:r>
            <a:r>
              <a:rPr lang="en-US" dirty="0"/>
              <a:t>s</a:t>
            </a:r>
            <a:r>
              <a:rPr lang="en-US" dirty="0" smtClean="0"/>
              <a:t>cope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6EAA6-91FD-3D48-A98A-533092FE26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/>
              <a:t>Convener email: lnb@slac.stanford.edu               Presenter email: haysgr@slac.stanford.edu                              LCLS-II-HE IPR,  22-25 March 2022​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C3F6-D64D-2345-AD87-2532A190DFD6}"/>
              </a:ext>
            </a:extLst>
          </p:cNvPr>
          <p:cNvSpPr/>
          <p:nvPr/>
        </p:nvSpPr>
        <p:spPr>
          <a:xfrm>
            <a:off x="49018" y="1632823"/>
            <a:ext cx="938872" cy="10589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22546-8BD4-3240-B908-8980423983EA}"/>
              </a:ext>
            </a:extLst>
          </p:cNvPr>
          <p:cNvSpPr/>
          <p:nvPr/>
        </p:nvSpPr>
        <p:spPr>
          <a:xfrm>
            <a:off x="0" y="3166331"/>
            <a:ext cx="1752600" cy="929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B74F5-DD1D-9B4B-B162-B56915EC2D5B}"/>
              </a:ext>
            </a:extLst>
          </p:cNvPr>
          <p:cNvSpPr/>
          <p:nvPr/>
        </p:nvSpPr>
        <p:spPr>
          <a:xfrm>
            <a:off x="7162800" y="2713130"/>
            <a:ext cx="1333501" cy="712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CE91C25-8AEA-3D42-B19F-E49F7EC15313}"/>
              </a:ext>
            </a:extLst>
          </p:cNvPr>
          <p:cNvSpPr/>
          <p:nvPr/>
        </p:nvSpPr>
        <p:spPr>
          <a:xfrm>
            <a:off x="3309376" y="2511104"/>
            <a:ext cx="658368" cy="154899"/>
          </a:xfrm>
          <a:prstGeom prst="roundRect">
            <a:avLst/>
          </a:prstGeom>
          <a:solidFill>
            <a:srgbClr val="7030A0">
              <a:alpha val="16078"/>
            </a:srgbClr>
          </a:solidFill>
          <a:ln>
            <a:solidFill>
              <a:srgbClr val="0055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D34D55-CBC8-9E4D-8E6B-4C787D1D80A0}"/>
              </a:ext>
            </a:extLst>
          </p:cNvPr>
          <p:cNvCxnSpPr/>
          <p:nvPr/>
        </p:nvCxnSpPr>
        <p:spPr>
          <a:xfrm flipV="1">
            <a:off x="3345951" y="2666003"/>
            <a:ext cx="150876" cy="564277"/>
          </a:xfrm>
          <a:prstGeom prst="straightConnector1">
            <a:avLst/>
          </a:prstGeom>
          <a:ln w="57150">
            <a:solidFill>
              <a:srgbClr val="0055F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9D4F717-6115-B941-8241-859E7CB069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76906" y="1924632"/>
            <a:ext cx="638203" cy="553213"/>
          </a:xfrm>
          <a:prstGeom prst="bentConnector3">
            <a:avLst>
              <a:gd name="adj1" fmla="val 77837"/>
            </a:avLst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A4F7CC2-A9AE-6C41-BD46-9EE0B359A3F0}"/>
              </a:ext>
            </a:extLst>
          </p:cNvPr>
          <p:cNvSpPr/>
          <p:nvPr/>
        </p:nvSpPr>
        <p:spPr>
          <a:xfrm>
            <a:off x="5124346" y="1963699"/>
            <a:ext cx="649219" cy="6842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35111-54ED-3D4E-8972-C4A99A705B2C}"/>
              </a:ext>
            </a:extLst>
          </p:cNvPr>
          <p:cNvSpPr/>
          <p:nvPr/>
        </p:nvSpPr>
        <p:spPr>
          <a:xfrm>
            <a:off x="0" y="3781399"/>
            <a:ext cx="9144000" cy="1362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FF275-9DA6-3E49-B9DB-05DFB1E90637}"/>
              </a:ext>
            </a:extLst>
          </p:cNvPr>
          <p:cNvSpPr txBox="1"/>
          <p:nvPr/>
        </p:nvSpPr>
        <p:spPr>
          <a:xfrm>
            <a:off x="155448" y="3615910"/>
            <a:ext cx="879364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7030A0"/>
                </a:solidFill>
              </a:rPr>
              <a:t>Install low-emittance injector and SRF gun for extended hard X-ray performance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400" b="1" u="sng" dirty="0">
                <a:solidFill>
                  <a:srgbClr val="0055FB"/>
                </a:solidFill>
              </a:rPr>
              <a:t>Add 23 additional cryomodules (L4 linac) to increase the LCLS-II accelerator energy to 8 GeV.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B050"/>
                </a:solidFill>
              </a:rPr>
              <a:t>Install new cryogenic distribution box and transfer line between the cryoplant and the new L4 </a:t>
            </a:r>
            <a:r>
              <a:rPr lang="en-US" sz="1400" dirty="0" err="1">
                <a:solidFill>
                  <a:srgbClr val="00B050"/>
                </a:solidFill>
              </a:rPr>
              <a:t>linac</a:t>
            </a:r>
            <a:r>
              <a:rPr lang="en-US" sz="1400" dirty="0">
                <a:solidFill>
                  <a:srgbClr val="00B050"/>
                </a:solidFill>
              </a:rPr>
              <a:t>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FF9300"/>
                </a:solidFill>
              </a:rPr>
              <a:t>New long period Soft X-ray Undulator 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Upgrade the LCLS Hard X-ray endstations for MHz beam and data rates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9487" y="35348"/>
            <a:ext cx="254012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Slide adapted from G. Hays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for future international SRF </a:t>
            </a:r>
            <a:r>
              <a:rPr lang="en-US" dirty="0" err="1" smtClean="0"/>
              <a:t>linacs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311178" cy="379914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Working with international vendors comes with a lot of challenges</a:t>
            </a:r>
          </a:p>
          <a:p>
            <a:pPr marL="742950" lvl="1" indent="-285750"/>
            <a:r>
              <a:rPr lang="en-US" sz="1600" dirty="0" smtClean="0"/>
              <a:t>Shipping – complex supply chain, tariffs, administrative overhead</a:t>
            </a:r>
          </a:p>
          <a:p>
            <a:pPr marL="742950" lvl="1" indent="-285750"/>
            <a:r>
              <a:rPr lang="en-US" sz="1600" dirty="0" smtClean="0"/>
              <a:t>Oversight challenges – long distance travel, language barriers</a:t>
            </a:r>
          </a:p>
          <a:p>
            <a:pPr marL="742950" lvl="1" indent="-285750"/>
            <a:r>
              <a:rPr lang="en-US" sz="1600" dirty="0" smtClean="0"/>
              <a:t>Slow feedback loop for diagnosing production issues</a:t>
            </a:r>
          </a:p>
          <a:p>
            <a:pPr marL="285750" indent="-285750"/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For LCLS-II-HE there were no qualified domestic cavity suppliers</a:t>
            </a:r>
          </a:p>
          <a:p>
            <a:pPr marL="742950" lvl="1" indent="-285750"/>
            <a:r>
              <a:rPr lang="en-US" sz="1600" dirty="0" smtClean="0"/>
              <a:t>US cavity market does not look to be in a good place</a:t>
            </a:r>
          </a:p>
          <a:p>
            <a:pPr marL="742950" lvl="1" indent="-285750"/>
            <a:r>
              <a:rPr lang="en-US" sz="1600" dirty="0" smtClean="0"/>
              <a:t>For the next US project on LCLS-II scale or larger, independent or international collaboration, efforts to spin up new vendors or qualify existing ones domestically will go a long way in mitigating the issues encountered.</a:t>
            </a:r>
          </a:p>
          <a:p>
            <a:pPr marL="742950" lvl="1" indent="-285750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 smtClean="0">
                <a:solidFill>
                  <a:srgbClr val="981E32"/>
                </a:solidFill>
              </a:rPr>
              <a:t>Despite the challenges, the LCLS-II-HE cavity project has been </a:t>
            </a:r>
            <a:r>
              <a:rPr lang="en-US" sz="1800" b="1" u="sng" dirty="0" smtClean="0">
                <a:solidFill>
                  <a:srgbClr val="981E32"/>
                </a:solidFill>
              </a:rPr>
              <a:t>very successful!</a:t>
            </a:r>
          </a:p>
        </p:txBody>
      </p:sp>
    </p:spTree>
    <p:extLst>
      <p:ext uri="{BB962C8B-B14F-4D97-AF65-F5344CB8AC3E}">
        <p14:creationId xmlns:p14="http://schemas.microsoft.com/office/powerpoint/2010/main" val="20525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82408"/>
            <a:ext cx="8463578" cy="37991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Midway through delivery, cavities continue to perform well. Modifications to cavity recipe achieved desired results.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and E</a:t>
            </a:r>
            <a:r>
              <a:rPr lang="en-US" baseline="-25000" dirty="0" smtClean="0"/>
              <a:t>acc</a:t>
            </a:r>
            <a:r>
              <a:rPr lang="en-US" dirty="0" smtClean="0"/>
              <a:t> meet HE specifications:</a:t>
            </a:r>
          </a:p>
          <a:p>
            <a:pPr marL="800100" lvl="1" indent="-342900"/>
            <a:r>
              <a:rPr lang="en-US" dirty="0"/>
              <a:t>Average quench </a:t>
            </a:r>
            <a:r>
              <a:rPr lang="en-US" dirty="0" smtClean="0"/>
              <a:t>gradient (including vCM):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27.1±3.3 MV/m</a:t>
            </a:r>
          </a:p>
          <a:p>
            <a:pPr marL="1033463" lvl="2" indent="-342900"/>
            <a:r>
              <a:rPr lang="en-US" dirty="0" smtClean="0"/>
              <a:t>+5 MV/m improvement over LCLS-II</a:t>
            </a:r>
          </a:p>
          <a:p>
            <a:pPr marL="800100" lvl="1" indent="-342900"/>
            <a:r>
              <a:rPr lang="en-US" dirty="0" smtClean="0"/>
              <a:t>Average Q</a:t>
            </a:r>
            <a:r>
              <a:rPr lang="en-US" baseline="-25000" dirty="0" smtClean="0"/>
              <a:t>0</a:t>
            </a:r>
            <a:r>
              <a:rPr lang="en-US" dirty="0" smtClean="0"/>
              <a:t>(21 MV/m) </a:t>
            </a:r>
            <a:r>
              <a:rPr lang="en-US" dirty="0"/>
              <a:t>(including vCM)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3.18±0.38×10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b="1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Field emission has been an issue, but HPR has been successful method to remove 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Cavity delivery expected to continue through March 2023</a:t>
            </a:r>
          </a:p>
        </p:txBody>
      </p:sp>
    </p:spTree>
    <p:extLst>
      <p:ext uri="{BB962C8B-B14F-4D97-AF65-F5344CB8AC3E}">
        <p14:creationId xmlns:p14="http://schemas.microsoft.com/office/powerpoint/2010/main" val="344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Vertical test qualification – test procedures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971550"/>
            <a:ext cx="8493125" cy="3925888"/>
          </a:xfrm>
        </p:spPr>
        <p:txBody>
          <a:bodyPr>
            <a:normAutofit lnSpcReduction="10000"/>
          </a:bodyPr>
          <a:lstStyle/>
          <a:p>
            <a:pPr marL="800100" lvl="1" indent="-342900"/>
            <a:r>
              <a:rPr lang="en-US" dirty="0"/>
              <a:t>Cavities shipped by </a:t>
            </a:r>
            <a:r>
              <a:rPr lang="en-US" dirty="0" smtClean="0"/>
              <a:t>vendor</a:t>
            </a:r>
            <a:r>
              <a:rPr lang="en-US" dirty="0"/>
              <a:t> </a:t>
            </a:r>
            <a:r>
              <a:rPr lang="en-US" dirty="0" smtClean="0"/>
              <a:t>ready </a:t>
            </a:r>
            <a:r>
              <a:rPr lang="en-US" dirty="0"/>
              <a:t>for </a:t>
            </a:r>
            <a:r>
              <a:rPr lang="en-US" dirty="0" smtClean="0"/>
              <a:t>VT</a:t>
            </a:r>
          </a:p>
          <a:p>
            <a:pPr marL="1033463" lvl="2" indent="-342900"/>
            <a:r>
              <a:rPr lang="en-US" dirty="0" smtClean="0"/>
              <a:t>High-Q coupler: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ext</a:t>
            </a:r>
            <a:r>
              <a:rPr lang="en-US" dirty="0" smtClean="0"/>
              <a:t> ≈ 1.5×10</a:t>
            </a:r>
            <a:r>
              <a:rPr lang="en-US" baseline="30000" dirty="0" smtClean="0"/>
              <a:t>10</a:t>
            </a:r>
            <a:endParaRPr lang="en-US" dirty="0" smtClean="0"/>
          </a:p>
          <a:p>
            <a:pPr marL="800100" lvl="1" indent="-342900"/>
            <a:r>
              <a:rPr lang="en-US" dirty="0" err="1" smtClean="0"/>
              <a:t>VT’d</a:t>
            </a:r>
            <a:r>
              <a:rPr lang="en-US" dirty="0" smtClean="0"/>
              <a:t> </a:t>
            </a:r>
            <a:r>
              <a:rPr lang="en-US" dirty="0"/>
              <a:t>at partner labs after </a:t>
            </a:r>
            <a:r>
              <a:rPr lang="en-US" dirty="0" smtClean="0"/>
              <a:t>receipt:</a:t>
            </a:r>
          </a:p>
          <a:p>
            <a:pPr marL="1033463" lvl="2" indent="-342900"/>
            <a:r>
              <a:rPr lang="en-US" dirty="0" smtClean="0"/>
              <a:t>Installed on vertical test stand (up to 3 cavities at same time)</a:t>
            </a:r>
          </a:p>
          <a:p>
            <a:pPr marL="1257300" lvl="3" indent="-342900"/>
            <a:r>
              <a:rPr lang="en-US" dirty="0" smtClean="0"/>
              <a:t>Active pumping at JLab</a:t>
            </a:r>
            <a:r>
              <a:rPr lang="en-US" dirty="0"/>
              <a:t>;</a:t>
            </a:r>
            <a:r>
              <a:rPr lang="en-US" dirty="0" smtClean="0"/>
              <a:t> not at FNAL</a:t>
            </a:r>
          </a:p>
          <a:p>
            <a:pPr marL="1033463" lvl="2" indent="-342900"/>
            <a:r>
              <a:rPr lang="en-US" dirty="0" smtClean="0"/>
              <a:t>Instrumentation installed</a:t>
            </a:r>
          </a:p>
          <a:p>
            <a:pPr marL="1257300" lvl="3" indent="-342900"/>
            <a:r>
              <a:rPr lang="en-US" dirty="0" smtClean="0"/>
              <a:t>Radiation monitors</a:t>
            </a:r>
          </a:p>
          <a:p>
            <a:pPr marL="1257300" lvl="3" indent="-342900"/>
            <a:r>
              <a:rPr lang="en-US" dirty="0" smtClean="0"/>
              <a:t>Four thermometers (minimum) – height of beam tubes, cells 4 &amp; 6</a:t>
            </a:r>
          </a:p>
          <a:p>
            <a:pPr marL="1257300" lvl="3" indent="-342900"/>
            <a:r>
              <a:rPr lang="en-US" dirty="0" smtClean="0"/>
              <a:t>Two fluxgate magnetometers (minimum) – height of cells 1 &amp; 9</a:t>
            </a:r>
          </a:p>
          <a:p>
            <a:pPr marL="1033463" lvl="2" indent="-342900"/>
            <a:r>
              <a:rPr lang="en-US" dirty="0" smtClean="0"/>
              <a:t>Fast cool to 4.25 K,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amb</a:t>
            </a:r>
            <a:r>
              <a:rPr lang="en-US" dirty="0" smtClean="0"/>
              <a:t>(T</a:t>
            </a:r>
            <a:r>
              <a:rPr lang="en-US" baseline="-25000" dirty="0" smtClean="0"/>
              <a:t>c</a:t>
            </a:r>
            <a:r>
              <a:rPr lang="en-US" dirty="0" smtClean="0"/>
              <a:t>) ≤ 5 mG</a:t>
            </a:r>
          </a:p>
          <a:p>
            <a:pPr marL="1033463" lvl="2" indent="-342900"/>
            <a:r>
              <a:rPr lang="en-US" dirty="0" smtClean="0"/>
              <a:t>Cool to testing T = 2.00±0.02 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1123950"/>
            <a:ext cx="254749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Largely the same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>
                <a:effectLst/>
              </a:rPr>
              <a:t>s for LCLS-II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9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flux expulsion </a:t>
            </a:r>
            <a:r>
              <a:rPr lang="en-US" dirty="0"/>
              <a:t>t</a:t>
            </a:r>
            <a:r>
              <a:rPr lang="en-US" dirty="0" smtClean="0"/>
              <a:t>est results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562910" y="4324350"/>
            <a:ext cx="812389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T107 and T110 showed good flux expulsion after only 900 °C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Compare to more typical T108 results before and after 950 °</a:t>
            </a:r>
            <a:r>
              <a:rPr lang="en-US" sz="1800" dirty="0"/>
              <a:t>C </a:t>
            </a:r>
            <a:r>
              <a:rPr lang="en-US" sz="1800" dirty="0" smtClean="0"/>
              <a:t>treatment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0" y="1072854"/>
            <a:ext cx="3966842" cy="30632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67558" y="1072854"/>
            <a:ext cx="3966842" cy="3063246"/>
            <a:chOff x="431502" y="1067351"/>
            <a:chExt cx="3966842" cy="30632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2" y="1067351"/>
              <a:ext cx="3966842" cy="306324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1371600" y="1733550"/>
              <a:ext cx="0" cy="762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82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cryomodule performance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482BE-B2F6-3942-A4A8-A4A1CB23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60" y="2343150"/>
            <a:ext cx="3373624" cy="257159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197319" y="1123950"/>
            <a:ext cx="2850681" cy="37991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vCM assembled and tested at 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Used 8 out of 10 qualification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Q(21 MV/m) = 3.1×10</a:t>
            </a:r>
            <a:r>
              <a:rPr lang="en-US" sz="1800" baseline="30000" dirty="0" smtClean="0"/>
              <a:t>10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200.0 MV in SELAP(GDR) mode – average of 24.1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Success gated cavity supplier to proceed with doping recipe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D4C9A-265B-3346-A701-09C340B1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60" y="1123950"/>
            <a:ext cx="3174740" cy="2564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9487" y="35348"/>
            <a:ext cx="254012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Plots from Sam Posen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LCLS-II-HE cryomodule performance requirements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1123950"/>
            <a:ext cx="8234978" cy="3853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 modules have increased gradient requirement: 20.8 MV/m vs. 16 MV/m</a:t>
            </a:r>
          </a:p>
          <a:p>
            <a:pPr marL="742950" lvl="1" indent="-285750"/>
            <a:r>
              <a:rPr lang="en-US" sz="1600" dirty="0" smtClean="0"/>
              <a:t>Same Q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required at new operating gradient, 2.7×10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at 2.0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R&amp;D program following LCLS-II project to improve nitrogen doping recipe and surface processing (2018-2020):</a:t>
            </a:r>
          </a:p>
          <a:p>
            <a:pPr marL="742950" lvl="1" indent="-285750"/>
            <a:r>
              <a:rPr lang="en-US" sz="1600" dirty="0" smtClean="0"/>
              <a:t>Increase cavity gradient without degrading Q</a:t>
            </a:r>
            <a:r>
              <a:rPr lang="en-US" sz="1600" baseline="-25000" dirty="0" smtClean="0"/>
              <a:t>0</a:t>
            </a:r>
            <a:endParaRPr lang="en-US" sz="1600" dirty="0" smtClean="0"/>
          </a:p>
          <a:p>
            <a:pPr marL="742950" lvl="1" indent="-285750"/>
            <a:r>
              <a:rPr lang="en-US" sz="1600" dirty="0" smtClean="0"/>
              <a:t>Improve uniformity of performance with tighter QA</a:t>
            </a:r>
          </a:p>
          <a:p>
            <a:pPr marL="742950" lvl="1" indent="-285750"/>
            <a:r>
              <a:rPr lang="en-US" sz="1600" dirty="0" smtClean="0"/>
              <a:t>See D. Gonnella’s 2020 TTC talk for more info.</a:t>
            </a:r>
          </a:p>
        </p:txBody>
      </p:sp>
    </p:spTree>
    <p:extLst>
      <p:ext uri="{BB962C8B-B14F-4D97-AF65-F5344CB8AC3E}">
        <p14:creationId xmlns:p14="http://schemas.microsoft.com/office/powerpoint/2010/main" val="24447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LCLS-II-HE recipe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3943350"/>
            <a:ext cx="8234978" cy="10341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Increased monitoring requirements:</a:t>
            </a:r>
          </a:p>
          <a:p>
            <a:pPr marL="742950" lvl="1" indent="-285750"/>
            <a:r>
              <a:rPr lang="en-US" sz="1600" dirty="0" smtClean="0"/>
              <a:t>Continuous RGA spectrum during furnace runs</a:t>
            </a:r>
          </a:p>
          <a:p>
            <a:pPr marL="742950" lvl="1" indent="-285750"/>
            <a:r>
              <a:rPr lang="en-US" sz="1600" dirty="0" smtClean="0"/>
              <a:t>Continuous temperature monitoring during electropolishing runs</a:t>
            </a:r>
            <a:endParaRPr lang="en-US" sz="14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58102"/>
              </p:ext>
            </p:extLst>
          </p:nvPr>
        </p:nvGraphicFramePr>
        <p:xfrm>
          <a:off x="152400" y="910591"/>
          <a:ext cx="8839200" cy="30510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487806862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894041920"/>
                    </a:ext>
                  </a:extLst>
                </a:gridCol>
              </a:tblGrid>
              <a:tr h="3474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LCLS-II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LCLS-II-HE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345833"/>
                  </a:ext>
                </a:extLst>
              </a:tr>
              <a:tr h="26853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Bulk</a:t>
                      </a:r>
                      <a:r>
                        <a:rPr lang="en-US" baseline="0" dirty="0" smtClean="0"/>
                        <a:t> EP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High Temperature Furnace Treatment</a:t>
                      </a:r>
                    </a:p>
                    <a:p>
                      <a:pPr algn="ctr"/>
                      <a:r>
                        <a:rPr lang="en-US" baseline="0" dirty="0" smtClean="0"/>
                        <a:t>&amp; Doping (</a:t>
                      </a:r>
                      <a:r>
                        <a:rPr lang="en-US" b="1" baseline="0" dirty="0" smtClean="0">
                          <a:solidFill>
                            <a:srgbClr val="009AD0"/>
                          </a:solidFill>
                        </a:rPr>
                        <a:t>2N6</a:t>
                      </a:r>
                      <a:r>
                        <a:rPr lang="en-US" baseline="0" dirty="0" smtClean="0"/>
                        <a:t>)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Fine EP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Bulk EP 1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High Temperature Furnace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Treatment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Bulk EP 2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last portion cold</a:t>
                      </a:r>
                      <a:r>
                        <a:rPr lang="en-US" baseline="0" dirty="0" smtClean="0"/>
                        <a:t>)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Doping (</a:t>
                      </a:r>
                      <a:r>
                        <a:rPr lang="en-US" b="1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2N0</a:t>
                      </a:r>
                      <a:r>
                        <a:rPr lang="en-US" baseline="0" dirty="0" smtClean="0"/>
                        <a:t>)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Fine EP (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all cold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13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9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LCLS-II-HE cavity scope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451822" y="971550"/>
            <a:ext cx="8234978" cy="4005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10 qualification + 168 production + 24 additional cavities ordered from an industrial vendor in Europe, following competitive bid processes</a:t>
            </a:r>
          </a:p>
          <a:p>
            <a:pPr marL="742950" lvl="1" indent="-285750"/>
            <a:r>
              <a:rPr lang="en-US" sz="1600" dirty="0" smtClean="0"/>
              <a:t>Qualification cavities went into “verification cryomodule” (vCM).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Cavities prepared with recipe developed in R&amp;D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Heat treatment temperatures determined per Nb vendor heat lot using single cell flux expulsion technique</a:t>
            </a:r>
          </a:p>
          <a:p>
            <a:pPr marL="742950" lvl="1" indent="-285750"/>
            <a:r>
              <a:rPr lang="en-US" sz="1600" dirty="0" smtClean="0"/>
              <a:t>See for example A. </a:t>
            </a:r>
            <a:r>
              <a:rPr lang="en-US" sz="1600" dirty="0" err="1" smtClean="0"/>
              <a:t>Palczewski’s</a:t>
            </a:r>
            <a:r>
              <a:rPr lang="en-US" sz="1600" dirty="0" smtClean="0"/>
              <a:t> talk from 2018 TTC/ARIES flux expulsion workshop.</a:t>
            </a:r>
          </a:p>
          <a:p>
            <a:pPr marL="742950" lvl="1" indent="-285750"/>
            <a:r>
              <a:rPr lang="en-US" sz="1600" dirty="0" smtClean="0"/>
              <a:t>Lesson learned from LCLS-II, where many cavities needed heat treatment rework due to poor flux expulsion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Cavities delivered ~50/50 to JLab/FNAL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Current status: ~50% through final cavity delivery</a:t>
            </a:r>
          </a:p>
        </p:txBody>
      </p:sp>
    </p:spTree>
    <p:extLst>
      <p:ext uri="{BB962C8B-B14F-4D97-AF65-F5344CB8AC3E}">
        <p14:creationId xmlns:p14="http://schemas.microsoft.com/office/powerpoint/2010/main" val="32714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LCLS-II-HE vertical test qualification requirements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931863"/>
            <a:ext cx="8458200" cy="3925887"/>
          </a:xfrm>
        </p:spPr>
        <p:txBody>
          <a:bodyPr>
            <a:normAutofit lnSpcReduction="10000"/>
          </a:bodyPr>
          <a:lstStyle/>
          <a:p>
            <a:pPr marL="800100" lvl="1" indent="-342900"/>
            <a:r>
              <a:rPr lang="en-US" b="1" dirty="0" smtClean="0">
                <a:solidFill>
                  <a:schemeClr val="bg2"/>
                </a:solidFill>
              </a:rPr>
              <a:t>Gradient:</a:t>
            </a:r>
            <a:r>
              <a:rPr lang="en-US" dirty="0" smtClean="0"/>
              <a:t> E</a:t>
            </a:r>
            <a:r>
              <a:rPr lang="en-US" baseline="-25000" dirty="0" smtClean="0"/>
              <a:t>acc</a:t>
            </a:r>
            <a:r>
              <a:rPr lang="en-US" dirty="0"/>
              <a:t> </a:t>
            </a:r>
            <a:r>
              <a:rPr lang="en-US" dirty="0" smtClean="0"/>
              <a:t>≥ 23 MV/m</a:t>
            </a:r>
          </a:p>
          <a:p>
            <a:pPr marL="800100" lvl="1" indent="-342900"/>
            <a:r>
              <a:rPr lang="en-US" b="1" dirty="0" smtClean="0">
                <a:solidFill>
                  <a:schemeClr val="bg2"/>
                </a:solidFill>
              </a:rPr>
              <a:t>Quality factor: </a:t>
            </a: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(21 MV/m) </a:t>
            </a:r>
            <a:r>
              <a:rPr lang="en-US" dirty="0"/>
              <a:t>≥ 2.5×10</a:t>
            </a:r>
            <a:r>
              <a:rPr lang="en-US" baseline="30000" dirty="0"/>
              <a:t>10</a:t>
            </a:r>
            <a:endParaRPr lang="en-US" baseline="30000" dirty="0" smtClean="0"/>
          </a:p>
          <a:p>
            <a:pPr marL="1033463" lvl="2" indent="-342900"/>
            <a:r>
              <a:rPr lang="en-US" dirty="0" smtClean="0"/>
              <a:t>VT stainless steel flange R = 0.8 n</a:t>
            </a:r>
            <a:r>
              <a:rPr lang="el-GR" dirty="0" smtClean="0"/>
              <a:t>Ω</a:t>
            </a:r>
            <a:endParaRPr lang="en-US" dirty="0" smtClean="0"/>
          </a:p>
          <a:p>
            <a:pPr marL="800100" lvl="1" indent="-342900"/>
            <a:r>
              <a:rPr lang="en-US" b="1" dirty="0" smtClean="0">
                <a:solidFill>
                  <a:schemeClr val="bg2"/>
                </a:solidFill>
              </a:rPr>
              <a:t>HOM coupling: </a:t>
            </a:r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 &gt; 2.7e11</a:t>
            </a:r>
          </a:p>
          <a:p>
            <a:pPr marL="800100" lvl="1" indent="-342900"/>
            <a:r>
              <a:rPr lang="en-US" b="1" dirty="0">
                <a:solidFill>
                  <a:schemeClr val="bg2"/>
                </a:solidFill>
              </a:rPr>
              <a:t>HOM </a:t>
            </a:r>
            <a:r>
              <a:rPr lang="en-US" b="1" dirty="0" smtClean="0">
                <a:solidFill>
                  <a:schemeClr val="bg2"/>
                </a:solidFill>
              </a:rPr>
              <a:t>power: </a:t>
            </a:r>
            <a:r>
              <a:rPr lang="en-US" dirty="0" smtClean="0"/>
              <a:t>P</a:t>
            </a:r>
            <a:r>
              <a:rPr lang="en-US" baseline="-25000" dirty="0" smtClean="0"/>
              <a:t>HOM</a:t>
            </a:r>
            <a:r>
              <a:rPr lang="en-US" dirty="0" smtClean="0"/>
              <a:t>(21 MV/m) </a:t>
            </a:r>
            <a:r>
              <a:rPr lang="en-US" dirty="0"/>
              <a:t>&lt; </a:t>
            </a:r>
            <a:r>
              <a:rPr lang="en-US" dirty="0" smtClean="0"/>
              <a:t>1.7 </a:t>
            </a:r>
            <a:r>
              <a:rPr lang="en-US" dirty="0"/>
              <a:t>W</a:t>
            </a:r>
          </a:p>
          <a:p>
            <a:pPr marL="800100" lvl="1" indent="-342900"/>
            <a:r>
              <a:rPr lang="en-US" b="1" dirty="0" smtClean="0">
                <a:solidFill>
                  <a:schemeClr val="bg2"/>
                </a:solidFill>
              </a:rPr>
              <a:t>Field emission: </a:t>
            </a:r>
            <a:r>
              <a:rPr lang="en-US" dirty="0"/>
              <a:t>no detectable FE up to quench</a:t>
            </a:r>
          </a:p>
          <a:p>
            <a:pPr marL="800100" lvl="1" indent="-342900"/>
            <a:r>
              <a:rPr lang="en-US" b="1" dirty="0" smtClean="0">
                <a:solidFill>
                  <a:schemeClr val="bg2"/>
                </a:solidFill>
              </a:rPr>
              <a:t>Frequency:</a:t>
            </a:r>
            <a:r>
              <a:rPr lang="en-US" dirty="0" smtClean="0"/>
              <a:t> f = </a:t>
            </a:r>
            <a:r>
              <a:rPr lang="en-US" dirty="0"/>
              <a:t>1.300 GHz</a:t>
            </a:r>
          </a:p>
          <a:p>
            <a:pPr marL="800100" lvl="1" indent="-342900"/>
            <a:r>
              <a:rPr lang="en-US" b="1" dirty="0">
                <a:solidFill>
                  <a:schemeClr val="bg2"/>
                </a:solidFill>
              </a:rPr>
              <a:t>Field probe </a:t>
            </a:r>
            <a:r>
              <a:rPr lang="en-US" b="1" dirty="0" smtClean="0">
                <a:solidFill>
                  <a:schemeClr val="bg2"/>
                </a:solidFill>
              </a:rPr>
              <a:t>coupling:</a:t>
            </a:r>
            <a:r>
              <a:rPr lang="en-US" dirty="0" smtClean="0"/>
              <a:t> 2.5×10</a:t>
            </a:r>
            <a:r>
              <a:rPr lang="en-US" baseline="30000" dirty="0" smtClean="0"/>
              <a:t>11</a:t>
            </a:r>
            <a:r>
              <a:rPr lang="en-US" dirty="0" smtClean="0"/>
              <a:t> &lt;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ext</a:t>
            </a:r>
            <a:r>
              <a:rPr lang="en-US" dirty="0" smtClean="0"/>
              <a:t> &lt; 7.0×10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endParaRPr lang="en-US" dirty="0"/>
          </a:p>
          <a:p>
            <a:pPr marL="800100" lvl="1" indent="-342900"/>
            <a:r>
              <a:rPr lang="en-US" b="1" dirty="0">
                <a:solidFill>
                  <a:schemeClr val="bg2"/>
                </a:solidFill>
              </a:rPr>
              <a:t>Multipacting: </a:t>
            </a:r>
            <a:r>
              <a:rPr lang="en-US" i="1" dirty="0" smtClean="0"/>
              <a:t>fully processed before final Q vs. E</a:t>
            </a:r>
            <a:endParaRPr lang="en-US" i="1" dirty="0"/>
          </a:p>
          <a:p>
            <a:pPr marL="800100" lvl="1" indent="-342900"/>
            <a:r>
              <a:rPr lang="en-US" b="1" dirty="0" smtClean="0">
                <a:solidFill>
                  <a:schemeClr val="bg2"/>
                </a:solidFill>
              </a:rPr>
              <a:t>7</a:t>
            </a:r>
            <a:r>
              <a:rPr lang="el-GR" b="1" dirty="0" smtClean="0">
                <a:solidFill>
                  <a:schemeClr val="bg2"/>
                </a:solidFill>
              </a:rPr>
              <a:t>π</a:t>
            </a:r>
            <a:r>
              <a:rPr lang="en-US" b="1" dirty="0" smtClean="0">
                <a:solidFill>
                  <a:schemeClr val="bg2"/>
                </a:solidFill>
              </a:rPr>
              <a:t>/9 mode: </a:t>
            </a:r>
            <a:r>
              <a:rPr lang="en-US" i="1" dirty="0" smtClean="0"/>
              <a:t>avoid mode buildup → quick msmts.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464705" y="15850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</a:t>
            </a:r>
            <a:r>
              <a:rPr lang="en-US" i="1" dirty="0" smtClean="0">
                <a:effectLst/>
              </a:rPr>
              <a:t>w for HE</a:t>
            </a:r>
            <a:endParaRPr lang="en-US" i="1" dirty="0">
              <a:effectLst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334000" y="1123950"/>
            <a:ext cx="2130705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781800" y="1954400"/>
            <a:ext cx="990600" cy="84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5400000">
            <a:off x="6901581" y="2601474"/>
            <a:ext cx="2057400" cy="931152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 flipV="1">
            <a:off x="7468003" y="4095750"/>
            <a:ext cx="928256" cy="381000"/>
          </a:xfrm>
          <a:prstGeom prst="bentConnector3">
            <a:avLst>
              <a:gd name="adj1" fmla="val 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38800" y="1923909"/>
            <a:ext cx="1828800" cy="519546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60" y="1426655"/>
            <a:ext cx="4428440" cy="33911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so far – as of Oct 6, 2022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6CB73C-4FE5-5642-A6AA-CBBA40958930}"/>
              </a:ext>
            </a:extLst>
          </p:cNvPr>
          <p:cNvSpPr txBox="1">
            <a:spLocks/>
          </p:cNvSpPr>
          <p:nvPr/>
        </p:nvSpPr>
        <p:spPr>
          <a:xfrm>
            <a:off x="181197" y="1018085"/>
            <a:ext cx="3933603" cy="379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80 cavities tested, of which:</a:t>
            </a:r>
          </a:p>
          <a:p>
            <a:pPr marL="800100" lvl="1" indent="-342900"/>
            <a:r>
              <a:rPr lang="en-US" sz="1600" dirty="0" smtClean="0"/>
              <a:t>57 qualify</a:t>
            </a:r>
          </a:p>
          <a:p>
            <a:pPr marL="800100" lvl="1" indent="-342900"/>
            <a:r>
              <a:rPr lang="en-US" sz="1600" dirty="0" smtClean="0"/>
              <a:t>4 disqualified</a:t>
            </a:r>
          </a:p>
          <a:p>
            <a:pPr marL="800100" lvl="1" indent="-342900"/>
            <a:r>
              <a:rPr lang="en-US" sz="1600" dirty="0"/>
              <a:t>3</a:t>
            </a:r>
            <a:r>
              <a:rPr lang="en-US" sz="1600" dirty="0" smtClean="0"/>
              <a:t> placed on hold (marginal E</a:t>
            </a:r>
            <a:r>
              <a:rPr lang="en-US" sz="1600" baseline="-25000" dirty="0" smtClean="0"/>
              <a:t>acc</a:t>
            </a:r>
            <a:r>
              <a:rPr lang="en-US" sz="1600" dirty="0" smtClean="0"/>
              <a:t>)</a:t>
            </a:r>
          </a:p>
          <a:p>
            <a:pPr marL="800100" lvl="1" indent="-342900"/>
            <a:r>
              <a:rPr lang="en-US" sz="1600" dirty="0" smtClean="0"/>
              <a:t>Remainder awaiting re-test</a:t>
            </a:r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24 cavities required re-rinse after first test (30%)</a:t>
            </a:r>
          </a:p>
          <a:p>
            <a:pPr marL="800100" lvl="1" indent="-342900"/>
            <a:r>
              <a:rPr lang="en-US" sz="1600" dirty="0" smtClean="0"/>
              <a:t>8 cavities removed FE via HPR</a:t>
            </a:r>
          </a:p>
          <a:p>
            <a:pPr marL="800100" lvl="1" indent="-342900"/>
            <a:r>
              <a:rPr lang="en-US" sz="1600" dirty="0" smtClean="0"/>
              <a:t>15 cavities in rerinse cycle</a:t>
            </a:r>
          </a:p>
          <a:p>
            <a:pPr marL="800100" lvl="1" indent="-342900"/>
            <a:r>
              <a:rPr lang="en-US" sz="1600" dirty="0" smtClean="0"/>
              <a:t>1 </a:t>
            </a:r>
            <a:r>
              <a:rPr lang="en-US" sz="1600" dirty="0" err="1" smtClean="0"/>
              <a:t>DQ’d</a:t>
            </a:r>
            <a:r>
              <a:rPr lang="en-US" sz="1600" dirty="0" smtClean="0"/>
              <a:t> for persistent FE</a:t>
            </a:r>
          </a:p>
          <a:p>
            <a:pPr marL="800100" lvl="1" indent="-342900"/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44345" y="1200150"/>
            <a:ext cx="235908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All</a:t>
            </a:r>
            <a:r>
              <a:rPr lang="en-US" sz="1600" dirty="0" smtClean="0"/>
              <a:t> </a:t>
            </a:r>
            <a:r>
              <a:rPr lang="en-US" sz="1600" dirty="0"/>
              <a:t>c</a:t>
            </a:r>
            <a:r>
              <a:rPr lang="en-US" sz="1600" dirty="0" smtClean="0"/>
              <a:t>avities with no FE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52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60" y="1400172"/>
            <a:ext cx="4379640" cy="33929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cavities vs. LCLS-II: accelerating gradient in VT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7" y="1371633"/>
            <a:ext cx="4408265" cy="3427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56448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Average quench gradient: </a:t>
            </a:r>
            <a:r>
              <a:rPr lang="en-US" sz="1200" b="1" dirty="0" smtClean="0"/>
              <a:t>22.0±3.9 MV/m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07922" y="154162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Average quench gradient: </a:t>
            </a:r>
            <a:r>
              <a:rPr lang="en-US" sz="1200" b="1" dirty="0" smtClean="0"/>
              <a:t>27.1±3.3 MV/m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1047750"/>
            <a:ext cx="2144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LCLS-II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7400" y="1047750"/>
            <a:ext cx="2144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HE vCM + production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505200" y="2633102"/>
            <a:ext cx="2362200" cy="1310247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&gt;5 MV/m improvement</a:t>
            </a: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348654" y="1885950"/>
            <a:ext cx="0" cy="251460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3000" y="2358062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81E32"/>
                </a:solidFill>
              </a:rPr>
              <a:t>LCLS-II spec: 19 MV/m</a:t>
            </a:r>
            <a:endParaRPr lang="en-US" sz="800" b="1" dirty="0">
              <a:solidFill>
                <a:srgbClr val="981E3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147557" y="1400172"/>
            <a:ext cx="0" cy="302747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67043" y="2358062"/>
            <a:ext cx="153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81E32"/>
                </a:solidFill>
              </a:rPr>
              <a:t>LCLS-II-HE spec: 23 MV/m</a:t>
            </a:r>
            <a:endParaRPr lang="en-US" sz="800" b="1" dirty="0">
              <a:solidFill>
                <a:srgbClr val="981E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5164"/>
            <a:ext cx="4415421" cy="3406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74" y="1381695"/>
            <a:ext cx="4380109" cy="33933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cavities vs. LCLS-II: quality factor in VT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156448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Average Q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: </a:t>
            </a:r>
          </a:p>
          <a:p>
            <a:r>
              <a:rPr lang="en-US" sz="1200" b="1" dirty="0" smtClean="0"/>
              <a:t>3.18±0.44</a:t>
            </a:r>
            <a:r>
              <a:rPr lang="en-US" sz="1200" b="1" dirty="0"/>
              <a:t>×10</a:t>
            </a:r>
            <a:r>
              <a:rPr lang="en-US" sz="1200" b="1" baseline="30000" dirty="0"/>
              <a:t>10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155921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Average Q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: </a:t>
            </a:r>
          </a:p>
          <a:p>
            <a:r>
              <a:rPr lang="en-US" sz="1200" b="1" dirty="0" smtClean="0"/>
              <a:t>3.18±0.38×10</a:t>
            </a:r>
            <a:r>
              <a:rPr lang="en-US" sz="1200" b="1" baseline="30000" dirty="0" smtClean="0"/>
              <a:t>10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1047750"/>
            <a:ext cx="2144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LCLS-II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7400" y="1047750"/>
            <a:ext cx="2144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HE vCM +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98" y="3409950"/>
            <a:ext cx="2143102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Only considering cavities that reached at least 21 MV/m</a:t>
            </a:r>
            <a:endParaRPr lang="en-US" sz="1100" i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856146"/>
              </p:ext>
            </p:extLst>
          </p:nvPr>
        </p:nvGraphicFramePr>
        <p:xfrm>
          <a:off x="4765087" y="4459339"/>
          <a:ext cx="1575495" cy="20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75495">
                  <a:extLst>
                    <a:ext uri="{9D8B030D-6E8A-4147-A177-3AD203B41FA5}">
                      <a16:colId xmlns:a16="http://schemas.microsoft.com/office/drawing/2014/main" val="68417735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400" dirty="0" smtClean="0"/>
                        <a:t>   </a:t>
                      </a:r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4483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51913" y="4641358"/>
            <a:ext cx="1345174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Very few cavities </a:t>
            </a:r>
            <a:br>
              <a:rPr lang="en-US" sz="1100" dirty="0" smtClean="0"/>
            </a:br>
            <a:r>
              <a:rPr lang="en-US" sz="1100" dirty="0" smtClean="0"/>
              <a:t>below spec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181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0F2862DBCEC4481A04EF1DA3DF06C" ma:contentTypeVersion="37" ma:contentTypeDescription="Create a new document." ma:contentTypeScope="" ma:versionID="92f112970c1c3ae38715541c45acba0d">
  <xsd:schema xmlns:xsd="http://www.w3.org/2001/XMLSchema" xmlns:xs="http://www.w3.org/2001/XMLSchema" xmlns:p="http://schemas.microsoft.com/office/2006/metadata/properties" xmlns:ns2="363b5816-6644-48ce-b83d-bc10a51c9d15" xmlns:ns3="http://schemas.microsoft.com/sharepoint/v4" xmlns:ns4="891c90e7-7d13-43f3-b940-a07d68e13b76" targetNamespace="http://schemas.microsoft.com/office/2006/metadata/properties" ma:root="true" ma:fieldsID="c0e8bf6938ed4e8eda2d5939d82f7636" ns2:_="" ns3:_="" ns4:_="">
    <xsd:import namespace="363b5816-6644-48ce-b83d-bc10a51c9d15"/>
    <xsd:import namespace="http://schemas.microsoft.com/sharepoint/v4"/>
    <xsd:import namespace="891c90e7-7d13-43f3-b940-a07d68e13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IconOverlay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b5816-6644-48ce-b83d-bc10a51c9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C59179A9-8993-41BB-B37B-FC76A3A15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b5816-6644-48ce-b83d-bc10a51c9d15"/>
    <ds:schemaRef ds:uri="http://schemas.microsoft.com/sharepoint/v4"/>
    <ds:schemaRef ds:uri="891c90e7-7d13-43f3-b940-a07d68e13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760781-EBB1-4D74-8795-BB5B45825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21ABEA-3D14-4320-A140-7664F2DA776B}">
  <ds:schemaRefs>
    <ds:schemaRef ds:uri="http://schemas.microsoft.com/sharepoint/v4"/>
    <ds:schemaRef ds:uri="http://purl.org/dc/terms/"/>
    <ds:schemaRef ds:uri="http://schemas.microsoft.com/office/2006/documentManagement/types"/>
    <ds:schemaRef ds:uri="http://purl.org/dc/dcmitype/"/>
    <ds:schemaRef ds:uri="363b5816-6644-48ce-b83d-bc10a51c9d1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91c90e7-7d13-43f3-b940-a07d68e13b7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1730</Words>
  <Application>Microsoft Office PowerPoint</Application>
  <PresentationFormat>On-screen Show (16:9)</PresentationFormat>
  <Paragraphs>268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Blank</vt:lpstr>
      <vt:lpstr>LCLS-II-HE: High Q0 and High Gradient  in Mass Production</vt:lpstr>
      <vt:lpstr>LCLS-II-HE project scope</vt:lpstr>
      <vt:lpstr>LCLS-II-HE cryomodule performance requirements</vt:lpstr>
      <vt:lpstr>LCLS-II-HE recipe</vt:lpstr>
      <vt:lpstr>LCLS-II-HE cavity scope</vt:lpstr>
      <vt:lpstr>LCLS-II-HE vertical test qualification requirements</vt:lpstr>
      <vt:lpstr>Results so far – as of Oct 6, 2022</vt:lpstr>
      <vt:lpstr>HE cavities vs. LCLS-II: accelerating gradient in VT</vt:lpstr>
      <vt:lpstr>HE cavities vs. LCLS-II: quality factor in VT</vt:lpstr>
      <vt:lpstr>What changes led to these improvements?</vt:lpstr>
      <vt:lpstr>What changes led to these improvements?</vt:lpstr>
      <vt:lpstr>What changes led to these improvements?</vt:lpstr>
      <vt:lpstr>Quality factor by heat lot</vt:lpstr>
      <vt:lpstr>What changes led to these improvements?</vt:lpstr>
      <vt:lpstr>Further challenges in mass production</vt:lpstr>
      <vt:lpstr>Field emission</vt:lpstr>
      <vt:lpstr>Bellows damage</vt:lpstr>
      <vt:lpstr>Shipping damage &amp; mishandling</vt:lpstr>
      <vt:lpstr>Delays to schedule</vt:lpstr>
      <vt:lpstr>Outlook for future international SRF linacs</vt:lpstr>
      <vt:lpstr>Summary</vt:lpstr>
      <vt:lpstr>Backup</vt:lpstr>
      <vt:lpstr>Vertical test qualification – test procedures</vt:lpstr>
      <vt:lpstr>Example flux expulsion test results</vt:lpstr>
      <vt:lpstr>Verification cryomodule performance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Zoom Meeting!</dc:title>
  <dc:creator/>
  <cp:lastModifiedBy/>
  <cp:revision>9</cp:revision>
  <cp:lastPrinted>2018-12-07T23:44:51Z</cp:lastPrinted>
  <dcterms:created xsi:type="dcterms:W3CDTF">2012-06-11T23:48:53Z</dcterms:created>
  <dcterms:modified xsi:type="dcterms:W3CDTF">2022-10-10T12:04:13Z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0x0101008120F2862DBCEC4481A04EF1DA3DF06C</vt:lpwstr>
  </property>
</Properties>
</file>