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68" r:id="rId5"/>
    <p:sldId id="269" r:id="rId6"/>
    <p:sldId id="258" r:id="rId7"/>
    <p:sldId id="261" r:id="rId8"/>
    <p:sldId id="259" r:id="rId9"/>
    <p:sldId id="260" r:id="rId10"/>
    <p:sldId id="264" r:id="rId11"/>
    <p:sldId id="265" r:id="rId12"/>
    <p:sldId id="266" r:id="rId13"/>
    <p:sldId id="267" r:id="rId14"/>
    <p:sldId id="262" r:id="rId15"/>
    <p:sldId id="271" r:id="rId16"/>
    <p:sldId id="270" r:id="rId17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36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57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736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32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911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27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87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10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43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276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31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41AD4-7734-4997-99BE-547CDC879150}" type="datetimeFigureOut">
              <a:rPr kumimoji="1" lang="ja-JP" altLang="en-US" smtClean="0"/>
              <a:t>2022/10/8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68EBC-B0F6-4B67-AD07-4FA4F26B2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43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emf"/><Relationship Id="rId7" Type="http://schemas.microsoft.com/office/2007/relationships/hdphoto" Target="../media/hdphoto5.wdp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image" Target="../media/image40.emf"/><Relationship Id="rId4" Type="http://schemas.openxmlformats.org/officeDocument/2006/relationships/image" Target="../media/image36.emf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microsoft.com/office/2007/relationships/hdphoto" Target="../media/hdphoto8.wdp"/><Relationship Id="rId4" Type="http://schemas.openxmlformats.org/officeDocument/2006/relationships/image" Target="../media/image43.emf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52.png"/><Relationship Id="rId12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4.png"/><Relationship Id="rId5" Type="http://schemas.openxmlformats.org/officeDocument/2006/relationships/image" Target="../media/image50.emf"/><Relationship Id="rId10" Type="http://schemas.microsoft.com/office/2007/relationships/hdphoto" Target="../media/hdphoto11.wdp"/><Relationship Id="rId4" Type="http://schemas.openxmlformats.org/officeDocument/2006/relationships/image" Target="../media/image49.emf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hdphoto" Target="../media/hdphoto4.wdp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jpeg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10880" y="779947"/>
            <a:ext cx="59228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ja-JP" u="sng" dirty="0"/>
              <a:t>Test results of electro-polishing </a:t>
            </a:r>
            <a:endParaRPr lang="en-US" altLang="ja-JP" u="sng" dirty="0" smtClean="0"/>
          </a:p>
          <a:p>
            <a:pPr algn="ctr">
              <a:spcBef>
                <a:spcPct val="0"/>
              </a:spcBef>
              <a:buNone/>
            </a:pPr>
            <a:r>
              <a:rPr lang="en-US" altLang="ja-JP" u="sng" dirty="0" smtClean="0"/>
              <a:t>for </a:t>
            </a:r>
            <a:r>
              <a:rPr lang="en-US" altLang="ja-JP" u="sng" dirty="0"/>
              <a:t>quarter-wave resonators</a:t>
            </a:r>
            <a:endParaRPr lang="ja-JP" altLang="ja-JP" b="1" u="sng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77414" y="4079451"/>
            <a:ext cx="73897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ja-JP" altLang="ja-JP" sz="1600" dirty="0" smtClean="0"/>
              <a:t>○</a:t>
            </a:r>
            <a:r>
              <a:rPr lang="en-US" altLang="ja-JP" sz="1600" dirty="0" err="1" smtClean="0"/>
              <a:t>K.Nii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Y.Ida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H.Ueda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T.Yamaguchi</a:t>
            </a:r>
            <a:r>
              <a:rPr lang="ja-JP" altLang="en-US" sz="1600" dirty="0"/>
              <a:t>　</a:t>
            </a:r>
            <a:r>
              <a:rPr lang="ja-JP" altLang="en-US" sz="1600" dirty="0" smtClean="0"/>
              <a:t>（</a:t>
            </a:r>
            <a:r>
              <a:rPr lang="en-US" altLang="ja-JP" sz="1600" dirty="0" smtClean="0"/>
              <a:t>Marui Galvanizing Co., Ltd.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algn="ctr">
              <a:spcBef>
                <a:spcPct val="0"/>
              </a:spcBef>
              <a:buNone/>
            </a:pPr>
            <a:r>
              <a:rPr lang="ja-JP" altLang="en-US" sz="1600" dirty="0"/>
              <a:t>　</a:t>
            </a:r>
            <a:r>
              <a:rPr lang="en-US" altLang="ja-JP" sz="1600" dirty="0" err="1" smtClean="0"/>
              <a:t>H.Kabumoto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J.Kamiya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Y.Kondo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J.Tamura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H.Harada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Y.Matsui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M.Matsuda</a:t>
            </a:r>
            <a:endParaRPr lang="en-US" altLang="ja-JP" sz="1600" dirty="0" smtClean="0"/>
          </a:p>
          <a:p>
            <a:pPr algn="ctr">
              <a:spcBef>
                <a:spcPct val="0"/>
              </a:spcBef>
              <a:buNone/>
            </a:pPr>
            <a:r>
              <a:rPr lang="ja-JP" altLang="en-US" sz="1600" dirty="0" smtClean="0"/>
              <a:t>（</a:t>
            </a:r>
            <a:r>
              <a:rPr lang="en-US" altLang="ja-JP" sz="1600" dirty="0" smtClean="0"/>
              <a:t>Japan Atomic Energy Agency </a:t>
            </a:r>
            <a:r>
              <a:rPr lang="ja-JP" altLang="en-US" sz="1600" dirty="0" smtClean="0"/>
              <a:t>（</a:t>
            </a:r>
            <a:r>
              <a:rPr lang="en-US" altLang="ja-JP" sz="1600" dirty="0" smtClean="0"/>
              <a:t>JAE</a:t>
            </a:r>
            <a:r>
              <a:rPr lang="en-US" altLang="ja-JP" sz="1600" dirty="0"/>
              <a:t>A</a:t>
            </a:r>
            <a:r>
              <a:rPr lang="ja-JP" altLang="en-US" sz="1600" dirty="0" smtClean="0"/>
              <a:t>）</a:t>
            </a:r>
            <a:r>
              <a:rPr lang="ja-JP" altLang="en-US" sz="1600" dirty="0"/>
              <a:t>）　</a:t>
            </a:r>
            <a:endParaRPr lang="ja-JP" altLang="ja-JP" sz="1600" dirty="0"/>
          </a:p>
        </p:txBody>
      </p:sp>
      <p:pic>
        <p:nvPicPr>
          <p:cNvPr id="6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47" y="2557647"/>
            <a:ext cx="807541" cy="82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1531" t="8158" r="82072" b="76306"/>
          <a:stretch/>
        </p:blipFill>
        <p:spPr>
          <a:xfrm>
            <a:off x="4975653" y="2557647"/>
            <a:ext cx="1869782" cy="99653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503149" y="5435719"/>
            <a:ext cx="2061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TTC 2022 meeting</a:t>
            </a:r>
          </a:p>
          <a:p>
            <a:r>
              <a:rPr lang="en-US" altLang="ja-JP" dirty="0" smtClean="0"/>
              <a:t>WG2</a:t>
            </a:r>
          </a:p>
          <a:p>
            <a:r>
              <a:rPr kumimoji="1" lang="en-US" altLang="ja-JP" dirty="0" smtClean="0"/>
              <a:t>11-14 October 2022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6306" t="18730" r="82884" b="68182"/>
          <a:stretch/>
        </p:blipFill>
        <p:spPr>
          <a:xfrm>
            <a:off x="3534032" y="5143612"/>
            <a:ext cx="2084174" cy="141935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723389" y="6550223"/>
            <a:ext cx="231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1/16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4182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18" y="420648"/>
            <a:ext cx="2918687" cy="196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9" y="2382081"/>
            <a:ext cx="3132532" cy="211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61" y="2388452"/>
            <a:ext cx="3016958" cy="211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9" y="929697"/>
            <a:ext cx="3276206" cy="113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"/>
          <p:cNvSpPr txBox="1">
            <a:spLocks noChangeArrowheads="1"/>
          </p:cNvSpPr>
          <p:nvPr/>
        </p:nvSpPr>
        <p:spPr bwMode="auto">
          <a:xfrm>
            <a:off x="5025081" y="4751148"/>
            <a:ext cx="396973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・</a:t>
            </a:r>
            <a:r>
              <a:rPr lang="en-US" altLang="ja-JP" sz="1400" dirty="0"/>
              <a:t>An auxiliary electrode was added to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 smtClean="0"/>
              <a:t>conventional </a:t>
            </a:r>
            <a:r>
              <a:rPr lang="en-US" altLang="ja-JP" sz="1400" dirty="0"/>
              <a:t>electrode in order to </a:t>
            </a:r>
            <a:r>
              <a:rPr lang="en-US" altLang="ja-JP" sz="1400" dirty="0" smtClean="0"/>
              <a:t>increase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the </a:t>
            </a:r>
            <a:r>
              <a:rPr lang="en-US" altLang="ja-JP" sz="1400" dirty="0"/>
              <a:t>current density and improve </a:t>
            </a:r>
            <a:r>
              <a:rPr lang="en-US" altLang="ja-JP" sz="1400" dirty="0" smtClean="0"/>
              <a:t>the </a:t>
            </a:r>
            <a:r>
              <a:rPr lang="en-US" altLang="ja-JP" sz="1400" dirty="0"/>
              <a:t>polished </a:t>
            </a:r>
            <a:endParaRPr lang="en-US" altLang="ja-JP" sz="1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 smtClean="0"/>
              <a:t>surface </a:t>
            </a:r>
            <a:r>
              <a:rPr lang="en-US" altLang="ja-JP" sz="1400" dirty="0"/>
              <a:t>by increasing the </a:t>
            </a:r>
            <a:r>
              <a:rPr lang="en-US" altLang="ja-JP" sz="1400" dirty="0" smtClean="0"/>
              <a:t>cathode </a:t>
            </a:r>
            <a:r>
              <a:rPr lang="en-US" altLang="ja-JP" sz="1400" dirty="0"/>
              <a:t>area.</a:t>
            </a:r>
            <a:r>
              <a:rPr lang="ja-JP" altLang="en-US" sz="1400" dirty="0"/>
              <a:t>　</a:t>
            </a:r>
            <a:endParaRPr lang="en-US" altLang="ja-JP" sz="1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（</a:t>
            </a:r>
            <a:r>
              <a:rPr lang="en-US" altLang="ja-JP" sz="1400" dirty="0" smtClean="0"/>
              <a:t>Approx</a:t>
            </a:r>
            <a:r>
              <a:rPr lang="en-US" altLang="ja-JP" sz="1400" dirty="0"/>
              <a:t>. 30% increase in electrode </a:t>
            </a:r>
            <a:r>
              <a:rPr lang="en-US" altLang="ja-JP" sz="1400" dirty="0" smtClean="0"/>
              <a:t>area,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 smtClean="0"/>
              <a:t>   red </a:t>
            </a:r>
            <a:r>
              <a:rPr lang="en-US" altLang="ja-JP" sz="1400" dirty="0"/>
              <a:t>line in the above </a:t>
            </a:r>
            <a:r>
              <a:rPr lang="en-US" altLang="ja-JP" sz="1400" dirty="0" smtClean="0"/>
              <a:t>schematic</a:t>
            </a:r>
            <a:r>
              <a:rPr lang="ja-JP" altLang="en-US" sz="1400" dirty="0" smtClean="0"/>
              <a:t>）</a:t>
            </a:r>
            <a:endParaRPr lang="en-US" altLang="ja-JP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・</a:t>
            </a:r>
            <a:r>
              <a:rPr lang="en-US" altLang="ja-JP" sz="1400" dirty="0"/>
              <a:t> No clear improvement was </a:t>
            </a:r>
            <a:r>
              <a:rPr lang="en-US" altLang="ja-JP" sz="1400" dirty="0" smtClean="0"/>
              <a:t>seen (details </a:t>
            </a:r>
            <a:r>
              <a:rPr lang="en-US" altLang="ja-JP" sz="1400" dirty="0"/>
              <a:t>later). </a:t>
            </a:r>
            <a:r>
              <a:rPr lang="ja-JP" altLang="en-US" sz="1400" dirty="0"/>
              <a:t>　</a:t>
            </a:r>
            <a:endParaRPr lang="en-US" altLang="ja-JP" sz="1400" dirty="0" smtClean="0"/>
          </a:p>
          <a:p>
            <a:pPr>
              <a:spcBef>
                <a:spcPct val="0"/>
              </a:spcBef>
              <a:buNone/>
            </a:pPr>
            <a:r>
              <a:rPr lang="ja-JP" altLang="en-US" sz="1400" dirty="0" smtClean="0"/>
              <a:t>→</a:t>
            </a:r>
            <a:r>
              <a:rPr lang="en-US" altLang="ja-JP" sz="1400" dirty="0"/>
              <a:t>There is no problem with the </a:t>
            </a:r>
            <a:r>
              <a:rPr lang="en-US" altLang="ja-JP" sz="1400" dirty="0" smtClean="0"/>
              <a:t>conventional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electrode.</a:t>
            </a:r>
            <a:endParaRPr lang="en-US" altLang="ja-JP" sz="14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7" r="13603"/>
          <a:stretch/>
        </p:blipFill>
        <p:spPr>
          <a:xfrm>
            <a:off x="6978348" y="1011219"/>
            <a:ext cx="2165652" cy="152444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2393" r="12613" b="2793"/>
          <a:stretch/>
        </p:blipFill>
        <p:spPr>
          <a:xfrm>
            <a:off x="6875598" y="2625612"/>
            <a:ext cx="2235654" cy="157373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163332" y="442461"/>
            <a:ext cx="1724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Inner surface after</a:t>
            </a:r>
          </a:p>
          <a:p>
            <a:r>
              <a:rPr kumimoji="1" lang="en-US" altLang="ja-JP" sz="1600" dirty="0"/>
              <a:t> </a:t>
            </a:r>
            <a:r>
              <a:rPr kumimoji="1" lang="en-US" altLang="ja-JP" sz="1600" dirty="0" smtClean="0"/>
              <a:t> this EP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79690" y="4571025"/>
            <a:ext cx="2539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Average current comparison</a:t>
            </a:r>
            <a:endParaRPr kumimoji="1"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8944" y="529817"/>
            <a:ext cx="3883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A schematic </a:t>
            </a:r>
            <a:r>
              <a:rPr lang="en-US" altLang="ja-JP" sz="1600" dirty="0"/>
              <a:t>of electrode, auxiliary electrode</a:t>
            </a:r>
            <a:endParaRPr kumimoji="1"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24587" y="2625612"/>
            <a:ext cx="1533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Cavity temp.</a:t>
            </a:r>
            <a:r>
              <a:rPr kumimoji="1" lang="ja-JP" altLang="en-US" sz="1200" dirty="0" smtClean="0"/>
              <a:t>　～</a:t>
            </a:r>
            <a:r>
              <a:rPr kumimoji="1" lang="en-US" altLang="ja-JP" sz="1200" dirty="0" smtClean="0"/>
              <a:t>10</a:t>
            </a:r>
            <a:r>
              <a:rPr kumimoji="1" lang="ja-JP" altLang="en-US" sz="1200" dirty="0" smtClean="0"/>
              <a:t>℃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92105" y="3817785"/>
            <a:ext cx="2380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Electrolyte flow rate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12</a:t>
            </a:r>
            <a:r>
              <a:rPr kumimoji="1" lang="ja-JP" altLang="en-US" sz="1200" dirty="0" smtClean="0"/>
              <a:t>～</a:t>
            </a:r>
            <a:r>
              <a:rPr kumimoji="1" lang="en-US" altLang="ja-JP" sz="1200" dirty="0" smtClean="0"/>
              <a:t>14L/min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09439" y="585149"/>
            <a:ext cx="2337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Current</a:t>
            </a:r>
            <a:r>
              <a:rPr lang="ja-JP" altLang="en-US" sz="1200" dirty="0" smtClean="0"/>
              <a:t>：</a:t>
            </a:r>
            <a:r>
              <a:rPr lang="en-US" altLang="ja-JP" sz="1200" dirty="0" smtClean="0"/>
              <a:t>50</a:t>
            </a:r>
            <a:r>
              <a:rPr lang="ja-JP" altLang="en-US" sz="1200" dirty="0" smtClean="0"/>
              <a:t>～</a:t>
            </a:r>
            <a:r>
              <a:rPr lang="en-US" altLang="ja-JP" sz="1200" dirty="0" smtClean="0"/>
              <a:t>70A</a:t>
            </a:r>
            <a:r>
              <a:rPr lang="ja-JP" altLang="en-US" sz="1200" dirty="0" smtClean="0"/>
              <a:t>　</a:t>
            </a:r>
            <a:r>
              <a:rPr lang="en-US" altLang="ja-JP" sz="1200" dirty="0" smtClean="0"/>
              <a:t>Voltage</a:t>
            </a:r>
            <a:r>
              <a:rPr lang="ja-JP" altLang="en-US" sz="1200" dirty="0" smtClean="0"/>
              <a:t>：～</a:t>
            </a:r>
            <a:r>
              <a:rPr lang="en-US" altLang="ja-JP" sz="1200" dirty="0" smtClean="0"/>
              <a:t>20V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24698" y="14948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EP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experiment </a:t>
            </a:r>
            <a:r>
              <a:rPr kumimoji="1" lang="en-US" altLang="ja-JP" dirty="0" smtClean="0"/>
              <a:t>(Phase 2)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66832" y="7364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-1</a:t>
            </a:r>
            <a:r>
              <a:rPr kumimoji="1" lang="ja-JP" altLang="en-US" dirty="0" smtClean="0"/>
              <a:t>　</a:t>
            </a:r>
            <a:r>
              <a:rPr lang="en-US" altLang="ja-JP" dirty="0"/>
              <a:t>C</a:t>
            </a:r>
            <a:r>
              <a:rPr lang="en-US" altLang="ja-JP" dirty="0" smtClean="0"/>
              <a:t>athode surface area increase</a:t>
            </a: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99" y="4869770"/>
            <a:ext cx="4718782" cy="198823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706363" y="49657"/>
            <a:ext cx="2404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 smtClean="0"/>
              <a:t>10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6137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6" y="369780"/>
            <a:ext cx="2878851" cy="199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7" y="2368357"/>
            <a:ext cx="3756351" cy="148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94" y="476694"/>
            <a:ext cx="2879598" cy="205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7" y="3848671"/>
            <a:ext cx="3756351" cy="148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7" y="5328985"/>
            <a:ext cx="3740848" cy="148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65"/>
          <p:cNvSpPr txBox="1">
            <a:spLocks noChangeArrowheads="1"/>
          </p:cNvSpPr>
          <p:nvPr/>
        </p:nvSpPr>
        <p:spPr bwMode="auto">
          <a:xfrm>
            <a:off x="4350547" y="4681531"/>
            <a:ext cx="428989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・</a:t>
            </a:r>
            <a:r>
              <a:rPr lang="en-US" altLang="ja-JP" sz="1400" dirty="0"/>
              <a:t>To confirm the range of the plateau region, the </a:t>
            </a:r>
            <a:r>
              <a:rPr lang="en-US" altLang="ja-JP" sz="1400" dirty="0" smtClean="0"/>
              <a:t>IV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characteristics </a:t>
            </a:r>
            <a:r>
              <a:rPr lang="en-US" altLang="ja-JP" sz="1400" dirty="0"/>
              <a:t>were confirmed from 0 to 30V</a:t>
            </a:r>
            <a:r>
              <a:rPr lang="en-US" altLang="ja-JP" sz="1400" dirty="0" smtClean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・</a:t>
            </a:r>
            <a:r>
              <a:rPr lang="en-US" altLang="ja-JP" sz="1400" dirty="0"/>
              <a:t>An increase in current was observed from 25V </a:t>
            </a:r>
            <a:endParaRPr lang="en-US" altLang="ja-JP" sz="1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in </a:t>
            </a:r>
            <a:r>
              <a:rPr lang="en-US" altLang="ja-JP" sz="1400" dirty="0"/>
              <a:t>the IV </a:t>
            </a:r>
            <a:r>
              <a:rPr lang="en-US" altLang="ja-JP" sz="1400" dirty="0" smtClean="0"/>
              <a:t>curve.</a:t>
            </a:r>
            <a:r>
              <a:rPr lang="ja-JP" altLang="en-US" sz="1400" dirty="0"/>
              <a:t>　</a:t>
            </a:r>
            <a:endParaRPr lang="en-US" altLang="ja-JP" sz="1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→</a:t>
            </a:r>
            <a:r>
              <a:rPr lang="en-US" altLang="ja-JP" sz="1400" dirty="0" smtClean="0"/>
              <a:t>5</a:t>
            </a:r>
            <a:r>
              <a:rPr lang="ja-JP" altLang="en-US" sz="1400" dirty="0" smtClean="0"/>
              <a:t>～</a:t>
            </a:r>
            <a:r>
              <a:rPr lang="en-US" altLang="ja-JP" sz="1400" dirty="0" smtClean="0"/>
              <a:t>25 </a:t>
            </a:r>
            <a:r>
              <a:rPr lang="en-US" altLang="ja-JP" sz="1400" dirty="0"/>
              <a:t>V is set as the plateau region from the </a:t>
            </a:r>
            <a:endParaRPr lang="en-US" altLang="ja-JP" sz="1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shape </a:t>
            </a:r>
            <a:r>
              <a:rPr lang="en-US" altLang="ja-JP" sz="1400" dirty="0"/>
              <a:t>of the </a:t>
            </a:r>
            <a:r>
              <a:rPr lang="en-US" altLang="ja-JP" sz="1400" dirty="0" smtClean="0"/>
              <a:t>curve and EP was performed at 25V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/>
              <a:t>　 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that is the upper limit of the plateau.</a:t>
            </a:r>
            <a:endParaRPr lang="en-US" altLang="ja-JP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・</a:t>
            </a:r>
            <a:r>
              <a:rPr lang="en-US" altLang="ja-JP" sz="1400" dirty="0"/>
              <a:t>No clear improvement was </a:t>
            </a:r>
            <a:r>
              <a:rPr lang="en-US" altLang="ja-JP" sz="1400" dirty="0" smtClean="0"/>
              <a:t>seen (details later).</a:t>
            </a:r>
            <a:r>
              <a:rPr lang="ja-JP" altLang="en-US" sz="1400" dirty="0"/>
              <a:t>　</a:t>
            </a:r>
            <a:endParaRPr lang="en-US" altLang="ja-JP" sz="1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/>
              <a:t>　</a:t>
            </a:r>
            <a:r>
              <a:rPr lang="ja-JP" altLang="en-US" sz="1400" dirty="0" smtClean="0"/>
              <a:t>→</a:t>
            </a:r>
            <a:r>
              <a:rPr lang="en-US" altLang="ja-JP" sz="1400" dirty="0"/>
              <a:t>T</a:t>
            </a:r>
            <a:r>
              <a:rPr lang="en-US" altLang="ja-JP" sz="1400" dirty="0" smtClean="0"/>
              <a:t>here </a:t>
            </a:r>
            <a:r>
              <a:rPr lang="en-US" altLang="ja-JP" sz="1400" dirty="0"/>
              <a:t>is no problem with the conventional 20V.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193965" y="2519363"/>
            <a:ext cx="228600" cy="1100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2422565" y="1285103"/>
            <a:ext cx="1834426" cy="1343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6216"/>
          <a:stretch/>
        </p:blipFill>
        <p:spPr>
          <a:xfrm>
            <a:off x="4285714" y="2984813"/>
            <a:ext cx="2254372" cy="161604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94" y="3091908"/>
            <a:ext cx="2477547" cy="139362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332066" y="2592712"/>
            <a:ext cx="2326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Inner surface </a:t>
            </a:r>
            <a:r>
              <a:rPr lang="en-US" altLang="ja-JP" sz="1600" dirty="0" smtClean="0"/>
              <a:t>after this EP</a:t>
            </a:r>
            <a:endParaRPr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81517" y="4056163"/>
            <a:ext cx="1533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Cavity temp.</a:t>
            </a:r>
            <a:r>
              <a:rPr kumimoji="1" lang="ja-JP" altLang="en-US" sz="1200" dirty="0" smtClean="0"/>
              <a:t>　～</a:t>
            </a:r>
            <a:r>
              <a:rPr kumimoji="1" lang="en-US" altLang="ja-JP" sz="1200" dirty="0" smtClean="0"/>
              <a:t>10</a:t>
            </a:r>
            <a:r>
              <a:rPr kumimoji="1" lang="ja-JP" altLang="en-US" sz="1200" dirty="0" smtClean="0"/>
              <a:t>℃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46206" y="5536477"/>
            <a:ext cx="2223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/>
              <a:t>Electrolyte flow rate</a:t>
            </a:r>
            <a:r>
              <a:rPr kumimoji="1" lang="ja-JP" altLang="en-US" sz="1200" dirty="0" smtClean="0"/>
              <a:t>　～</a:t>
            </a:r>
            <a:r>
              <a:rPr kumimoji="1" lang="en-US" altLang="ja-JP" sz="1200" dirty="0" smtClean="0"/>
              <a:t>10L/min</a:t>
            </a:r>
            <a:endParaRPr kumimoji="1" lang="ja-JP" altLang="en-US" sz="1200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1186245" y="972065"/>
            <a:ext cx="8238" cy="10544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524894" y="972064"/>
            <a:ext cx="8238" cy="10544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1186245" y="1369068"/>
            <a:ext cx="1342768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155180" y="695312"/>
            <a:ext cx="1473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Current</a:t>
            </a:r>
            <a:r>
              <a:rPr lang="ja-JP" altLang="en-US" sz="1200" dirty="0" smtClean="0"/>
              <a:t>：</a:t>
            </a:r>
            <a:r>
              <a:rPr lang="en-US" altLang="ja-JP" sz="1200" dirty="0"/>
              <a:t>40</a:t>
            </a:r>
            <a:r>
              <a:rPr lang="ja-JP" altLang="en-US" sz="1200" dirty="0" smtClean="0"/>
              <a:t>～</a:t>
            </a:r>
            <a:r>
              <a:rPr lang="en-US" altLang="ja-JP" sz="1200" dirty="0"/>
              <a:t>100</a:t>
            </a:r>
            <a:r>
              <a:rPr lang="en-US" altLang="ja-JP" sz="1200" dirty="0" smtClean="0"/>
              <a:t>A</a:t>
            </a:r>
            <a:r>
              <a:rPr lang="ja-JP" altLang="en-US" sz="1200" dirty="0" smtClean="0"/>
              <a:t>　</a:t>
            </a:r>
            <a:endParaRPr lang="en-US" altLang="ja-JP" sz="1200" dirty="0" smtClean="0"/>
          </a:p>
          <a:p>
            <a:r>
              <a:rPr lang="en-US" altLang="ja-JP" sz="1200" dirty="0" smtClean="0"/>
              <a:t>Voltage</a:t>
            </a:r>
            <a:r>
              <a:rPr lang="ja-JP" altLang="en-US" sz="1200" dirty="0" smtClean="0"/>
              <a:t>：～</a:t>
            </a:r>
            <a:r>
              <a:rPr lang="en-US" altLang="ja-JP" sz="1200" dirty="0" smtClean="0"/>
              <a:t>25V</a:t>
            </a:r>
          </a:p>
          <a:p>
            <a:r>
              <a:rPr kumimoji="1" lang="en-US" altLang="ja-JP" sz="1200" dirty="0" smtClean="0"/>
              <a:t>1min-ON/1min-OFF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41639" y="677300"/>
            <a:ext cx="1699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Plateau </a:t>
            </a:r>
            <a:r>
              <a:rPr lang="en-US" altLang="ja-JP" sz="1200" dirty="0"/>
              <a:t>region 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5</a:t>
            </a:r>
            <a:r>
              <a:rPr kumimoji="1" lang="ja-JP" altLang="en-US" sz="1200" dirty="0" smtClean="0"/>
              <a:t>～</a:t>
            </a:r>
            <a:r>
              <a:rPr lang="en-US" altLang="ja-JP" sz="1200" dirty="0" smtClean="0"/>
              <a:t>25V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4698" y="14948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EP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experiment </a:t>
            </a:r>
            <a:r>
              <a:rPr kumimoji="1" lang="en-US" altLang="ja-JP" dirty="0" smtClean="0"/>
              <a:t>(Phase 2)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337517" y="8097"/>
            <a:ext cx="293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Applied voltage increase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58653" y="338194"/>
            <a:ext cx="689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IV curve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39111" y="62003"/>
            <a:ext cx="2404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11/16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7703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" y="470150"/>
            <a:ext cx="3277867" cy="2458401"/>
          </a:xfrm>
          <a:prstGeom prst="rect">
            <a:avLst/>
          </a:prstGeom>
        </p:spPr>
      </p:pic>
      <p:pic>
        <p:nvPicPr>
          <p:cNvPr id="7" name="図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90" y="617340"/>
            <a:ext cx="3250065" cy="218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5" y="3022712"/>
            <a:ext cx="3277867" cy="221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90" y="2947555"/>
            <a:ext cx="3296670" cy="219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67"/>
          <p:cNvSpPr txBox="1">
            <a:spLocks noChangeArrowheads="1"/>
          </p:cNvSpPr>
          <p:nvPr/>
        </p:nvSpPr>
        <p:spPr bwMode="auto">
          <a:xfrm>
            <a:off x="67765" y="5333925"/>
            <a:ext cx="6835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 smtClean="0"/>
              <a:t>・</a:t>
            </a:r>
            <a:r>
              <a:rPr lang="en-US" altLang="ja-JP" sz="1600" dirty="0" smtClean="0"/>
              <a:t> </a:t>
            </a:r>
            <a:r>
              <a:rPr lang="en-US" altLang="ja-JP" sz="1600" dirty="0"/>
              <a:t>Electrolyte </a:t>
            </a:r>
            <a:r>
              <a:rPr lang="en-US" altLang="ja-JP" sz="1600" dirty="0" smtClean="0"/>
              <a:t>flow rate was increased to </a:t>
            </a:r>
            <a:r>
              <a:rPr lang="ja-JP" altLang="en-US" sz="1600" dirty="0" smtClean="0"/>
              <a:t>～</a:t>
            </a:r>
            <a:r>
              <a:rPr lang="en-US" altLang="ja-JP" sz="1600" dirty="0" smtClean="0"/>
              <a:t>20L/min and </a:t>
            </a:r>
            <a:r>
              <a:rPr lang="en-US" altLang="ja-JP" sz="1600" dirty="0"/>
              <a:t>it</a:t>
            </a:r>
            <a:r>
              <a:rPr lang="en-US" altLang="ja-JP" sz="1600" dirty="0" smtClean="0"/>
              <a:t> </a:t>
            </a:r>
            <a:r>
              <a:rPr lang="en-US" altLang="ja-JP" sz="1600" dirty="0"/>
              <a:t>was </a:t>
            </a:r>
            <a:r>
              <a:rPr lang="en-US" altLang="ja-JP" sz="1600" dirty="0" smtClean="0"/>
              <a:t>shaken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/>
              <a:t>　</a:t>
            </a:r>
            <a:r>
              <a:rPr lang="en-US" altLang="ja-JP" sz="1600" dirty="0" smtClean="0"/>
              <a:t>by </a:t>
            </a:r>
            <a:r>
              <a:rPr lang="en-US" altLang="ja-JP" sz="1600" dirty="0"/>
              <a:t>shaking the cavity by </a:t>
            </a:r>
            <a:r>
              <a:rPr lang="en-US" altLang="ja-JP" sz="1600" dirty="0" smtClean="0"/>
              <a:t>hand to improve </a:t>
            </a:r>
            <a:r>
              <a:rPr lang="en-US" altLang="ja-JP" sz="1600" dirty="0"/>
              <a:t>agitating</a:t>
            </a:r>
            <a:r>
              <a:rPr lang="en-US" altLang="ja-JP" sz="1600" dirty="0" smtClean="0"/>
              <a:t> effect </a:t>
            </a:r>
            <a:r>
              <a:rPr lang="en-US" altLang="ja-JP" sz="1600" dirty="0"/>
              <a:t>during </a:t>
            </a:r>
            <a:r>
              <a:rPr lang="en-US" altLang="ja-JP" sz="1600" dirty="0" smtClean="0"/>
              <a:t>EP.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 smtClean="0"/>
              <a:t>・</a:t>
            </a:r>
            <a:r>
              <a:rPr lang="en-US" altLang="ja-JP" sz="1600" dirty="0"/>
              <a:t>EP was </a:t>
            </a:r>
            <a:r>
              <a:rPr lang="en-US" altLang="ja-JP" sz="1600" dirty="0" smtClean="0"/>
              <a:t>stopped </a:t>
            </a:r>
            <a:r>
              <a:rPr lang="en-US" altLang="ja-JP" sz="1600" dirty="0"/>
              <a:t>due to temperature and odor abnormalities during EP</a:t>
            </a:r>
            <a:r>
              <a:rPr lang="en-US" altLang="ja-JP" sz="1600" dirty="0" smtClean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 smtClean="0"/>
              <a:t>  </a:t>
            </a:r>
            <a:r>
              <a:rPr lang="en-US" altLang="ja-JP" sz="1600" dirty="0" smtClean="0"/>
              <a:t>The </a:t>
            </a:r>
            <a:r>
              <a:rPr lang="en-US" altLang="ja-JP" sz="1600" dirty="0"/>
              <a:t>cause was that the center conductor </a:t>
            </a:r>
            <a:r>
              <a:rPr lang="en-US" altLang="ja-JP" sz="1600" dirty="0" smtClean="0"/>
              <a:t>had </a:t>
            </a:r>
            <a:r>
              <a:rPr lang="en-US" altLang="ja-JP" sz="1600" dirty="0"/>
              <a:t>a hole and the </a:t>
            </a:r>
            <a:r>
              <a:rPr lang="en-US" altLang="ja-JP" sz="1600" dirty="0" smtClean="0"/>
              <a:t>electrolyte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/>
              <a:t> </a:t>
            </a:r>
            <a:r>
              <a:rPr lang="en-US" altLang="ja-JP" sz="1600" dirty="0" smtClean="0"/>
              <a:t> was </a:t>
            </a:r>
            <a:r>
              <a:rPr lang="en-US" altLang="ja-JP" sz="1600" dirty="0"/>
              <a:t>leaking into the cavity cooling water</a:t>
            </a:r>
            <a:r>
              <a:rPr lang="en-US" altLang="ja-JP" sz="1600" dirty="0" smtClean="0"/>
              <a:t>.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5" r="11472"/>
          <a:stretch/>
        </p:blipFill>
        <p:spPr>
          <a:xfrm rot="10800000">
            <a:off x="6688906" y="1405423"/>
            <a:ext cx="2393393" cy="161728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60" y="3150898"/>
            <a:ext cx="2430162" cy="136696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81" t="8785" r="18319" b="19036"/>
          <a:stretch/>
        </p:blipFill>
        <p:spPr>
          <a:xfrm rot="5400000">
            <a:off x="6872347" y="4646049"/>
            <a:ext cx="2042988" cy="2042988"/>
          </a:xfrm>
          <a:prstGeom prst="rect">
            <a:avLst/>
          </a:prstGeom>
        </p:spPr>
      </p:pic>
      <p:sp>
        <p:nvSpPr>
          <p:cNvPr id="15" name="円/楕円 14"/>
          <p:cNvSpPr/>
          <p:nvPr/>
        </p:nvSpPr>
        <p:spPr>
          <a:xfrm>
            <a:off x="7588958" y="4762131"/>
            <a:ext cx="420130" cy="403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1410" y="4464496"/>
            <a:ext cx="1690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Cavity temp.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10</a:t>
            </a:r>
            <a:r>
              <a:rPr kumimoji="1" lang="ja-JP" altLang="en-US" sz="1200" dirty="0" smtClean="0"/>
              <a:t>～</a:t>
            </a:r>
            <a:r>
              <a:rPr kumimoji="1" lang="en-US" altLang="ja-JP" sz="1200" dirty="0" smtClean="0"/>
              <a:t>12</a:t>
            </a:r>
            <a:r>
              <a:rPr kumimoji="1" lang="ja-JP" altLang="en-US" sz="1200" dirty="0" smtClean="0"/>
              <a:t>℃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53555" y="3162242"/>
            <a:ext cx="2378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Electrolyte flow </a:t>
            </a:r>
            <a:r>
              <a:rPr lang="en-US" altLang="ja-JP" sz="1200" dirty="0" smtClean="0"/>
              <a:t>rate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20</a:t>
            </a:r>
            <a:r>
              <a:rPr kumimoji="1" lang="ja-JP" altLang="en-US" sz="1200" dirty="0" smtClean="0"/>
              <a:t>～</a:t>
            </a:r>
            <a:r>
              <a:rPr kumimoji="1" lang="en-US" altLang="ja-JP" sz="1200" dirty="0" smtClean="0"/>
              <a:t>25L/min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56723" y="319140"/>
            <a:ext cx="141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Current</a:t>
            </a:r>
            <a:r>
              <a:rPr lang="ja-JP" altLang="en-US" sz="1200" dirty="0" smtClean="0"/>
              <a:t>：</a:t>
            </a:r>
            <a:r>
              <a:rPr lang="en-US" altLang="ja-JP" sz="1200" dirty="0"/>
              <a:t>40</a:t>
            </a:r>
            <a:r>
              <a:rPr lang="ja-JP" altLang="en-US" sz="1200" dirty="0" smtClean="0"/>
              <a:t>～</a:t>
            </a:r>
            <a:r>
              <a:rPr lang="en-US" altLang="ja-JP" sz="1200" dirty="0"/>
              <a:t>80</a:t>
            </a:r>
            <a:r>
              <a:rPr lang="en-US" altLang="ja-JP" sz="1200" dirty="0" smtClean="0"/>
              <a:t>A</a:t>
            </a:r>
            <a:r>
              <a:rPr lang="ja-JP" altLang="en-US" sz="1200" dirty="0" smtClean="0"/>
              <a:t>　</a:t>
            </a:r>
            <a:endParaRPr lang="en-US" altLang="ja-JP" sz="1200" dirty="0" smtClean="0"/>
          </a:p>
          <a:p>
            <a:r>
              <a:rPr lang="en-US" altLang="ja-JP" sz="1200" dirty="0" smtClean="0"/>
              <a:t>Voltage</a:t>
            </a:r>
            <a:r>
              <a:rPr lang="ja-JP" altLang="en-US" sz="1200" dirty="0" smtClean="0"/>
              <a:t>：～</a:t>
            </a:r>
            <a:r>
              <a:rPr lang="en-US" altLang="ja-JP" sz="1200" dirty="0"/>
              <a:t>20</a:t>
            </a:r>
            <a:r>
              <a:rPr lang="en-US" altLang="ja-JP" sz="1200" dirty="0" smtClean="0"/>
              <a:t>V</a:t>
            </a:r>
          </a:p>
          <a:p>
            <a:r>
              <a:rPr lang="en-US" altLang="ja-JP" sz="1200" dirty="0" smtClean="0"/>
              <a:t>3</a:t>
            </a:r>
            <a:r>
              <a:rPr kumimoji="1" lang="en-US" altLang="ja-JP" sz="1200" dirty="0" smtClean="0"/>
              <a:t>min-ON/3min-OFF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1383" y="503805"/>
            <a:ext cx="23503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Shake </a:t>
            </a:r>
            <a:r>
              <a:rPr lang="en-US" altLang="ja-JP" sz="1200" dirty="0"/>
              <a:t>the </a:t>
            </a:r>
            <a:r>
              <a:rPr lang="en-US" altLang="ja-JP" sz="1200" dirty="0" smtClean="0"/>
              <a:t>cavity </a:t>
            </a:r>
            <a:r>
              <a:rPr lang="en-US" altLang="ja-JP" sz="1200" dirty="0"/>
              <a:t>by </a:t>
            </a:r>
            <a:r>
              <a:rPr lang="en-US" altLang="ja-JP" sz="1200" dirty="0" smtClean="0"/>
              <a:t>hand during EP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72347" y="6323592"/>
            <a:ext cx="20864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A hole in the center </a:t>
            </a:r>
            <a:r>
              <a:rPr lang="en-US" altLang="ja-JP" sz="1200" dirty="0"/>
              <a:t>conductor</a:t>
            </a:r>
            <a:endParaRPr kumimoji="1" lang="ja-JP" altLang="en-US" sz="1200" dirty="0"/>
          </a:p>
        </p:txBody>
      </p:sp>
      <p:sp>
        <p:nvSpPr>
          <p:cNvPr id="21" name="下矢印 20"/>
          <p:cNvSpPr/>
          <p:nvPr/>
        </p:nvSpPr>
        <p:spPr>
          <a:xfrm rot="10800000">
            <a:off x="2429757" y="4043047"/>
            <a:ext cx="294700" cy="271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197" y="13953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EP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experiment </a:t>
            </a:r>
            <a:r>
              <a:rPr kumimoji="1" lang="en-US" altLang="ja-JP" dirty="0" smtClean="0"/>
              <a:t>(Phase 2)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42182" y="26985"/>
            <a:ext cx="432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-3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EP acid flow rate and agitation increase</a:t>
            </a:r>
            <a:endParaRPr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55444" y="1021197"/>
            <a:ext cx="2326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Inner surface after </a:t>
            </a:r>
            <a:r>
              <a:rPr kumimoji="1" lang="en-US" altLang="ja-JP" sz="1600" dirty="0" smtClean="0"/>
              <a:t>this EP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04033" y="54558"/>
            <a:ext cx="2404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12/16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21848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586"/>
            <a:ext cx="4601589" cy="211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3431"/>
            <a:ext cx="3097426" cy="20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7223"/>
            <a:ext cx="3097426" cy="200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1"/>
          <p:cNvSpPr txBox="1">
            <a:spLocks noChangeArrowheads="1"/>
          </p:cNvSpPr>
          <p:nvPr/>
        </p:nvSpPr>
        <p:spPr bwMode="auto">
          <a:xfrm>
            <a:off x="3169228" y="4444057"/>
            <a:ext cx="528542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u="sng" dirty="0" smtClean="0"/>
              <a:t>Results of removal and roughness evaluation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　・</a:t>
            </a:r>
            <a:r>
              <a:rPr lang="en-US" altLang="ja-JP" sz="1400" dirty="0" smtClean="0"/>
              <a:t>The removal thickness of center conductor is 2-3 times larger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 than that of body part.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 </a:t>
            </a:r>
            <a:r>
              <a:rPr lang="ja-JP" altLang="en-US" sz="1400" dirty="0"/>
              <a:t> </a:t>
            </a:r>
            <a:r>
              <a:rPr lang="ja-JP" altLang="en-US" sz="1400" dirty="0" smtClean="0"/>
              <a:t>・</a:t>
            </a:r>
            <a:r>
              <a:rPr lang="en-US" altLang="ja-JP" sz="1400" dirty="0"/>
              <a:t>The surface roughness has </a:t>
            </a:r>
            <a:r>
              <a:rPr lang="en-US" altLang="ja-JP" sz="1400" dirty="0" smtClean="0"/>
              <a:t>no proper tendency and has not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 smtClean="0"/>
              <a:t>     changed significantly in case of phase 2 EP.</a:t>
            </a:r>
            <a:r>
              <a:rPr lang="ja-JP" altLang="en-US" sz="1400" dirty="0" smtClean="0"/>
              <a:t>　</a:t>
            </a:r>
            <a:endParaRPr lang="en-US" altLang="ja-JP" sz="1400" dirty="0" smtClean="0"/>
          </a:p>
        </p:txBody>
      </p:sp>
      <p:sp>
        <p:nvSpPr>
          <p:cNvPr id="11" name="テキスト ボックス 68"/>
          <p:cNvSpPr txBox="1">
            <a:spLocks noChangeArrowheads="1"/>
          </p:cNvSpPr>
          <p:nvPr/>
        </p:nvSpPr>
        <p:spPr bwMode="auto">
          <a:xfrm>
            <a:off x="3128323" y="5651468"/>
            <a:ext cx="57945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u="sng" dirty="0" smtClean="0"/>
              <a:t>Results of endoscope inspection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　・</a:t>
            </a:r>
            <a:r>
              <a:rPr lang="en-US" altLang="ja-JP" sz="1400" dirty="0" smtClean="0"/>
              <a:t>Upward surfaces at EP (blue lines) </a:t>
            </a:r>
            <a:r>
              <a:rPr lang="en-US" altLang="ja-JP" sz="1400" dirty="0"/>
              <a:t>were </a:t>
            </a:r>
            <a:r>
              <a:rPr lang="en-US" altLang="ja-JP" sz="1400" dirty="0" smtClean="0"/>
              <a:t>relatively </a:t>
            </a:r>
            <a:r>
              <a:rPr lang="en-US" altLang="ja-JP" sz="1400" dirty="0"/>
              <a:t>flat </a:t>
            </a:r>
            <a:r>
              <a:rPr lang="en-US" altLang="ja-JP" sz="1400" dirty="0" smtClean="0"/>
              <a:t>and glossy.</a:t>
            </a:r>
            <a:endParaRPr lang="en-US" altLang="ja-JP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 smtClean="0"/>
              <a:t>　・</a:t>
            </a:r>
            <a:r>
              <a:rPr lang="en-US" altLang="ja-JP" sz="1400" dirty="0" smtClean="0"/>
              <a:t>Downward surfaces at EP (red lines) were relatively rough 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 had bubble traces.</a:t>
            </a:r>
            <a:endParaRPr lang="en-US" altLang="ja-JP" sz="1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4036541" y="724930"/>
            <a:ext cx="565048" cy="1911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18432" y="502279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Removal thickness</a:t>
            </a:r>
            <a:endParaRPr kumimoji="1" lang="ja-JP" altLang="en-US" sz="1100" dirty="0"/>
          </a:p>
        </p:txBody>
      </p:sp>
      <p:pic>
        <p:nvPicPr>
          <p:cNvPr id="14" name="図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76" y="3046788"/>
            <a:ext cx="1528742" cy="10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3221083" y="2775203"/>
            <a:ext cx="13805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Measurement points</a:t>
            </a:r>
            <a:endParaRPr kumimoji="1" lang="ja-JP" altLang="en-US" sz="11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50170" y="2670480"/>
            <a:ext cx="978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Roughness Ra</a:t>
            </a:r>
            <a:endParaRPr kumimoji="1" lang="ja-JP" altLang="en-US" sz="11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30495" y="4767223"/>
            <a:ext cx="966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Roughness </a:t>
            </a:r>
            <a:r>
              <a:rPr lang="en-US" altLang="ja-JP" sz="1100" dirty="0" err="1" smtClean="0"/>
              <a:t>Rz</a:t>
            </a:r>
            <a:endParaRPr kumimoji="1" lang="ja-JP" altLang="en-US" sz="11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73698" y="365000"/>
            <a:ext cx="3167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Endoscope inspection </a:t>
            </a:r>
            <a:r>
              <a:rPr lang="ja-JP" altLang="en-US" sz="1600" dirty="0" smtClean="0"/>
              <a:t>（</a:t>
            </a:r>
            <a:r>
              <a:rPr lang="en-US" altLang="ja-JP" sz="1600" dirty="0" smtClean="0"/>
              <a:t>After all EP</a:t>
            </a:r>
            <a:r>
              <a:rPr lang="ja-JP" altLang="en-US" sz="1600" dirty="0" smtClean="0"/>
              <a:t>）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31" y="23280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EP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experiment </a:t>
            </a:r>
            <a:r>
              <a:rPr kumimoji="1" lang="en-US" altLang="ja-JP" dirty="0" smtClean="0"/>
              <a:t>(Phase 2)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67404" y="14159"/>
            <a:ext cx="561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-4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Removal thickness, surface inspection and roughness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618" y="648695"/>
            <a:ext cx="4443325" cy="3890354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739111" y="6550223"/>
            <a:ext cx="2404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13/16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95264" y="888713"/>
            <a:ext cx="7681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Center </a:t>
            </a:r>
          </a:p>
          <a:p>
            <a:r>
              <a:rPr lang="en-US" altLang="ja-JP" sz="1100" dirty="0" smtClean="0"/>
              <a:t>conductor</a:t>
            </a:r>
            <a:endParaRPr kumimoji="1" lang="ja-JP" altLang="en-US" sz="1100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3657600" y="1037968"/>
            <a:ext cx="378941" cy="6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930047" y="1114872"/>
            <a:ext cx="888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Surrounding</a:t>
            </a:r>
            <a:endParaRPr lang="en-US" altLang="ja-JP" sz="1100" dirty="0"/>
          </a:p>
          <a:p>
            <a:r>
              <a:rPr kumimoji="1" lang="en-US" altLang="ja-JP" sz="1100" dirty="0" smtClean="0"/>
              <a:t>body</a:t>
            </a:r>
            <a:endParaRPr kumimoji="1" lang="ja-JP" altLang="en-US" sz="1100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224216" y="1545759"/>
            <a:ext cx="0" cy="258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240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59971" y="715321"/>
            <a:ext cx="8873327" cy="52629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600" dirty="0" smtClean="0"/>
              <a:t>・</a:t>
            </a:r>
            <a:r>
              <a:rPr lang="en-US" altLang="ja-JP" sz="1600" dirty="0" smtClean="0"/>
              <a:t>The </a:t>
            </a:r>
            <a:r>
              <a:rPr lang="en-US" altLang="ja-JP" sz="1600" dirty="0"/>
              <a:t>inner surface of the </a:t>
            </a:r>
            <a:r>
              <a:rPr lang="en-US" altLang="ja-JP" sz="1600" dirty="0" smtClean="0"/>
              <a:t>QWR (spare cavity) </a:t>
            </a:r>
            <a:r>
              <a:rPr lang="en-US" altLang="ja-JP" sz="1600" dirty="0"/>
              <a:t>used for the superconducting booster of the </a:t>
            </a:r>
            <a:r>
              <a:rPr lang="en-US" altLang="ja-JP" sz="1600" dirty="0" smtClean="0"/>
              <a:t>Tokai tandem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accelerator </a:t>
            </a:r>
            <a:r>
              <a:rPr lang="en-US" altLang="ja-JP" sz="1600" dirty="0"/>
              <a:t>was re-polished </a:t>
            </a:r>
            <a:r>
              <a:rPr lang="en-US" altLang="ja-JP" sz="1600" dirty="0" smtClean="0"/>
              <a:t>by electro-polishing.</a:t>
            </a:r>
          </a:p>
          <a:p>
            <a:endParaRPr kumimoji="1" lang="en-US" altLang="ja-JP" sz="1600" dirty="0"/>
          </a:p>
          <a:p>
            <a:r>
              <a:rPr lang="ja-JP" altLang="en-US" sz="1600" dirty="0" smtClean="0"/>
              <a:t>・</a:t>
            </a:r>
            <a:r>
              <a:rPr lang="en-US" altLang="ja-JP" sz="1600" dirty="0" smtClean="0"/>
              <a:t>Electro-polishing (EP) </a:t>
            </a:r>
            <a:r>
              <a:rPr lang="en-US" altLang="ja-JP" sz="1600" dirty="0"/>
              <a:t>set-up and operation could be carried out without </a:t>
            </a:r>
            <a:r>
              <a:rPr lang="en-US" altLang="ja-JP" sz="1600" dirty="0" smtClean="0"/>
              <a:t>serious </a:t>
            </a:r>
            <a:r>
              <a:rPr lang="en-US" altLang="ja-JP" sz="1600" dirty="0"/>
              <a:t>problems.</a:t>
            </a:r>
            <a:endParaRPr lang="en-US" altLang="ja-JP" sz="1600" dirty="0" smtClean="0"/>
          </a:p>
          <a:p>
            <a:r>
              <a:rPr lang="ja-JP" altLang="en-US" sz="1600" dirty="0"/>
              <a:t>　</a:t>
            </a:r>
            <a:r>
              <a:rPr lang="en-US" altLang="ja-JP" sz="1600" dirty="0"/>
              <a:t>A total of about 100 </a:t>
            </a:r>
            <a:r>
              <a:rPr lang="en-US" altLang="ja-JP" sz="1600" dirty="0" err="1"/>
              <a:t>μm</a:t>
            </a:r>
            <a:r>
              <a:rPr lang="en-US" altLang="ja-JP" sz="1600" dirty="0"/>
              <a:t> polishing was performed in Phase 1 experiments in four stages</a:t>
            </a:r>
            <a:r>
              <a:rPr lang="en-US" altLang="ja-JP" sz="1600" dirty="0" smtClean="0"/>
              <a:t>.</a:t>
            </a:r>
          </a:p>
          <a:p>
            <a:endParaRPr kumimoji="1" lang="en-US" altLang="ja-JP" sz="1600" dirty="0"/>
          </a:p>
          <a:p>
            <a:r>
              <a:rPr lang="ja-JP" altLang="en-US" sz="1600" dirty="0" smtClean="0"/>
              <a:t>・</a:t>
            </a:r>
            <a:r>
              <a:rPr lang="en-US" altLang="ja-JP" sz="1600" dirty="0"/>
              <a:t>Compared to before </a:t>
            </a:r>
            <a:r>
              <a:rPr lang="en-US" altLang="ja-JP" sz="1600" dirty="0" smtClean="0"/>
              <a:t>electro-polishing </a:t>
            </a:r>
            <a:r>
              <a:rPr lang="en-US" altLang="ja-JP" sz="1600" dirty="0"/>
              <a:t>(surface after mechanical polishing), the surface gloss seemed </a:t>
            </a:r>
            <a:endParaRPr lang="en-US" altLang="ja-JP" sz="1600" dirty="0" smtClean="0"/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to </a:t>
            </a:r>
            <a:r>
              <a:rPr lang="en-US" altLang="ja-JP" sz="1600" dirty="0"/>
              <a:t>be improved, but the surface roughness value </a:t>
            </a:r>
            <a:r>
              <a:rPr lang="en-US" altLang="ja-JP" sz="1600" dirty="0" smtClean="0"/>
              <a:t>became </a:t>
            </a:r>
            <a:r>
              <a:rPr lang="en-US" altLang="ja-JP" sz="1600" dirty="0"/>
              <a:t>worse</a:t>
            </a:r>
            <a:r>
              <a:rPr lang="en-US" altLang="ja-JP" sz="1600" dirty="0" smtClean="0"/>
              <a:t>.</a:t>
            </a:r>
          </a:p>
          <a:p>
            <a:endParaRPr lang="en-US" altLang="ja-JP" sz="1600" dirty="0"/>
          </a:p>
          <a:p>
            <a:r>
              <a:rPr lang="ja-JP" altLang="en-US" sz="1600" dirty="0" smtClean="0"/>
              <a:t>・</a:t>
            </a:r>
            <a:r>
              <a:rPr lang="en-US" altLang="ja-JP" sz="1600" dirty="0"/>
              <a:t> As a result of the </a:t>
            </a:r>
            <a:r>
              <a:rPr lang="en-US" altLang="ja-JP" sz="1600" dirty="0" smtClean="0"/>
              <a:t>cavity </a:t>
            </a:r>
            <a:r>
              <a:rPr lang="en-US" altLang="ja-JP" sz="1600" dirty="0"/>
              <a:t>performance measurement in liquid helium (4.2K), </a:t>
            </a:r>
            <a:r>
              <a:rPr lang="en-US" altLang="ja-JP" sz="1600" dirty="0" smtClean="0"/>
              <a:t>the </a:t>
            </a:r>
            <a:r>
              <a:rPr lang="en-US" altLang="ja-JP" sz="1600" dirty="0"/>
              <a:t>performance was </a:t>
            </a:r>
            <a:endParaRPr lang="en-US" altLang="ja-JP" sz="1600" dirty="0" smtClean="0"/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4.2MV/m@4W </a:t>
            </a:r>
            <a:r>
              <a:rPr lang="en-US" altLang="ja-JP" sz="1600" dirty="0"/>
              <a:t>with a Q0 value of 2.7E8 at a low electric field</a:t>
            </a:r>
            <a:r>
              <a:rPr lang="en-US" altLang="ja-JP" sz="1600" dirty="0" smtClean="0"/>
              <a:t>.</a:t>
            </a:r>
          </a:p>
          <a:p>
            <a:r>
              <a:rPr lang="en-US" altLang="ja-JP" sz="1600" dirty="0"/>
              <a:t>   This did not reach the standard value (5.0MV/m@4W).</a:t>
            </a:r>
            <a:endParaRPr kumimoji="1" lang="en-US" altLang="ja-JP" sz="1600" dirty="0"/>
          </a:p>
          <a:p>
            <a:endParaRPr kumimoji="1" lang="en-US" altLang="ja-JP" sz="1600" dirty="0" smtClean="0"/>
          </a:p>
          <a:p>
            <a:r>
              <a:rPr kumimoji="1" lang="ja-JP" altLang="en-US" sz="1600" dirty="0" smtClean="0"/>
              <a:t>・</a:t>
            </a:r>
            <a:r>
              <a:rPr lang="en-US" altLang="ja-JP" sz="1600" dirty="0"/>
              <a:t> Phase 2 experiments were conducted to improve the EP parameters</a:t>
            </a:r>
            <a:r>
              <a:rPr lang="en-US" altLang="ja-JP" sz="1600" dirty="0" smtClean="0"/>
              <a:t>.</a:t>
            </a:r>
          </a:p>
          <a:p>
            <a:r>
              <a:rPr kumimoji="1" lang="ja-JP" altLang="en-US" sz="1600" dirty="0"/>
              <a:t>　</a:t>
            </a:r>
            <a:r>
              <a:rPr lang="en-US" altLang="ja-JP" sz="1600" dirty="0"/>
              <a:t>Electrode area, voltage, and agitation were examined, but no significant improvement was observed</a:t>
            </a:r>
            <a:r>
              <a:rPr lang="en-US" altLang="ja-JP" sz="1600" dirty="0" smtClean="0"/>
              <a:t>.</a:t>
            </a:r>
          </a:p>
          <a:p>
            <a:endParaRPr kumimoji="1" lang="en-US" altLang="ja-JP" sz="1600" dirty="0" smtClean="0"/>
          </a:p>
          <a:p>
            <a:r>
              <a:rPr lang="ja-JP" altLang="en-US" sz="1600" dirty="0" smtClean="0"/>
              <a:t>・</a:t>
            </a:r>
            <a:r>
              <a:rPr lang="en-US" altLang="ja-JP" sz="1600" dirty="0"/>
              <a:t>The </a:t>
            </a:r>
            <a:r>
              <a:rPr lang="en-US" altLang="ja-JP" sz="1600" dirty="0" smtClean="0"/>
              <a:t>removal thickness of the center conductor was much larger than other parts, </a:t>
            </a:r>
          </a:p>
          <a:p>
            <a:r>
              <a:rPr lang="ja-JP" altLang="en-US" sz="1600" dirty="0"/>
              <a:t>　</a:t>
            </a:r>
            <a:r>
              <a:rPr lang="en-US" altLang="ja-JP" sz="1600" dirty="0" smtClean="0"/>
              <a:t>and </a:t>
            </a:r>
            <a:r>
              <a:rPr lang="en-US" altLang="ja-JP" sz="1600" dirty="0"/>
              <a:t>a hole was opened during the Phase 2 experiment.</a:t>
            </a:r>
            <a:r>
              <a:rPr lang="ja-JP" altLang="en-US" sz="1600" dirty="0"/>
              <a:t>　</a:t>
            </a:r>
            <a:endParaRPr lang="en-US" altLang="ja-JP" sz="1600" dirty="0" smtClean="0"/>
          </a:p>
          <a:p>
            <a:r>
              <a:rPr lang="ja-JP" altLang="en-US" sz="1600" dirty="0"/>
              <a:t>　</a:t>
            </a:r>
            <a:r>
              <a:rPr lang="en-US" altLang="ja-JP" sz="1600" dirty="0"/>
              <a:t>No significant improvement in surface roughness was observed</a:t>
            </a:r>
            <a:r>
              <a:rPr lang="en-US" altLang="ja-JP" sz="1600" dirty="0" smtClean="0"/>
              <a:t>.</a:t>
            </a:r>
          </a:p>
          <a:p>
            <a:endParaRPr lang="en-US" altLang="ja-JP" sz="1600" dirty="0"/>
          </a:p>
          <a:p>
            <a:r>
              <a:rPr kumimoji="1" lang="ja-JP" altLang="en-US" sz="1600" dirty="0" smtClean="0"/>
              <a:t>・</a:t>
            </a:r>
            <a:r>
              <a:rPr lang="en-US" altLang="ja-JP" sz="1600" dirty="0"/>
              <a:t>T</a:t>
            </a:r>
            <a:r>
              <a:rPr lang="en-US" altLang="ja-JP" sz="1600" dirty="0" smtClean="0"/>
              <a:t>he </a:t>
            </a:r>
            <a:r>
              <a:rPr lang="en-US" altLang="ja-JP" sz="1600" dirty="0"/>
              <a:t>upward surface </a:t>
            </a:r>
            <a:r>
              <a:rPr lang="en-US" altLang="ja-JP" sz="1600" dirty="0" smtClean="0"/>
              <a:t>at EP was </a:t>
            </a:r>
            <a:r>
              <a:rPr lang="en-US" altLang="ja-JP" sz="1600" dirty="0"/>
              <a:t>glossy, but the downward surface was rough with </a:t>
            </a:r>
            <a:r>
              <a:rPr lang="en-US" altLang="ja-JP" sz="1600" dirty="0" smtClean="0"/>
              <a:t>bubble traces.</a:t>
            </a:r>
            <a:endParaRPr kumimoji="1" lang="en-US" altLang="ja-JP" sz="16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61353" y="57665"/>
            <a:ext cx="267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r>
              <a:rPr lang="ja-JP" altLang="en-US" dirty="0" smtClean="0"/>
              <a:t>　</a:t>
            </a:r>
            <a:r>
              <a:rPr lang="en-US" altLang="ja-JP" dirty="0" smtClean="0"/>
              <a:t>Summary and next step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39111" y="6550223"/>
            <a:ext cx="2404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14/16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11835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61353" y="57665"/>
            <a:ext cx="267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r>
              <a:rPr lang="ja-JP" altLang="en-US" dirty="0" smtClean="0"/>
              <a:t>　</a:t>
            </a:r>
            <a:r>
              <a:rPr lang="en-US" altLang="ja-JP" dirty="0" smtClean="0"/>
              <a:t>Summary and next step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8368" y="593878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Next step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9770" y="3873501"/>
            <a:ext cx="70820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lang="en-US" altLang="ja-JP" dirty="0"/>
              <a:t>C</a:t>
            </a:r>
            <a:r>
              <a:rPr lang="en-US" altLang="ja-JP" dirty="0" smtClean="0"/>
              <a:t>onfirmation </a:t>
            </a:r>
            <a:r>
              <a:rPr lang="en-US" altLang="ja-JP" dirty="0"/>
              <a:t>of </a:t>
            </a:r>
            <a:r>
              <a:rPr lang="en-US" altLang="ja-JP" dirty="0" smtClean="0"/>
              <a:t>cavity oscillation, electrolyte stirring and agitation effect</a:t>
            </a:r>
          </a:p>
          <a:p>
            <a:endParaRPr lang="en-US" altLang="ja-JP" dirty="0"/>
          </a:p>
          <a:p>
            <a:r>
              <a:rPr kumimoji="1" lang="ja-JP" altLang="en-US" dirty="0" smtClean="0"/>
              <a:t>・</a:t>
            </a:r>
            <a:r>
              <a:rPr lang="en-US" altLang="ja-JP" dirty="0"/>
              <a:t>Review of electrode shape and improvement of bubble cover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・</a:t>
            </a:r>
            <a:r>
              <a:rPr lang="en-US" altLang="ja-JP" dirty="0"/>
              <a:t> Improvement of </a:t>
            </a:r>
            <a:r>
              <a:rPr lang="en-US" altLang="ja-JP" dirty="0" smtClean="0"/>
              <a:t>electrolyte </a:t>
            </a:r>
            <a:r>
              <a:rPr lang="en-US" altLang="ja-JP" dirty="0"/>
              <a:t>flow method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・</a:t>
            </a:r>
            <a:r>
              <a:rPr lang="en-US" altLang="ja-JP" dirty="0"/>
              <a:t>Optimization of voltage ON/OFF application conditions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5783" y="1143478"/>
            <a:ext cx="78036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It is necessary </a:t>
            </a:r>
            <a:r>
              <a:rPr lang="en-US" altLang="ja-JP" dirty="0" smtClean="0"/>
              <a:t>to… </a:t>
            </a:r>
          </a:p>
          <a:p>
            <a:endParaRPr lang="en-US" altLang="ja-JP" dirty="0"/>
          </a:p>
          <a:p>
            <a:r>
              <a:rPr lang="ja-JP" altLang="en-US" dirty="0" smtClean="0"/>
              <a:t>　・</a:t>
            </a:r>
            <a:r>
              <a:rPr lang="en-US" altLang="ja-JP" dirty="0"/>
              <a:t>S</a:t>
            </a:r>
            <a:r>
              <a:rPr lang="en-US" altLang="ja-JP" dirty="0" smtClean="0"/>
              <a:t>uppress </a:t>
            </a:r>
            <a:r>
              <a:rPr lang="en-US" altLang="ja-JP" dirty="0"/>
              <a:t>bubble diffusion and internal </a:t>
            </a:r>
            <a:r>
              <a:rPr lang="en-US" altLang="ja-JP" dirty="0" smtClean="0"/>
              <a:t>accumulation to improve inner surface.</a:t>
            </a:r>
          </a:p>
          <a:p>
            <a:endParaRPr kumimoji="1" lang="en-US" altLang="ja-JP" dirty="0"/>
          </a:p>
          <a:p>
            <a:r>
              <a:rPr lang="ja-JP" altLang="en-US" dirty="0" smtClean="0"/>
              <a:t>　・</a:t>
            </a:r>
            <a:r>
              <a:rPr lang="en-US" altLang="ja-JP" dirty="0"/>
              <a:t> </a:t>
            </a:r>
            <a:r>
              <a:rPr lang="en-US" altLang="ja-JP" dirty="0" smtClean="0"/>
              <a:t>Investigate </a:t>
            </a:r>
            <a:r>
              <a:rPr lang="en-US" altLang="ja-JP" dirty="0"/>
              <a:t>the cause of </a:t>
            </a:r>
            <a:r>
              <a:rPr lang="en-US" altLang="ja-JP" dirty="0" smtClean="0"/>
              <a:t>uneven </a:t>
            </a:r>
            <a:r>
              <a:rPr lang="en-US" altLang="ja-JP" dirty="0"/>
              <a:t>removal and state of </a:t>
            </a:r>
            <a:r>
              <a:rPr lang="en-US" altLang="ja-JP" dirty="0" smtClean="0"/>
              <a:t>electrolysis.</a:t>
            </a:r>
            <a:endParaRPr kumimoji="1" lang="ja-JP" altLang="en-US" dirty="0"/>
          </a:p>
        </p:txBody>
      </p:sp>
      <p:sp>
        <p:nvSpPr>
          <p:cNvPr id="8" name="下矢印 7"/>
          <p:cNvSpPr/>
          <p:nvPr/>
        </p:nvSpPr>
        <p:spPr>
          <a:xfrm>
            <a:off x="3649362" y="2940908"/>
            <a:ext cx="972038" cy="8320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02659" y="3148827"/>
            <a:ext cx="188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for that </a:t>
            </a:r>
            <a:r>
              <a:rPr lang="en-US" altLang="ja-JP" dirty="0" smtClean="0"/>
              <a:t>purpose…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39111" y="6550223"/>
            <a:ext cx="2404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15/16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2110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2555" r="14613" b="5185"/>
          <a:stretch/>
        </p:blipFill>
        <p:spPr>
          <a:xfrm>
            <a:off x="1754659" y="2504300"/>
            <a:ext cx="5255742" cy="325482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33167" y="1079156"/>
            <a:ext cx="7501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Thank you for your attention.</a:t>
            </a:r>
            <a:endParaRPr kumimoji="1" lang="ja-JP" altLang="en-US" sz="4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39111" y="6550223"/>
            <a:ext cx="2404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16/16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1761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022343" y="90615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8448" y="626074"/>
            <a:ext cx="162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34960" y="1135442"/>
            <a:ext cx="375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1-2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Quarter-wave resonators (QWRs)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0126" y="2677990"/>
            <a:ext cx="181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lang="ja-JP" altLang="en-US" dirty="0" smtClean="0"/>
              <a:t>　</a:t>
            </a:r>
            <a:r>
              <a:rPr lang="en-US" altLang="ja-JP" dirty="0" smtClean="0"/>
              <a:t>EP</a:t>
            </a:r>
            <a:r>
              <a:rPr lang="ja-JP" altLang="en-US" dirty="0"/>
              <a:t> </a:t>
            </a:r>
            <a:r>
              <a:rPr lang="en-US" altLang="ja-JP" dirty="0" smtClean="0"/>
              <a:t>experiment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(Phase 1)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8448" y="4212286"/>
            <a:ext cx="181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lang="ja-JP" altLang="en-US" dirty="0" smtClean="0"/>
              <a:t>　</a:t>
            </a:r>
            <a:r>
              <a:rPr lang="en-US" altLang="ja-JP" dirty="0" smtClean="0"/>
              <a:t>EP</a:t>
            </a:r>
            <a:r>
              <a:rPr lang="ja-JP" altLang="en-US" dirty="0"/>
              <a:t> </a:t>
            </a:r>
            <a:r>
              <a:rPr lang="en-US" altLang="ja-JP" dirty="0" smtClean="0"/>
              <a:t>experiment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(Phase 2)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0126" y="6264890"/>
            <a:ext cx="267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r>
              <a:rPr lang="ja-JP" altLang="en-US" dirty="0" smtClean="0"/>
              <a:t>　</a:t>
            </a:r>
            <a:r>
              <a:rPr lang="en-US" altLang="ja-JP" dirty="0" smtClean="0"/>
              <a:t>Summary and next step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34960" y="2134286"/>
            <a:ext cx="232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1-4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EP setup of QWRs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34959" y="626074"/>
            <a:ext cx="590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1-1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Tokai </a:t>
            </a:r>
            <a:r>
              <a:rPr lang="en-US" altLang="ja-JP" dirty="0" smtClean="0"/>
              <a:t>Tandem </a:t>
            </a:r>
            <a:r>
              <a:rPr lang="en-US" altLang="ja-JP" dirty="0"/>
              <a:t>Accelerator  and superconducting booster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43262" y="3188046"/>
            <a:ext cx="51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-2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Results of EP (surface inspection and roughness)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43262" y="3676138"/>
            <a:ext cx="384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-3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Cavity performance measurement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43261" y="2678678"/>
            <a:ext cx="355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-1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EP parameters and logged data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43262" y="4701058"/>
            <a:ext cx="293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Applied voltage increase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43262" y="5189150"/>
            <a:ext cx="465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-3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Electrolyte flow rate and agitation increase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43261" y="4191690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-1</a:t>
            </a:r>
            <a:r>
              <a:rPr kumimoji="1" lang="ja-JP" altLang="en-US" dirty="0" smtClean="0"/>
              <a:t>　</a:t>
            </a:r>
            <a:r>
              <a:rPr lang="en-US" altLang="ja-JP" dirty="0"/>
              <a:t>C</a:t>
            </a:r>
            <a:r>
              <a:rPr lang="en-US" altLang="ja-JP" dirty="0" smtClean="0"/>
              <a:t>athode surface area increase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743261" y="5698518"/>
            <a:ext cx="561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-4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Removal thickness, surface inspection and roughness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734959" y="1624918"/>
            <a:ext cx="397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1-3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What about electro-polishing (EP) ?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685414" y="6543473"/>
            <a:ext cx="231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/>
              <a:t>2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109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85775" y="45674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Introduction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8378" t="19050" r="49731" b="8078"/>
          <a:stretch/>
        </p:blipFill>
        <p:spPr>
          <a:xfrm>
            <a:off x="603558" y="415006"/>
            <a:ext cx="3400380" cy="437054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8649" t="46116" r="52072" b="30501"/>
          <a:stretch/>
        </p:blipFill>
        <p:spPr>
          <a:xfrm>
            <a:off x="4469988" y="3423751"/>
            <a:ext cx="3355791" cy="15075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34326" y="4725617"/>
            <a:ext cx="2588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Tokai Tandem </a:t>
            </a:r>
            <a:r>
              <a:rPr lang="en-US" altLang="ja-JP" dirty="0"/>
              <a:t>Accelerator</a:t>
            </a:r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694307" y="3423751"/>
            <a:ext cx="932100" cy="5601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90527" y="4889290"/>
            <a:ext cx="252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uperconducting </a:t>
            </a:r>
            <a:r>
              <a:rPr lang="en-US" altLang="ja-JP" dirty="0"/>
              <a:t>booster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78355" y="4981623"/>
            <a:ext cx="2490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ttps://ttandem.jaea.go.jp/index.html</a:t>
            </a:r>
            <a:endParaRPr kumimoji="1" lang="ja-JP" altLang="en-US" sz="12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/>
          <a:srcRect l="18378" t="22092" r="52793" b="29540"/>
          <a:stretch/>
        </p:blipFill>
        <p:spPr>
          <a:xfrm>
            <a:off x="4747450" y="448876"/>
            <a:ext cx="2800866" cy="2643317"/>
          </a:xfrm>
          <a:prstGeom prst="rect">
            <a:avLst/>
          </a:prstGeom>
        </p:spPr>
      </p:pic>
      <p:cxnSp>
        <p:nvCxnSpPr>
          <p:cNvPr id="18" name="直線矢印コネクタ 17"/>
          <p:cNvCxnSpPr>
            <a:stCxn id="8" idx="6"/>
          </p:cNvCxnSpPr>
          <p:nvPr/>
        </p:nvCxnSpPr>
        <p:spPr>
          <a:xfrm>
            <a:off x="3626407" y="3703838"/>
            <a:ext cx="930342" cy="280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469988" y="3101678"/>
            <a:ext cx="333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Tokai Tandem Accelerator of JAEA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05069" y="36189"/>
            <a:ext cx="595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1-1</a:t>
            </a:r>
            <a:r>
              <a:rPr kumimoji="1" lang="ja-JP" altLang="en-US" dirty="0" smtClean="0"/>
              <a:t>　</a:t>
            </a:r>
            <a:r>
              <a:rPr lang="en-US" altLang="ja-JP" dirty="0"/>
              <a:t> </a:t>
            </a:r>
            <a:r>
              <a:rPr lang="en-US" altLang="ja-JP" dirty="0" smtClean="0"/>
              <a:t>Tokai Tandem </a:t>
            </a:r>
            <a:r>
              <a:rPr lang="en-US" altLang="ja-JP" dirty="0"/>
              <a:t>Accelerator </a:t>
            </a:r>
            <a:r>
              <a:rPr lang="en-US" altLang="ja-JP" dirty="0" smtClean="0"/>
              <a:t> and superconducting booster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4849" y="5258622"/>
            <a:ext cx="89143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/>
              <a:t>At the Tokai Tandem Accelerator of JAEA, research on nuclear physics, nuclear chemistry, </a:t>
            </a:r>
            <a:endParaRPr lang="en-US" altLang="ja-JP" sz="1600" dirty="0" smtClean="0"/>
          </a:p>
          <a:p>
            <a:r>
              <a:rPr lang="en-US" altLang="ja-JP" sz="1600" dirty="0" smtClean="0"/>
              <a:t>material </a:t>
            </a:r>
            <a:r>
              <a:rPr lang="en-US" altLang="ja-JP" sz="1600" dirty="0"/>
              <a:t>irradiation, etc. using heavy ion beams is being conducted. A superconducting booster </a:t>
            </a:r>
            <a:r>
              <a:rPr lang="en-US" altLang="ja-JP" sz="1600" dirty="0" smtClean="0"/>
              <a:t>has been </a:t>
            </a:r>
          </a:p>
          <a:p>
            <a:r>
              <a:rPr lang="en-US" altLang="ja-JP" sz="1600" dirty="0" smtClean="0"/>
              <a:t>installed </a:t>
            </a:r>
            <a:r>
              <a:rPr lang="en-US" altLang="ja-JP" sz="1600" dirty="0"/>
              <a:t>in the latter part of the tandem to increase the beam energy by 2 to 3 times, but it has </a:t>
            </a:r>
            <a:endParaRPr lang="en-US" altLang="ja-JP" sz="1600" dirty="0" smtClean="0"/>
          </a:p>
          <a:p>
            <a:r>
              <a:rPr lang="en-US" altLang="ja-JP" sz="1600" dirty="0" smtClean="0"/>
              <a:t>been </a:t>
            </a:r>
            <a:r>
              <a:rPr lang="en-US" altLang="ja-JP" sz="1600" dirty="0"/>
              <a:t>out of service for a long time. The specifications of this superconducting booster are </a:t>
            </a:r>
            <a:endParaRPr lang="en-US" altLang="ja-JP" sz="1600" dirty="0" smtClean="0"/>
          </a:p>
          <a:p>
            <a:r>
              <a:rPr lang="en-US" altLang="ja-JP" sz="1600" dirty="0" smtClean="0"/>
              <a:t>model </a:t>
            </a:r>
            <a:r>
              <a:rPr lang="en-US" altLang="ja-JP" sz="1600" dirty="0"/>
              <a:t>= coaxial 1/4 wavelength resonator (QWR), </a:t>
            </a:r>
            <a:r>
              <a:rPr lang="en-US" altLang="ja-JP" sz="1600" dirty="0" smtClean="0"/>
              <a:t>frequency is 130MHz, optimum </a:t>
            </a:r>
            <a:r>
              <a:rPr lang="en-US" altLang="ja-JP" sz="1600" dirty="0"/>
              <a:t>beam </a:t>
            </a:r>
            <a:r>
              <a:rPr lang="en-US" altLang="ja-JP" sz="1600" dirty="0" smtClean="0"/>
              <a:t>velocity </a:t>
            </a:r>
            <a:r>
              <a:rPr lang="en-US" altLang="ja-JP" sz="1600" dirty="0"/>
              <a:t>= 10% </a:t>
            </a:r>
            <a:endParaRPr lang="en-US" altLang="ja-JP" sz="1600" dirty="0" smtClean="0"/>
          </a:p>
          <a:p>
            <a:r>
              <a:rPr lang="en-US" altLang="ja-JP" sz="1600" dirty="0" smtClean="0"/>
              <a:t>of the light velocity, and </a:t>
            </a:r>
            <a:r>
              <a:rPr lang="en-US" altLang="ja-JP" sz="1600" dirty="0"/>
              <a:t>acceleration electric field = 5.0MV / m @ 4W. 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35298" y="45674"/>
            <a:ext cx="1423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</a:t>
            </a:r>
          </a:p>
          <a:p>
            <a:r>
              <a:rPr kumimoji="1" lang="en-US" altLang="ja-JP" sz="1400" dirty="0" smtClean="0"/>
              <a:t>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/>
              <a:t>3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1984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7" t="16697" r="6756" b="18198"/>
          <a:stretch/>
        </p:blipFill>
        <p:spPr>
          <a:xfrm rot="16200000">
            <a:off x="1791403" y="3153205"/>
            <a:ext cx="3671759" cy="20904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65" y="726788"/>
            <a:ext cx="2113978" cy="15854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l="38829" t="17767" r="36397" b="12563"/>
          <a:stretch/>
        </p:blipFill>
        <p:spPr>
          <a:xfrm>
            <a:off x="34929" y="726788"/>
            <a:ext cx="2547136" cy="402910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74254" y="4935302"/>
            <a:ext cx="1933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Quarter wave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resonators</a:t>
            </a:r>
          </a:p>
          <a:p>
            <a:r>
              <a:rPr kumimoji="1" lang="ja-JP" altLang="en-US" dirty="0" smtClean="0"/>
              <a:t>（</a:t>
            </a:r>
            <a:r>
              <a:rPr lang="en-US" altLang="ja-JP" dirty="0" smtClean="0"/>
              <a:t>Outside</a:t>
            </a:r>
            <a:r>
              <a:rPr kumimoji="1" lang="ja-JP" altLang="en-US" dirty="0" smtClean="0"/>
              <a:t>：</a:t>
            </a:r>
            <a:r>
              <a:rPr lang="en-US" altLang="ja-JP" dirty="0" smtClean="0"/>
              <a:t>copper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Inside</a:t>
            </a:r>
            <a:r>
              <a:rPr lang="ja-JP" altLang="en-US" dirty="0" smtClean="0"/>
              <a:t>：</a:t>
            </a:r>
            <a:r>
              <a:rPr lang="en-US" altLang="ja-JP" dirty="0" smtClean="0"/>
              <a:t>Niobium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4254" y="60691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96065" y="60691"/>
            <a:ext cx="36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1-2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Quarter-wave resonators (QWR)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708356" y="1023299"/>
            <a:ext cx="42696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Currently, we are working on restarting, </a:t>
            </a:r>
            <a:endParaRPr lang="en-US" altLang="ja-JP" dirty="0" smtClean="0"/>
          </a:p>
          <a:p>
            <a:r>
              <a:rPr lang="en-US" altLang="ja-JP" dirty="0" smtClean="0"/>
              <a:t>and </a:t>
            </a:r>
            <a:r>
              <a:rPr lang="en-US" altLang="ja-JP" dirty="0"/>
              <a:t>we are considering </a:t>
            </a:r>
            <a:r>
              <a:rPr lang="en-US" altLang="ja-JP" dirty="0" smtClean="0"/>
              <a:t>electro-polishing </a:t>
            </a:r>
          </a:p>
          <a:p>
            <a:r>
              <a:rPr lang="en-US" altLang="ja-JP" dirty="0" smtClean="0"/>
              <a:t>of </a:t>
            </a:r>
            <a:r>
              <a:rPr lang="en-US" altLang="ja-JP" dirty="0"/>
              <a:t>the preliminary superconducting cavity </a:t>
            </a:r>
            <a:endParaRPr lang="en-US" altLang="ja-JP" dirty="0" smtClean="0"/>
          </a:p>
          <a:p>
            <a:r>
              <a:rPr lang="en-US" altLang="ja-JP" dirty="0" smtClean="0"/>
              <a:t>in </a:t>
            </a:r>
            <a:r>
              <a:rPr lang="en-US" altLang="ja-JP" dirty="0"/>
              <a:t>preparation for conducting various tests. </a:t>
            </a:r>
            <a:endParaRPr lang="en-US" altLang="ja-JP" dirty="0" smtClean="0"/>
          </a:p>
          <a:p>
            <a:r>
              <a:rPr lang="en-US" altLang="ja-JP" dirty="0" smtClean="0"/>
              <a:t>This </a:t>
            </a:r>
            <a:r>
              <a:rPr lang="en-US" altLang="ja-JP" dirty="0"/>
              <a:t>cavity is made of a niobium-copper </a:t>
            </a:r>
            <a:endParaRPr lang="en-US" altLang="ja-JP" dirty="0" smtClean="0"/>
          </a:p>
          <a:p>
            <a:r>
              <a:rPr lang="en-US" altLang="ja-JP" dirty="0" smtClean="0"/>
              <a:t>clad </a:t>
            </a:r>
            <a:r>
              <a:rPr lang="en-US" altLang="ja-JP" dirty="0"/>
              <a:t>plate and has a large opening at the </a:t>
            </a:r>
            <a:endParaRPr lang="en-US" altLang="ja-JP" dirty="0" smtClean="0"/>
          </a:p>
          <a:p>
            <a:r>
              <a:rPr lang="en-US" altLang="ja-JP" dirty="0" smtClean="0"/>
              <a:t>bottom</a:t>
            </a:r>
            <a:r>
              <a:rPr lang="en-US" altLang="ja-JP" dirty="0"/>
              <a:t>, which allows it to be </a:t>
            </a:r>
            <a:endParaRPr lang="en-US" altLang="ja-JP" dirty="0" smtClean="0"/>
          </a:p>
          <a:p>
            <a:r>
              <a:rPr lang="en-US" altLang="ja-JP" dirty="0"/>
              <a:t>e</a:t>
            </a:r>
            <a:r>
              <a:rPr lang="en-US" altLang="ja-JP" dirty="0" smtClean="0"/>
              <a:t>lectro-polished </a:t>
            </a:r>
            <a:r>
              <a:rPr lang="en-US" altLang="ja-JP" dirty="0"/>
              <a:t>again.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08356" y="3740233"/>
            <a:ext cx="42991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Marui Galvanizing Co., Ltd. and Japan </a:t>
            </a:r>
            <a:endParaRPr lang="en-US" altLang="ja-JP" dirty="0" smtClean="0"/>
          </a:p>
          <a:p>
            <a:r>
              <a:rPr lang="en-US" altLang="ja-JP" dirty="0" smtClean="0"/>
              <a:t>Atomic </a:t>
            </a:r>
            <a:r>
              <a:rPr lang="en-US" altLang="ja-JP" dirty="0"/>
              <a:t>Energy Agency jointly </a:t>
            </a:r>
            <a:r>
              <a:rPr lang="en-US" altLang="ja-JP" dirty="0" smtClean="0"/>
              <a:t>examined </a:t>
            </a:r>
          </a:p>
          <a:p>
            <a:r>
              <a:rPr lang="en-US" altLang="ja-JP" dirty="0" smtClean="0"/>
              <a:t>the </a:t>
            </a:r>
            <a:r>
              <a:rPr lang="en-US" altLang="ja-JP" dirty="0"/>
              <a:t>equipment and conditions for 1/4 </a:t>
            </a:r>
            <a:endParaRPr lang="en-US" altLang="ja-JP" dirty="0" smtClean="0"/>
          </a:p>
          <a:p>
            <a:r>
              <a:rPr lang="en-US" altLang="ja-JP" dirty="0" smtClean="0"/>
              <a:t>wavelength </a:t>
            </a:r>
            <a:r>
              <a:rPr lang="en-US" altLang="ja-JP" dirty="0"/>
              <a:t>type superconducting cavity </a:t>
            </a:r>
            <a:endParaRPr lang="en-US" altLang="ja-JP" dirty="0" smtClean="0"/>
          </a:p>
          <a:p>
            <a:r>
              <a:rPr lang="en-US" altLang="ja-JP" dirty="0" smtClean="0"/>
              <a:t>inner </a:t>
            </a:r>
            <a:r>
              <a:rPr lang="en-US" altLang="ja-JP" dirty="0"/>
              <a:t>surface </a:t>
            </a:r>
            <a:r>
              <a:rPr lang="en-US" altLang="ja-JP" dirty="0" smtClean="0"/>
              <a:t>electro-polishing</a:t>
            </a:r>
            <a:r>
              <a:rPr lang="en-US" altLang="ja-JP" dirty="0"/>
              <a:t>, conducted </a:t>
            </a:r>
            <a:endParaRPr lang="en-US" altLang="ja-JP" dirty="0" smtClean="0"/>
          </a:p>
          <a:p>
            <a:r>
              <a:rPr lang="en-US" altLang="ja-JP" dirty="0"/>
              <a:t>e</a:t>
            </a:r>
            <a:r>
              <a:rPr lang="en-US" altLang="ja-JP" dirty="0" smtClean="0"/>
              <a:t>lectro-polishing</a:t>
            </a:r>
            <a:r>
              <a:rPr lang="en-US" altLang="ja-JP" dirty="0"/>
              <a:t>, and evaluated the </a:t>
            </a:r>
            <a:r>
              <a:rPr lang="en-US" altLang="ja-JP" dirty="0" smtClean="0"/>
              <a:t>surface</a:t>
            </a:r>
          </a:p>
          <a:p>
            <a:r>
              <a:rPr lang="en-US" altLang="ja-JP" dirty="0" smtClean="0"/>
              <a:t> </a:t>
            </a:r>
            <a:r>
              <a:rPr lang="en-US" altLang="ja-JP" dirty="0"/>
              <a:t>and cavity performance after polishing.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56126" y="6034302"/>
            <a:ext cx="2198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 spare cavity </a:t>
            </a:r>
            <a:r>
              <a:rPr lang="en-US" altLang="ja-JP" dirty="0"/>
              <a:t>used </a:t>
            </a:r>
            <a:endParaRPr lang="en-US" altLang="ja-JP" dirty="0" smtClean="0"/>
          </a:p>
          <a:p>
            <a:r>
              <a:rPr lang="en-US" altLang="ja-JP" dirty="0" smtClean="0"/>
              <a:t>for experiments (L42)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64578" y="6526744"/>
            <a:ext cx="231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/>
              <a:t>4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0013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74254" y="60691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45491" y="60691"/>
            <a:ext cx="397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1-3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What about electro-polishing (EP) ?</a:t>
            </a:r>
            <a:endParaRPr kumimoji="1" lang="ja-JP" alt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9" t="45947" r="18773" b="23193"/>
          <a:stretch>
            <a:fillRect/>
          </a:stretch>
        </p:blipFill>
        <p:spPr bwMode="auto">
          <a:xfrm>
            <a:off x="141368" y="793477"/>
            <a:ext cx="2664938" cy="206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2733" y="465914"/>
            <a:ext cx="38523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 smtClean="0"/>
              <a:t>General method of EP</a:t>
            </a:r>
            <a:r>
              <a:rPr lang="ja-JP" altLang="en-US" sz="1800" u="sng" dirty="0" smtClean="0"/>
              <a:t>（</a:t>
            </a:r>
            <a:r>
              <a:rPr lang="en-US" altLang="ja-JP" sz="1800" u="sng" dirty="0" smtClean="0"/>
              <a:t>schematics</a:t>
            </a:r>
            <a:r>
              <a:rPr lang="ja-JP" altLang="en-US" sz="1800" u="sng" dirty="0" smtClean="0"/>
              <a:t>）</a:t>
            </a:r>
            <a:endParaRPr lang="ja-JP" altLang="en-US" sz="1800" u="sng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22452" y="1222649"/>
            <a:ext cx="35654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 smtClean="0"/>
              <a:t>A </a:t>
            </a:r>
            <a:r>
              <a:rPr lang="en-US" altLang="ja-JP" sz="1400" dirty="0"/>
              <a:t>technology that dissolves and polishes </a:t>
            </a:r>
            <a:endParaRPr lang="en-US" altLang="ja-JP" sz="1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the </a:t>
            </a:r>
            <a:r>
              <a:rPr lang="en-US" altLang="ja-JP" sz="1400" dirty="0"/>
              <a:t>metal surface by electrolyzing the </a:t>
            </a:r>
            <a:endParaRPr lang="en-US" altLang="ja-JP" sz="1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object </a:t>
            </a:r>
            <a:r>
              <a:rPr lang="en-US" altLang="ja-JP" sz="1400" dirty="0"/>
              <a:t>(</a:t>
            </a:r>
            <a:r>
              <a:rPr lang="en-US" altLang="ja-JP" sz="1400" dirty="0" smtClean="0"/>
              <a:t>metal </a:t>
            </a:r>
            <a:r>
              <a:rPr lang="en-US" altLang="ja-JP" sz="1400" dirty="0"/>
              <a:t>to be </a:t>
            </a:r>
            <a:r>
              <a:rPr lang="en-US" altLang="ja-JP" sz="1400" dirty="0" smtClean="0"/>
              <a:t>polished) </a:t>
            </a:r>
            <a:r>
              <a:rPr lang="en-US" altLang="ja-JP" sz="1400" dirty="0"/>
              <a:t>as the </a:t>
            </a:r>
            <a:r>
              <a:rPr lang="en-US" altLang="ja-JP" sz="1400" dirty="0" smtClean="0"/>
              <a:t>anode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 smtClean="0"/>
              <a:t> </a:t>
            </a:r>
            <a:r>
              <a:rPr lang="en-US" altLang="ja-JP" sz="1400" dirty="0"/>
              <a:t>in an </a:t>
            </a:r>
            <a:r>
              <a:rPr lang="en-US" altLang="ja-JP" sz="1400" dirty="0" smtClean="0"/>
              <a:t>electrolytic </a:t>
            </a:r>
            <a:r>
              <a:rPr lang="en-US" altLang="ja-JP" sz="1400" dirty="0"/>
              <a:t>solution with a counter </a:t>
            </a:r>
            <a:endParaRPr lang="en-US" altLang="ja-JP" sz="1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electrode (</a:t>
            </a:r>
            <a:r>
              <a:rPr lang="en-US" altLang="ja-JP" sz="1400" dirty="0"/>
              <a:t>cathode</a:t>
            </a:r>
            <a:r>
              <a:rPr lang="en-US" altLang="ja-JP" sz="1400" dirty="0" smtClean="0"/>
              <a:t>).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Improves surface flatness, corrosion </a:t>
            </a:r>
            <a:endParaRPr lang="en-US" altLang="ja-JP" sz="1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resistance</a:t>
            </a:r>
            <a:r>
              <a:rPr lang="en-US" altLang="ja-JP" sz="1400" dirty="0"/>
              <a:t>, and </a:t>
            </a:r>
            <a:r>
              <a:rPr lang="en-US" altLang="ja-JP" sz="1400" dirty="0" smtClean="0"/>
              <a:t>cleanliness.</a:t>
            </a:r>
            <a:endParaRPr lang="ja-JP" altLang="en-US" sz="1400" dirty="0"/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2865190" y="832627"/>
            <a:ext cx="3113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00" dirty="0" smtClean="0"/>
              <a:t>（</a:t>
            </a:r>
            <a:r>
              <a:rPr lang="en-US" altLang="ja-JP" sz="1400" dirty="0" smtClean="0"/>
              <a:t>Electro-polishing</a:t>
            </a:r>
            <a:r>
              <a:rPr lang="en-US" altLang="ja-JP" sz="1400" dirty="0"/>
              <a:t>, </a:t>
            </a:r>
            <a:r>
              <a:rPr lang="en-US" altLang="ja-JP" sz="1400" dirty="0" smtClean="0"/>
              <a:t>EP for short</a:t>
            </a:r>
            <a:r>
              <a:rPr lang="ja-JP" altLang="en-US" sz="1400" dirty="0" smtClean="0"/>
              <a:t>）</a:t>
            </a:r>
            <a:endParaRPr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05621" y="1423306"/>
            <a:ext cx="28044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Anode</a:t>
            </a:r>
            <a:r>
              <a:rPr lang="ja-JP" altLang="ja-JP" sz="1400" dirty="0" smtClean="0"/>
              <a:t>：</a:t>
            </a:r>
            <a:r>
              <a:rPr lang="en-US" altLang="ja-JP" sz="1400" dirty="0"/>
              <a:t>M</a:t>
            </a:r>
            <a:r>
              <a:rPr lang="ja-JP" altLang="ja-JP" sz="1400" dirty="0"/>
              <a:t>→</a:t>
            </a:r>
            <a:r>
              <a:rPr lang="en-US" altLang="ja-JP" sz="1400" dirty="0" err="1"/>
              <a:t>M</a:t>
            </a:r>
            <a:r>
              <a:rPr lang="en-US" altLang="ja-JP" sz="1400" baseline="30000" dirty="0" err="1"/>
              <a:t>n</a:t>
            </a:r>
            <a:r>
              <a:rPr lang="en-US" altLang="ja-JP" sz="1400" baseline="30000" dirty="0"/>
              <a:t>+</a:t>
            </a:r>
            <a:r>
              <a:rPr lang="en-US" altLang="ja-JP" sz="1400" dirty="0"/>
              <a:t>+</a:t>
            </a:r>
            <a:r>
              <a:rPr lang="en-US" altLang="ja-JP" sz="1400" dirty="0" smtClean="0"/>
              <a:t>ne</a:t>
            </a:r>
            <a:r>
              <a:rPr lang="en-US" altLang="ja-JP" sz="1400" baseline="30000" dirty="0" smtClean="0"/>
              <a:t>-</a:t>
            </a:r>
            <a:endParaRPr lang="ja-JP" altLang="ja-JP" sz="1400" dirty="0"/>
          </a:p>
          <a:p>
            <a:r>
              <a:rPr lang="ja-JP" altLang="ja-JP" sz="1400" dirty="0"/>
              <a:t>　　　　</a:t>
            </a:r>
            <a:r>
              <a:rPr lang="en-US" altLang="ja-JP" sz="1400" dirty="0" smtClean="0"/>
              <a:t>   H</a:t>
            </a:r>
            <a:r>
              <a:rPr lang="en-US" altLang="ja-JP" sz="1400" baseline="-25000" dirty="0" smtClean="0"/>
              <a:t>2</a:t>
            </a:r>
            <a:r>
              <a:rPr lang="en-US" altLang="ja-JP" sz="1400" dirty="0" smtClean="0"/>
              <a:t>O</a:t>
            </a:r>
            <a:r>
              <a:rPr lang="ja-JP" altLang="ja-JP" sz="1400" dirty="0"/>
              <a:t>→</a:t>
            </a:r>
            <a:r>
              <a:rPr lang="en-US" altLang="ja-JP" sz="1400" dirty="0"/>
              <a:t>1/2O</a:t>
            </a:r>
            <a:r>
              <a:rPr lang="en-US" altLang="ja-JP" sz="1400" baseline="-25000" dirty="0"/>
              <a:t>2</a:t>
            </a:r>
            <a:r>
              <a:rPr lang="en-US" altLang="ja-JP" sz="1400" dirty="0"/>
              <a:t>+2H+2e</a:t>
            </a:r>
            <a:r>
              <a:rPr lang="en-US" altLang="ja-JP" sz="1400" baseline="30000" dirty="0"/>
              <a:t>-</a:t>
            </a:r>
            <a:endParaRPr lang="ja-JP" altLang="ja-JP" sz="1400" dirty="0"/>
          </a:p>
          <a:p>
            <a:r>
              <a:rPr lang="en-US" altLang="ja-JP" sz="1400" dirty="0" smtClean="0"/>
              <a:t>Cathode</a:t>
            </a:r>
            <a:r>
              <a:rPr lang="ja-JP" altLang="ja-JP" sz="1400" dirty="0" smtClean="0"/>
              <a:t>：</a:t>
            </a:r>
            <a:r>
              <a:rPr lang="en-US" altLang="ja-JP" sz="1400" dirty="0" smtClean="0"/>
              <a:t>2H</a:t>
            </a:r>
            <a:r>
              <a:rPr lang="en-US" altLang="ja-JP" sz="1400" baseline="30000" dirty="0"/>
              <a:t>+</a:t>
            </a:r>
            <a:r>
              <a:rPr lang="en-US" altLang="ja-JP" sz="1400" dirty="0"/>
              <a:t>+2e</a:t>
            </a:r>
            <a:r>
              <a:rPr lang="en-US" altLang="ja-JP" sz="1400" baseline="30000" dirty="0"/>
              <a:t>-</a:t>
            </a:r>
            <a:r>
              <a:rPr lang="ja-JP" altLang="ja-JP" sz="1400" dirty="0"/>
              <a:t>→</a:t>
            </a:r>
            <a:r>
              <a:rPr lang="en-US" altLang="ja-JP" sz="1400" dirty="0"/>
              <a:t>H</a:t>
            </a:r>
            <a:r>
              <a:rPr lang="en-US" altLang="ja-JP" sz="1400" baseline="-25000" dirty="0"/>
              <a:t>2</a:t>
            </a:r>
            <a:endParaRPr lang="ja-JP" altLang="ja-JP" sz="1400" dirty="0"/>
          </a:p>
          <a:p>
            <a:r>
              <a:rPr lang="ja-JP" altLang="ja-JP" sz="1400" dirty="0"/>
              <a:t>　　　　</a:t>
            </a:r>
            <a:r>
              <a:rPr lang="en-US" altLang="ja-JP" sz="1400" dirty="0" smtClean="0"/>
              <a:t>      </a:t>
            </a:r>
            <a:r>
              <a:rPr lang="en-US" altLang="ja-JP" sz="1400" dirty="0" err="1" smtClean="0"/>
              <a:t>M</a:t>
            </a:r>
            <a:r>
              <a:rPr lang="en-US" altLang="ja-JP" sz="1400" baseline="30000" dirty="0" err="1" smtClean="0"/>
              <a:t>n</a:t>
            </a:r>
            <a:r>
              <a:rPr lang="en-US" altLang="ja-JP" sz="1400" baseline="30000" dirty="0"/>
              <a:t>+</a:t>
            </a:r>
            <a:r>
              <a:rPr lang="en-US" altLang="ja-JP" sz="1400" dirty="0"/>
              <a:t>+ne</a:t>
            </a:r>
            <a:r>
              <a:rPr lang="en-US" altLang="ja-JP" sz="1400" baseline="30000" dirty="0"/>
              <a:t>-</a:t>
            </a:r>
            <a:r>
              <a:rPr lang="ja-JP" altLang="ja-JP" sz="1400" dirty="0"/>
              <a:t>→</a:t>
            </a:r>
            <a:r>
              <a:rPr lang="en-US" altLang="ja-JP" sz="1400" dirty="0" smtClean="0"/>
              <a:t>M</a:t>
            </a:r>
          </a:p>
          <a:p>
            <a:r>
              <a:rPr lang="ja-JP" altLang="ja-JP" sz="1400" dirty="0"/>
              <a:t>（</a:t>
            </a:r>
            <a:r>
              <a:rPr lang="en-US" altLang="ja-JP" sz="1400" dirty="0" smtClean="0"/>
              <a:t>M:polished metal, n:atomic value</a:t>
            </a:r>
            <a:r>
              <a:rPr lang="ja-JP" altLang="ja-JP" sz="1400" dirty="0" smtClean="0"/>
              <a:t>）</a:t>
            </a:r>
            <a:endParaRPr lang="ja-JP" altLang="ja-JP" sz="1400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74345" y="988690"/>
            <a:ext cx="2518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 smtClean="0"/>
              <a:t>General reaction of EP</a:t>
            </a:r>
            <a:endParaRPr lang="ja-JP" altLang="en-US" sz="1800" u="sng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t="51784" r="19034" b="25945"/>
          <a:stretch>
            <a:fillRect/>
          </a:stretch>
        </p:blipFill>
        <p:spPr bwMode="auto">
          <a:xfrm>
            <a:off x="200891" y="3264902"/>
            <a:ext cx="4139752" cy="10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54" y="4365991"/>
            <a:ext cx="3815976" cy="1144207"/>
          </a:xfrm>
          <a:prstGeom prst="rect">
            <a:avLst/>
          </a:prstGeom>
        </p:spPr>
      </p:pic>
      <p:sp>
        <p:nvSpPr>
          <p:cNvPr id="16" name="テキスト ボックス 1"/>
          <p:cNvSpPr txBox="1">
            <a:spLocks noChangeArrowheads="1"/>
          </p:cNvSpPr>
          <p:nvPr/>
        </p:nvSpPr>
        <p:spPr bwMode="auto">
          <a:xfrm>
            <a:off x="81078" y="5473005"/>
            <a:ext cx="50118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 smtClean="0"/>
              <a:t>Since </a:t>
            </a:r>
            <a:r>
              <a:rPr lang="en-US" altLang="ja-JP" sz="1400" dirty="0"/>
              <a:t>the protruding part of the product is close to </a:t>
            </a:r>
            <a:endParaRPr lang="en-US" altLang="ja-JP" sz="1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the </a:t>
            </a:r>
            <a:r>
              <a:rPr lang="en-US" altLang="ja-JP" sz="1400" dirty="0"/>
              <a:t>cathode, electricity flows </a:t>
            </a:r>
            <a:r>
              <a:rPr lang="en-US" altLang="ja-JP" sz="1400" dirty="0" smtClean="0"/>
              <a:t>easily and it melts easily.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Since the amount of melting is proportional to the </a:t>
            </a:r>
            <a:endParaRPr lang="en-US" altLang="ja-JP" sz="1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 smtClean="0"/>
              <a:t> amount </a:t>
            </a:r>
            <a:r>
              <a:rPr lang="en-US" altLang="ja-JP" sz="1400" dirty="0"/>
              <a:t>of electricity, the convex portion melts preferentially. </a:t>
            </a:r>
            <a:endParaRPr lang="en-US" altLang="ja-JP" sz="1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As a result, the unevenness gradually disappears and </a:t>
            </a:r>
            <a:endParaRPr lang="en-US" altLang="ja-JP" sz="1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the </a:t>
            </a:r>
            <a:r>
              <a:rPr lang="en-US" altLang="ja-JP" sz="1400" dirty="0"/>
              <a:t>surface becomes flat. 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85717" y="2905332"/>
            <a:ext cx="3604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 smtClean="0"/>
              <a:t>How EP progresses</a:t>
            </a:r>
            <a:r>
              <a:rPr lang="ja-JP" altLang="en-US" sz="1800" u="sng" dirty="0" smtClean="0"/>
              <a:t>（</a:t>
            </a:r>
            <a:r>
              <a:rPr lang="en-US" altLang="ja-JP" sz="1800" u="sng" dirty="0" smtClean="0"/>
              <a:t>schematics</a:t>
            </a:r>
            <a:r>
              <a:rPr lang="ja-JP" altLang="en-US" sz="1800" u="sng" dirty="0" smtClean="0"/>
              <a:t>）</a:t>
            </a:r>
            <a:endParaRPr lang="ja-JP" altLang="en-US" sz="1800" u="sng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617651" y="3014597"/>
            <a:ext cx="20569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 smtClean="0"/>
              <a:t>Niobium cavity EP</a:t>
            </a: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02" y="3383929"/>
            <a:ext cx="2749909" cy="206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886722" y="5447383"/>
            <a:ext cx="4189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In </a:t>
            </a:r>
            <a:r>
              <a:rPr lang="en-US" altLang="ja-JP" sz="1600" dirty="0"/>
              <a:t>1.3GHz niobium superconducting cavities, </a:t>
            </a:r>
            <a:endParaRPr lang="en-US" altLang="ja-JP" sz="1600" dirty="0" smtClean="0"/>
          </a:p>
          <a:p>
            <a:r>
              <a:rPr lang="ja-JP" altLang="en-US" sz="1600" dirty="0" smtClean="0"/>
              <a:t> </a:t>
            </a:r>
            <a:r>
              <a:rPr lang="en-US" altLang="ja-JP" sz="1600" dirty="0" smtClean="0"/>
              <a:t>electro-polishing </a:t>
            </a:r>
            <a:r>
              <a:rPr lang="en-US" altLang="ja-JP" sz="1600" dirty="0"/>
              <a:t>is applied to the inner surface </a:t>
            </a:r>
            <a:endParaRPr lang="en-US" altLang="ja-JP" sz="1600" dirty="0" smtClean="0"/>
          </a:p>
          <a:p>
            <a:r>
              <a:rPr lang="en-US" altLang="ja-JP" sz="1600" dirty="0" smtClean="0"/>
              <a:t> to </a:t>
            </a:r>
            <a:r>
              <a:rPr lang="en-US" altLang="ja-JP" sz="1600" dirty="0"/>
              <a:t>improve cavity performance.</a:t>
            </a:r>
            <a:endParaRPr kumimoji="1" lang="ja-JP" alt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62428" y="6550223"/>
            <a:ext cx="231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/>
              <a:t>5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13727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727"/>
            <a:ext cx="6552878" cy="33385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43" y="874465"/>
            <a:ext cx="2594953" cy="194621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43" y="2833362"/>
            <a:ext cx="2603762" cy="195282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44224" y="4885873"/>
            <a:ext cx="715548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・</a:t>
            </a:r>
            <a:r>
              <a:rPr lang="en-US" altLang="ja-JP" sz="1600" dirty="0" smtClean="0"/>
              <a:t>Place </a:t>
            </a:r>
            <a:r>
              <a:rPr lang="en-US" altLang="ja-JP" sz="1600" dirty="0"/>
              <a:t>the cavity with the </a:t>
            </a:r>
            <a:r>
              <a:rPr lang="en-US" altLang="ja-JP" sz="1600" dirty="0" smtClean="0"/>
              <a:t>opening </a:t>
            </a:r>
            <a:r>
              <a:rPr lang="en-US" altLang="ja-JP" sz="1600" dirty="0"/>
              <a:t>facing </a:t>
            </a:r>
            <a:r>
              <a:rPr lang="en-US" altLang="ja-JP" sz="1600" dirty="0" smtClean="0"/>
              <a:t>up. Electrodes and </a:t>
            </a:r>
            <a:r>
              <a:rPr lang="en-US" altLang="ja-JP" sz="1600" dirty="0"/>
              <a:t>electrolyte hoses were </a:t>
            </a:r>
            <a:endParaRPr lang="en-US" altLang="ja-JP" sz="1600" dirty="0" smtClean="0"/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inserted through </a:t>
            </a:r>
            <a:r>
              <a:rPr lang="en-US" altLang="ja-JP" sz="1600" dirty="0"/>
              <a:t>the openings.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・</a:t>
            </a:r>
            <a:r>
              <a:rPr lang="en-US" altLang="ja-JP" sz="1600" dirty="0" smtClean="0"/>
              <a:t>The </a:t>
            </a:r>
            <a:r>
              <a:rPr lang="en-US" altLang="ja-JP" sz="1600" dirty="0"/>
              <a:t>electrolyte was circulated by a pump. </a:t>
            </a:r>
            <a:endParaRPr lang="en-US" altLang="ja-JP" sz="1600" dirty="0" smtClean="0"/>
          </a:p>
          <a:p>
            <a:r>
              <a:rPr lang="en-US" altLang="ja-JP" sz="1600" dirty="0" smtClean="0"/>
              <a:t>   (Injected </a:t>
            </a:r>
            <a:r>
              <a:rPr lang="en-US" altLang="ja-JP" sz="1600" dirty="0"/>
              <a:t>into the bottom of the cavity, recovered from the </a:t>
            </a:r>
            <a:r>
              <a:rPr lang="en-US" altLang="ja-JP" sz="1600" dirty="0" smtClean="0"/>
              <a:t>top)</a:t>
            </a:r>
          </a:p>
          <a:p>
            <a:r>
              <a:rPr kumimoji="1" lang="ja-JP" altLang="en-US" sz="1600" dirty="0" smtClean="0"/>
              <a:t>・</a:t>
            </a:r>
            <a:r>
              <a:rPr lang="en-US" altLang="ja-JP" sz="1600" dirty="0"/>
              <a:t>Cavity cooling by cooling water shower using vat and submersible pump</a:t>
            </a:r>
            <a:endParaRPr kumimoji="1" lang="en-US" altLang="ja-JP" sz="1600" dirty="0" smtClean="0"/>
          </a:p>
          <a:p>
            <a:r>
              <a:rPr lang="ja-JP" altLang="en-US" sz="1600" dirty="0" smtClean="0"/>
              <a:t>・</a:t>
            </a:r>
            <a:r>
              <a:rPr lang="en-US" altLang="ja-JP" sz="1600" dirty="0"/>
              <a:t>There were no </a:t>
            </a:r>
            <a:r>
              <a:rPr lang="en-US" altLang="ja-JP" sz="1600" dirty="0" smtClean="0"/>
              <a:t>serious </a:t>
            </a:r>
            <a:r>
              <a:rPr lang="en-US" altLang="ja-JP" sz="1600" dirty="0"/>
              <a:t>problems with the </a:t>
            </a:r>
            <a:r>
              <a:rPr lang="en-US" altLang="ja-JP" sz="1600" dirty="0" smtClean="0"/>
              <a:t>EP </a:t>
            </a:r>
            <a:r>
              <a:rPr lang="en-US" altLang="ja-JP" sz="1600" dirty="0"/>
              <a:t>implementation.</a:t>
            </a:r>
            <a:endParaRPr lang="en-US" altLang="ja-JP" sz="16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19267" y="534785"/>
            <a:ext cx="90332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EP</a:t>
            </a:r>
            <a:r>
              <a:rPr lang="ja-JP" altLang="en-US" sz="1600" dirty="0"/>
              <a:t> </a:t>
            </a:r>
            <a:r>
              <a:rPr lang="en-US" altLang="ja-JP" sz="1600" dirty="0" smtClean="0"/>
              <a:t>setup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4254" y="60691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56677" y="60691"/>
            <a:ext cx="232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1-4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EP setup of QWRs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71708" y="3374537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Cavity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45512" y="588296"/>
            <a:ext cx="242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 schematic of EP setup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96078" y="6537600"/>
            <a:ext cx="231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/>
              <a:t>6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085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202987"/>
              </p:ext>
            </p:extLst>
          </p:nvPr>
        </p:nvGraphicFramePr>
        <p:xfrm>
          <a:off x="474067" y="483136"/>
          <a:ext cx="8010906" cy="2416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180"/>
                <a:gridCol w="1717267"/>
                <a:gridCol w="1705232"/>
                <a:gridCol w="1688757"/>
                <a:gridCol w="1713470"/>
              </a:tblGrid>
              <a:tr h="315934">
                <a:tc>
                  <a:txBody>
                    <a:bodyPr/>
                    <a:lstStyle/>
                    <a:p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kumimoji="1" lang="en-US" altLang="ja-JP" sz="1400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</a:rPr>
                        <a:t> EP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1400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</a:rPr>
                        <a:t> EP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kumimoji="1" lang="en-US" altLang="ja-JP" sz="1400" b="0" baseline="30000" dirty="0" smtClean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</a:rPr>
                        <a:t> EP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sz="1400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</a:rPr>
                        <a:t> EP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7222"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Electrolyte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(98%):HF(55%)=9:1(USED)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(98%):HF(55%)=9:1(NEW)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(98%):HF(55%)=9:1(USED)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(98%):HF(55%)=9:1(NEW)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324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Voltage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18V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20V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20V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20V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9513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Voltage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</a:rPr>
                        <a:t> apply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Continuous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3min-ON/3min-OFF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Continuous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3min-ON/3min-OFF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9514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Cavity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</a:rPr>
                        <a:t> cooling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Done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Done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Done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kumimoji="1" lang="en-US" altLang="ja-JP" sz="14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ja-JP" altLang="en-US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</a:rPr>
                        <a:t>bubbling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Done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Done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Done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removal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30μm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20μm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25μm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</a:rPr>
                        <a:t>25μm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0" y="2949147"/>
            <a:ext cx="2734239" cy="184743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537" y="2949147"/>
            <a:ext cx="2697491" cy="184743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667" y="2949147"/>
            <a:ext cx="2920258" cy="184743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60" y="4846010"/>
            <a:ext cx="2734239" cy="186872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006537" y="4795897"/>
            <a:ext cx="5664371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・</a:t>
            </a:r>
            <a:r>
              <a:rPr lang="en-US" altLang="ja-JP" sz="1600" dirty="0" smtClean="0"/>
              <a:t> 4 times EP (total removal 100μm) were performed using one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 cavity (L42). </a:t>
            </a:r>
            <a:endParaRPr kumimoji="1" lang="en-US" altLang="ja-JP" sz="1600" dirty="0" smtClean="0"/>
          </a:p>
          <a:p>
            <a:r>
              <a:rPr lang="ja-JP" altLang="en-US" sz="1600" dirty="0" smtClean="0"/>
              <a:t>・</a:t>
            </a:r>
            <a:r>
              <a:rPr kumimoji="1" lang="en-US" altLang="ja-JP" sz="1600" dirty="0" smtClean="0"/>
              <a:t>The logged data of 4</a:t>
            </a:r>
            <a:r>
              <a:rPr kumimoji="1" lang="en-US" altLang="ja-JP" sz="1600" baseline="30000" dirty="0" smtClean="0"/>
              <a:t>th</a:t>
            </a:r>
            <a:r>
              <a:rPr kumimoji="1" lang="en-US" altLang="ja-JP" sz="1600" dirty="0" smtClean="0"/>
              <a:t> EP is shown.</a:t>
            </a:r>
            <a:endParaRPr lang="en-US" altLang="ja-JP" sz="1600" dirty="0"/>
          </a:p>
          <a:p>
            <a:r>
              <a:rPr lang="en-US" altLang="ja-JP" sz="1600" dirty="0" smtClean="0"/>
              <a:t>         In IV curve</a:t>
            </a:r>
            <a:r>
              <a:rPr lang="en-US" altLang="ja-JP" sz="1600" dirty="0"/>
              <a:t>, plateau </a:t>
            </a:r>
            <a:r>
              <a:rPr lang="en-US" altLang="ja-JP" sz="1600" dirty="0" smtClean="0"/>
              <a:t>region was shown around &gt;5V.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         Cavity temperature was around 10-14</a:t>
            </a:r>
            <a:r>
              <a:rPr lang="ja-JP" altLang="en-US" sz="1600" dirty="0" smtClean="0"/>
              <a:t>℃ </a:t>
            </a:r>
            <a:r>
              <a:rPr lang="en-US" altLang="ja-JP" sz="1600" dirty="0" smtClean="0"/>
              <a:t>using water cooling.</a:t>
            </a:r>
          </a:p>
          <a:p>
            <a:r>
              <a:rPr lang="en-US" altLang="ja-JP" sz="1600" dirty="0" smtClean="0"/>
              <a:t>         </a:t>
            </a:r>
            <a:r>
              <a:rPr lang="en-US" altLang="ja-JP" sz="1600" dirty="0"/>
              <a:t>E</a:t>
            </a:r>
            <a:r>
              <a:rPr lang="en-US" altLang="ja-JP" sz="1600" dirty="0" smtClean="0"/>
              <a:t>lectrolyte temperature in the cavity was under 10</a:t>
            </a:r>
            <a:r>
              <a:rPr lang="ja-JP" altLang="en-US" sz="1600" dirty="0"/>
              <a:t> ℃ </a:t>
            </a:r>
            <a:r>
              <a:rPr lang="en-US" altLang="ja-JP" sz="1600" dirty="0" smtClean="0"/>
              <a:t>.</a:t>
            </a:r>
            <a:endParaRPr kumimoji="1" lang="en-US" altLang="ja-JP" sz="1600" dirty="0" smtClean="0"/>
          </a:p>
          <a:p>
            <a:r>
              <a:rPr lang="ja-JP" altLang="en-US" sz="1600" dirty="0"/>
              <a:t>　</a:t>
            </a:r>
            <a:r>
              <a:rPr lang="ja-JP" altLang="en-US" sz="1600" dirty="0" smtClean="0"/>
              <a:t>　</a:t>
            </a:r>
            <a:r>
              <a:rPr lang="ja-JP" altLang="en-US" sz="1600" dirty="0"/>
              <a:t> </a:t>
            </a:r>
            <a:r>
              <a:rPr lang="ja-JP" altLang="en-US" sz="1600" dirty="0" smtClean="0"/>
              <a:t>  </a:t>
            </a:r>
            <a:r>
              <a:rPr lang="en-US" altLang="ja-JP" sz="1600" dirty="0" smtClean="0"/>
              <a:t>EP current was around 80 A.</a:t>
            </a:r>
          </a:p>
          <a:p>
            <a:r>
              <a:rPr lang="en-US" altLang="ja-JP" sz="1600" dirty="0" smtClean="0"/>
              <a:t>EP current, voltage, temperature were almost on target.</a:t>
            </a:r>
            <a:endParaRPr kumimoji="1" lang="en-US" altLang="ja-JP" sz="1600" dirty="0" smtClean="0"/>
          </a:p>
        </p:txBody>
      </p:sp>
      <p:sp>
        <p:nvSpPr>
          <p:cNvPr id="3" name="正方形/長方形 2"/>
          <p:cNvSpPr/>
          <p:nvPr/>
        </p:nvSpPr>
        <p:spPr>
          <a:xfrm>
            <a:off x="6746863" y="483136"/>
            <a:ext cx="1754585" cy="24165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05232" y="3122141"/>
            <a:ext cx="108228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4</a:t>
            </a:r>
            <a:r>
              <a:rPr lang="en-US" altLang="ja-JP" sz="1200" baseline="30000" dirty="0" smtClean="0"/>
              <a:t>th</a:t>
            </a:r>
            <a:r>
              <a:rPr lang="en-US" altLang="ja-JP" sz="1200" dirty="0" smtClean="0"/>
              <a:t> EP</a:t>
            </a:r>
            <a:r>
              <a:rPr kumimoji="1" lang="ja-JP" altLang="en-US" sz="1200" dirty="0" smtClean="0"/>
              <a:t> </a:t>
            </a:r>
            <a:r>
              <a:rPr lang="en-US" altLang="ja-JP" sz="1200" dirty="0" smtClean="0"/>
              <a:t>IV curve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34178" y="3222396"/>
            <a:ext cx="165115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4</a:t>
            </a:r>
            <a:r>
              <a:rPr lang="en-US" altLang="ja-JP" sz="1200" baseline="30000" dirty="0" smtClean="0"/>
              <a:t>th</a:t>
            </a:r>
            <a:r>
              <a:rPr lang="en-US" altLang="ja-JP" sz="1200" dirty="0" smtClean="0"/>
              <a:t> EP </a:t>
            </a:r>
            <a:r>
              <a:rPr lang="en-US" altLang="ja-JP" sz="1200" dirty="0"/>
              <a:t>electrolyte </a:t>
            </a:r>
            <a:r>
              <a:rPr lang="en-US" altLang="ja-JP" sz="1200" dirty="0" smtClean="0"/>
              <a:t>temp.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49942" y="5079804"/>
            <a:ext cx="134132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4</a:t>
            </a:r>
            <a:r>
              <a:rPr lang="en-US" altLang="ja-JP" sz="1200" baseline="30000" dirty="0" smtClean="0"/>
              <a:t>th</a:t>
            </a:r>
            <a:r>
              <a:rPr lang="en-US" altLang="ja-JP" sz="1200" dirty="0" smtClean="0"/>
              <a:t> EP cavity temp.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81088" y="2955841"/>
            <a:ext cx="156324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/>
              <a:t>4</a:t>
            </a:r>
            <a:r>
              <a:rPr lang="en-US" altLang="ja-JP" sz="1200" baseline="30000" dirty="0" smtClean="0"/>
              <a:t>th</a:t>
            </a:r>
            <a:r>
              <a:rPr lang="en-US" altLang="ja-JP" sz="1200" dirty="0" smtClean="0"/>
              <a:t> EP current, voltage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24698" y="14948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EP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experiment </a:t>
            </a:r>
            <a:r>
              <a:rPr kumimoji="1" lang="en-US" altLang="ja-JP" dirty="0" smtClean="0"/>
              <a:t>(Phase 1)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06537" y="14948"/>
            <a:ext cx="355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-1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EP parameters and logged data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14006" y="48366"/>
            <a:ext cx="231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/>
              <a:t>7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3962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36509"/>
              </p:ext>
            </p:extLst>
          </p:nvPr>
        </p:nvGraphicFramePr>
        <p:xfrm>
          <a:off x="279069" y="629228"/>
          <a:ext cx="8567352" cy="516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784"/>
                <a:gridCol w="2855784"/>
                <a:gridCol w="2855784"/>
              </a:tblGrid>
              <a:tr h="4366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Before</a:t>
                      </a: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</a:rPr>
                        <a:t> EP (Mechanical polish)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After</a:t>
                      </a:r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r>
                        <a:rPr kumimoji="1" lang="en-US" altLang="ja-JP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</a:rPr>
                        <a:t> EP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After</a:t>
                      </a:r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  <a:r>
                        <a:rPr kumimoji="1" lang="en-US" altLang="ja-JP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</a:rPr>
                        <a:t> EP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1266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37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After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3</a:t>
                      </a:r>
                      <a:r>
                        <a:rPr kumimoji="1" lang="en-US" altLang="ja-JP" baseline="30000" dirty="0" smtClean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EP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After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4</a:t>
                      </a:r>
                      <a:r>
                        <a:rPr kumimoji="1" lang="en-US" altLang="ja-JP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EP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legend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3516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83" y="3665010"/>
            <a:ext cx="2103303" cy="15774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9" y="3655638"/>
            <a:ext cx="2039645" cy="152973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07" y="1073077"/>
            <a:ext cx="2066279" cy="15497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12020" r="13208" b="11111"/>
          <a:stretch/>
        </p:blipFill>
        <p:spPr>
          <a:xfrm>
            <a:off x="3143182" y="1073078"/>
            <a:ext cx="2039979" cy="154970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9" y="1093052"/>
            <a:ext cx="2039645" cy="152973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2164" y="2258893"/>
            <a:ext cx="1306455" cy="10064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1714" y="2241419"/>
            <a:ext cx="1330593" cy="102391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6710" y="2258893"/>
            <a:ext cx="1315147" cy="102194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2163" y="4804410"/>
            <a:ext cx="1306455" cy="103113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2886" y="4812609"/>
            <a:ext cx="1299633" cy="102293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71833" y="2622786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Ra</a:t>
            </a:r>
            <a:r>
              <a:rPr kumimoji="1" lang="ja-JP" altLang="en-US" sz="1600" dirty="0" smtClean="0"/>
              <a:t>＝</a:t>
            </a:r>
            <a:r>
              <a:rPr kumimoji="1" lang="en-US" altLang="ja-JP" sz="1600" dirty="0" smtClean="0"/>
              <a:t>0.11μm</a:t>
            </a:r>
          </a:p>
          <a:p>
            <a:r>
              <a:rPr lang="en-US" altLang="ja-JP" sz="1600" dirty="0" err="1" smtClean="0"/>
              <a:t>Rz</a:t>
            </a:r>
            <a:r>
              <a:rPr lang="ja-JP" altLang="en-US" sz="1600" dirty="0" smtClean="0"/>
              <a:t>＝</a:t>
            </a:r>
            <a:r>
              <a:rPr lang="en-US" altLang="ja-JP" sz="1600" dirty="0" smtClean="0"/>
              <a:t>1.21μm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77727" y="2642442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Ra</a:t>
            </a:r>
            <a:r>
              <a:rPr kumimoji="1" lang="ja-JP" altLang="en-US" sz="1600" dirty="0" smtClean="0"/>
              <a:t>＝</a:t>
            </a:r>
            <a:r>
              <a:rPr kumimoji="1" lang="en-US" altLang="ja-JP" sz="1600" dirty="0" smtClean="0"/>
              <a:t>0.67μm</a:t>
            </a:r>
          </a:p>
          <a:p>
            <a:r>
              <a:rPr lang="en-US" altLang="ja-JP" sz="1600" dirty="0" err="1" smtClean="0"/>
              <a:t>Rz</a:t>
            </a:r>
            <a:r>
              <a:rPr lang="ja-JP" altLang="en-US" sz="1600" dirty="0" smtClean="0"/>
              <a:t>＝</a:t>
            </a:r>
            <a:r>
              <a:rPr lang="en-US" altLang="ja-JP" sz="1600" dirty="0" smtClean="0"/>
              <a:t>3.40μm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24787" y="2633719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Ra</a:t>
            </a:r>
            <a:r>
              <a:rPr kumimoji="1" lang="ja-JP" altLang="en-US" sz="1600" dirty="0" smtClean="0"/>
              <a:t>＝</a:t>
            </a:r>
            <a:r>
              <a:rPr kumimoji="1" lang="en-US" altLang="ja-JP" sz="1600" dirty="0" smtClean="0"/>
              <a:t>0.48μm</a:t>
            </a:r>
          </a:p>
          <a:p>
            <a:r>
              <a:rPr lang="en-US" altLang="ja-JP" sz="1600" dirty="0" err="1" smtClean="0"/>
              <a:t>Rz</a:t>
            </a:r>
            <a:r>
              <a:rPr lang="ja-JP" altLang="en-US" sz="1600" dirty="0" smtClean="0"/>
              <a:t>＝</a:t>
            </a:r>
            <a:r>
              <a:rPr lang="en-US" altLang="ja-JP" sz="1600" dirty="0" smtClean="0"/>
              <a:t>2.53μm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6409" y="5185371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Ra</a:t>
            </a:r>
            <a:r>
              <a:rPr kumimoji="1" lang="ja-JP" altLang="en-US" sz="1600" dirty="0" smtClean="0"/>
              <a:t>＝</a:t>
            </a:r>
            <a:r>
              <a:rPr kumimoji="1" lang="en-US" altLang="ja-JP" sz="1600" dirty="0" smtClean="0"/>
              <a:t>0.47μm</a:t>
            </a:r>
          </a:p>
          <a:p>
            <a:r>
              <a:rPr lang="en-US" altLang="ja-JP" sz="1600" dirty="0" err="1" smtClean="0"/>
              <a:t>Rz</a:t>
            </a:r>
            <a:r>
              <a:rPr lang="ja-JP" altLang="en-US" sz="1600" dirty="0" smtClean="0"/>
              <a:t>＝</a:t>
            </a:r>
            <a:r>
              <a:rPr lang="en-US" altLang="ja-JP" sz="1600" dirty="0" smtClean="0"/>
              <a:t>2.24μm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23366" y="5226033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Ra</a:t>
            </a:r>
            <a:r>
              <a:rPr kumimoji="1" lang="ja-JP" altLang="en-US" sz="1600" dirty="0" smtClean="0"/>
              <a:t>＝</a:t>
            </a:r>
            <a:r>
              <a:rPr kumimoji="1" lang="en-US" altLang="ja-JP" sz="1600" dirty="0" smtClean="0"/>
              <a:t>0.45μm</a:t>
            </a:r>
          </a:p>
          <a:p>
            <a:r>
              <a:rPr lang="en-US" altLang="ja-JP" sz="1600" dirty="0" err="1" smtClean="0"/>
              <a:t>Rz</a:t>
            </a:r>
            <a:r>
              <a:rPr lang="ja-JP" altLang="en-US" sz="1600" dirty="0" smtClean="0"/>
              <a:t>＝</a:t>
            </a:r>
            <a:r>
              <a:rPr lang="en-US" altLang="ja-JP" sz="1600" dirty="0" smtClean="0"/>
              <a:t>2.06μm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4698" y="5953259"/>
            <a:ext cx="867609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・</a:t>
            </a:r>
            <a:r>
              <a:rPr kumimoji="1" lang="en-US" altLang="ja-JP" sz="1600" dirty="0" smtClean="0"/>
              <a:t>After 1</a:t>
            </a:r>
            <a:r>
              <a:rPr kumimoji="1" lang="en-US" altLang="ja-JP" sz="1600" baseline="30000" dirty="0" smtClean="0"/>
              <a:t>st</a:t>
            </a:r>
            <a:r>
              <a:rPr kumimoji="1" lang="en-US" altLang="ja-JP" sz="1600" dirty="0" smtClean="0"/>
              <a:t> EP, the surface roughness became worse </a:t>
            </a:r>
            <a:r>
              <a:rPr kumimoji="1" lang="ja-JP" altLang="en-US" sz="1600" dirty="0" smtClean="0"/>
              <a:t>（</a:t>
            </a:r>
            <a:r>
              <a:rPr lang="en-US" altLang="ja-JP" sz="1600" dirty="0" smtClean="0"/>
              <a:t>It </a:t>
            </a:r>
            <a:r>
              <a:rPr lang="en-US" altLang="ja-JP" sz="1600" dirty="0"/>
              <a:t>seems that the conditions were not </a:t>
            </a:r>
            <a:r>
              <a:rPr lang="en-US" altLang="ja-JP" sz="1600" dirty="0" smtClean="0"/>
              <a:t>optimized</a:t>
            </a:r>
            <a:r>
              <a:rPr kumimoji="1" lang="ja-JP" altLang="en-US" sz="1600" dirty="0" smtClean="0"/>
              <a:t>）</a:t>
            </a:r>
            <a:r>
              <a:rPr kumimoji="1" lang="en-US" altLang="ja-JP" sz="1600" dirty="0" smtClean="0"/>
              <a:t>.</a:t>
            </a:r>
          </a:p>
          <a:p>
            <a:r>
              <a:rPr lang="ja-JP" altLang="en-US" sz="1600" dirty="0" smtClean="0"/>
              <a:t>・</a:t>
            </a:r>
            <a:r>
              <a:rPr lang="en-US" altLang="ja-JP" sz="1600" dirty="0" smtClean="0"/>
              <a:t>After 2</a:t>
            </a:r>
            <a:r>
              <a:rPr lang="en-US" altLang="ja-JP" sz="1600" baseline="30000" dirty="0" smtClean="0"/>
              <a:t>nd</a:t>
            </a:r>
            <a:r>
              <a:rPr lang="en-US" altLang="ja-JP" sz="1600" dirty="0" smtClean="0"/>
              <a:t> – 4</a:t>
            </a:r>
            <a:r>
              <a:rPr lang="en-US" altLang="ja-JP" sz="1600" baseline="30000" dirty="0" smtClean="0"/>
              <a:t>th</a:t>
            </a:r>
            <a:r>
              <a:rPr lang="en-US" altLang="ja-JP" sz="1600" dirty="0" smtClean="0"/>
              <a:t> EP, the surface roughness tended to improve (</a:t>
            </a:r>
            <a:r>
              <a:rPr lang="en-US" altLang="ja-JP" sz="1600" dirty="0"/>
              <a:t>The conditions seem to have </a:t>
            </a:r>
            <a:r>
              <a:rPr lang="en-US" altLang="ja-JP" sz="1600" dirty="0" smtClean="0"/>
              <a:t>improved). </a:t>
            </a:r>
          </a:p>
          <a:p>
            <a:r>
              <a:rPr kumimoji="1" lang="ja-JP" altLang="en-US" sz="1600" dirty="0" smtClean="0"/>
              <a:t>・</a:t>
            </a:r>
            <a:r>
              <a:rPr lang="en-US" altLang="ja-JP" sz="1600" dirty="0" smtClean="0"/>
              <a:t>After 4</a:t>
            </a:r>
            <a:r>
              <a:rPr lang="en-US" altLang="ja-JP" sz="1600" baseline="30000" dirty="0" smtClean="0"/>
              <a:t>th</a:t>
            </a:r>
            <a:r>
              <a:rPr lang="en-US" altLang="ja-JP" sz="1600" dirty="0" smtClean="0"/>
              <a:t> EP, the surface became more glossy but roughness was larger than before EP. </a:t>
            </a:r>
            <a:endParaRPr kumimoji="1" lang="en-US" altLang="ja-JP" sz="1600" dirty="0" smtClean="0"/>
          </a:p>
        </p:txBody>
      </p:sp>
      <p:sp>
        <p:nvSpPr>
          <p:cNvPr id="23" name="正方形/長方形 22"/>
          <p:cNvSpPr/>
          <p:nvPr/>
        </p:nvSpPr>
        <p:spPr>
          <a:xfrm>
            <a:off x="5982307" y="3665010"/>
            <a:ext cx="1974427" cy="1561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82307" y="5279360"/>
            <a:ext cx="1541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Surface roughness</a:t>
            </a:r>
          </a:p>
          <a:p>
            <a:r>
              <a:rPr kumimoji="1" lang="ja-JP" altLang="en-US" sz="1200" dirty="0" smtClean="0"/>
              <a:t>（</a:t>
            </a:r>
            <a:r>
              <a:rPr lang="en-US" altLang="ja-JP" sz="1200" dirty="0" smtClean="0"/>
              <a:t>Average of 4 points</a:t>
            </a:r>
            <a:r>
              <a:rPr kumimoji="1" lang="ja-JP" altLang="en-US" sz="1200" dirty="0" smtClean="0"/>
              <a:t>）</a:t>
            </a:r>
            <a:endParaRPr kumimoji="1" lang="en-US" altLang="ja-JP" sz="1200" dirty="0" smtClean="0"/>
          </a:p>
        </p:txBody>
      </p:sp>
      <p:sp>
        <p:nvSpPr>
          <p:cNvPr id="21" name="正方形/長方形 20"/>
          <p:cNvSpPr/>
          <p:nvPr/>
        </p:nvSpPr>
        <p:spPr>
          <a:xfrm>
            <a:off x="7454995" y="4804410"/>
            <a:ext cx="1366862" cy="9657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548360" y="4950644"/>
            <a:ext cx="10331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Microscope</a:t>
            </a:r>
          </a:p>
          <a:p>
            <a:r>
              <a:rPr lang="en-US" altLang="ja-JP" sz="1400" dirty="0"/>
              <a:t> </a:t>
            </a:r>
            <a:r>
              <a:rPr lang="en-US" altLang="ja-JP" sz="1400" dirty="0" smtClean="0"/>
              <a:t> photo</a:t>
            </a:r>
          </a:p>
          <a:p>
            <a:r>
              <a:rPr lang="ja-JP" altLang="en-US" sz="1400" dirty="0" smtClean="0"/>
              <a:t>（</a:t>
            </a:r>
            <a:r>
              <a:rPr lang="en-US" altLang="ja-JP" sz="1400" dirty="0" smtClean="0"/>
              <a:t>×200</a:t>
            </a:r>
            <a:r>
              <a:rPr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28841" y="4106408"/>
            <a:ext cx="170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Digital camera photo</a:t>
            </a:r>
            <a:endParaRPr kumimoji="1" lang="en-US" altLang="ja-JP" sz="1400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0" y="0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EP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experiment </a:t>
            </a:r>
            <a:r>
              <a:rPr kumimoji="1" lang="en-US" altLang="ja-JP" dirty="0" smtClean="0"/>
              <a:t>(Phase 1)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68149" y="277204"/>
            <a:ext cx="51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-2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Results of EP (surface inspection and roughness)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14006" y="48366"/>
            <a:ext cx="231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/>
              <a:t>8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7954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9" y="3562022"/>
            <a:ext cx="7019557" cy="30785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935" y="576368"/>
            <a:ext cx="2176629" cy="29030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79733" y="576368"/>
            <a:ext cx="3814675" cy="285554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236801" y="1457951"/>
            <a:ext cx="27112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Low electric field Q</a:t>
            </a:r>
            <a:r>
              <a:rPr lang="en-US" altLang="ja-JP" sz="1600" baseline="-25000" dirty="0" smtClean="0"/>
              <a:t>0</a:t>
            </a:r>
            <a:r>
              <a:rPr lang="ja-JP" altLang="en-US" sz="1600" dirty="0"/>
              <a:t> </a:t>
            </a:r>
            <a:r>
              <a:rPr lang="en-US" altLang="ja-JP" sz="1600" dirty="0" smtClean="0"/>
              <a:t>value was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2.7E8 and the cavity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performance was 4.2MV/m</a:t>
            </a:r>
          </a:p>
          <a:p>
            <a:r>
              <a:rPr lang="ja-JP" altLang="en-US" sz="1600" dirty="0" smtClean="0"/>
              <a:t>＠</a:t>
            </a:r>
            <a:r>
              <a:rPr lang="en-US" altLang="ja-JP" sz="1600" dirty="0" smtClean="0"/>
              <a:t>4W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36801" y="2708337"/>
            <a:ext cx="2558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It did </a:t>
            </a:r>
            <a:r>
              <a:rPr lang="en-US" altLang="ja-JP" sz="1600" dirty="0"/>
              <a:t>not reach the </a:t>
            </a:r>
            <a:r>
              <a:rPr lang="en-US" altLang="ja-JP" sz="1600" dirty="0" smtClean="0"/>
              <a:t>standard</a:t>
            </a:r>
          </a:p>
          <a:p>
            <a:r>
              <a:rPr kumimoji="1" lang="en-US" altLang="ja-JP" sz="1600" dirty="0"/>
              <a:t> </a:t>
            </a:r>
            <a:r>
              <a:rPr kumimoji="1" lang="en-US" altLang="ja-JP" sz="1600" dirty="0" smtClean="0"/>
              <a:t>value </a:t>
            </a:r>
            <a:r>
              <a:rPr lang="ja-JP" altLang="en-US" sz="1600" dirty="0"/>
              <a:t>（</a:t>
            </a:r>
            <a:r>
              <a:rPr lang="en-US" altLang="ja-JP" sz="1600" dirty="0"/>
              <a:t>5.0MV/m</a:t>
            </a:r>
            <a:r>
              <a:rPr lang="ja-JP" altLang="en-US" sz="1600" dirty="0"/>
              <a:t>＠</a:t>
            </a:r>
            <a:r>
              <a:rPr lang="en-US" altLang="ja-JP" sz="1600" dirty="0"/>
              <a:t>4W</a:t>
            </a:r>
            <a:r>
              <a:rPr lang="ja-JP" altLang="en-US" sz="1600" dirty="0" smtClean="0"/>
              <a:t>）</a:t>
            </a:r>
            <a:endParaRPr lang="en-US" altLang="ja-JP" sz="16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85694" y="537540"/>
            <a:ext cx="2557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After Phase 1 EP, the cavity</a:t>
            </a:r>
          </a:p>
          <a:p>
            <a:r>
              <a:rPr kumimoji="1" lang="en-US" altLang="ja-JP" sz="1600" dirty="0"/>
              <a:t> </a:t>
            </a:r>
            <a:r>
              <a:rPr kumimoji="1" lang="en-US" altLang="ja-JP" sz="1600" dirty="0" smtClean="0"/>
              <a:t>performance was measured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at 4.2K.</a:t>
            </a:r>
            <a:endParaRPr kumimoji="1" lang="ja-JP" altLang="en-US" sz="1600" dirty="0"/>
          </a:p>
        </p:txBody>
      </p:sp>
      <p:sp>
        <p:nvSpPr>
          <p:cNvPr id="13" name="下矢印 12"/>
          <p:cNvSpPr/>
          <p:nvPr/>
        </p:nvSpPr>
        <p:spPr>
          <a:xfrm>
            <a:off x="7198662" y="1210632"/>
            <a:ext cx="499246" cy="222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5" name="下矢印 14"/>
          <p:cNvSpPr/>
          <p:nvPr/>
        </p:nvSpPr>
        <p:spPr>
          <a:xfrm>
            <a:off x="7225834" y="2394739"/>
            <a:ext cx="499246" cy="222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7" name="正方形/長方形 6"/>
          <p:cNvSpPr/>
          <p:nvPr/>
        </p:nvSpPr>
        <p:spPr>
          <a:xfrm>
            <a:off x="6178167" y="491375"/>
            <a:ext cx="2803355" cy="2816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98662" y="3450487"/>
            <a:ext cx="1803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The main reason </a:t>
            </a:r>
            <a:endParaRPr lang="en-US" altLang="ja-JP" sz="1600" dirty="0" smtClean="0"/>
          </a:p>
          <a:p>
            <a:r>
              <a:rPr lang="en-US" altLang="ja-JP" sz="1600" dirty="0" smtClean="0"/>
              <a:t> seems </a:t>
            </a:r>
            <a:r>
              <a:rPr lang="en-US" altLang="ja-JP" sz="1600" dirty="0"/>
              <a:t>to be </a:t>
            </a:r>
            <a:r>
              <a:rPr lang="en-US" altLang="ja-JP" sz="1600" dirty="0" smtClean="0"/>
              <a:t>rough </a:t>
            </a:r>
          </a:p>
          <a:p>
            <a:r>
              <a:rPr lang="en-US" altLang="ja-JP" sz="1600" dirty="0" smtClean="0"/>
              <a:t> surface and high  </a:t>
            </a:r>
          </a:p>
          <a:p>
            <a:r>
              <a:rPr lang="en-US" altLang="ja-JP" sz="1600" dirty="0" smtClean="0"/>
              <a:t> surface resistance.</a:t>
            </a:r>
          </a:p>
        </p:txBody>
      </p:sp>
      <p:sp>
        <p:nvSpPr>
          <p:cNvPr id="16" name="下矢印 15"/>
          <p:cNvSpPr/>
          <p:nvPr/>
        </p:nvSpPr>
        <p:spPr>
          <a:xfrm>
            <a:off x="7749857" y="4469498"/>
            <a:ext cx="499246" cy="222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053566" y="4657817"/>
            <a:ext cx="205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It is necessary to </a:t>
            </a:r>
            <a:endParaRPr lang="en-US" altLang="ja-JP" sz="1600" dirty="0" smtClean="0"/>
          </a:p>
          <a:p>
            <a:r>
              <a:rPr lang="en-US" altLang="ja-JP" sz="1600" dirty="0" smtClean="0"/>
              <a:t> review </a:t>
            </a:r>
            <a:r>
              <a:rPr lang="en-US" altLang="ja-JP" sz="1600" dirty="0"/>
              <a:t>the </a:t>
            </a:r>
            <a:r>
              <a:rPr lang="en-US" altLang="ja-JP" sz="1600" dirty="0" smtClean="0"/>
              <a:t>EP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conditions, electrodes</a:t>
            </a:r>
            <a:r>
              <a:rPr lang="en-US" altLang="ja-JP" sz="1600" dirty="0"/>
              <a:t>, </a:t>
            </a:r>
            <a:endParaRPr lang="en-US" altLang="ja-JP" sz="1600" dirty="0" smtClean="0"/>
          </a:p>
          <a:p>
            <a:r>
              <a:rPr lang="en-US" altLang="ja-JP" sz="1600" dirty="0" smtClean="0"/>
              <a:t> methods</a:t>
            </a:r>
            <a:r>
              <a:rPr lang="en-US" altLang="ja-JP" sz="1600" dirty="0"/>
              <a:t>, </a:t>
            </a:r>
            <a:r>
              <a:rPr lang="en-US" altLang="ja-JP" sz="1600" dirty="0" smtClean="0"/>
              <a:t>etc</a:t>
            </a:r>
            <a:r>
              <a:rPr lang="en-US" altLang="ja-JP" sz="1600" dirty="0"/>
              <a:t>.</a:t>
            </a:r>
            <a:endParaRPr lang="en-US" altLang="ja-JP" sz="1600" dirty="0" smtClean="0"/>
          </a:p>
        </p:txBody>
      </p:sp>
      <p:sp>
        <p:nvSpPr>
          <p:cNvPr id="18" name="角丸四角形 17"/>
          <p:cNvSpPr/>
          <p:nvPr/>
        </p:nvSpPr>
        <p:spPr>
          <a:xfrm>
            <a:off x="7091846" y="3397213"/>
            <a:ext cx="1990979" cy="34607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16325" y="3123835"/>
            <a:ext cx="355616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 smtClean="0"/>
              <a:t>Measurement of the cavity performance</a:t>
            </a:r>
            <a:endParaRPr kumimoji="1" lang="ja-JP" alt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47958" y="3641870"/>
            <a:ext cx="106041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Eacc</a:t>
            </a:r>
            <a:r>
              <a:rPr kumimoji="1" lang="en-US" altLang="ja-JP" sz="1600" dirty="0" smtClean="0"/>
              <a:t> vs Q0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73185" y="1235"/>
            <a:ext cx="384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-3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Cavity performance measurement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19081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EP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experiment </a:t>
            </a:r>
            <a:r>
              <a:rPr kumimoji="1" lang="en-US" altLang="ja-JP" dirty="0" smtClean="0"/>
              <a:t>(Phase 1)</a:t>
            </a:r>
            <a:endParaRPr kumimoji="1" lang="ja-JP" altLang="en-US" dirty="0"/>
          </a:p>
        </p:txBody>
      </p:sp>
      <p:sp>
        <p:nvSpPr>
          <p:cNvPr id="23" name="下矢印 22"/>
          <p:cNvSpPr/>
          <p:nvPr/>
        </p:nvSpPr>
        <p:spPr>
          <a:xfrm>
            <a:off x="7830020" y="5788254"/>
            <a:ext cx="499246" cy="222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59287" y="6045894"/>
            <a:ext cx="1221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Phase 2 EP </a:t>
            </a:r>
          </a:p>
          <a:p>
            <a:r>
              <a:rPr kumimoji="1" lang="en-US" altLang="ja-JP" sz="1600" dirty="0" smtClean="0"/>
              <a:t>experiments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14006" y="48366"/>
            <a:ext cx="231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TTCM</a:t>
            </a:r>
            <a:r>
              <a:rPr kumimoji="1" lang="en-US" altLang="ja-JP" sz="1400" dirty="0" smtClean="0"/>
              <a:t>2022 WG2, </a:t>
            </a:r>
            <a:r>
              <a:rPr kumimoji="1" lang="en-US" altLang="ja-JP" sz="1400" dirty="0" err="1" smtClean="0"/>
              <a:t>K.Nii</a:t>
            </a:r>
            <a:r>
              <a:rPr kumimoji="1" lang="en-US" altLang="ja-JP" sz="1400" dirty="0" smtClean="0"/>
              <a:t> – </a:t>
            </a:r>
            <a:r>
              <a:rPr lang="en-US" altLang="ja-JP" sz="1400" dirty="0"/>
              <a:t>9</a:t>
            </a:r>
            <a:r>
              <a:rPr kumimoji="1" lang="en-US" altLang="ja-JP" sz="1400" dirty="0" smtClean="0"/>
              <a:t>/16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12043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2499</TotalTime>
  <Words>1302</Words>
  <Application>Microsoft Office PowerPoint</Application>
  <PresentationFormat>画面に合わせる (4:3)</PresentationFormat>
  <Paragraphs>325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himeji37</dc:creator>
  <cp:lastModifiedBy>himeji37</cp:lastModifiedBy>
  <cp:revision>233</cp:revision>
  <cp:lastPrinted>2021-07-23T02:46:22Z</cp:lastPrinted>
  <dcterms:created xsi:type="dcterms:W3CDTF">2020-07-16T04:09:21Z</dcterms:created>
  <dcterms:modified xsi:type="dcterms:W3CDTF">2022-10-08T02:07:27Z</dcterms:modified>
</cp:coreProperties>
</file>