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2" r:id="rId1"/>
  </p:sldMasterIdLst>
  <p:notesMasterIdLst>
    <p:notesMasterId r:id="rId10"/>
  </p:notesMasterIdLst>
  <p:handoutMasterIdLst>
    <p:handoutMasterId r:id="rId11"/>
  </p:handoutMasterIdLst>
  <p:sldIdLst>
    <p:sldId id="613" r:id="rId2"/>
    <p:sldId id="693" r:id="rId3"/>
    <p:sldId id="690" r:id="rId4"/>
    <p:sldId id="691" r:id="rId5"/>
    <p:sldId id="696" r:id="rId6"/>
    <p:sldId id="697" r:id="rId7"/>
    <p:sldId id="692" r:id="rId8"/>
    <p:sldId id="695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山田一成" initials="Y" lastIdx="64" clrIdx="0"/>
  <p:cmAuthor id="1" name="K.N.Y" initials="Y" lastIdx="13" clrIdx="1"/>
  <p:cmAuthor id="2" name="山田 一成" initials="Y" lastIdx="146" clrIdx="2"/>
  <p:cmAuthor id="3" name="nari" initials="n" lastIdx="11" clrIdx="3">
    <p:extLst>
      <p:ext uri="{19B8F6BF-5375-455C-9EA6-DF929625EA0E}">
        <p15:presenceInfo xmlns:p15="http://schemas.microsoft.com/office/powerpoint/2012/main" userId="n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FF30"/>
    <a:srgbClr val="FF01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2" autoAdjust="0"/>
    <p:restoredTop sz="73632" autoAdjust="0"/>
  </p:normalViewPr>
  <p:slideViewPr>
    <p:cSldViewPr>
      <p:cViewPr varScale="1">
        <p:scale>
          <a:sx n="79" d="100"/>
          <a:sy n="79" d="100"/>
        </p:scale>
        <p:origin x="26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084" y="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A5C0F067-2E05-4CE9-A7D4-156E0C5691B5}" type="datetimeFigureOut">
              <a:rPr kumimoji="1" lang="ja-JP" altLang="en-US" smtClean="0"/>
              <a:pPr/>
              <a:t>2022/10/12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5E16AF0E-7145-4028-92F9-49DFD56B20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2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A14BFB9-DFBE-420F-80A1-C9D44FA36985}" type="datetimeFigureOut">
              <a:rPr lang="ja-JP" altLang="en-US"/>
              <a:pPr>
                <a:defRPr/>
              </a:pPr>
              <a:t>2022/10/12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FB8943-7239-4D1F-8E49-3E8098F66F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89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Today, I’d like to talk about the operational</a:t>
            </a:r>
            <a:r>
              <a:rPr lang="en-US" altLang="ja-JP" baseline="0" dirty="0" smtClean="0"/>
              <a:t> status</a:t>
            </a:r>
            <a:r>
              <a:rPr lang="en-US" altLang="ja-JP" dirty="0" smtClean="0"/>
              <a:t> of heavy-ion superconducting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linac</a:t>
            </a:r>
            <a:r>
              <a:rPr lang="en-US" altLang="ja-JP" baseline="0" dirty="0" smtClean="0"/>
              <a:t>, called SRILAC at RIKEN in short time.</a:t>
            </a:r>
          </a:p>
          <a:p>
            <a:r>
              <a:rPr kumimoji="1" lang="en-US" altLang="ja-JP" dirty="0" smtClean="0"/>
              <a:t>This is the entire layout of the SRILAC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SRILAC consists of 10 superconducting QWRs arranged into three </a:t>
            </a:r>
            <a:r>
              <a:rPr kumimoji="1" lang="en-US" altLang="ja-JP" baseline="0" dirty="0" err="1" smtClean="0"/>
              <a:t>cryomodules</a:t>
            </a:r>
            <a:r>
              <a:rPr kumimoji="1" lang="en-US" altLang="ja-JP" baseline="0" dirty="0" smtClean="0"/>
              <a:t> like this.</a:t>
            </a:r>
          </a:p>
          <a:p>
            <a:r>
              <a:rPr kumimoji="1" lang="en-US" altLang="ja-JP" baseline="0" dirty="0" smtClean="0"/>
              <a:t>Room temperature quadrupole magnets are used for focusing elements between </a:t>
            </a:r>
            <a:r>
              <a:rPr kumimoji="1" lang="en-US" altLang="ja-JP" baseline="0" dirty="0" err="1" smtClean="0"/>
              <a:t>cryomodules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superconducting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 section is located downstream of the old room temperature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 section,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8943-7239-4D1F-8E49-3E8098F66FB5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07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the first, I show you the operation history of the SRILAC.</a:t>
            </a:r>
          </a:p>
          <a:p>
            <a:r>
              <a:rPr kumimoji="1" lang="en-US" altLang="ja-JP" dirty="0" smtClean="0"/>
              <a:t>After the beam acceleration test for</a:t>
            </a:r>
            <a:r>
              <a:rPr kumimoji="1" lang="en-US" altLang="ja-JP" baseline="0" dirty="0" smtClean="0"/>
              <a:t> the first time in January 2020, user beam service was initiated.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blue areas indicate the cooling down cycles for the SRILAC after starting the beam delivery.</a:t>
            </a:r>
          </a:p>
          <a:p>
            <a:r>
              <a:rPr kumimoji="1" lang="en-US" altLang="ja-JP" baseline="0" dirty="0" smtClean="0"/>
              <a:t>We have experienced vacuum problem with couple windows twice, as reported by </a:t>
            </a:r>
            <a:r>
              <a:rPr kumimoji="1" lang="en-US" altLang="ja-JP" baseline="0" dirty="0" err="1" smtClean="0"/>
              <a:t>Ozeki</a:t>
            </a:r>
            <a:r>
              <a:rPr kumimoji="1" lang="en-US" altLang="ja-JP" baseline="0" dirty="0" smtClean="0"/>
              <a:t>-san yesterday.</a:t>
            </a:r>
          </a:p>
          <a:p>
            <a:r>
              <a:rPr kumimoji="1" lang="en-US" altLang="ja-JP" dirty="0" smtClean="0"/>
              <a:t>The beam services were made keeping the beam loss as low as possible.</a:t>
            </a:r>
          </a:p>
          <a:p>
            <a:r>
              <a:rPr kumimoji="1" lang="en-US" altLang="ja-JP" dirty="0" smtClean="0"/>
              <a:t>During</a:t>
            </a:r>
            <a:r>
              <a:rPr kumimoji="1" lang="en-US" altLang="ja-JP" baseline="0" dirty="0" smtClean="0"/>
              <a:t> these operation, </a:t>
            </a:r>
            <a:r>
              <a:rPr kumimoji="1" lang="en-US" altLang="ja-JP" baseline="0" dirty="0" smtClean="0"/>
              <a:t>overall availability </a:t>
            </a:r>
            <a:r>
              <a:rPr kumimoji="1" lang="en-US" altLang="ja-JP" baseline="0" dirty="0" smtClean="0"/>
              <a:t>of the SRILAC </a:t>
            </a:r>
            <a:r>
              <a:rPr kumimoji="1" lang="en-US" altLang="ja-JP" baseline="0" dirty="0" smtClean="0"/>
              <a:t>including room-temperature section was </a:t>
            </a:r>
            <a:r>
              <a:rPr kumimoji="1" lang="en-US" altLang="ja-JP" baseline="0" dirty="0" smtClean="0"/>
              <a:t>more than 90</a:t>
            </a:r>
            <a:r>
              <a:rPr kumimoji="1" lang="en-US" altLang="ja-JP" baseline="0" dirty="0" smtClean="0"/>
              <a:t>%, RF error of the SRILAC was 1%.</a:t>
            </a:r>
          </a:p>
          <a:p>
            <a:r>
              <a:rPr kumimoji="1" lang="en-US" altLang="ja-JP" baseline="0" dirty="0" smtClean="0"/>
              <a:t>However, </a:t>
            </a:r>
            <a:r>
              <a:rPr kumimoji="1" lang="en-US" altLang="ja-JP" baseline="0" dirty="0" smtClean="0"/>
              <a:t>the degradation of cavity performance is significant.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8943-7239-4D1F-8E49-3E8098F66FB5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356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I compare the field emission levels before</a:t>
            </a:r>
            <a:r>
              <a:rPr kumimoji="1" lang="en-US" altLang="ja-JP" baseline="0" dirty="0" smtClean="0"/>
              <a:t> opening the gate valves and after one year operation.</a:t>
            </a:r>
          </a:p>
          <a:p>
            <a:r>
              <a:rPr kumimoji="1" lang="en-US" altLang="ja-JP" baseline="0" dirty="0" smtClean="0"/>
              <a:t>After an impact of coupler no.6 window break, emission levels of cavity no.7 and 8 became significantly higher.</a:t>
            </a:r>
          </a:p>
          <a:p>
            <a:r>
              <a:rPr kumimoji="1" lang="en-US" altLang="ja-JP" baseline="0" dirty="0" smtClean="0"/>
              <a:t>This window break occurred during beam supply.</a:t>
            </a:r>
          </a:p>
          <a:p>
            <a:r>
              <a:rPr kumimoji="1" lang="en-US" altLang="ja-JP" baseline="0" dirty="0" smtClean="0"/>
              <a:t>Some contaminants moved to the cavity 7 and 8.</a:t>
            </a:r>
          </a:p>
          <a:p>
            <a:r>
              <a:rPr kumimoji="1" lang="en-US" altLang="ja-JP" baseline="0" dirty="0" smtClean="0"/>
              <a:t>Thus the performance degradation of SC05, 6, 7, 8 is significant.</a:t>
            </a:r>
          </a:p>
          <a:p>
            <a:r>
              <a:rPr kumimoji="1" lang="en-US" altLang="ja-JP" baseline="0" dirty="0" smtClean="0"/>
              <a:t>The performance of the other cavities are almost kept.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8943-7239-4D1F-8E49-3E8098F66FB5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315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Other performance degradation have also been observed.</a:t>
            </a:r>
          </a:p>
          <a:p>
            <a:r>
              <a:rPr kumimoji="1" lang="en-US" altLang="ja-JP" dirty="0" smtClean="0"/>
              <a:t>Sudden increase of</a:t>
            </a:r>
            <a:r>
              <a:rPr kumimoji="1" lang="en-US" altLang="ja-JP" baseline="0" dirty="0" smtClean="0"/>
              <a:t> emission level was observed for CM1 during beam services.</a:t>
            </a:r>
          </a:p>
          <a:p>
            <a:r>
              <a:rPr kumimoji="1" lang="en-US" altLang="ja-JP" dirty="0" smtClean="0"/>
              <a:t>There were no events such as increased beam loss or gate valve opening or closing at this time.</a:t>
            </a:r>
          </a:p>
          <a:p>
            <a:r>
              <a:rPr kumimoji="1" lang="en-US" altLang="ja-JP" dirty="0" smtClean="0"/>
              <a:t>Since the emission of cavity no.1 was increased, some contaminants must have come from upstream.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8943-7239-4D1F-8E49-3E8098F66FB5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074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Another</a:t>
            </a:r>
            <a:r>
              <a:rPr kumimoji="1" lang="en-US" altLang="ja-JP" baseline="0" dirty="0" smtClean="0"/>
              <a:t> issue is </a:t>
            </a:r>
            <a:r>
              <a:rPr kumimoji="1" lang="en-US" altLang="ja-JP" dirty="0" smtClean="0"/>
              <a:t>the </a:t>
            </a:r>
            <a:r>
              <a:rPr kumimoji="1" lang="en-US" altLang="ja-JP" dirty="0" smtClean="0"/>
              <a:t>occasional voltage out-of-regulation.</a:t>
            </a:r>
          </a:p>
          <a:p>
            <a:r>
              <a:rPr kumimoji="1" lang="en-US" altLang="ja-JP" sz="1200" dirty="0" smtClean="0"/>
              <a:t>He pressure inside the cold box of refrigerator (near the JT valve) sometimes drops suddenly </a:t>
            </a:r>
            <a:r>
              <a:rPr lang="en-US" altLang="ja-JP" sz="1200" dirty="0" smtClean="0"/>
              <a:t>and a valve opens to compensate,</a:t>
            </a:r>
          </a:p>
          <a:p>
            <a:r>
              <a:rPr lang="en-US" altLang="ja-JP" sz="1200" dirty="0" smtClean="0"/>
              <a:t>causing pressure to rise and large pressure fluctuation.</a:t>
            </a:r>
          </a:p>
          <a:p>
            <a:r>
              <a:rPr kumimoji="1" lang="en-US" altLang="ja-JP" dirty="0" smtClean="0"/>
              <a:t>The slow tuner cannot keep up with this sudden fluctuation and is unable to stabilize the voltage.</a:t>
            </a:r>
          </a:p>
          <a:p>
            <a:r>
              <a:rPr kumimoji="1" lang="en-US" altLang="ja-JP" dirty="0" smtClean="0"/>
              <a:t>Most of the case the RF does not go down, however we have to wait a few minutes for everything to stabilize.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8943-7239-4D1F-8E49-3E8098F66FB5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0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BC68C-7B94-48C8-9C04-0C55F7B821B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55E11-4D22-4528-A651-222BA5BE1D3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598F7-D4F9-47DF-BDCA-378A7D3EF9F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9711" y="6518672"/>
            <a:ext cx="259154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8007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B9E70-7BDD-47B1-8630-39333533347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04AD-10CA-4750-BCEE-1BC99E8925D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93DB8-2646-4943-871E-C196A73B587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15AC2-D601-45DA-85C2-2551555199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ACA60-9A03-4FBC-87C3-37F0DEBFAB5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113CE-0364-41A4-98EB-301888BD25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6ECC5-4207-499E-8EEA-2B1225F2CA7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E4D7-5569-4D9C-94C2-CAFEAB45C9B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2009/02/02(</a:t>
            </a:r>
            <a:r>
              <a:rPr lang="ja-JP" altLang="en-US" smtClean="0"/>
              <a:t>月</a:t>
            </a:r>
            <a:r>
              <a:rPr lang="en-US" altLang="ja-JP" smtClean="0"/>
              <a:t>)</a:t>
            </a: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TTC2020-WG4 Feb. 06, 2020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12CF3-A23F-4527-A11D-F7C60249E0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171"/>
            <a:ext cx="9144000" cy="2094933"/>
          </a:xfrm>
          <a:prstGeom prst="rect">
            <a:avLst/>
          </a:prstGeom>
        </p:spPr>
      </p:pic>
      <p:sp>
        <p:nvSpPr>
          <p:cNvPr id="7" name="Operation history"/>
          <p:cNvSpPr txBox="1">
            <a:spLocks/>
          </p:cNvSpPr>
          <p:nvPr/>
        </p:nvSpPr>
        <p:spPr>
          <a:xfrm>
            <a:off x="899592" y="61484"/>
            <a:ext cx="7358063" cy="55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Operational status of SRILAC at RIKEN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76470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u="sng" dirty="0" err="1" smtClean="0">
                <a:latin typeface="+mj-lt"/>
                <a:cs typeface="Arial" pitchFamily="34" charset="0"/>
              </a:rPr>
              <a:t>Kazunari</a:t>
            </a:r>
            <a:r>
              <a:rPr kumimoji="1" lang="en-US" altLang="ja-JP" sz="2000" u="sng" dirty="0" smtClean="0">
                <a:latin typeface="+mj-lt"/>
                <a:cs typeface="Arial" pitchFamily="34" charset="0"/>
              </a:rPr>
              <a:t> Yamada, </a:t>
            </a:r>
            <a:r>
              <a:rPr lang="en-US" altLang="ja-JP" sz="2000" dirty="0" smtClean="0">
                <a:latin typeface="+mj-lt"/>
                <a:cs typeface="Arial" pitchFamily="34" charset="0"/>
              </a:rPr>
              <a:t>RIKEN </a:t>
            </a:r>
            <a:r>
              <a:rPr lang="en-US" altLang="ja-JP" sz="2000" dirty="0">
                <a:latin typeface="+mj-lt"/>
                <a:cs typeface="Arial" pitchFamily="34" charset="0"/>
              </a:rPr>
              <a:t>Nishina Center</a:t>
            </a:r>
            <a:endParaRPr kumimoji="1" lang="ja-JP" altLang="en-US" sz="2000" dirty="0">
              <a:latin typeface="+mj-lt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75687" y="6546830"/>
            <a:ext cx="2968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WG4, TTC2022, 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October 12, 2022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4590419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Entire layout of the </a:t>
            </a:r>
            <a:r>
              <a:rPr lang="en-US" altLang="ja-JP" sz="1800" dirty="0" smtClean="0"/>
              <a:t>superconducting heavy-ion linear accelerator at RIKEN</a:t>
            </a:r>
            <a:endParaRPr kumimoji="1" lang="ja-JP" altLang="en-US" sz="18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979712" y="2214155"/>
            <a:ext cx="453650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23160" y="1772816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Superconducting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linac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section (2019~)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35400" y="5165419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 smtClean="0"/>
              <a:t>・</a:t>
            </a:r>
            <a:r>
              <a:rPr lang="en-US" altLang="ja-JP" sz="1800" dirty="0" smtClean="0"/>
              <a:t>10 superconducting QWRs arranged into three </a:t>
            </a:r>
            <a:r>
              <a:rPr lang="en-US" altLang="ja-JP" sz="1800" dirty="0" err="1" smtClean="0"/>
              <a:t>cryomodules</a:t>
            </a:r>
            <a:endParaRPr lang="en-US" altLang="ja-JP" sz="1800" dirty="0" smtClean="0"/>
          </a:p>
          <a:p>
            <a:r>
              <a:rPr lang="ja-JP" altLang="en-US" sz="1800" dirty="0" smtClean="0"/>
              <a:t>・</a:t>
            </a:r>
            <a:r>
              <a:rPr lang="en-US" altLang="ja-JP" sz="1800" dirty="0" smtClean="0"/>
              <a:t>Located downstream of the old room temperature </a:t>
            </a:r>
            <a:r>
              <a:rPr lang="en-US" altLang="ja-JP" sz="1800" dirty="0" err="1" smtClean="0"/>
              <a:t>linac</a:t>
            </a:r>
            <a:r>
              <a:rPr lang="en-US" altLang="ja-JP" sz="1800" dirty="0" smtClean="0"/>
              <a:t> section</a:t>
            </a:r>
          </a:p>
          <a:p>
            <a:r>
              <a:rPr lang="ja-JP" altLang="en-US" sz="1800" dirty="0" smtClean="0"/>
              <a:t>・</a:t>
            </a:r>
            <a:r>
              <a:rPr lang="en-US" altLang="ja-JP" sz="1800" dirty="0" smtClean="0"/>
              <a:t>Room temperature quadrupoles for focusing elements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7393" y="220486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2001~</a:t>
            </a:r>
            <a:endParaRPr kumimoji="1"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7279" y="180278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1981</a:t>
            </a:r>
            <a:r>
              <a:rPr kumimoji="1" lang="en-US" altLang="ja-JP" sz="1800" dirty="0" smtClean="0"/>
              <a:t>~</a:t>
            </a:r>
            <a:endParaRPr kumimoji="1" lang="ja-JP" altLang="en-US" sz="18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89833" y="2222854"/>
            <a:ext cx="2190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751029" y="1877250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&gt;6.5MeV/u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peration history"/>
          <p:cNvSpPr txBox="1">
            <a:spLocks noGrp="1"/>
          </p:cNvSpPr>
          <p:nvPr>
            <p:ph type="title" idx="4294967295"/>
          </p:nvPr>
        </p:nvSpPr>
        <p:spPr>
          <a:xfrm>
            <a:off x="892969" y="142876"/>
            <a:ext cx="7358063" cy="5592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Operation </a:t>
            </a:r>
            <a:r>
              <a:rPr dirty="0" smtClean="0"/>
              <a:t>history</a:t>
            </a:r>
            <a:r>
              <a:rPr lang="ja-JP" altLang="en-US" dirty="0"/>
              <a:t> </a:t>
            </a:r>
            <a:r>
              <a:rPr lang="en-US" altLang="ja-JP" dirty="0" smtClean="0"/>
              <a:t>of SRILAC</a:t>
            </a:r>
            <a:endParaRPr dirty="0"/>
          </a:p>
        </p:txBody>
      </p:sp>
      <p:sp>
        <p:nvSpPr>
          <p:cNvPr id="73" name="After the beam acceleration test for the first time in January 2020, user beam service was initiated.…"/>
          <p:cNvSpPr txBox="1"/>
          <p:nvPr/>
        </p:nvSpPr>
        <p:spPr>
          <a:xfrm>
            <a:off x="185105" y="908720"/>
            <a:ext cx="8773789" cy="229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After the beam acceleration test for the first time in January 2020, user beam service was initiated.</a:t>
            </a: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We have experienced vacuum problem with coupler windows </a:t>
            </a:r>
            <a:r>
              <a:rPr sz="1687" dirty="0" smtClean="0">
                <a:latin typeface="+mn-ea"/>
                <a:ea typeface="+mn-ea"/>
              </a:rPr>
              <a:t>twice</a:t>
            </a:r>
            <a:r>
              <a:rPr lang="en-US" sz="1687" dirty="0" smtClean="0">
                <a:latin typeface="+mn-ea"/>
                <a:ea typeface="+mn-ea"/>
              </a:rPr>
              <a:t> (SC05, SC06)</a:t>
            </a:r>
            <a:r>
              <a:rPr sz="1687" dirty="0" smtClean="0">
                <a:latin typeface="+mn-ea"/>
                <a:ea typeface="+mn-ea"/>
              </a:rPr>
              <a:t>.</a:t>
            </a:r>
            <a:endParaRPr sz="1687" dirty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So far cryomodules were cooled for eight times and beam services were made keeping the beam loss as low as possible.</a:t>
            </a: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87" dirty="0" smtClean="0">
                <a:latin typeface="+mn-ea"/>
                <a:ea typeface="+mn-ea"/>
              </a:rPr>
              <a:t>Overall </a:t>
            </a:r>
            <a:r>
              <a:rPr lang="en-US" sz="1687" dirty="0">
                <a:latin typeface="+mn-ea"/>
                <a:ea typeface="+mn-ea"/>
              </a:rPr>
              <a:t>a</a:t>
            </a:r>
            <a:r>
              <a:rPr sz="1687" dirty="0" smtClean="0">
                <a:latin typeface="+mn-ea"/>
                <a:ea typeface="+mn-ea"/>
              </a:rPr>
              <a:t>vailability </a:t>
            </a:r>
            <a:r>
              <a:rPr sz="1687" dirty="0">
                <a:latin typeface="+mn-ea"/>
                <a:ea typeface="+mn-ea"/>
              </a:rPr>
              <a:t>of the SRILAC </a:t>
            </a:r>
            <a:r>
              <a:rPr lang="en-US" sz="1687" dirty="0" smtClean="0">
                <a:latin typeface="+mn-ea"/>
                <a:ea typeface="+mn-ea"/>
              </a:rPr>
              <a:t>including RT section </a:t>
            </a:r>
            <a:r>
              <a:rPr sz="1687" dirty="0" smtClean="0">
                <a:latin typeface="+mn-ea"/>
                <a:ea typeface="+mn-ea"/>
              </a:rPr>
              <a:t>was </a:t>
            </a:r>
            <a:r>
              <a:rPr sz="1687" dirty="0">
                <a:latin typeface="+mn-ea"/>
                <a:ea typeface="+mn-ea"/>
              </a:rPr>
              <a:t>more than </a:t>
            </a:r>
            <a:r>
              <a:rPr sz="1687" dirty="0" smtClean="0">
                <a:latin typeface="+mn-ea"/>
                <a:ea typeface="+mn-ea"/>
              </a:rPr>
              <a:t>90</a:t>
            </a:r>
            <a:r>
              <a:rPr sz="1687" dirty="0" smtClean="0">
                <a:latin typeface="+mn-ea"/>
                <a:ea typeface="+mn-ea"/>
              </a:rPr>
              <a:t>%</a:t>
            </a:r>
            <a:r>
              <a:rPr lang="en-US" sz="1687" dirty="0" smtClean="0">
                <a:latin typeface="+mn-ea"/>
                <a:ea typeface="+mn-ea"/>
              </a:rPr>
              <a:t>  (SRF 1%).</a:t>
            </a:r>
            <a:endParaRPr sz="1687" dirty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87" dirty="0">
                <a:latin typeface="+mn-ea"/>
                <a:ea typeface="+mn-ea"/>
              </a:rPr>
              <a:t>D</a:t>
            </a:r>
            <a:r>
              <a:rPr sz="1687" dirty="0" smtClean="0">
                <a:latin typeface="+mn-ea"/>
                <a:ea typeface="+mn-ea"/>
              </a:rPr>
              <a:t>egradation </a:t>
            </a:r>
            <a:r>
              <a:rPr sz="1687" dirty="0">
                <a:latin typeface="+mn-ea"/>
                <a:ea typeface="+mn-ea"/>
              </a:rPr>
              <a:t>of cavity perfo</a:t>
            </a:r>
            <a:r>
              <a:rPr lang="en-US" sz="1687" dirty="0">
                <a:latin typeface="+mn-ea"/>
                <a:ea typeface="+mn-ea"/>
              </a:rPr>
              <a:t>r</a:t>
            </a:r>
            <a:r>
              <a:rPr sz="1687" dirty="0">
                <a:latin typeface="+mn-ea"/>
                <a:ea typeface="+mn-ea"/>
              </a:rPr>
              <a:t>mance is significant</a:t>
            </a:r>
            <a:r>
              <a:rPr sz="1687" dirty="0" smtClean="0">
                <a:latin typeface="+mn-ea"/>
                <a:ea typeface="+mn-ea"/>
              </a:rPr>
              <a:t>.</a:t>
            </a:r>
            <a:endParaRPr sz="1687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1880" r="2359" b="8785"/>
          <a:stretch/>
        </p:blipFill>
        <p:spPr>
          <a:xfrm>
            <a:off x="45541" y="3429000"/>
            <a:ext cx="9062963" cy="31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78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mparison of Field Emission Levels"/>
          <p:cNvSpPr txBox="1">
            <a:spLocks noGrp="1"/>
          </p:cNvSpPr>
          <p:nvPr>
            <p:ph type="title" idx="4294967295"/>
          </p:nvPr>
        </p:nvSpPr>
        <p:spPr>
          <a:xfrm>
            <a:off x="701096" y="102329"/>
            <a:ext cx="7358063" cy="5592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t>Comparison of Field Emission Levels</a:t>
            </a:r>
          </a:p>
        </p:txBody>
      </p:sp>
      <p:pic>
        <p:nvPicPr>
          <p:cNvPr id="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7387"/>
            <a:ext cx="9144001" cy="383996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before opening the GVs"/>
          <p:cNvSpPr txBox="1"/>
          <p:nvPr/>
        </p:nvSpPr>
        <p:spPr>
          <a:xfrm>
            <a:off x="1299237" y="2893733"/>
            <a:ext cx="235160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before opening the GVs</a:t>
            </a:r>
          </a:p>
        </p:txBody>
      </p:sp>
      <p:sp>
        <p:nvSpPr>
          <p:cNvPr id="83" name="after one year operation"/>
          <p:cNvSpPr txBox="1"/>
          <p:nvPr/>
        </p:nvSpPr>
        <p:spPr>
          <a:xfrm>
            <a:off x="5750167" y="2893733"/>
            <a:ext cx="236282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after one year operation</a:t>
            </a:r>
          </a:p>
        </p:txBody>
      </p:sp>
      <p:sp>
        <p:nvSpPr>
          <p:cNvPr id="84" name="Line"/>
          <p:cNvSpPr/>
          <p:nvPr/>
        </p:nvSpPr>
        <p:spPr>
          <a:xfrm>
            <a:off x="7027612" y="3730173"/>
            <a:ext cx="1" cy="427606"/>
          </a:xfrm>
          <a:prstGeom prst="line">
            <a:avLst/>
          </a:prstGeom>
          <a:ln w="38100">
            <a:solidFill>
              <a:srgbClr val="9437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85" name="SC08…"/>
          <p:cNvSpPr txBox="1"/>
          <p:nvPr/>
        </p:nvSpPr>
        <p:spPr>
          <a:xfrm>
            <a:off x="7156240" y="3555906"/>
            <a:ext cx="828753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rgbClr val="9437FF"/>
                </a:solidFill>
              </a:defRPr>
            </a:pPr>
            <a:r>
              <a:rPr sz="1687"/>
              <a:t>SC08</a:t>
            </a:r>
          </a:p>
          <a:p>
            <a:pPr>
              <a:defRPr>
                <a:solidFill>
                  <a:srgbClr val="9437FF"/>
                </a:solidFill>
              </a:defRPr>
            </a:pPr>
            <a:r>
              <a:rPr sz="1687"/>
              <a:t>Quench</a:t>
            </a:r>
          </a:p>
        </p:txBody>
      </p:sp>
      <p:sp>
        <p:nvSpPr>
          <p:cNvPr id="86" name="Line"/>
          <p:cNvSpPr/>
          <p:nvPr/>
        </p:nvSpPr>
        <p:spPr>
          <a:xfrm>
            <a:off x="6552464" y="4164644"/>
            <a:ext cx="1" cy="427605"/>
          </a:xfrm>
          <a:prstGeom prst="line">
            <a:avLst/>
          </a:prstGeom>
          <a:ln w="38100">
            <a:solidFill>
              <a:srgbClr val="011993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87" name="SC07…"/>
          <p:cNvSpPr txBox="1"/>
          <p:nvPr/>
        </p:nvSpPr>
        <p:spPr>
          <a:xfrm>
            <a:off x="5455388" y="3662109"/>
            <a:ext cx="792782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rgbClr val="011993"/>
                </a:solidFill>
              </a:defRPr>
            </a:pPr>
            <a:r>
              <a:rPr sz="1687"/>
              <a:t>SC07</a:t>
            </a:r>
          </a:p>
          <a:p>
            <a:pPr>
              <a:defRPr>
                <a:solidFill>
                  <a:srgbClr val="011993"/>
                </a:solidFill>
              </a:defRPr>
            </a:pPr>
            <a:r>
              <a:rPr sz="1687"/>
              <a:t>Voltage</a:t>
            </a:r>
          </a:p>
          <a:p>
            <a:pPr>
              <a:defRPr>
                <a:solidFill>
                  <a:srgbClr val="011993"/>
                </a:solidFill>
              </a:defRPr>
            </a:pPr>
            <a:r>
              <a:rPr sz="1687"/>
              <a:t>Drop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29" y="1220395"/>
            <a:ext cx="5674219" cy="4008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1946" y="1220395"/>
            <a:ext cx="5674219" cy="400880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After an impact of SC06 coupler-window-break emission levels of SC07, SC08 became higher than those of the measurement #1."/>
          <p:cNvSpPr txBox="1"/>
          <p:nvPr/>
        </p:nvSpPr>
        <p:spPr>
          <a:xfrm>
            <a:off x="334715" y="692696"/>
            <a:ext cx="8773789" cy="9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196446" indent="-196446" defTabSz="321457">
              <a:spcBef>
                <a:spcPts val="844"/>
              </a:spcBef>
              <a:buSzPct val="70000"/>
              <a:buBlip>
                <a:blip r:embed="rId6"/>
              </a:buBlip>
              <a:defRPr b="0"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00" dirty="0">
                <a:latin typeface="+mn-ea"/>
                <a:ea typeface="+mn-ea"/>
              </a:rPr>
              <a:t>After an impact of SC06 coupler-window-break emission levels of </a:t>
            </a:r>
            <a:r>
              <a:rPr sz="1600" dirty="0">
                <a:solidFill>
                  <a:schemeClr val="accent1">
                    <a:hueOff val="114395"/>
                    <a:lumOff val="-24975"/>
                  </a:schemeClr>
                </a:solidFill>
                <a:latin typeface="+mn-ea"/>
                <a:ea typeface="+mn-ea"/>
                <a:cs typeface="A-OTF UD新ゴNT Pro B"/>
                <a:sym typeface="A-OTF UD新ゴNT Pro B"/>
              </a:rPr>
              <a:t>SC07</a:t>
            </a:r>
            <a:r>
              <a:rPr sz="1600" dirty="0">
                <a:latin typeface="+mn-ea"/>
                <a:ea typeface="+mn-ea"/>
              </a:rPr>
              <a:t>, </a:t>
            </a:r>
            <a:r>
              <a:rPr sz="1600" dirty="0">
                <a:latin typeface="+mn-ea"/>
                <a:ea typeface="+mn-ea"/>
                <a:cs typeface="A-OTF UD新ゴNT Pro B"/>
                <a:sym typeface="A-OTF UD新ゴNT Pro B"/>
              </a:rPr>
              <a:t>SC08</a:t>
            </a:r>
            <a:r>
              <a:rPr sz="1600" dirty="0">
                <a:latin typeface="+mn-ea"/>
                <a:ea typeface="+mn-ea"/>
              </a:rPr>
              <a:t> became higher than those of the measurement #1. </a:t>
            </a:r>
            <a:endParaRPr lang="en-US" sz="1600" dirty="0" smtClean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6"/>
              </a:buBlip>
              <a:defRPr b="0"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00" dirty="0" smtClean="0">
                <a:latin typeface="+mn-ea"/>
                <a:ea typeface="+mn-ea"/>
              </a:rPr>
              <a:t>Situation of degradation of SC05, 06, 07, 08 (CM2) is significant.</a:t>
            </a:r>
          </a:p>
        </p:txBody>
      </p:sp>
    </p:spTree>
    <p:extLst>
      <p:ext uri="{BB962C8B-B14F-4D97-AF65-F5344CB8AC3E}">
        <p14:creationId xmlns:p14="http://schemas.microsoft.com/office/powerpoint/2010/main" val="3980581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X-ray emission from cavities"/>
          <p:cNvSpPr txBox="1">
            <a:spLocks noGrp="1"/>
          </p:cNvSpPr>
          <p:nvPr>
            <p:ph type="title" idx="4294967295"/>
          </p:nvPr>
        </p:nvSpPr>
        <p:spPr>
          <a:xfrm>
            <a:off x="892969" y="142876"/>
            <a:ext cx="7358063" cy="5592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X-ray emission from cavities</a:t>
            </a:r>
          </a:p>
        </p:txBody>
      </p:sp>
      <p:sp>
        <p:nvSpPr>
          <p:cNvPr id="76" name="GV operations were counted.…"/>
          <p:cNvSpPr txBox="1"/>
          <p:nvPr/>
        </p:nvSpPr>
        <p:spPr>
          <a:xfrm>
            <a:off x="185106" y="885516"/>
            <a:ext cx="8773789" cy="105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 smtClean="0">
                <a:latin typeface="+mn-ea"/>
                <a:ea typeface="+mn-ea"/>
              </a:rPr>
              <a:t>Sudden </a:t>
            </a:r>
            <a:r>
              <a:rPr sz="1687" dirty="0">
                <a:latin typeface="+mn-ea"/>
                <a:ea typeface="+mn-ea"/>
              </a:rPr>
              <a:t>increase </a:t>
            </a:r>
            <a:r>
              <a:rPr lang="en-US" sz="1687" dirty="0" smtClean="0">
                <a:latin typeface="+mn-ea"/>
                <a:ea typeface="+mn-ea"/>
              </a:rPr>
              <a:t>of</a:t>
            </a:r>
            <a:r>
              <a:rPr sz="1687" dirty="0" smtClean="0">
                <a:latin typeface="+mn-ea"/>
                <a:ea typeface="+mn-ea"/>
              </a:rPr>
              <a:t> </a:t>
            </a:r>
            <a:r>
              <a:rPr sz="1687" dirty="0">
                <a:latin typeface="+mn-ea"/>
                <a:ea typeface="+mn-ea"/>
              </a:rPr>
              <a:t>emission level was observed </a:t>
            </a:r>
            <a:r>
              <a:rPr lang="en-US" sz="1687" dirty="0" smtClean="0">
                <a:latin typeface="+mn-ea"/>
                <a:ea typeface="+mn-ea"/>
              </a:rPr>
              <a:t>for CM1 </a:t>
            </a:r>
            <a:r>
              <a:rPr sz="1687" dirty="0" smtClean="0">
                <a:latin typeface="+mn-ea"/>
                <a:ea typeface="+mn-ea"/>
              </a:rPr>
              <a:t>during </a:t>
            </a:r>
            <a:r>
              <a:rPr sz="1687" dirty="0">
                <a:latin typeface="+mn-ea"/>
                <a:ea typeface="+mn-ea"/>
              </a:rPr>
              <a:t>beam services</a:t>
            </a:r>
            <a:r>
              <a:rPr sz="1687" dirty="0" smtClean="0">
                <a:latin typeface="+mn-ea"/>
                <a:ea typeface="+mn-ea"/>
              </a:rPr>
              <a:t>.</a:t>
            </a:r>
            <a:endParaRPr lang="en-US" sz="1687" dirty="0" smtClean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87" dirty="0" smtClean="0">
                <a:latin typeface="+mn-ea"/>
                <a:ea typeface="+mn-ea"/>
              </a:rPr>
              <a:t>No events such as increased beam </a:t>
            </a:r>
            <a:r>
              <a:rPr lang="en-US" sz="1687" dirty="0" smtClean="0">
                <a:latin typeface="+mn-ea"/>
                <a:ea typeface="+mn-ea"/>
              </a:rPr>
              <a:t>loss or gate valve opening/closing at this time.</a:t>
            </a:r>
            <a:endParaRPr lang="en-US" sz="1687" dirty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87" dirty="0">
                <a:latin typeface="+mn-ea"/>
                <a:ea typeface="+mn-ea"/>
              </a:rPr>
              <a:t>E</a:t>
            </a:r>
            <a:r>
              <a:rPr lang="en-US" sz="1687" dirty="0" smtClean="0">
                <a:latin typeface="+mn-ea"/>
                <a:ea typeface="+mn-ea"/>
              </a:rPr>
              <a:t>mission of SC01 was increased.</a:t>
            </a:r>
          </a:p>
        </p:txBody>
      </p:sp>
      <p:pic>
        <p:nvPicPr>
          <p:cNvPr id="77" name="Screen Shot 2022-10-05 at 18.19.43.png" descr="Screen Shot 2022-10-05 at 18.19.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85" y="2258950"/>
            <a:ext cx="8485287" cy="44922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668344" y="2095901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CM1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6479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" y="1548601"/>
            <a:ext cx="9144000" cy="523131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2088"/>
            <a:ext cx="2139702" cy="28529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79104" y="67828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Out of voltage regulation due to He</a:t>
            </a:r>
            <a:r>
              <a:rPr lang="ja-JP" altLang="en-US" sz="2200" dirty="0" smtClean="0"/>
              <a:t> </a:t>
            </a:r>
            <a:r>
              <a:rPr lang="ja-JP" altLang="en-US" sz="2200" dirty="0"/>
              <a:t>pressure fluctuations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0333" y="3287989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He pressure at </a:t>
            </a:r>
            <a:r>
              <a:rPr kumimoji="1" lang="en-US" altLang="ja-JP" dirty="0" err="1" smtClean="0">
                <a:solidFill>
                  <a:schemeClr val="accent5"/>
                </a:solidFill>
              </a:rPr>
              <a:t>Cryomodule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4147" y="511502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Pickup power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491880" y="2095161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81951" y="1052736"/>
            <a:ext cx="504056" cy="24093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548680"/>
            <a:ext cx="6848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He pressure inside the cold box of refrigerator (near the JT valve)</a:t>
            </a:r>
          </a:p>
          <a:p>
            <a:r>
              <a:rPr kumimoji="1" lang="en-US" altLang="ja-JP" sz="1800" dirty="0" smtClean="0"/>
              <a:t> sometimes drops suddenly </a:t>
            </a:r>
            <a:r>
              <a:rPr lang="en-US" altLang="ja-JP" sz="1800" dirty="0"/>
              <a:t>and a valve opens to compensate</a:t>
            </a:r>
            <a:r>
              <a:rPr lang="en-US" altLang="ja-JP" sz="1800" dirty="0" smtClean="0"/>
              <a:t>,</a:t>
            </a:r>
          </a:p>
          <a:p>
            <a:r>
              <a:rPr lang="en-US" altLang="ja-JP" sz="1800" dirty="0" smtClean="0"/>
              <a:t> </a:t>
            </a:r>
            <a:r>
              <a:rPr lang="en-US" altLang="ja-JP" sz="1800" dirty="0"/>
              <a:t>causing pressure to </a:t>
            </a:r>
            <a:r>
              <a:rPr lang="en-US" altLang="ja-JP" sz="1800" dirty="0" smtClean="0"/>
              <a:t>rise and large pressure fluctuation.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54129" y="2060848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~ Once a </a:t>
            </a:r>
            <a:r>
              <a:rPr kumimoji="1" lang="en-US" altLang="ja-JP" sz="2000" dirty="0" smtClean="0"/>
              <a:t>day</a:t>
            </a:r>
            <a:endParaRPr kumimoji="1" lang="ja-JP" altLang="en-US" sz="20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843808" y="2023154"/>
            <a:ext cx="0" cy="28999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50219" y="5051905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 mbar(1 </a:t>
            </a:r>
            <a:r>
              <a:rPr kumimoji="1" lang="en-US" altLang="ja-JP" sz="2000" dirty="0" err="1" smtClean="0"/>
              <a:t>kPa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843808" y="4923061"/>
            <a:ext cx="0" cy="9542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3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1920" y="2852936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Backups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0805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" y="495991"/>
            <a:ext cx="5175172" cy="3134401"/>
          </a:xfrm>
          <a:prstGeom prst="rect">
            <a:avLst/>
          </a:prstGeom>
        </p:spPr>
      </p:pic>
      <p:sp>
        <p:nvSpPr>
          <p:cNvPr id="91" name="Availability"/>
          <p:cNvSpPr txBox="1">
            <a:spLocks noGrp="1"/>
          </p:cNvSpPr>
          <p:nvPr>
            <p:ph type="title" idx="4294967295"/>
          </p:nvPr>
        </p:nvSpPr>
        <p:spPr>
          <a:xfrm>
            <a:off x="892969" y="142876"/>
            <a:ext cx="7358063" cy="5592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Availability</a:t>
            </a:r>
          </a:p>
        </p:txBody>
      </p:sp>
      <p:sp>
        <p:nvSpPr>
          <p:cNvPr id="92" name="Overall availability of the RILAC and SRILAC was more than 90%.…"/>
          <p:cNvSpPr txBox="1"/>
          <p:nvPr/>
        </p:nvSpPr>
        <p:spPr>
          <a:xfrm>
            <a:off x="185106" y="751989"/>
            <a:ext cx="8773789" cy="510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Overall availability of the RILAC and SRILAC was more than 90%.</a:t>
            </a: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lang="en-US"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Recovery of the cavity voltage sometimes took 20 min. because leaked rf field adjacent cavity  affected to re-energize the cavity.</a:t>
            </a: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- Cavities talk each other? -</a:t>
            </a: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LLRF looked to work well. (Phase error is less than ± 1°)</a:t>
            </a: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3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687" dirty="0">
              <a:latin typeface="+mn-ea"/>
              <a:ea typeface="+mn-ea"/>
            </a:endParaRPr>
          </a:p>
          <a:p>
            <a:pPr defTabSz="321457">
              <a:spcBef>
                <a:spcPts val="844"/>
              </a:spcBef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>
                <a:latin typeface="+mn-ea"/>
                <a:ea typeface="+mn-ea"/>
              </a:rPr>
              <a:t>                         </a:t>
            </a:r>
          </a:p>
          <a:p>
            <a:pPr defTabSz="321457">
              <a:lnSpc>
                <a:spcPct val="30000"/>
              </a:lnSpc>
              <a:spcBef>
                <a:spcPts val="844"/>
              </a:spcBef>
              <a:defRPr sz="2100"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endParaRPr sz="1477" dirty="0"/>
          </a:p>
        </p:txBody>
      </p:sp>
      <p:pic>
        <p:nvPicPr>
          <p:cNvPr id="93" name="Screen Shot 2022-10-05 at 17.56.29.png" descr="Screen Shot 2022-10-05 at 17.56.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6098"/>
            <a:ext cx="9144000" cy="144827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Line"/>
          <p:cNvSpPr/>
          <p:nvPr/>
        </p:nvSpPr>
        <p:spPr>
          <a:xfrm flipV="1">
            <a:off x="7061277" y="5243282"/>
            <a:ext cx="1" cy="44360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95" name="1°"/>
          <p:cNvSpPr txBox="1"/>
          <p:nvPr/>
        </p:nvSpPr>
        <p:spPr>
          <a:xfrm>
            <a:off x="7094595" y="5127173"/>
            <a:ext cx="40876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1°</a:t>
            </a:r>
          </a:p>
        </p:txBody>
      </p:sp>
      <p:sp>
        <p:nvSpPr>
          <p:cNvPr id="97" name="Line"/>
          <p:cNvSpPr/>
          <p:nvPr/>
        </p:nvSpPr>
        <p:spPr>
          <a:xfrm>
            <a:off x="917212" y="1389609"/>
            <a:ext cx="4854651" cy="1"/>
          </a:xfrm>
          <a:prstGeom prst="line">
            <a:avLst/>
          </a:prstGeom>
          <a:ln w="254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98" name="90%"/>
          <p:cNvSpPr txBox="1"/>
          <p:nvPr/>
        </p:nvSpPr>
        <p:spPr>
          <a:xfrm>
            <a:off x="422507" y="1223731"/>
            <a:ext cx="50494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 dirty="0"/>
              <a:t>90%</a:t>
            </a:r>
          </a:p>
        </p:txBody>
      </p:sp>
      <p:sp>
        <p:nvSpPr>
          <p:cNvPr id="99" name="Daily inspection of HPGR…"/>
          <p:cNvSpPr txBox="1"/>
          <p:nvPr/>
        </p:nvSpPr>
        <p:spPr>
          <a:xfrm>
            <a:off x="5984563" y="1410220"/>
            <a:ext cx="2503892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b="0"/>
            </a:pPr>
            <a:r>
              <a:rPr sz="1687" dirty="0"/>
              <a:t>Daily inspection of HPGR</a:t>
            </a:r>
          </a:p>
          <a:p>
            <a:pPr algn="l">
              <a:defRPr b="0"/>
            </a:pPr>
            <a:r>
              <a:rPr sz="1687" dirty="0"/>
              <a:t>RILAC RF </a:t>
            </a:r>
            <a:r>
              <a:rPr sz="1687" dirty="0" smtClean="0"/>
              <a:t>error</a:t>
            </a:r>
            <a:r>
              <a:rPr lang="en-US" sz="1687" dirty="0" smtClean="0"/>
              <a:t> 0.9%</a:t>
            </a:r>
            <a:endParaRPr sz="1687" dirty="0"/>
          </a:p>
          <a:p>
            <a:pPr algn="l">
              <a:defRPr b="0"/>
            </a:pPr>
            <a:r>
              <a:rPr sz="1687" dirty="0"/>
              <a:t>SRILAC RF </a:t>
            </a:r>
            <a:r>
              <a:rPr sz="1687" dirty="0" smtClean="0"/>
              <a:t>error</a:t>
            </a:r>
            <a:r>
              <a:rPr lang="en-US" sz="1687" dirty="0" smtClean="0"/>
              <a:t> 1.0%</a:t>
            </a:r>
            <a:endParaRPr sz="1687" dirty="0"/>
          </a:p>
          <a:p>
            <a:pPr algn="l">
              <a:defRPr b="0"/>
            </a:pPr>
            <a:r>
              <a:rPr sz="1687" dirty="0"/>
              <a:t>IS </a:t>
            </a:r>
            <a:r>
              <a:rPr sz="1687" dirty="0" smtClean="0"/>
              <a:t>restart</a:t>
            </a:r>
            <a:r>
              <a:rPr lang="en-US" sz="1687" dirty="0" smtClean="0"/>
              <a:t>, tuning 2.7%</a:t>
            </a:r>
            <a:endParaRPr sz="1687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08304" y="90872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series 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329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5496" y="2608431"/>
            <a:ext cx="9072480" cy="3997799"/>
            <a:chOff x="35496" y="2608431"/>
            <a:chExt cx="9072480" cy="399779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6" t="5255" r="8590" b="7654"/>
            <a:stretch/>
          </p:blipFill>
          <p:spPr>
            <a:xfrm>
              <a:off x="35496" y="2608431"/>
              <a:ext cx="4763314" cy="3997799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7" t="5983" r="8716" b="8316"/>
            <a:stretch/>
          </p:blipFill>
          <p:spPr>
            <a:xfrm>
              <a:off x="4355976" y="2610230"/>
              <a:ext cx="4752000" cy="3996000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6876256" y="29249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2022.10.07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33693" y="292494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2022.03</a:t>
            </a:r>
            <a:endParaRPr kumimoji="1" lang="ja-JP" altLang="en-US" sz="1800" dirty="0"/>
          </a:p>
        </p:txBody>
      </p:sp>
      <p:sp>
        <p:nvSpPr>
          <p:cNvPr id="7" name="X-ray emission from cavities"/>
          <p:cNvSpPr txBox="1">
            <a:spLocks/>
          </p:cNvSpPr>
          <p:nvPr/>
        </p:nvSpPr>
        <p:spPr>
          <a:xfrm>
            <a:off x="892969" y="142876"/>
            <a:ext cx="7358063" cy="55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X-ray emission from cavities</a:t>
            </a:r>
            <a:endParaRPr lang="en-US" dirty="0"/>
          </a:p>
        </p:txBody>
      </p:sp>
      <p:sp>
        <p:nvSpPr>
          <p:cNvPr id="8" name="GV operations were counted.…"/>
          <p:cNvSpPr txBox="1"/>
          <p:nvPr/>
        </p:nvSpPr>
        <p:spPr>
          <a:xfrm>
            <a:off x="539553" y="1016794"/>
            <a:ext cx="8280920" cy="69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marL="196446" indent="-196446" defTabSz="321457">
              <a:spcBef>
                <a:spcPts val="844"/>
              </a:spcBef>
              <a:buSzPct val="70000"/>
              <a:buBlip>
                <a:blip r:embed="rId4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sz="1687" dirty="0" smtClean="0">
                <a:latin typeface="+mn-ea"/>
                <a:ea typeface="+mn-ea"/>
              </a:rPr>
              <a:t>Sudden </a:t>
            </a:r>
            <a:r>
              <a:rPr sz="1687" dirty="0">
                <a:latin typeface="+mn-ea"/>
                <a:ea typeface="+mn-ea"/>
              </a:rPr>
              <a:t>increase </a:t>
            </a:r>
            <a:r>
              <a:rPr lang="en-US" sz="1687" dirty="0" smtClean="0">
                <a:latin typeface="+mn-ea"/>
                <a:ea typeface="+mn-ea"/>
              </a:rPr>
              <a:t>of</a:t>
            </a:r>
            <a:r>
              <a:rPr sz="1687" dirty="0" smtClean="0">
                <a:latin typeface="+mn-ea"/>
                <a:ea typeface="+mn-ea"/>
              </a:rPr>
              <a:t> </a:t>
            </a:r>
            <a:r>
              <a:rPr sz="1687" dirty="0">
                <a:latin typeface="+mn-ea"/>
                <a:ea typeface="+mn-ea"/>
              </a:rPr>
              <a:t>emission level was observed </a:t>
            </a:r>
            <a:r>
              <a:rPr lang="en-US" sz="1687" dirty="0" smtClean="0">
                <a:latin typeface="+mn-ea"/>
                <a:ea typeface="+mn-ea"/>
              </a:rPr>
              <a:t>for CM1 </a:t>
            </a:r>
            <a:r>
              <a:rPr sz="1687" dirty="0" smtClean="0">
                <a:latin typeface="+mn-ea"/>
                <a:ea typeface="+mn-ea"/>
              </a:rPr>
              <a:t>during </a:t>
            </a:r>
            <a:r>
              <a:rPr sz="1687" dirty="0">
                <a:latin typeface="+mn-ea"/>
                <a:ea typeface="+mn-ea"/>
              </a:rPr>
              <a:t>beam services</a:t>
            </a:r>
            <a:r>
              <a:rPr sz="1687" dirty="0" smtClean="0">
                <a:latin typeface="+mn-ea"/>
                <a:ea typeface="+mn-ea"/>
              </a:rPr>
              <a:t>.</a:t>
            </a:r>
            <a:endParaRPr lang="en-US" sz="1687" dirty="0" smtClean="0">
              <a:latin typeface="+mn-ea"/>
              <a:ea typeface="+mn-ea"/>
            </a:endParaRPr>
          </a:p>
          <a:p>
            <a:pPr marL="196446" indent="-196446" defTabSz="321457">
              <a:spcBef>
                <a:spcPts val="844"/>
              </a:spcBef>
              <a:buSzPct val="70000"/>
              <a:buBlip>
                <a:blip r:embed="rId4"/>
              </a:buBlip>
              <a:defRPr b="0">
                <a:solidFill>
                  <a:srgbClr val="424242"/>
                </a:solidFill>
                <a:latin typeface="A-OTF UD新ゴNT Pro M"/>
                <a:ea typeface="A-OTF UD新ゴNT Pro M"/>
                <a:cs typeface="A-OTF UD新ゴNT Pro M"/>
                <a:sym typeface="A-OTF UD新ゴNT Pro M"/>
              </a:defRPr>
            </a:pPr>
            <a:r>
              <a:rPr lang="en-US" sz="1687" dirty="0" smtClean="0">
                <a:latin typeface="+mn-ea"/>
                <a:ea typeface="+mn-ea"/>
              </a:rPr>
              <a:t>After that the performance of SC01 was degraded.</a:t>
            </a:r>
          </a:p>
        </p:txBody>
      </p:sp>
    </p:spTree>
    <p:extLst>
      <p:ext uri="{BB962C8B-B14F-4D97-AF65-F5344CB8AC3E}">
        <p14:creationId xmlns:p14="http://schemas.microsoft.com/office/powerpoint/2010/main" val="1620957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140251</TotalTime>
  <Words>836</Words>
  <Application>Microsoft Office PowerPoint</Application>
  <PresentationFormat>画面に合わせる (4:3)</PresentationFormat>
  <Paragraphs>99</Paragraphs>
  <Slides>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A-OTF UD新ゴNT Pro B</vt:lpstr>
      <vt:lpstr>A-OTF UD新ゴNT Pro M</vt:lpstr>
      <vt:lpstr>Helvetica Neue Medium</vt:lpstr>
      <vt:lpstr>ＭＳ Ｐゴシック</vt:lpstr>
      <vt:lpstr>Arial</vt:lpstr>
      <vt:lpstr>Calibri</vt:lpstr>
      <vt:lpstr>Office テーマ</vt:lpstr>
      <vt:lpstr>PowerPoint プレゼンテーション</vt:lpstr>
      <vt:lpstr>Operation history of SRILAC</vt:lpstr>
      <vt:lpstr>Comparison of Field Emission Levels</vt:lpstr>
      <vt:lpstr>X-ray emission from cavities</vt:lpstr>
      <vt:lpstr>PowerPoint プレゼンテーション</vt:lpstr>
      <vt:lpstr>PowerPoint プレゼンテーション</vt:lpstr>
      <vt:lpstr>Availability</vt:lpstr>
      <vt:lpstr>PowerPoint プレゼンテーション</vt:lpstr>
    </vt:vector>
  </TitlesOfParts>
  <Company>宮内 成真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　一成</dc:creator>
  <cp:lastModifiedBy>nari</cp:lastModifiedBy>
  <cp:revision>5674</cp:revision>
  <cp:lastPrinted>2021-06-22T07:01:24Z</cp:lastPrinted>
  <dcterms:created xsi:type="dcterms:W3CDTF">2006-07-14T09:37:42Z</dcterms:created>
  <dcterms:modified xsi:type="dcterms:W3CDTF">2022-10-12T00:14:04Z</dcterms:modified>
</cp:coreProperties>
</file>