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51" r:id="rId2"/>
    <p:sldId id="737" r:id="rId3"/>
    <p:sldId id="786" r:id="rId4"/>
    <p:sldId id="750" r:id="rId5"/>
    <p:sldId id="782" r:id="rId6"/>
    <p:sldId id="405" r:id="rId7"/>
    <p:sldId id="1364" r:id="rId8"/>
    <p:sldId id="731" r:id="rId9"/>
    <p:sldId id="1375" r:id="rId10"/>
    <p:sldId id="1362" r:id="rId11"/>
  </p:sldIdLst>
  <p:sldSz cx="12192000" cy="6858000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3333FF"/>
    <a:srgbClr val="FF00FF"/>
    <a:srgbClr val="33CC33"/>
    <a:srgbClr val="3366FF"/>
    <a:srgbClr val="CCECFF"/>
    <a:srgbClr val="0000CC"/>
    <a:srgbClr val="FFCCFF"/>
    <a:srgbClr val="FF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3" d="100"/>
          <a:sy n="63" d="100"/>
        </p:scale>
        <p:origin x="96" y="4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Relationship Id="rId9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iros\Desktop\work\KEK\ERL\ERL_SC\2022\220208_ML2_pulse_aging\field_emission_ML2\field%20emission%20_ML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1725309861357"/>
          <c:y val="0.13388260379228523"/>
          <c:w val="0.64799665739214285"/>
          <c:h val="0.5670892331364138"/>
        </c:manualLayout>
      </c:layout>
      <c:scatterChart>
        <c:scatterStyle val="lineMarker"/>
        <c:varyColors val="0"/>
        <c:ser>
          <c:idx val="0"/>
          <c:order val="0"/>
          <c:tx>
            <c:strRef>
              <c:f>'220208_ML2_pulse_aging'!$C$1</c:f>
              <c:strCache>
                <c:ptCount val="1"/>
                <c:pt idx="0">
                  <c:v>Rad6(lower) (mSv/h) (before pulse aging) (2022/2/8)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'220208_ML2_pulse_aging'!$A$2:$A$13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  <c:pt idx="11">
                  <c:v>9.5</c:v>
                </c:pt>
              </c:numCache>
            </c:numRef>
          </c:xVal>
          <c:yVal>
            <c:numRef>
              <c:f>'220208_ML2_pulse_aging'!$C$2:$C$13</c:f>
              <c:numCache>
                <c:formatCode>General</c:formatCode>
                <c:ptCount val="12"/>
                <c:pt idx="0">
                  <c:v>2.9999999999999997E-4</c:v>
                </c:pt>
                <c:pt idx="1">
                  <c:v>2.9999999999999997E-4</c:v>
                </c:pt>
                <c:pt idx="2">
                  <c:v>1.5E-3</c:v>
                </c:pt>
                <c:pt idx="3">
                  <c:v>2.4E-2</c:v>
                </c:pt>
                <c:pt idx="4">
                  <c:v>0.1113</c:v>
                </c:pt>
                <c:pt idx="5">
                  <c:v>0.83960000000000001</c:v>
                </c:pt>
                <c:pt idx="6">
                  <c:v>6.7220000000000004</c:v>
                </c:pt>
                <c:pt idx="7">
                  <c:v>33.04</c:v>
                </c:pt>
                <c:pt idx="8">
                  <c:v>121.5</c:v>
                </c:pt>
                <c:pt idx="9">
                  <c:v>353.9</c:v>
                </c:pt>
                <c:pt idx="10">
                  <c:v>844.8</c:v>
                </c:pt>
                <c:pt idx="11">
                  <c:v>1781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9D-4D08-9854-201B4432AD9D}"/>
            </c:ext>
          </c:extLst>
        </c:ser>
        <c:ser>
          <c:idx val="1"/>
          <c:order val="1"/>
          <c:tx>
            <c:strRef>
              <c:f>'220208_ML2_pulse_aging'!$F$1</c:f>
              <c:strCache>
                <c:ptCount val="1"/>
                <c:pt idx="0">
                  <c:v>Rad6(lower) (mSv/h) (after pulse aging) (2022/2/8)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'220208_ML2_pulse_aging'!$A$2:$A$13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  <c:pt idx="11">
                  <c:v>9.5</c:v>
                </c:pt>
              </c:numCache>
            </c:numRef>
          </c:xVal>
          <c:yVal>
            <c:numRef>
              <c:f>'220208_ML2_pulse_aging'!$F$2:$F$13</c:f>
              <c:numCache>
                <c:formatCode>General</c:formatCode>
                <c:ptCount val="12"/>
                <c:pt idx="0">
                  <c:v>5.0000000000000001E-4</c:v>
                </c:pt>
                <c:pt idx="1">
                  <c:v>5.0000000000000001E-4</c:v>
                </c:pt>
                <c:pt idx="2">
                  <c:v>2.9999999999999997E-4</c:v>
                </c:pt>
                <c:pt idx="3">
                  <c:v>8.9999999999999993E-3</c:v>
                </c:pt>
                <c:pt idx="4">
                  <c:v>1.8800000000000001E-2</c:v>
                </c:pt>
                <c:pt idx="5">
                  <c:v>0.40989999999999999</c:v>
                </c:pt>
                <c:pt idx="6">
                  <c:v>3.2570000000000001</c:v>
                </c:pt>
                <c:pt idx="7">
                  <c:v>17.93</c:v>
                </c:pt>
                <c:pt idx="8">
                  <c:v>65.599999999999994</c:v>
                </c:pt>
                <c:pt idx="9">
                  <c:v>211.1</c:v>
                </c:pt>
                <c:pt idx="10">
                  <c:v>496.8</c:v>
                </c:pt>
                <c:pt idx="11">
                  <c:v>1156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9D-4D08-9854-201B4432A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523856"/>
        <c:axId val="337523072"/>
      </c:scatterChart>
      <c:valAx>
        <c:axId val="337523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400" b="0" i="0" baseline="0">
                    <a:effectLst/>
                  </a:rPr>
                  <a:t>ML2 Vc (MV)</a:t>
                </a:r>
                <a:endParaRPr lang="ja-JP" altLang="ja-JP" sz="1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37523072"/>
        <c:crosses val="autoZero"/>
        <c:crossBetween val="midCat"/>
      </c:valAx>
      <c:valAx>
        <c:axId val="33752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100" b="0" i="0" baseline="0">
                    <a:effectLst/>
                  </a:rPr>
                  <a:t>radiation (No.6) (mSv/h)</a:t>
                </a:r>
                <a:endParaRPr lang="ja-JP" altLang="ja-JP" sz="1100">
                  <a:effectLst/>
                </a:endParaRPr>
              </a:p>
            </c:rich>
          </c:tx>
          <c:layout>
            <c:manualLayout>
              <c:xMode val="edge"/>
              <c:yMode val="edge"/>
              <c:x val="3.4404855179904881E-2"/>
              <c:y val="0.207436409122135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37523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88388147039749"/>
          <c:y val="0.16993733513028761"/>
          <c:w val="0.46778033271405961"/>
          <c:h val="0.42928817695797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7969"/>
          </a:xfrm>
          <a:prstGeom prst="rect">
            <a:avLst/>
          </a:prstGeom>
        </p:spPr>
        <p:txBody>
          <a:bodyPr vert="horz" lIns="91790" tIns="45896" rIns="91790" bIns="45896" rtlCol="0"/>
          <a:lstStyle>
            <a:lvl1pPr algn="l" eaLnBrk="1" hangingPunct="1">
              <a:defRPr sz="11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167" y="1"/>
            <a:ext cx="2951512" cy="497969"/>
          </a:xfrm>
          <a:prstGeom prst="rect">
            <a:avLst/>
          </a:prstGeom>
        </p:spPr>
        <p:txBody>
          <a:bodyPr vert="horz" lIns="91790" tIns="45896" rIns="91790" bIns="45896" rtlCol="0"/>
          <a:lstStyle>
            <a:lvl1pPr algn="r" eaLnBrk="1" hangingPunct="1">
              <a:defRPr sz="1100"/>
            </a:lvl1pPr>
          </a:lstStyle>
          <a:p>
            <a:pPr>
              <a:defRPr/>
            </a:pPr>
            <a:fld id="{31824962-969B-4A8E-B5D0-5B8ED9A0B9B3}" type="datetimeFigureOut">
              <a:rPr lang="ja-JP" altLang="en-US"/>
              <a:pPr>
                <a:defRPr/>
              </a:pPr>
              <a:t>2022/10/10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49990" cy="497969"/>
          </a:xfrm>
          <a:prstGeom prst="rect">
            <a:avLst/>
          </a:prstGeom>
        </p:spPr>
        <p:txBody>
          <a:bodyPr vert="horz" lIns="91790" tIns="45896" rIns="91790" bIns="45896" rtlCol="0" anchor="b"/>
          <a:lstStyle>
            <a:lvl1pPr algn="l" eaLnBrk="1" hangingPunct="1">
              <a:defRPr sz="11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167" y="9441369"/>
            <a:ext cx="2951512" cy="497969"/>
          </a:xfrm>
          <a:prstGeom prst="rect">
            <a:avLst/>
          </a:prstGeom>
        </p:spPr>
        <p:txBody>
          <a:bodyPr vert="horz" lIns="91790" tIns="45896" rIns="91790" bIns="45896" rtlCol="0" anchor="b"/>
          <a:lstStyle>
            <a:lvl1pPr algn="r" eaLnBrk="1" hangingPunct="1">
              <a:defRPr sz="1100"/>
            </a:lvl1pPr>
          </a:lstStyle>
          <a:p>
            <a:pPr>
              <a:defRPr/>
            </a:pPr>
            <a:fld id="{A3936A03-34EC-4586-BB95-676A988AB4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9167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7969"/>
          </a:xfrm>
          <a:prstGeom prst="rect">
            <a:avLst/>
          </a:prstGeom>
        </p:spPr>
        <p:txBody>
          <a:bodyPr vert="horz" lIns="88315" tIns="44158" rIns="88315" bIns="44158" rtlCol="0"/>
          <a:lstStyle>
            <a:lvl1pPr algn="l">
              <a:defRPr sz="11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689" y="1"/>
            <a:ext cx="2949990" cy="497969"/>
          </a:xfrm>
          <a:prstGeom prst="rect">
            <a:avLst/>
          </a:prstGeom>
        </p:spPr>
        <p:txBody>
          <a:bodyPr vert="horz" lIns="88315" tIns="44158" rIns="88315" bIns="44158" rtlCol="0"/>
          <a:lstStyle>
            <a:lvl1pPr algn="r">
              <a:defRPr sz="1100"/>
            </a:lvl1pPr>
          </a:lstStyle>
          <a:p>
            <a:pPr>
              <a:defRPr/>
            </a:pPr>
            <a:fld id="{96A39AFF-DDCB-4D46-89F4-237250A8BF9F}" type="datetimeFigureOut">
              <a:rPr lang="ja-JP" altLang="en-US"/>
              <a:pPr>
                <a:defRPr/>
              </a:pPr>
              <a:t>2022/10/10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5" tIns="44158" rIns="88315" bIns="4415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16" y="4782353"/>
            <a:ext cx="5446369" cy="3914376"/>
          </a:xfrm>
          <a:prstGeom prst="rect">
            <a:avLst/>
          </a:prstGeom>
        </p:spPr>
        <p:txBody>
          <a:bodyPr vert="horz" lIns="88315" tIns="44158" rIns="88315" bIns="44158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369"/>
            <a:ext cx="2949990" cy="497969"/>
          </a:xfrm>
          <a:prstGeom prst="rect">
            <a:avLst/>
          </a:prstGeom>
        </p:spPr>
        <p:txBody>
          <a:bodyPr vert="horz" lIns="88315" tIns="44158" rIns="88315" bIns="44158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689" y="9441369"/>
            <a:ext cx="2949990" cy="497969"/>
          </a:xfrm>
          <a:prstGeom prst="rect">
            <a:avLst/>
          </a:prstGeom>
        </p:spPr>
        <p:txBody>
          <a:bodyPr vert="horz" lIns="88315" tIns="44158" rIns="88315" bIns="44158" rtlCol="0" anchor="b"/>
          <a:lstStyle>
            <a:lvl1pPr algn="r">
              <a:defRPr sz="1100"/>
            </a:lvl1pPr>
          </a:lstStyle>
          <a:p>
            <a:pPr>
              <a:defRPr/>
            </a:pPr>
            <a:fld id="{00424432-7284-4250-B000-67FD42139B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0986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424432-7284-4250-B000-67FD42139B4A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912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85A9-EF2E-4A2A-8AC8-E9D97183B95F}" type="datetime1">
              <a:rPr lang="ja-JP" altLang="en-US" smtClean="0"/>
              <a:t>2022/10/10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4801-EA01-49EA-87B7-78D7C9D4124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686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A227-09C5-4CA7-BEE9-0D5C2D45E37C}" type="datetime1">
              <a:rPr lang="ja-JP" altLang="en-US" smtClean="0"/>
              <a:t>2022/10/10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BA21-E873-40FA-8E59-A827FB79BD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25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0420-8F3D-49BF-966D-2AB882D652B2}" type="datetime1">
              <a:rPr lang="ja-JP" altLang="en-US" smtClean="0"/>
              <a:t>2022/10/10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5AF3-E24A-493B-A90B-3EA2E24390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502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7B26-8692-488A-A67D-69B9B61D3D78}" type="datetime1">
              <a:rPr lang="ja-JP" altLang="en-US" smtClean="0"/>
              <a:t>2022/10/10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6179-C135-4594-A06C-936E7DF3B2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865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971B-D510-464F-8AFE-9BA8BAE65F29}" type="datetime1">
              <a:rPr lang="ja-JP" altLang="en-US" smtClean="0"/>
              <a:t>2022/10/10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B7BD-8084-4819-AFFB-94732BCC192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837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E22E-5A37-4FFA-8D9F-81CAA8BD8D22}" type="datetime1">
              <a:rPr lang="ja-JP" altLang="en-US" smtClean="0"/>
              <a:t>2022/10/10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479D-0DAA-4834-8040-EBF859E798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144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56340-97A8-431A-AE42-F19B2F08186C}" type="datetime1">
              <a:rPr lang="ja-JP" altLang="en-US" smtClean="0"/>
              <a:t>2022/10/10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4E66-9D72-4E4F-B2A2-37CC269637C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160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4D2-2D12-422E-BA48-A5EDA251AFA1}" type="datetime1">
              <a:rPr lang="ja-JP" altLang="en-US" smtClean="0"/>
              <a:t>2022/10/10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52DA-4842-4DF8-8472-1488FA0455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294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93F5-8FE9-4D75-AC6D-65B0C40F38FA}" type="datetime1">
              <a:rPr lang="ja-JP" altLang="en-US" smtClean="0"/>
              <a:t>2022/10/10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466D-5E5C-4A4F-8F94-950CBFA8B0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038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B966A-4782-4307-8FB6-1FB133EAD0F4}" type="datetime1">
              <a:rPr lang="ja-JP" altLang="en-US" smtClean="0"/>
              <a:t>2022/10/10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3895-6636-4E8E-9074-677BA8E07D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327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E4C7-EC4A-4013-8F64-A03E77CEA3C3}" type="datetime1">
              <a:rPr lang="ja-JP" altLang="en-US" smtClean="0"/>
              <a:t>2022/10/10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271F-88D2-4C41-92F0-9E3DF7E83E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006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EE0426-F277-4E4C-AD23-ED5F6EDF71EB}" type="datetime1">
              <a:rPr lang="ja-JP" altLang="en-US" smtClean="0"/>
              <a:t>2022/10/10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576481-AD02-4610-98A8-54E86A2D8D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65784" y="1339643"/>
            <a:ext cx="8060432" cy="969201"/>
          </a:xfrm>
          <a:solidFill>
            <a:srgbClr val="FFFF00"/>
          </a:solidFill>
        </p:spPr>
        <p:txBody>
          <a:bodyPr/>
          <a:lstStyle/>
          <a:p>
            <a:pPr lvl="0"/>
            <a:r>
              <a:rPr kumimoji="0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Machine availability and reliability in</a:t>
            </a:r>
            <a:br>
              <a:rPr kumimoji="0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ja-JP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cERL</a:t>
            </a:r>
            <a:r>
              <a:rPr kumimoji="0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at KEK</a:t>
            </a:r>
          </a:p>
        </p:txBody>
      </p:sp>
      <p:sp>
        <p:nvSpPr>
          <p:cNvPr id="4" name="サブタイトル 3"/>
          <p:cNvSpPr txBox="1">
            <a:spLocks noGrp="1"/>
          </p:cNvSpPr>
          <p:nvPr>
            <p:ph type="subTitle" idx="1"/>
          </p:nvPr>
        </p:nvSpPr>
        <p:spPr>
          <a:xfrm>
            <a:off x="1666693" y="2580366"/>
            <a:ext cx="8921673" cy="1126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u="sng" dirty="0">
                <a:solidFill>
                  <a:schemeClr val="tx1"/>
                </a:solidFill>
              </a:rPr>
              <a:t>Hiroshi Sakai (on behalf of SRF development team)</a:t>
            </a:r>
          </a:p>
          <a:p>
            <a:r>
              <a:rPr lang="en-US" altLang="ja-JP" sz="1800" b="1" u="sng" dirty="0">
                <a:solidFill>
                  <a:schemeClr val="tx1"/>
                </a:solidFill>
              </a:rPr>
              <a:t>Innovation Center for Applied Superconducting Accelerators (</a:t>
            </a:r>
            <a:r>
              <a:rPr lang="en-US" altLang="ja-JP" sz="1800" b="1" u="sng" dirty="0" err="1">
                <a:solidFill>
                  <a:schemeClr val="tx1"/>
                </a:solidFill>
              </a:rPr>
              <a:t>iCASA</a:t>
            </a:r>
            <a:r>
              <a:rPr lang="en-US" altLang="ja-JP" sz="1800" b="1" u="sng" dirty="0">
                <a:solidFill>
                  <a:schemeClr val="tx1"/>
                </a:solidFill>
              </a:rPr>
              <a:t>), Accelerator Division</a:t>
            </a:r>
          </a:p>
          <a:p>
            <a:r>
              <a:rPr lang="en-US" altLang="ja-JP" sz="1800" b="1" i="1" u="sng" dirty="0">
                <a:solidFill>
                  <a:schemeClr val="tx1"/>
                </a:solidFill>
              </a:rPr>
              <a:t>High Energy Accelerator Research Organization (KEK)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49885" y="6532672"/>
            <a:ext cx="439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/>
              <a:t>TTC meeting @ Aomori (2022.Oct.11-14)</a:t>
            </a:r>
            <a:endParaRPr kumimoji="1" lang="ja-JP" altLang="en-US" i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B78A4DE-8A77-4E2E-B081-60C7FEC090D9}"/>
              </a:ext>
            </a:extLst>
          </p:cNvPr>
          <p:cNvSpPr txBox="1"/>
          <p:nvPr/>
        </p:nvSpPr>
        <p:spPr>
          <a:xfrm>
            <a:off x="1684166" y="645947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 min.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78E54F4-6FD6-4CCC-9DC6-5C150BB61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1" y="154739"/>
            <a:ext cx="1533633" cy="96921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4E435E1-515A-4C1E-9797-A3156FACB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136524"/>
            <a:ext cx="2644924" cy="124072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15DF7B-2D40-4DC2-BD6A-907DF7C80A7F}"/>
              </a:ext>
            </a:extLst>
          </p:cNvPr>
          <p:cNvSpPr txBox="1"/>
          <p:nvPr/>
        </p:nvSpPr>
        <p:spPr>
          <a:xfrm>
            <a:off x="479376" y="479768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?? </a:t>
            </a:r>
            <a:r>
              <a:rPr lang="en-US" altLang="ja-JP" dirty="0"/>
              <a:t>pages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6C3E02-C570-712F-CD10-B2F297D0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54801-EA01-49EA-87B7-78D7C9D41244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  <p:pic>
        <p:nvPicPr>
          <p:cNvPr id="13" name="図 59">
            <a:extLst>
              <a:ext uri="{FF2B5EF4-FFF2-40B4-BE49-F238E27FC236}">
                <a16:creationId xmlns:a16="http://schemas.microsoft.com/office/drawing/2014/main" id="{F0DB1425-E57A-FE6E-1C48-D14242C28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6" y="3991015"/>
            <a:ext cx="3532763" cy="234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E78B91E-987F-0549-38F0-1819AC9BCE34}"/>
              </a:ext>
            </a:extLst>
          </p:cNvPr>
          <p:cNvSpPr txBox="1"/>
          <p:nvPr/>
        </p:nvSpPr>
        <p:spPr>
          <a:xfrm>
            <a:off x="4655840" y="4723465"/>
            <a:ext cx="7272808" cy="101566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Introduction of </a:t>
            </a:r>
            <a:r>
              <a:rPr lang="en-US" altLang="ja-JP" sz="2000" dirty="0" err="1"/>
              <a:t>cERL</a:t>
            </a:r>
            <a:r>
              <a:rPr lang="en-US" altLang="ja-JP" sz="2000" dirty="0"/>
              <a:t> cryomodules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SRF performance of </a:t>
            </a:r>
            <a:r>
              <a:rPr lang="en-US" altLang="ja-JP" sz="2000" dirty="0" err="1"/>
              <a:t>cERL</a:t>
            </a:r>
            <a:r>
              <a:rPr lang="en-US" altLang="ja-JP" sz="2000" dirty="0"/>
              <a:t> cryomodules under </a:t>
            </a:r>
            <a:r>
              <a:rPr lang="en-US" altLang="ja-JP" sz="2000" dirty="0" err="1"/>
              <a:t>cERL</a:t>
            </a:r>
            <a:r>
              <a:rPr lang="en-US" altLang="ja-JP" sz="2000" dirty="0"/>
              <a:t> beam operation in the latest three years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B23950-1E9B-F008-1092-D2A495A4856F}"/>
              </a:ext>
            </a:extLst>
          </p:cNvPr>
          <p:cNvSpPr txBox="1"/>
          <p:nvPr/>
        </p:nvSpPr>
        <p:spPr>
          <a:xfrm>
            <a:off x="684804" y="4096844"/>
            <a:ext cx="309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Compact ERL (</a:t>
            </a:r>
            <a:r>
              <a:rPr kumimoji="1" lang="en-US" altLang="ja-JP" dirty="0" err="1">
                <a:solidFill>
                  <a:srgbClr val="FFFF00"/>
                </a:solidFill>
              </a:rPr>
              <a:t>cERL</a:t>
            </a:r>
            <a:r>
              <a:rPr kumimoji="1" lang="en-US" altLang="ja-JP" dirty="0">
                <a:solidFill>
                  <a:srgbClr val="FFFF00"/>
                </a:solidFill>
              </a:rPr>
              <a:t>) 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9BC077-EF82-1D17-46A7-86CE630861A6}"/>
              </a:ext>
            </a:extLst>
          </p:cNvPr>
          <p:cNvSpPr txBox="1"/>
          <p:nvPr/>
        </p:nvSpPr>
        <p:spPr>
          <a:xfrm>
            <a:off x="7752184" y="6093296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This talk is based on ERL2022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20A5408-053C-8DCD-938D-1A7058E9A477}"/>
              </a:ext>
            </a:extLst>
          </p:cNvPr>
          <p:cNvSpPr txBox="1"/>
          <p:nvPr/>
        </p:nvSpPr>
        <p:spPr>
          <a:xfrm>
            <a:off x="4943872" y="4000885"/>
            <a:ext cx="709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8</a:t>
            </a:r>
            <a:r>
              <a:rPr kumimoji="1" lang="en-US" altLang="ja-JP" dirty="0"/>
              <a:t> pages, but </a:t>
            </a:r>
            <a:r>
              <a:rPr lang="en-US" altLang="ja-JP" dirty="0"/>
              <a:t>some can skip and only give the material for discussion</a:t>
            </a:r>
          </a:p>
          <a:p>
            <a:r>
              <a:rPr lang="en-US" altLang="ja-JP" dirty="0"/>
              <a:t> if you need short time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796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EC402884-8F0B-CD2D-D7E9-1D0CCFEE6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42" y="167998"/>
            <a:ext cx="4075454" cy="260764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F6164A6-707E-5948-3765-CEBA827A4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95" y="2591150"/>
            <a:ext cx="3965945" cy="3965945"/>
          </a:xfrm>
          <a:prstGeom prst="rect">
            <a:avLst/>
          </a:prstGeom>
        </p:spPr>
      </p:pic>
      <p:pic>
        <p:nvPicPr>
          <p:cNvPr id="8" name="Picture 2" descr="C:\Users\sakai\Desktop\high_power_test_131125.jpg">
            <a:extLst>
              <a:ext uri="{FF2B5EF4-FFF2-40B4-BE49-F238E27FC236}">
                <a16:creationId xmlns:a16="http://schemas.microsoft.com/office/drawing/2014/main" id="{F077D793-B2EC-444C-ABC6-F39050E68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51" y="3025662"/>
            <a:ext cx="3922161" cy="304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8B2874-63A8-4199-B9D3-6C0498339FC4}"/>
              </a:ext>
            </a:extLst>
          </p:cNvPr>
          <p:cNvSpPr txBox="1"/>
          <p:nvPr/>
        </p:nvSpPr>
        <p:spPr>
          <a:xfrm>
            <a:off x="7855155" y="4051315"/>
            <a:ext cx="115728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+mn-lt"/>
                <a:ea typeface="+mn-ea"/>
              </a:rPr>
              <a:t>（</a:t>
            </a:r>
            <a:r>
              <a:rPr lang="en-US" altLang="ja-JP" sz="1200" dirty="0">
                <a:latin typeface="+mn-lt"/>
                <a:ea typeface="+mn-ea"/>
              </a:rPr>
              <a:t>upper</a:t>
            </a:r>
            <a:r>
              <a:rPr lang="ja-JP" altLang="en-US" sz="1200" dirty="0">
                <a:latin typeface="+mn-lt"/>
                <a:ea typeface="+mn-ea"/>
              </a:rPr>
              <a:t>） </a:t>
            </a:r>
            <a:r>
              <a:rPr lang="en-US" altLang="ja-JP" sz="1200" dirty="0">
                <a:latin typeface="+mn-lt"/>
                <a:ea typeface="+mn-ea"/>
              </a:rPr>
              <a:t>ML1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00FF"/>
                </a:solidFill>
                <a:latin typeface="+mn-lt"/>
                <a:ea typeface="+mn-ea"/>
              </a:rPr>
              <a:t>8.5 MV</a:t>
            </a:r>
            <a:endParaRPr lang="ja-JP" altLang="en-US" sz="1200" dirty="0">
              <a:solidFill>
                <a:srgbClr val="FF00FF"/>
              </a:solidFill>
              <a:latin typeface="+mn-lt"/>
              <a:ea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C68871-91F9-478D-B5D7-657236C03C4B}"/>
              </a:ext>
            </a:extLst>
          </p:cNvPr>
          <p:cNvSpPr txBox="1"/>
          <p:nvPr/>
        </p:nvSpPr>
        <p:spPr>
          <a:xfrm>
            <a:off x="6811032" y="4093214"/>
            <a:ext cx="100806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+mn-lt"/>
                <a:ea typeface="+mn-ea"/>
              </a:rPr>
              <a:t>（</a:t>
            </a:r>
            <a:r>
              <a:rPr lang="en-US" altLang="ja-JP" sz="1200" dirty="0">
                <a:latin typeface="+mn-lt"/>
                <a:ea typeface="+mn-ea"/>
              </a:rPr>
              <a:t>lower</a:t>
            </a:r>
            <a:r>
              <a:rPr lang="ja-JP" altLang="en-US" sz="1200" dirty="0">
                <a:latin typeface="+mn-lt"/>
                <a:ea typeface="+mn-ea"/>
              </a:rPr>
              <a:t>）</a:t>
            </a:r>
            <a:r>
              <a:rPr lang="en-US" altLang="ja-JP" sz="1200" dirty="0">
                <a:latin typeface="+mn-lt"/>
                <a:ea typeface="+mn-ea"/>
              </a:rPr>
              <a:t>ML2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00FF"/>
                </a:solidFill>
                <a:latin typeface="+mn-lt"/>
                <a:ea typeface="+mn-ea"/>
              </a:rPr>
              <a:t>5.5 MV</a:t>
            </a:r>
            <a:endParaRPr lang="ja-JP" altLang="en-US" sz="1200" dirty="0">
              <a:solidFill>
                <a:srgbClr val="FF00FF"/>
              </a:solidFill>
              <a:latin typeface="+mn-lt"/>
              <a:ea typeface="+mn-ea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206DB9E-CE48-4998-906E-7BAD82C69D47}"/>
              </a:ext>
            </a:extLst>
          </p:cNvPr>
          <p:cNvCxnSpPr>
            <a:stCxn id="10" idx="2"/>
          </p:cNvCxnSpPr>
          <p:nvPr/>
        </p:nvCxnSpPr>
        <p:spPr>
          <a:xfrm flipH="1">
            <a:off x="7289395" y="4554878"/>
            <a:ext cx="25668" cy="3646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97D3637-7891-42F5-B3FC-DD528CACE772}"/>
              </a:ext>
            </a:extLst>
          </p:cNvPr>
          <p:cNvCxnSpPr>
            <a:stCxn id="9" idx="2"/>
          </p:cNvCxnSpPr>
          <p:nvPr/>
        </p:nvCxnSpPr>
        <p:spPr>
          <a:xfrm flipH="1">
            <a:off x="8081560" y="4512980"/>
            <a:ext cx="352239" cy="4065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DD56DED-0CA0-4243-8C02-1BDAE797440B}"/>
              </a:ext>
            </a:extLst>
          </p:cNvPr>
          <p:cNvCxnSpPr/>
          <p:nvPr/>
        </p:nvCxnSpPr>
        <p:spPr>
          <a:xfrm flipH="1">
            <a:off x="8622896" y="4678188"/>
            <a:ext cx="360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8">
            <a:extLst>
              <a:ext uri="{FF2B5EF4-FFF2-40B4-BE49-F238E27FC236}">
                <a16:creationId xmlns:a16="http://schemas.microsoft.com/office/drawing/2014/main" id="{EAFCD32B-E2CE-4491-B360-519DBC91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165" y="4361877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</a:rPr>
              <a:t>e-</a:t>
            </a:r>
            <a:endParaRPr lang="ja-JP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2AFC181-83A7-4028-BC10-9674924E114F}"/>
              </a:ext>
            </a:extLst>
          </p:cNvPr>
          <p:cNvCxnSpPr/>
          <p:nvPr/>
        </p:nvCxnSpPr>
        <p:spPr>
          <a:xfrm flipH="1">
            <a:off x="6428589" y="4919488"/>
            <a:ext cx="327580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FB72CFD9-D46D-40E8-89B9-B3F41C4AA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907" y="4842386"/>
            <a:ext cx="1677445" cy="95338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744B521-7F41-43CB-A9D6-BE5416E6F5B5}"/>
              </a:ext>
            </a:extLst>
          </p:cNvPr>
          <p:cNvCxnSpPr/>
          <p:nvPr/>
        </p:nvCxnSpPr>
        <p:spPr>
          <a:xfrm flipH="1" flipV="1">
            <a:off x="7618006" y="4960664"/>
            <a:ext cx="5937" cy="545198"/>
          </a:xfrm>
          <a:prstGeom prst="straightConnector1">
            <a:avLst/>
          </a:prstGeom>
          <a:ln w="2857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3">
            <a:extLst>
              <a:ext uri="{FF2B5EF4-FFF2-40B4-BE49-F238E27FC236}">
                <a16:creationId xmlns:a16="http://schemas.microsoft.com/office/drawing/2014/main" id="{2DE87394-8529-47A3-A74A-8C68210D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807" y="5186288"/>
            <a:ext cx="517525" cy="3683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panose="020B0604020202020204" pitchFamily="34" charset="0"/>
              </a:rPr>
              <a:t>Pin</a:t>
            </a:r>
            <a:endParaRPr lang="ja-JP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BB9D3F20-04E8-40E0-8919-E29841BDD061}"/>
              </a:ext>
            </a:extLst>
          </p:cNvPr>
          <p:cNvCxnSpPr/>
          <p:nvPr/>
        </p:nvCxnSpPr>
        <p:spPr>
          <a:xfrm flipH="1">
            <a:off x="7507448" y="4981929"/>
            <a:ext cx="14865" cy="543334"/>
          </a:xfrm>
          <a:prstGeom prst="straightConnector1">
            <a:avLst/>
          </a:prstGeom>
          <a:ln w="2857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78">
            <a:extLst>
              <a:ext uri="{FF2B5EF4-FFF2-40B4-BE49-F238E27FC236}">
                <a16:creationId xmlns:a16="http://schemas.microsoft.com/office/drawing/2014/main" id="{029F0D55-0835-4ACB-97B5-31331D2D0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753" y="5193875"/>
            <a:ext cx="609600" cy="3683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latin typeface="Arial" panose="020B0604020202020204" pitchFamily="34" charset="0"/>
              </a:rPr>
              <a:t>Pref</a:t>
            </a:r>
            <a:endParaRPr lang="ja-JP" altLang="en-US" sz="1800" dirty="0">
              <a:latin typeface="Arial" panose="020B0604020202020204" pitchFamily="34" charset="0"/>
            </a:endParaRPr>
          </a:p>
        </p:txBody>
      </p:sp>
      <p:sp>
        <p:nvSpPr>
          <p:cNvPr id="21" name="右矢印 48">
            <a:extLst>
              <a:ext uri="{FF2B5EF4-FFF2-40B4-BE49-F238E27FC236}">
                <a16:creationId xmlns:a16="http://schemas.microsoft.com/office/drawing/2014/main" id="{98C99D90-D857-4B53-9739-F6031EA65C2E}"/>
              </a:ext>
            </a:extLst>
          </p:cNvPr>
          <p:cNvSpPr/>
          <p:nvPr/>
        </p:nvSpPr>
        <p:spPr>
          <a:xfrm rot="722002" flipV="1">
            <a:off x="8019255" y="5093192"/>
            <a:ext cx="1603762" cy="129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8F1984-2A93-4F07-B2B9-6AEC4409618C}"/>
              </a:ext>
            </a:extLst>
          </p:cNvPr>
          <p:cNvSpPr txBox="1"/>
          <p:nvPr/>
        </p:nvSpPr>
        <p:spPr>
          <a:xfrm>
            <a:off x="7819094" y="3527939"/>
            <a:ext cx="12234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Main </a:t>
            </a:r>
            <a:r>
              <a:rPr kumimoji="1" lang="en-US" altLang="ja-JP" dirty="0" err="1"/>
              <a:t>linac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9B06570-C2DC-4DC0-BBBD-DBFAE7163A66}"/>
              </a:ext>
            </a:extLst>
          </p:cNvPr>
          <p:cNvSpPr txBox="1"/>
          <p:nvPr/>
        </p:nvSpPr>
        <p:spPr>
          <a:xfrm>
            <a:off x="988182" y="528126"/>
            <a:ext cx="4200524" cy="92333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Change CW mode and increase the beam current :</a:t>
            </a:r>
            <a:r>
              <a:rPr lang="en-US" altLang="ja-JP" dirty="0"/>
              <a:t>Reach </a:t>
            </a:r>
            <a:r>
              <a:rPr lang="en-US" altLang="ja-JP" dirty="0">
                <a:solidFill>
                  <a:srgbClr val="FF0000"/>
                </a:solidFill>
              </a:rPr>
              <a:t>0.3 mA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on Feb/2022</a:t>
            </a:r>
            <a:r>
              <a:rPr lang="en-US" altLang="ja-JP" b="1" dirty="0">
                <a:solidFill>
                  <a:srgbClr val="FF0000"/>
                </a:solidFill>
              </a:rPr>
              <a:t> with undulator.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74DF854-7ADC-404A-8EBC-B72AF725E67A}"/>
              </a:ext>
            </a:extLst>
          </p:cNvPr>
          <p:cNvSpPr txBox="1"/>
          <p:nvPr/>
        </p:nvSpPr>
        <p:spPr>
          <a:xfrm>
            <a:off x="2424245" y="6188363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Beam current [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A]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5065D03-2854-4805-8B5F-07BC2308B990}"/>
              </a:ext>
            </a:extLst>
          </p:cNvPr>
          <p:cNvSpPr txBox="1"/>
          <p:nvPr/>
        </p:nvSpPr>
        <p:spPr>
          <a:xfrm>
            <a:off x="3760815" y="5595293"/>
            <a:ext cx="1880867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ML1: Δ(Pin1-Pref1)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20465F90-1F69-404F-8F7F-E60374FF054E}"/>
              </a:ext>
            </a:extLst>
          </p:cNvPr>
          <p:cNvCxnSpPr/>
          <p:nvPr/>
        </p:nvCxnSpPr>
        <p:spPr>
          <a:xfrm flipH="1" flipV="1">
            <a:off x="4170030" y="5213205"/>
            <a:ext cx="46925" cy="38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71E413-B494-48AB-9064-8934D1A89ABC}"/>
              </a:ext>
            </a:extLst>
          </p:cNvPr>
          <p:cNvSpPr txBox="1"/>
          <p:nvPr/>
        </p:nvSpPr>
        <p:spPr>
          <a:xfrm>
            <a:off x="2218570" y="3473062"/>
            <a:ext cx="1880867" cy="307777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ML2: Δ(Pin2-Pref2)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E530A5E-DFA3-416C-AEF3-CA8EC87FBB3B}"/>
              </a:ext>
            </a:extLst>
          </p:cNvPr>
          <p:cNvSpPr txBox="1"/>
          <p:nvPr/>
        </p:nvSpPr>
        <p:spPr>
          <a:xfrm>
            <a:off x="1699033" y="5349660"/>
            <a:ext cx="1880867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Total (ML1+ML2): Δ(Pin-Pref)</a:t>
            </a: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DBB88875-ECB2-4DD0-B24D-8909396884DE}"/>
              </a:ext>
            </a:extLst>
          </p:cNvPr>
          <p:cNvCxnSpPr/>
          <p:nvPr/>
        </p:nvCxnSpPr>
        <p:spPr>
          <a:xfrm flipV="1">
            <a:off x="3060729" y="4640087"/>
            <a:ext cx="1234359" cy="6430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A33A0DE4-10D8-4242-9EBC-C559E420C7DA}"/>
              </a:ext>
            </a:extLst>
          </p:cNvPr>
          <p:cNvCxnSpPr/>
          <p:nvPr/>
        </p:nvCxnSpPr>
        <p:spPr>
          <a:xfrm>
            <a:off x="3143503" y="3795587"/>
            <a:ext cx="354123" cy="263669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1983AA7-FFE8-472D-AD94-913FBB8157ED}"/>
              </a:ext>
            </a:extLst>
          </p:cNvPr>
          <p:cNvSpPr txBox="1"/>
          <p:nvPr/>
        </p:nvSpPr>
        <p:spPr>
          <a:xfrm rot="16200000">
            <a:off x="614975" y="4200776"/>
            <a:ext cx="20089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Δ(Pin-Pref) [W]</a:t>
            </a:r>
            <a:endParaRPr lang="ja-JP" altLang="en-US" dirty="0"/>
          </a:p>
        </p:txBody>
      </p:sp>
      <p:sp>
        <p:nvSpPr>
          <p:cNvPr id="38" name="タイトル 37">
            <a:extLst>
              <a:ext uri="{FF2B5EF4-FFF2-40B4-BE49-F238E27FC236}">
                <a16:creationId xmlns:a16="http://schemas.microsoft.com/office/drawing/2014/main" id="{AB59D768-46A1-4771-8FEC-1622495AC5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9376" y="75227"/>
            <a:ext cx="10729192" cy="356761"/>
          </a:xfrm>
        </p:spPr>
        <p:txBody>
          <a:bodyPr/>
          <a:lstStyle/>
          <a:p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Successful ~ 0.3mA CW beam operation with energy recovery with Undulator in 2022 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C8723C4-B23F-4304-BA4D-6C65CD551B14}"/>
              </a:ext>
            </a:extLst>
          </p:cNvPr>
          <p:cNvSpPr txBox="1"/>
          <p:nvPr/>
        </p:nvSpPr>
        <p:spPr>
          <a:xfrm rot="16200000">
            <a:off x="4509903" y="1341910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Beam current [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A]</a:t>
            </a:r>
            <a:endParaRPr kumimoji="1" lang="ja-JP" altLang="en-US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2F10193-FBA4-4AE0-BB80-A9252BFF1A1F}"/>
              </a:ext>
            </a:extLst>
          </p:cNvPr>
          <p:cNvSpPr/>
          <p:nvPr/>
        </p:nvSpPr>
        <p:spPr>
          <a:xfrm>
            <a:off x="1458079" y="1681772"/>
            <a:ext cx="352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Required power without recovery is :</a:t>
            </a:r>
          </a:p>
          <a:p>
            <a:r>
              <a:rPr lang="en-US" altLang="ja-JP" sz="1600" dirty="0"/>
              <a:t> 14.0 MV x 250 </a:t>
            </a:r>
            <a:r>
              <a:rPr lang="en-US" altLang="ja-JP" sz="1600" dirty="0" err="1"/>
              <a:t>uA</a:t>
            </a:r>
            <a:r>
              <a:rPr lang="en-US" altLang="ja-JP" sz="1600" dirty="0"/>
              <a:t> = </a:t>
            </a:r>
            <a:r>
              <a:rPr lang="en-US" altLang="ja-JP" sz="1600" dirty="0">
                <a:solidFill>
                  <a:srgbClr val="FF00FF"/>
                </a:solidFill>
              </a:rPr>
              <a:t>3.5 kW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8865439-220A-4B1E-BD87-C1B21B217E74}"/>
              </a:ext>
            </a:extLst>
          </p:cNvPr>
          <p:cNvSpPr txBox="1"/>
          <p:nvPr/>
        </p:nvSpPr>
        <p:spPr>
          <a:xfrm>
            <a:off x="9624812" y="1186384"/>
            <a:ext cx="257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Trend of beam current under energy recovery</a:t>
            </a:r>
            <a:endParaRPr kumimoji="1" lang="ja-JP" altLang="en-US" dirty="0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4DC345B-4450-41B3-A83F-828CC4A395DC}"/>
              </a:ext>
            </a:extLst>
          </p:cNvPr>
          <p:cNvCxnSpPr/>
          <p:nvPr/>
        </p:nvCxnSpPr>
        <p:spPr>
          <a:xfrm flipV="1">
            <a:off x="6395435" y="843032"/>
            <a:ext cx="2632012" cy="25944"/>
          </a:xfrm>
          <a:prstGeom prst="straightConnector1">
            <a:avLst/>
          </a:prstGeom>
          <a:ln>
            <a:solidFill>
              <a:srgbClr val="3333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3BA51B6-5F97-4538-BC40-132FC5EA90BA}"/>
              </a:ext>
            </a:extLst>
          </p:cNvPr>
          <p:cNvSpPr txBox="1"/>
          <p:nvPr/>
        </p:nvSpPr>
        <p:spPr>
          <a:xfrm>
            <a:off x="7045259" y="165873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 hours</a:t>
            </a:r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474F329-F6D5-4959-9BE3-BE50F12BAD52}"/>
              </a:ext>
            </a:extLst>
          </p:cNvPr>
          <p:cNvSpPr txBox="1"/>
          <p:nvPr/>
        </p:nvSpPr>
        <p:spPr>
          <a:xfrm>
            <a:off x="9539896" y="65383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3333FF"/>
                </a:solidFill>
              </a:rPr>
              <a:t>0.25 mA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46FF551-145A-4532-9281-AFCAA484EC07}"/>
              </a:ext>
            </a:extLst>
          </p:cNvPr>
          <p:cNvCxnSpPr/>
          <p:nvPr/>
        </p:nvCxnSpPr>
        <p:spPr>
          <a:xfrm flipH="1">
            <a:off x="4470459" y="3067527"/>
            <a:ext cx="838828" cy="1322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8950D98-F27C-4E29-BBD3-C23DD37C4DF1}"/>
              </a:ext>
            </a:extLst>
          </p:cNvPr>
          <p:cNvSpPr txBox="1"/>
          <p:nvPr/>
        </p:nvSpPr>
        <p:spPr>
          <a:xfrm>
            <a:off x="5537821" y="2671015"/>
            <a:ext cx="463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Feed power : less than 10W !! (</a:t>
            </a:r>
            <a:r>
              <a:rPr kumimoji="1" lang="en-US" altLang="ja-JP" dirty="0" err="1"/>
              <a:t>r.m.s</a:t>
            </a:r>
            <a:r>
              <a:rPr kumimoji="1" lang="en-US" altLang="ja-JP" dirty="0"/>
              <a:t> 4 W) </a:t>
            </a:r>
            <a:endParaRPr kumimoji="1" lang="ja-JP" altLang="en-US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C5168E6-37B4-4FF3-A51C-17312DF76F17}"/>
              </a:ext>
            </a:extLst>
          </p:cNvPr>
          <p:cNvSpPr txBox="1"/>
          <p:nvPr/>
        </p:nvSpPr>
        <p:spPr>
          <a:xfrm>
            <a:off x="1290869" y="2451265"/>
            <a:ext cx="3694725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FF"/>
                </a:solidFill>
              </a:rPr>
              <a:t>Energy recovery was successfully done with </a:t>
            </a:r>
            <a:r>
              <a:rPr lang="en-US" altLang="ja-JP" dirty="0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53" name="矢印: 下 52">
            <a:extLst>
              <a:ext uri="{FF2B5EF4-FFF2-40B4-BE49-F238E27FC236}">
                <a16:creationId xmlns:a16="http://schemas.microsoft.com/office/drawing/2014/main" id="{9DF37713-41A6-460C-B9D8-C6C65ED76DAE}"/>
              </a:ext>
            </a:extLst>
          </p:cNvPr>
          <p:cNvSpPr/>
          <p:nvPr/>
        </p:nvSpPr>
        <p:spPr>
          <a:xfrm>
            <a:off x="3088444" y="2293773"/>
            <a:ext cx="369333" cy="269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EE56BE0A-434C-4AD6-9534-E8450195D327}"/>
              </a:ext>
            </a:extLst>
          </p:cNvPr>
          <p:cNvSpPr/>
          <p:nvPr/>
        </p:nvSpPr>
        <p:spPr>
          <a:xfrm flipH="1">
            <a:off x="5030174" y="2720232"/>
            <a:ext cx="276144" cy="184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600CBA3-BCA8-4E8F-A7AB-1AB558D87626}"/>
              </a:ext>
            </a:extLst>
          </p:cNvPr>
          <p:cNvSpPr txBox="1"/>
          <p:nvPr/>
        </p:nvSpPr>
        <p:spPr>
          <a:xfrm>
            <a:off x="261759" y="6449451"/>
            <a:ext cx="8878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u="sng" dirty="0">
                <a:solidFill>
                  <a:srgbClr val="FF0000"/>
                </a:solidFill>
              </a:rPr>
              <a:t>Stable energy recovery of about 0.3 mA was successfully done without beam loss.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514AB82-61A4-36B6-3692-E858AF6F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438" y="6469711"/>
            <a:ext cx="2844800" cy="365125"/>
          </a:xfrm>
        </p:spPr>
        <p:txBody>
          <a:bodyPr/>
          <a:lstStyle/>
          <a:p>
            <a:pPr>
              <a:defRPr/>
            </a:pPr>
            <a:fld id="{3881466D-5E5C-4A4F-8F94-950CBFA8B0E8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4729FA5D-C82E-A206-735E-C304DDF18718}"/>
              </a:ext>
            </a:extLst>
          </p:cNvPr>
          <p:cNvSpPr/>
          <p:nvPr/>
        </p:nvSpPr>
        <p:spPr>
          <a:xfrm>
            <a:off x="8768389" y="6419009"/>
            <a:ext cx="239429" cy="157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27E9B9-1C36-A847-D48B-7A161373E56D}"/>
              </a:ext>
            </a:extLst>
          </p:cNvPr>
          <p:cNvSpPr txBox="1"/>
          <p:nvPr/>
        </p:nvSpPr>
        <p:spPr>
          <a:xfrm>
            <a:off x="9222464" y="6160384"/>
            <a:ext cx="2707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Next, we try to increase beam current more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998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36" y="332656"/>
            <a:ext cx="619125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タイトル 1"/>
          <p:cNvSpPr>
            <a:spLocks noGrp="1"/>
          </p:cNvSpPr>
          <p:nvPr>
            <p:ph type="title"/>
          </p:nvPr>
        </p:nvSpPr>
        <p:spPr>
          <a:xfrm>
            <a:off x="150516" y="-11128"/>
            <a:ext cx="5214540" cy="368300"/>
          </a:xfrm>
        </p:spPr>
        <p:txBody>
          <a:bodyPr/>
          <a:lstStyle/>
          <a:p>
            <a:pPr>
              <a:defRPr/>
            </a:pPr>
            <a:r>
              <a:rPr lang="en-US" altLang="ja-JP" sz="1600" u="sng" dirty="0"/>
              <a:t>Comact ERL (</a:t>
            </a:r>
            <a:r>
              <a:rPr lang="en-US" altLang="ja-JP" sz="1600" u="sng" dirty="0" err="1"/>
              <a:t>cERL</a:t>
            </a:r>
            <a:r>
              <a:rPr lang="en-US" altLang="ja-JP" sz="1600" u="sng" dirty="0"/>
              <a:t>) in KEK &amp; </a:t>
            </a:r>
            <a:r>
              <a:rPr lang="en-US" altLang="ja-JP" sz="1600" u="sng" dirty="0" err="1"/>
              <a:t>cERL</a:t>
            </a:r>
            <a:r>
              <a:rPr lang="en-US" altLang="ja-JP" sz="1600" u="sng" dirty="0"/>
              <a:t> cryomodules</a:t>
            </a:r>
            <a:endParaRPr lang="ja-JP" altLang="en-US" sz="1600" dirty="0"/>
          </a:p>
        </p:txBody>
      </p:sp>
      <p:sp>
        <p:nvSpPr>
          <p:cNvPr id="4100" name="テキスト ボックス 459"/>
          <p:cNvSpPr txBox="1">
            <a:spLocks noChangeArrowheads="1"/>
          </p:cNvSpPr>
          <p:nvPr/>
        </p:nvSpPr>
        <p:spPr bwMode="auto">
          <a:xfrm>
            <a:off x="3440287" y="2663107"/>
            <a:ext cx="1490769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Injector-linac</a:t>
            </a:r>
            <a:endParaRPr lang="ja-JP" altLang="en-US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テキスト ボックス 461"/>
          <p:cNvSpPr txBox="1">
            <a:spLocks noChangeArrowheads="1"/>
          </p:cNvSpPr>
          <p:nvPr/>
        </p:nvSpPr>
        <p:spPr bwMode="auto">
          <a:xfrm>
            <a:off x="5785023" y="1369293"/>
            <a:ext cx="93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Dump</a:t>
            </a:r>
            <a:endParaRPr lang="ja-JP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テキスト ボックス 462"/>
          <p:cNvSpPr txBox="1">
            <a:spLocks noChangeArrowheads="1"/>
          </p:cNvSpPr>
          <p:nvPr/>
        </p:nvSpPr>
        <p:spPr bwMode="auto">
          <a:xfrm>
            <a:off x="1047924" y="873994"/>
            <a:ext cx="1236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Recirculation (return) loop</a:t>
            </a:r>
            <a:endParaRPr lang="ja-JP" altLang="en-US" sz="1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テキスト ボックス 463"/>
          <p:cNvSpPr txBox="1">
            <a:spLocks noChangeArrowheads="1"/>
          </p:cNvSpPr>
          <p:nvPr/>
        </p:nvSpPr>
        <p:spPr bwMode="auto">
          <a:xfrm rot="-1584061">
            <a:off x="3100561" y="1328019"/>
            <a:ext cx="171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Arial" panose="020B0604020202020204" pitchFamily="34" charset="0"/>
                <a:cs typeface="Arial" panose="020B0604020202020204" pitchFamily="34" charset="0"/>
              </a:rPr>
              <a:t>Injector diagnostic line</a:t>
            </a:r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直線コネクタ 53"/>
          <p:cNvCxnSpPr>
            <a:endCxn id="4100" idx="1"/>
          </p:cNvCxnSpPr>
          <p:nvPr/>
        </p:nvCxnSpPr>
        <p:spPr>
          <a:xfrm>
            <a:off x="3260898" y="2767882"/>
            <a:ext cx="179388" cy="80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837286" y="1512169"/>
            <a:ext cx="652462" cy="277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7" name="テキスト ボックス 467"/>
          <p:cNvSpPr txBox="1">
            <a:spLocks noChangeArrowheads="1"/>
          </p:cNvSpPr>
          <p:nvPr/>
        </p:nvSpPr>
        <p:spPr bwMode="auto">
          <a:xfrm>
            <a:off x="4367386" y="2126532"/>
            <a:ext cx="1458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Merger</a:t>
            </a:r>
            <a:endParaRPr lang="ja-JP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直線コネクタ 57"/>
          <p:cNvCxnSpPr>
            <a:endCxn id="4107" idx="1"/>
          </p:cNvCxnSpPr>
          <p:nvPr/>
        </p:nvCxnSpPr>
        <p:spPr>
          <a:xfrm>
            <a:off x="3733974" y="2221781"/>
            <a:ext cx="633413" cy="8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1940099" y="1474069"/>
            <a:ext cx="263525" cy="493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10" name="テキスト ボックス 381"/>
          <p:cNvSpPr txBox="1">
            <a:spLocks noChangeArrowheads="1"/>
          </p:cNvSpPr>
          <p:nvPr/>
        </p:nvSpPr>
        <p:spPr bwMode="auto">
          <a:xfrm>
            <a:off x="1028874" y="332305"/>
            <a:ext cx="2252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u="sng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ERL Layout</a:t>
            </a:r>
            <a:endParaRPr lang="ja-JP" altLang="en-US" sz="1600" b="1" u="sng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75295" y="3849841"/>
            <a:ext cx="1298575" cy="56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216573" y="418053"/>
            <a:ext cx="781050" cy="27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14" name="テキスト ボックス 458"/>
          <p:cNvSpPr txBox="1">
            <a:spLocks noChangeArrowheads="1"/>
          </p:cNvSpPr>
          <p:nvPr/>
        </p:nvSpPr>
        <p:spPr bwMode="auto">
          <a:xfrm>
            <a:off x="1050060" y="2971081"/>
            <a:ext cx="13726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Photocathode DC gun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(Not SRF Gun)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6" name="テキスト ボックス 8"/>
          <p:cNvSpPr txBox="1">
            <a:spLocks noChangeArrowheads="1"/>
          </p:cNvSpPr>
          <p:nvPr/>
        </p:nvSpPr>
        <p:spPr bwMode="auto">
          <a:xfrm>
            <a:off x="8393547" y="120999"/>
            <a:ext cx="218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u="sng">
                <a:solidFill>
                  <a:srgbClr val="00B050"/>
                </a:solidFill>
                <a:latin typeface="Arial" panose="020B0604020202020204" pitchFamily="34" charset="0"/>
              </a:rPr>
              <a:t>Main linac module</a:t>
            </a:r>
            <a:endParaRPr lang="ja-JP" altLang="en-US" sz="1800" b="1" u="sng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902499" y="1702668"/>
            <a:ext cx="950913" cy="61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18" name="テキスト ボックス 460"/>
          <p:cNvSpPr txBox="1">
            <a:spLocks noChangeArrowheads="1"/>
          </p:cNvSpPr>
          <p:nvPr/>
        </p:nvSpPr>
        <p:spPr bwMode="auto">
          <a:xfrm>
            <a:off x="4910311" y="1709018"/>
            <a:ext cx="1522412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Main-linac </a:t>
            </a:r>
            <a:endParaRPr lang="ja-JP" altLang="en-US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19" name="グループ化 1"/>
          <p:cNvGrpSpPr>
            <a:grpSpLocks/>
          </p:cNvGrpSpPr>
          <p:nvPr/>
        </p:nvGrpSpPr>
        <p:grpSpPr bwMode="auto">
          <a:xfrm>
            <a:off x="7923647" y="1983137"/>
            <a:ext cx="3228975" cy="2025650"/>
            <a:chOff x="5634386" y="4199732"/>
            <a:chExt cx="3229992" cy="2025650"/>
          </a:xfrm>
        </p:grpSpPr>
        <p:grpSp>
          <p:nvGrpSpPr>
            <p:cNvPr id="4150" name="グループ化 27"/>
            <p:cNvGrpSpPr>
              <a:grpSpLocks/>
            </p:cNvGrpSpPr>
            <p:nvPr/>
          </p:nvGrpSpPr>
          <p:grpSpPr bwMode="auto">
            <a:xfrm>
              <a:off x="5634386" y="4199732"/>
              <a:ext cx="3229992" cy="1998662"/>
              <a:chOff x="2043624" y="700486"/>
              <a:chExt cx="4473734" cy="2709463"/>
            </a:xfrm>
          </p:grpSpPr>
          <p:pic>
            <p:nvPicPr>
              <p:cNvPr id="4158" name="図 165" descr="断熱真空タンク_斜め上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9213" y="873125"/>
                <a:ext cx="3544886" cy="2536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59" name="Text Box 16"/>
              <p:cNvSpPr txBox="1">
                <a:spLocks noChangeArrowheads="1"/>
              </p:cNvSpPr>
              <p:nvPr/>
            </p:nvSpPr>
            <p:spPr bwMode="auto">
              <a:xfrm>
                <a:off x="2043624" y="2957667"/>
                <a:ext cx="1364111" cy="333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>
                    <a:solidFill>
                      <a:srgbClr val="FF9900"/>
                    </a:solidFill>
                    <a:latin typeface="Arial" panose="020B0604020202020204" pitchFamily="34" charset="0"/>
                  </a:rPr>
                  <a:t>Input couplers</a:t>
                </a:r>
              </a:p>
            </p:txBody>
          </p:sp>
          <p:sp>
            <p:nvSpPr>
              <p:cNvPr id="4160" name="Text Box 18"/>
              <p:cNvSpPr txBox="1">
                <a:spLocks noChangeArrowheads="1"/>
              </p:cNvSpPr>
              <p:nvPr/>
            </p:nvSpPr>
            <p:spPr bwMode="auto">
              <a:xfrm>
                <a:off x="2557462" y="710853"/>
                <a:ext cx="915255" cy="333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>
                    <a:solidFill>
                      <a:srgbClr val="C00000"/>
                    </a:solidFill>
                    <a:latin typeface="Arial" panose="020B0604020202020204" pitchFamily="34" charset="0"/>
                  </a:rPr>
                  <a:t>Cryostat</a:t>
                </a:r>
              </a:p>
            </p:txBody>
          </p:sp>
          <p:sp>
            <p:nvSpPr>
              <p:cNvPr id="4161" name="Line 19"/>
              <p:cNvSpPr>
                <a:spLocks noChangeShapeType="1"/>
              </p:cNvSpPr>
              <p:nvPr/>
            </p:nvSpPr>
            <p:spPr bwMode="auto">
              <a:xfrm flipV="1">
                <a:off x="3213100" y="2320925"/>
                <a:ext cx="427038" cy="727075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2" name="Line 22"/>
              <p:cNvSpPr>
                <a:spLocks noChangeShapeType="1"/>
              </p:cNvSpPr>
              <p:nvPr/>
            </p:nvSpPr>
            <p:spPr bwMode="auto">
              <a:xfrm flipV="1">
                <a:off x="3222625" y="2424113"/>
                <a:ext cx="690563" cy="604837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3" name="Text Box 33"/>
              <p:cNvSpPr txBox="1">
                <a:spLocks noChangeArrowheads="1"/>
              </p:cNvSpPr>
              <p:nvPr/>
            </p:nvSpPr>
            <p:spPr bwMode="auto">
              <a:xfrm>
                <a:off x="5247754" y="1477413"/>
                <a:ext cx="717813" cy="333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Tuner</a:t>
                </a:r>
              </a:p>
            </p:txBody>
          </p:sp>
          <p:sp>
            <p:nvSpPr>
              <p:cNvPr id="4164" name="Line 34"/>
              <p:cNvSpPr>
                <a:spLocks noChangeShapeType="1"/>
              </p:cNvSpPr>
              <p:nvPr/>
            </p:nvSpPr>
            <p:spPr bwMode="auto">
              <a:xfrm flipH="1">
                <a:off x="5169956" y="1739605"/>
                <a:ext cx="346075" cy="636587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5" name="Text Box 35"/>
              <p:cNvSpPr txBox="1">
                <a:spLocks noChangeArrowheads="1"/>
              </p:cNvSpPr>
              <p:nvPr/>
            </p:nvSpPr>
            <p:spPr bwMode="auto">
              <a:xfrm>
                <a:off x="5521814" y="785518"/>
                <a:ext cx="995544" cy="54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>
                    <a:solidFill>
                      <a:srgbClr val="7030A0"/>
                    </a:solidFill>
                    <a:latin typeface="Arial" panose="020B0604020202020204" pitchFamily="34" charset="0"/>
                  </a:rPr>
                  <a:t>HOM absorber</a:t>
                </a:r>
              </a:p>
            </p:txBody>
          </p:sp>
          <p:sp>
            <p:nvSpPr>
              <p:cNvPr id="4166" name="Line 36"/>
              <p:cNvSpPr>
                <a:spLocks noChangeShapeType="1"/>
              </p:cNvSpPr>
              <p:nvPr/>
            </p:nvSpPr>
            <p:spPr bwMode="auto">
              <a:xfrm flipH="1">
                <a:off x="4189939" y="1114706"/>
                <a:ext cx="1410860" cy="790294"/>
              </a:xfrm>
              <a:prstGeom prst="line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7" name="Text Box 17"/>
              <p:cNvSpPr txBox="1">
                <a:spLocks noChangeArrowheads="1"/>
              </p:cNvSpPr>
              <p:nvPr/>
            </p:nvSpPr>
            <p:spPr bwMode="auto">
              <a:xfrm>
                <a:off x="3462453" y="700486"/>
                <a:ext cx="2100807" cy="333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Two 9-cell SC cavities</a:t>
                </a:r>
              </a:p>
            </p:txBody>
          </p:sp>
        </p:grpSp>
        <p:cxnSp>
          <p:nvCxnSpPr>
            <p:cNvPr id="35" name="直線矢印コネクタ 34"/>
            <p:cNvCxnSpPr/>
            <p:nvPr/>
          </p:nvCxnSpPr>
          <p:spPr>
            <a:xfrm flipH="1">
              <a:off x="6765042" y="4477544"/>
              <a:ext cx="524040" cy="292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>
              <a:off x="7417709" y="4477544"/>
              <a:ext cx="158800" cy="7731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3" name="Line 36"/>
            <p:cNvSpPr>
              <a:spLocks noChangeShapeType="1"/>
            </p:cNvSpPr>
            <p:nvPr/>
          </p:nvSpPr>
          <p:spPr bwMode="auto">
            <a:xfrm flipH="1">
              <a:off x="8034686" y="4529932"/>
              <a:ext cx="180975" cy="874712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54" name="Line 36"/>
            <p:cNvSpPr>
              <a:spLocks noChangeShapeType="1"/>
            </p:cNvSpPr>
            <p:nvPr/>
          </p:nvSpPr>
          <p:spPr bwMode="auto">
            <a:xfrm flipH="1">
              <a:off x="6518623" y="4479132"/>
              <a:ext cx="1666875" cy="258762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flipH="1" flipV="1">
              <a:off x="8102138" y="5609432"/>
              <a:ext cx="433523" cy="241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6" name="テキスト ボックス 13"/>
            <p:cNvSpPr txBox="1">
              <a:spLocks noChangeArrowheads="1"/>
            </p:cNvSpPr>
            <p:nvPr/>
          </p:nvSpPr>
          <p:spPr bwMode="auto">
            <a:xfrm>
              <a:off x="7736236" y="5949157"/>
              <a:ext cx="898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e-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 flipH="1" flipV="1">
              <a:off x="5710610" y="4407694"/>
              <a:ext cx="436699" cy="241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正方形/長方形 45"/>
          <p:cNvSpPr/>
          <p:nvPr/>
        </p:nvSpPr>
        <p:spPr>
          <a:xfrm>
            <a:off x="6221586" y="951781"/>
            <a:ext cx="109855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075438" y="413926"/>
            <a:ext cx="3087688" cy="646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200" b="1" dirty="0">
                <a:solidFill>
                  <a:srgbClr val="3333FF"/>
                </a:solidFill>
                <a:latin typeface="Microsoft YaHei" pitchFamily="34" charset="-122"/>
                <a:ea typeface="Microsoft YaHei" pitchFamily="34" charset="-122"/>
              </a:rPr>
              <a:t>HOM damped  (for 100mA circulation to suppress HOM-BBU in design)</a:t>
            </a:r>
          </a:p>
          <a:p>
            <a:pPr>
              <a:defRPr/>
            </a:pPr>
            <a:r>
              <a:rPr lang="en-US" altLang="ja-JP" sz="1200" b="1" dirty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  9-cell cavity (ERL-model2)× 2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7194379" y="140050"/>
            <a:ext cx="4698765" cy="4329113"/>
          </a:xfrm>
          <a:prstGeom prst="roundRect">
            <a:avLst>
              <a:gd name="adj" fmla="val 3177"/>
            </a:avLst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25" name="テキスト ボックス 8"/>
          <p:cNvSpPr txBox="1">
            <a:spLocks noChangeArrowheads="1"/>
          </p:cNvSpPr>
          <p:nvPr/>
        </p:nvSpPr>
        <p:spPr bwMode="auto">
          <a:xfrm>
            <a:off x="7227708" y="3977682"/>
            <a:ext cx="4665436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ial" panose="020B0604020202020204" pitchFamily="34" charset="0"/>
              </a:rPr>
              <a:t>Requirement was satisfied at V.T</a:t>
            </a:r>
            <a:r>
              <a:rPr lang="en-US" altLang="ja-JP" sz="1200" u="sng" dirty="0">
                <a:latin typeface="Arial" panose="020B0604020202020204" pitchFamily="34" charset="0"/>
              </a:rPr>
              <a:t>. </a:t>
            </a:r>
            <a:r>
              <a:rPr lang="en-US" altLang="ja-JP" sz="1200" b="1" u="sng" dirty="0">
                <a:latin typeface="Arial" panose="020B0604020202020204" pitchFamily="34" charset="0"/>
              </a:rPr>
              <a:t>Issue</a:t>
            </a:r>
            <a:r>
              <a:rPr lang="en-US" altLang="ja-JP" sz="1200" b="1" dirty="0">
                <a:latin typeface="Arial" panose="020B0604020202020204" pitchFamily="34" charset="0"/>
              </a:rPr>
              <a:t>:</a:t>
            </a:r>
            <a:r>
              <a:rPr lang="en-US" altLang="ja-JP" sz="1200" dirty="0">
                <a:latin typeface="Arial" panose="020B0604020202020204" pitchFamily="34" charset="0"/>
              </a:rPr>
              <a:t> Heavy F.E was met @9-10MV/m after string assembly. &amp; </a:t>
            </a:r>
            <a:r>
              <a:rPr lang="en-US" altLang="ja-JP" sz="1200" dirty="0">
                <a:latin typeface="Arial" panose="020B0604020202020204" pitchFamily="34" charset="0"/>
                <a:sym typeface="Wingdings" panose="05000000000000000000" pitchFamily="2" charset="2"/>
              </a:rPr>
              <a:t>met quench shown later In detail</a:t>
            </a:r>
            <a:endParaRPr lang="ja-JP" altLang="en-US" sz="1200" dirty="0">
              <a:latin typeface="Arial" panose="020B0604020202020204" pitchFamily="34" charset="0"/>
            </a:endParaRPr>
          </a:p>
        </p:txBody>
      </p:sp>
      <p:sp>
        <p:nvSpPr>
          <p:cNvPr id="4126" name="テキスト ボックス 9"/>
          <p:cNvSpPr txBox="1">
            <a:spLocks noChangeArrowheads="1"/>
          </p:cNvSpPr>
          <p:nvPr/>
        </p:nvSpPr>
        <p:spPr bwMode="auto">
          <a:xfrm>
            <a:off x="3264073" y="3125068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B0F0"/>
                </a:solidFill>
                <a:latin typeface="Arial" panose="020B0604020202020204" pitchFamily="34" charset="0"/>
              </a:rPr>
              <a:t>3MeV</a:t>
            </a:r>
            <a:endParaRPr lang="ja-JP" altLang="en-US" sz="18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4127" name="テキスト ボックス 52"/>
          <p:cNvSpPr txBox="1">
            <a:spLocks noChangeArrowheads="1"/>
          </p:cNvSpPr>
          <p:nvPr/>
        </p:nvSpPr>
        <p:spPr bwMode="auto">
          <a:xfrm>
            <a:off x="2290937" y="781918"/>
            <a:ext cx="91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FF"/>
                </a:solidFill>
                <a:latin typeface="Arial" panose="020B0604020202020204" pitchFamily="34" charset="0"/>
              </a:rPr>
              <a:t>20MeV</a:t>
            </a:r>
            <a:endParaRPr lang="ja-JP" altLang="en-US" sz="18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4128" name="Picture 2" descr="2セルクライオスタット（ホワイト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22978"/>
          <a:stretch>
            <a:fillRect/>
          </a:stretch>
        </p:blipFill>
        <p:spPr bwMode="auto">
          <a:xfrm>
            <a:off x="3724681" y="4248820"/>
            <a:ext cx="2259972" cy="189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直線矢印コネクタ 58"/>
          <p:cNvCxnSpPr/>
          <p:nvPr/>
        </p:nvCxnSpPr>
        <p:spPr>
          <a:xfrm flipH="1" flipV="1">
            <a:off x="5031193" y="5374556"/>
            <a:ext cx="355600" cy="26670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0" name="テキスト ボックス 45"/>
          <p:cNvSpPr txBox="1">
            <a:spLocks noChangeArrowheads="1"/>
          </p:cNvSpPr>
          <p:nvPr/>
        </p:nvSpPr>
        <p:spPr bwMode="auto">
          <a:xfrm>
            <a:off x="5136907" y="5562316"/>
            <a:ext cx="1165225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FF6600"/>
                </a:solidFill>
                <a:latin typeface="Comic Sans MS" panose="030F0702030302020204" pitchFamily="66" charset="0"/>
              </a:rPr>
              <a:t>Input Coupler</a:t>
            </a:r>
            <a:endParaRPr lang="ja-JP" altLang="en-US" sz="12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2" name="直線矢印コネクタ 61"/>
          <p:cNvCxnSpPr>
            <a:stCxn id="4132" idx="1"/>
          </p:cNvCxnSpPr>
          <p:nvPr/>
        </p:nvCxnSpPr>
        <p:spPr>
          <a:xfrm flipH="1" flipV="1">
            <a:off x="4329520" y="5585694"/>
            <a:ext cx="611186" cy="4604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2" name="テキスト ボックス 47"/>
          <p:cNvSpPr txBox="1">
            <a:spLocks noChangeArrowheads="1"/>
          </p:cNvSpPr>
          <p:nvPr/>
        </p:nvSpPr>
        <p:spPr bwMode="auto">
          <a:xfrm>
            <a:off x="4940707" y="5831076"/>
            <a:ext cx="1241425" cy="4302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 dirty="0">
                <a:solidFill>
                  <a:srgbClr val="7030A0"/>
                </a:solidFill>
                <a:latin typeface="Comic Sans MS" panose="030F0702030302020204" pitchFamily="66" charset="0"/>
              </a:rPr>
              <a:t>HOM Coupler &amp;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100" dirty="0">
                <a:solidFill>
                  <a:srgbClr val="7030A0"/>
                </a:solidFill>
                <a:latin typeface="Comic Sans MS" panose="030F0702030302020204" pitchFamily="66" charset="0"/>
              </a:rPr>
              <a:t>RF Feedthrough</a:t>
            </a:r>
            <a:endParaRPr lang="ja-JP" altLang="en-US" sz="11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 flipH="1">
            <a:off x="4523195" y="4444281"/>
            <a:ext cx="100013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4" name="テキスト ボックス 50"/>
          <p:cNvSpPr txBox="1">
            <a:spLocks noChangeArrowheads="1"/>
          </p:cNvSpPr>
          <p:nvPr/>
        </p:nvSpPr>
        <p:spPr bwMode="auto">
          <a:xfrm>
            <a:off x="4115940" y="4156348"/>
            <a:ext cx="1004888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2-cell Cavity</a:t>
            </a:r>
            <a:endParaRPr lang="ja-JP" altLang="en-US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6" name="直線矢印コネクタ 65"/>
          <p:cNvCxnSpPr/>
          <p:nvPr/>
        </p:nvCxnSpPr>
        <p:spPr>
          <a:xfrm flipH="1">
            <a:off x="5175657" y="4190281"/>
            <a:ext cx="336550" cy="8429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6" name="テキスト ボックス 58"/>
          <p:cNvSpPr txBox="1">
            <a:spLocks noChangeArrowheads="1"/>
          </p:cNvSpPr>
          <p:nvPr/>
        </p:nvSpPr>
        <p:spPr bwMode="auto">
          <a:xfrm>
            <a:off x="5356399" y="3501009"/>
            <a:ext cx="60801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rgbClr val="00B050"/>
                </a:solidFill>
                <a:latin typeface="Comic Sans MS" panose="030F0702030302020204" pitchFamily="66" charset="0"/>
              </a:rPr>
              <a:t>Tuner</a:t>
            </a:r>
            <a:endParaRPr lang="ja-JP" altLang="en-US" sz="120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137" name="Text Box 18"/>
          <p:cNvSpPr txBox="1">
            <a:spLocks noChangeArrowheads="1"/>
          </p:cNvSpPr>
          <p:nvPr/>
        </p:nvSpPr>
        <p:spPr bwMode="auto">
          <a:xfrm>
            <a:off x="3635782" y="4504606"/>
            <a:ext cx="9271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solidFill>
                  <a:srgbClr val="C00000"/>
                </a:solidFill>
                <a:latin typeface="Arial" panose="020B0604020202020204" pitchFamily="34" charset="0"/>
              </a:rPr>
              <a:t>Cryostat</a:t>
            </a:r>
          </a:p>
        </p:txBody>
      </p:sp>
      <p:cxnSp>
        <p:nvCxnSpPr>
          <p:cNvPr id="69" name="直線矢印コネクタ 68"/>
          <p:cNvCxnSpPr/>
          <p:nvPr/>
        </p:nvCxnSpPr>
        <p:spPr>
          <a:xfrm flipV="1">
            <a:off x="3645334" y="5730592"/>
            <a:ext cx="373062" cy="219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9" name="テキスト ボックス 13"/>
          <p:cNvSpPr txBox="1">
            <a:spLocks noChangeArrowheads="1"/>
          </p:cNvSpPr>
          <p:nvPr/>
        </p:nvSpPr>
        <p:spPr bwMode="auto">
          <a:xfrm>
            <a:off x="3648481" y="5883682"/>
            <a:ext cx="898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latin typeface="Arial" panose="020B0604020202020204" pitchFamily="34" charset="0"/>
              </a:rPr>
              <a:t>e-</a:t>
            </a:r>
            <a:endParaRPr lang="ja-JP" altLang="en-US" sz="1200">
              <a:latin typeface="Arial" panose="020B0604020202020204" pitchFamily="34" charset="0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468650" y="3831507"/>
            <a:ext cx="6302384" cy="2952749"/>
          </a:xfrm>
          <a:prstGeom prst="roundRect">
            <a:avLst>
              <a:gd name="adj" fmla="val 31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41" name="テキスト ボックス 7"/>
          <p:cNvSpPr txBox="1">
            <a:spLocks noChangeArrowheads="1"/>
          </p:cNvSpPr>
          <p:nvPr/>
        </p:nvSpPr>
        <p:spPr bwMode="auto">
          <a:xfrm>
            <a:off x="427619" y="3849586"/>
            <a:ext cx="1903412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u="sng" dirty="0">
                <a:solidFill>
                  <a:srgbClr val="00B050"/>
                </a:solidFill>
                <a:latin typeface="Arial" panose="020B0604020202020204" pitchFamily="34" charset="0"/>
              </a:rPr>
              <a:t>Injector module</a:t>
            </a:r>
            <a:endParaRPr lang="ja-JP" altLang="en-US" sz="1800" b="1" u="sng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331046" y="4314834"/>
            <a:ext cx="16129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b="1" dirty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2-cell cavity × 3</a:t>
            </a:r>
          </a:p>
          <a:p>
            <a:pPr>
              <a:defRPr/>
            </a:pPr>
            <a:r>
              <a:rPr lang="en-US" altLang="ja-JP" sz="1400" b="1" dirty="0">
                <a:solidFill>
                  <a:srgbClr val="3333FF"/>
                </a:solidFill>
                <a:latin typeface="Microsoft YaHei" pitchFamily="34" charset="-122"/>
                <a:ea typeface="Microsoft YaHei" pitchFamily="34" charset="-122"/>
              </a:rPr>
              <a:t>Double coupler</a:t>
            </a:r>
            <a:endParaRPr lang="ja-JP" altLang="en-US" sz="1400" b="1" dirty="0">
              <a:solidFill>
                <a:srgbClr val="3333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143" name="Text Box 19"/>
          <p:cNvSpPr txBox="1">
            <a:spLocks noChangeArrowheads="1"/>
          </p:cNvSpPr>
          <p:nvPr/>
        </p:nvSpPr>
        <p:spPr bwMode="auto">
          <a:xfrm>
            <a:off x="1231412" y="4769552"/>
            <a:ext cx="2192338" cy="14462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RF frequency:  1.3 GHz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Input power :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10kW/coupler (10mA, 5MeV)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1000" b="1" dirty="0">
                <a:solidFill>
                  <a:srgbClr val="3333FF"/>
                </a:solidFill>
                <a:latin typeface="Arial" panose="020B0604020202020204" pitchFamily="34" charset="0"/>
              </a:rPr>
              <a:t>180kW/coupler (100mA, 10MeV) </a:t>
            </a:r>
            <a:endParaRPr lang="en-US" altLang="ja-JP" sz="1000" b="1" baseline="500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i="1" dirty="0" err="1">
                <a:solidFill>
                  <a:srgbClr val="333399"/>
                </a:solidFill>
                <a:latin typeface="Arial" panose="020B0604020202020204" pitchFamily="34" charset="0"/>
              </a:rPr>
              <a:t>E</a:t>
            </a:r>
            <a:r>
              <a:rPr lang="en-US" altLang="ja-JP" sz="1000" b="1" baseline="-25000" dirty="0" err="1">
                <a:solidFill>
                  <a:srgbClr val="333399"/>
                </a:solidFill>
                <a:latin typeface="Arial" panose="020B0604020202020204" pitchFamily="34" charset="0"/>
              </a:rPr>
              <a:t>acc</a:t>
            </a: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:  </a:t>
            </a:r>
            <a:r>
              <a:rPr lang="ja-JP" altLang="en-US" sz="1000" b="1" dirty="0">
                <a:solidFill>
                  <a:srgbClr val="333399"/>
                </a:solidFill>
                <a:latin typeface="Arial" panose="020B0604020202020204" pitchFamily="34" charset="0"/>
              </a:rPr>
              <a:t>　　  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7.6MV/m</a:t>
            </a:r>
            <a:r>
              <a:rPr lang="ja-JP" altLang="en-US" sz="10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5MeV</a:t>
            </a:r>
            <a:r>
              <a:rPr lang="ja-JP" altLang="en-US" sz="1000" b="1" dirty="0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endParaRPr lang="en-US" altLang="ja-JP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</a:t>
            </a:r>
            <a:r>
              <a:rPr lang="en-US" altLang="ja-JP" sz="1000" b="1" dirty="0">
                <a:solidFill>
                  <a:srgbClr val="3333FF"/>
                </a:solidFill>
                <a:latin typeface="Arial" panose="020B0604020202020204" pitchFamily="34" charset="0"/>
              </a:rPr>
              <a:t>15MV/m (10MeV)     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Unloaded-Q:</a:t>
            </a:r>
            <a:r>
              <a:rPr lang="ja-JP" altLang="en-US" sz="1000" b="1" dirty="0">
                <a:solidFill>
                  <a:srgbClr val="333399"/>
                </a:solidFill>
                <a:latin typeface="Arial" panose="020B0604020202020204" pitchFamily="34" charset="0"/>
              </a:rPr>
              <a:t>　　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lang="en-US" altLang="ja-JP" sz="1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 &gt; 1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ja-JP" sz="10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144" name="テキスト ボックス 13"/>
          <p:cNvSpPr txBox="1">
            <a:spLocks noChangeArrowheads="1"/>
          </p:cNvSpPr>
          <p:nvPr/>
        </p:nvSpPr>
        <p:spPr bwMode="auto">
          <a:xfrm>
            <a:off x="4973454" y="3084091"/>
            <a:ext cx="179758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ial" panose="020B0604020202020204" pitchFamily="34" charset="0"/>
              </a:rPr>
              <a:t>Target Energy : 35MeV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3333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Change 20MeV due to field emission</a:t>
            </a:r>
            <a:endParaRPr lang="en-US" altLang="ja-JP" sz="12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4145" name="Text Box 19"/>
          <p:cNvSpPr txBox="1">
            <a:spLocks noChangeArrowheads="1"/>
          </p:cNvSpPr>
          <p:nvPr/>
        </p:nvSpPr>
        <p:spPr bwMode="auto">
          <a:xfrm>
            <a:off x="7637637" y="1069168"/>
            <a:ext cx="2646363" cy="8461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RF frequency:  1.3 GHz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Input power :   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20kW CW (SW) </a:t>
            </a:r>
            <a:endParaRPr lang="en-US" altLang="ja-JP" sz="1000" b="1" baseline="50000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i="1" dirty="0" err="1">
                <a:solidFill>
                  <a:srgbClr val="333399"/>
                </a:solidFill>
                <a:latin typeface="Arial" panose="020B0604020202020204" pitchFamily="34" charset="0"/>
              </a:rPr>
              <a:t>E</a:t>
            </a:r>
            <a:r>
              <a:rPr lang="en-US" altLang="ja-JP" sz="1000" b="1" baseline="-25000" dirty="0" err="1">
                <a:solidFill>
                  <a:srgbClr val="333399"/>
                </a:solidFill>
                <a:latin typeface="Arial" panose="020B0604020202020204" pitchFamily="34" charset="0"/>
              </a:rPr>
              <a:t>acc</a:t>
            </a: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:  </a:t>
            </a:r>
            <a:r>
              <a:rPr lang="ja-JP" altLang="en-US" sz="1000" b="1" dirty="0">
                <a:solidFill>
                  <a:srgbClr val="333399"/>
                </a:solidFill>
                <a:latin typeface="Arial" panose="020B0604020202020204" pitchFamily="34" charset="0"/>
              </a:rPr>
              <a:t>　　          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15 MV/m</a:t>
            </a:r>
            <a:r>
              <a:rPr lang="ja-JP" altLang="en-US" sz="10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design</a:t>
            </a:r>
            <a:r>
              <a:rPr lang="ja-JP" altLang="en-US" sz="1000" b="1" dirty="0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endParaRPr lang="en-US" altLang="ja-JP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Unloaded-Q:</a:t>
            </a:r>
            <a:r>
              <a:rPr lang="ja-JP" altLang="en-US" sz="1000" b="1" dirty="0">
                <a:solidFill>
                  <a:srgbClr val="333399"/>
                </a:solidFill>
                <a:latin typeface="Arial" panose="020B0604020202020204" pitchFamily="34" charset="0"/>
              </a:rPr>
              <a:t>　　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lang="en-US" altLang="ja-JP" sz="1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 &gt; 1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ja-JP" sz="10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146" name="テキスト ボックス 78"/>
          <p:cNvSpPr txBox="1">
            <a:spLocks noChangeArrowheads="1"/>
          </p:cNvSpPr>
          <p:nvPr/>
        </p:nvSpPr>
        <p:spPr bwMode="auto">
          <a:xfrm>
            <a:off x="551383" y="6228652"/>
            <a:ext cx="616709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en-US" altLang="ja-JP" sz="1200" b="1" u="sng" dirty="0"/>
              <a:t>Issue: </a:t>
            </a:r>
            <a:r>
              <a:rPr lang="en-US" altLang="ja-JP" sz="1200" dirty="0"/>
              <a:t>We met the HOM coupler heating if field </a:t>
            </a:r>
            <a:r>
              <a:rPr lang="en-US" altLang="ja-JP" sz="1200" dirty="0" err="1"/>
              <a:t>inceased</a:t>
            </a:r>
            <a:r>
              <a:rPr lang="en-US" altLang="ja-JP" sz="1200" dirty="0"/>
              <a:t> more than 7MV/m. It is the reason for  heating not  perfectly to be </a:t>
            </a:r>
            <a:r>
              <a:rPr lang="en-US" altLang="ja-JP" sz="1200" dirty="0" err="1"/>
              <a:t>filiterd</a:t>
            </a:r>
            <a:r>
              <a:rPr lang="en-US" altLang="ja-JP" sz="1200" dirty="0"/>
              <a:t> in HOM coupler </a:t>
            </a:r>
            <a:r>
              <a:rPr lang="en-US" altLang="ja-JP" sz="1200" dirty="0" err="1"/>
              <a:t>iand</a:t>
            </a:r>
            <a:r>
              <a:rPr lang="en-US" altLang="ja-JP" sz="1200" dirty="0"/>
              <a:t> results in </a:t>
            </a:r>
            <a:r>
              <a:rPr lang="en-US" altLang="ja-JP" sz="1200" dirty="0">
                <a:sym typeface="Wingdings" panose="05000000000000000000" pitchFamily="2" charset="2"/>
              </a:rPr>
              <a:t>lower Q0 than 1x10</a:t>
            </a:r>
            <a:r>
              <a:rPr lang="en-US" altLang="ja-JP" sz="1200" baseline="30000" dirty="0">
                <a:sym typeface="Wingdings" panose="05000000000000000000" pitchFamily="2" charset="2"/>
              </a:rPr>
              <a:t>10</a:t>
            </a:r>
            <a:r>
              <a:rPr lang="en-US" altLang="ja-JP" sz="1200" dirty="0">
                <a:sym typeface="Wingdings" panose="05000000000000000000" pitchFamily="2" charset="2"/>
              </a:rPr>
              <a:t>.</a:t>
            </a:r>
            <a:endParaRPr lang="en-US" altLang="ja-JP" sz="1200" dirty="0"/>
          </a:p>
        </p:txBody>
      </p:sp>
      <p:sp>
        <p:nvSpPr>
          <p:cNvPr id="19" name="下矢印 18"/>
          <p:cNvSpPr/>
          <p:nvPr/>
        </p:nvSpPr>
        <p:spPr>
          <a:xfrm>
            <a:off x="4341987" y="3128243"/>
            <a:ext cx="202009" cy="5815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6508566" y="1723779"/>
            <a:ext cx="550873" cy="225874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71" name="Picture 978" descr="ERL_20080527Di-00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59" y="2152921"/>
            <a:ext cx="1100915" cy="73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xfrm>
            <a:off x="8861013" y="645417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F902D6-9879-493E-91A3-A1642120FACB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75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461531"/>
              </p:ext>
            </p:extLst>
          </p:nvPr>
        </p:nvGraphicFramePr>
        <p:xfrm>
          <a:off x="6894923" y="4809521"/>
          <a:ext cx="4745694" cy="195103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81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 beam energy</a:t>
                      </a:r>
                      <a:endParaRPr kumimoji="1" lang="en-US" altLang="ja-JP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MeV </a:t>
                      </a: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 20MeV </a:t>
                      </a: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17.5MeV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 Injector energy</a:t>
                      </a:r>
                      <a:endParaRPr kumimoji="1" lang="en-US" altLang="ja-JP" sz="1400" b="0" i="0" u="none" strike="noStrike" kern="1200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MeV  </a:t>
                      </a: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2.9MeV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</a:t>
                      </a:r>
                      <a:endParaRPr kumimoji="1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mA (initial goal)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100mA (final)</a:t>
                      </a: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Normalized emittance</a:t>
                      </a:r>
                      <a:endParaRPr kumimoji="1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 ‒ 1</a:t>
                      </a:r>
                      <a:r>
                        <a:rPr kumimoji="1" lang="ja-JP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kumimoji="1" lang="en-US" altLang="ja-JP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1" lang="en-US" altLang="ja-JP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mrad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Bunch 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(bunch compressed)</a:t>
                      </a: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1-3ps (usual)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100fs (short bunch)</a:t>
                      </a:r>
                    </a:p>
                  </a:txBody>
                  <a:tcPr marL="91445" marR="91445" marT="45722" marB="4572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6" name="テキスト ボックス 40"/>
          <p:cNvSpPr txBox="1">
            <a:spLocks noChangeArrowheads="1"/>
          </p:cNvSpPr>
          <p:nvPr/>
        </p:nvSpPr>
        <p:spPr bwMode="auto">
          <a:xfrm>
            <a:off x="8108539" y="4492021"/>
            <a:ext cx="26821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Arial" panose="020B0604020202020204" pitchFamily="34" charset="0"/>
              </a:rPr>
              <a:t>Design parameters of the cERL</a:t>
            </a:r>
            <a:endParaRPr lang="ja-JP" altLang="en-US" sz="1400">
              <a:latin typeface="Arial" panose="020B0604020202020204" pitchFamily="34" charset="0"/>
            </a:endParaRPr>
          </a:p>
        </p:txBody>
      </p:sp>
      <p:pic>
        <p:nvPicPr>
          <p:cNvPr id="77" name="Picture 2" descr="ERL 2cell #2 20090424Di-01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7" r="1488"/>
          <a:stretch>
            <a:fillRect/>
          </a:stretch>
        </p:blipFill>
        <p:spPr bwMode="auto">
          <a:xfrm>
            <a:off x="2329399" y="3585444"/>
            <a:ext cx="993222" cy="73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3073416" y="331019"/>
            <a:ext cx="1584411" cy="542974"/>
            <a:chOff x="2098517" y="331019"/>
            <a:chExt cx="1584411" cy="542974"/>
          </a:xfrm>
        </p:grpSpPr>
        <p:cxnSp>
          <p:nvCxnSpPr>
            <p:cNvPr id="5" name="直線矢印コネクタ 4"/>
            <p:cNvCxnSpPr/>
            <p:nvPr/>
          </p:nvCxnSpPr>
          <p:spPr>
            <a:xfrm flipV="1">
              <a:off x="2098517" y="672029"/>
              <a:ext cx="500248" cy="2019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2510812" y="331019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3333FF"/>
                  </a:solidFill>
                </a:rPr>
                <a:t>17.5 MeV</a:t>
              </a:r>
              <a:endParaRPr kumimoji="1" lang="ja-JP" altLang="en-US" dirty="0">
                <a:solidFill>
                  <a:srgbClr val="3333FF"/>
                </a:solidFill>
              </a:endParaRPr>
            </a:p>
          </p:txBody>
        </p:sp>
      </p:grpSp>
      <p:sp>
        <p:nvSpPr>
          <p:cNvPr id="2" name="Text Box 33">
            <a:extLst>
              <a:ext uri="{FF2B5EF4-FFF2-40B4-BE49-F238E27FC236}">
                <a16:creationId xmlns:a16="http://schemas.microsoft.com/office/drawing/2014/main" id="{C796BE1D-9C45-1336-97E7-AD892416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19" y="4142884"/>
            <a:ext cx="518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B050"/>
                </a:solidFill>
                <a:latin typeface="Arial" panose="020B0604020202020204" pitchFamily="34" charset="0"/>
              </a:rPr>
              <a:t>Tuner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1C34FE3-4F95-0C7E-359D-94C717156577}"/>
              </a:ext>
            </a:extLst>
          </p:cNvPr>
          <p:cNvCxnSpPr/>
          <p:nvPr/>
        </p:nvCxnSpPr>
        <p:spPr>
          <a:xfrm flipV="1">
            <a:off x="6096000" y="331019"/>
            <a:ext cx="949870" cy="450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0EC507-6A87-5BDB-3407-7279C4D40B97}"/>
              </a:ext>
            </a:extLst>
          </p:cNvPr>
          <p:cNvSpPr txBox="1"/>
          <p:nvPr/>
        </p:nvSpPr>
        <p:spPr>
          <a:xfrm>
            <a:off x="5387011" y="-75302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Irradiation beam</a:t>
            </a:r>
          </a:p>
          <a:p>
            <a:r>
              <a:rPr lang="en-US" altLang="ja-JP" sz="1400" dirty="0"/>
              <a:t>Line (IR) (2019)</a:t>
            </a:r>
            <a:r>
              <a:rPr kumimoji="1" lang="en-US" altLang="ja-JP" sz="1400" dirty="0"/>
              <a:t> 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A48251C-FFF9-647D-C97E-CB8D33655A68}"/>
              </a:ext>
            </a:extLst>
          </p:cNvPr>
          <p:cNvSpPr txBox="1"/>
          <p:nvPr/>
        </p:nvSpPr>
        <p:spPr>
          <a:xfrm>
            <a:off x="3260898" y="3873168"/>
            <a:ext cx="35471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dirty="0"/>
              <a:t>K. Watanabe, et al. “Development of the superconducting rf 2-cell cavity for </a:t>
            </a:r>
            <a:r>
              <a:rPr lang="en-US" altLang="ja-JP" sz="800" dirty="0" err="1"/>
              <a:t>cERL</a:t>
            </a:r>
            <a:r>
              <a:rPr lang="en-US" altLang="ja-JP" sz="800" dirty="0"/>
              <a:t> injector at KEK”  </a:t>
            </a:r>
            <a:r>
              <a:rPr lang="en-US" altLang="ja-JP" sz="800" dirty="0" err="1"/>
              <a:t>Nucl</a:t>
            </a:r>
            <a:r>
              <a:rPr lang="en-US" altLang="ja-JP" sz="800" dirty="0"/>
              <a:t>. </a:t>
            </a:r>
            <a:r>
              <a:rPr lang="en-US" altLang="ja-JP" sz="800" dirty="0" err="1"/>
              <a:t>Instru</a:t>
            </a:r>
            <a:r>
              <a:rPr lang="en-US" altLang="ja-JP" sz="800" dirty="0"/>
              <a:t>. Meth. A Vol. 714, p67-82 (2013)</a:t>
            </a:r>
            <a:endParaRPr lang="ja-JP" altLang="en-US" sz="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425D8D-68BA-5EFE-B221-5D3DAC5C81A2}"/>
              </a:ext>
            </a:extLst>
          </p:cNvPr>
          <p:cNvSpPr txBox="1"/>
          <p:nvPr/>
        </p:nvSpPr>
        <p:spPr>
          <a:xfrm>
            <a:off x="10433675" y="1000397"/>
            <a:ext cx="14399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dirty="0" err="1"/>
              <a:t>H.Sakai</a:t>
            </a:r>
            <a:r>
              <a:rPr lang="en-US" altLang="ja-JP" sz="800" dirty="0"/>
              <a:t> et al. “Field emission studies in vertical test and during cryomodule operation using precise x-ray mapping system”. Phys. Rev. Accel. Beams 22, 022002 (2019)</a:t>
            </a:r>
            <a:endParaRPr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52881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3"/>
          <p:cNvSpPr txBox="1">
            <a:spLocks noGrp="1"/>
          </p:cNvSpPr>
          <p:nvPr/>
        </p:nvSpPr>
        <p:spPr bwMode="auto">
          <a:xfrm>
            <a:off x="9021642" y="6500812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fld id="{E6FCC007-7F15-48BF-97DC-0A596EFA41D1}" type="slidenum">
              <a:rPr lang="en-US" altLang="ja-JP" sz="105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  <a:buNone/>
              </a:pPr>
              <a:t>3</a:t>
            </a:fld>
            <a:endParaRPr lang="en-US" altLang="ja-JP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Group 2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638339"/>
              </p:ext>
            </p:extLst>
          </p:nvPr>
        </p:nvGraphicFramePr>
        <p:xfrm>
          <a:off x="380272" y="962818"/>
          <a:ext cx="10381514" cy="1602087"/>
        </p:xfrm>
        <a:graphic>
          <a:graphicData uri="http://schemas.openxmlformats.org/drawingml/2006/table">
            <a:tbl>
              <a:tblPr/>
              <a:tblGrid>
                <a:gridCol w="99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2034605421"/>
                    </a:ext>
                  </a:extLst>
                </a:gridCol>
                <a:gridCol w="940058">
                  <a:extLst>
                    <a:ext uri="{9D8B030D-6E8A-4147-A177-3AD203B41FA5}">
                      <a16:colId xmlns:a16="http://schemas.microsoft.com/office/drawing/2014/main" val="4121570799"/>
                    </a:ext>
                  </a:extLst>
                </a:gridCol>
              </a:tblGrid>
              <a:tr h="115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2012</a:t>
                      </a: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2013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2014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2015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2016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2017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2018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2019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2020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2021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2022</a:t>
                      </a: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74295" marR="74295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491181" y="2096801"/>
            <a:ext cx="925101" cy="17031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55687" y="1690016"/>
            <a:ext cx="271497" cy="1703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2065" y="1264417"/>
            <a:ext cx="11389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Commissioning</a:t>
            </a:r>
            <a:r>
              <a:rPr lang="ja-JP" altLang="en-US" sz="9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of injector&amp; main </a:t>
            </a:r>
            <a:r>
              <a:rPr lang="en-US" altLang="ja-JP" sz="900" dirty="0" err="1">
                <a:solidFill>
                  <a:srgbClr val="FF0000"/>
                </a:solidFill>
                <a:latin typeface="Calibri"/>
                <a:ea typeface="ＭＳ Ｐゴシック"/>
              </a:rPr>
              <a:t>linac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74111" y="2070076"/>
            <a:ext cx="326296" cy="223769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174401" y="1701802"/>
            <a:ext cx="599531" cy="1467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40806" y="1278519"/>
            <a:ext cx="10495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Commissioning of cERL (with loop)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773932" y="2052332"/>
            <a:ext cx="463475" cy="259257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262421" y="1690016"/>
            <a:ext cx="301663" cy="1703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80170" y="124347"/>
            <a:ext cx="2444278" cy="622718"/>
            <a:chOff x="318450" y="1530897"/>
            <a:chExt cx="3198349" cy="830290"/>
          </a:xfrm>
        </p:grpSpPr>
        <p:sp>
          <p:nvSpPr>
            <p:cNvPr id="23" name="角丸四角形 22"/>
            <p:cNvSpPr/>
            <p:nvPr/>
          </p:nvSpPr>
          <p:spPr>
            <a:xfrm>
              <a:off x="318450" y="1530897"/>
              <a:ext cx="3198349" cy="83029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482661" y="1666717"/>
              <a:ext cx="339321" cy="211858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79634" y="1909675"/>
              <a:ext cx="13731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solidFill>
                    <a:srgbClr val="FF0000"/>
                  </a:solidFill>
                  <a:latin typeface="Calibri"/>
                  <a:ea typeface="ＭＳ Ｐゴシック"/>
                </a:rPr>
                <a:t>   Operation</a:t>
              </a:r>
              <a:endParaRPr lang="ja-JP" altLang="en-US" sz="1200" dirty="0">
                <a:solidFill>
                  <a:srgbClr val="FF000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915905" y="1617321"/>
              <a:ext cx="25367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rgbClr val="3333FF"/>
                  </a:solidFill>
                  <a:latin typeface="Calibri"/>
                  <a:ea typeface="ＭＳ Ｐゴシック"/>
                </a:rPr>
                <a:t>Construction, Maintenance</a:t>
              </a:r>
              <a:endParaRPr lang="ja-JP" altLang="en-US" sz="1200" dirty="0">
                <a:solidFill>
                  <a:srgbClr val="3333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490866" y="2020289"/>
              <a:ext cx="339321" cy="2118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1537261" y="2325688"/>
            <a:ext cx="1004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Construction of recirculation loop</a:t>
            </a:r>
            <a:endParaRPr lang="ja-JP" altLang="en-US" sz="900" dirty="0">
              <a:solidFill>
                <a:srgbClr val="3333FF"/>
              </a:solidFill>
              <a:latin typeface="Calibri"/>
              <a:ea typeface="ＭＳ Ｐゴシック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54457" y="1315836"/>
            <a:ext cx="10391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Increasing the beam  current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935708" y="1291847"/>
            <a:ext cx="9320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Commissioning of LCS system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255" y="1572893"/>
            <a:ext cx="112585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Construction of</a:t>
            </a:r>
          </a:p>
          <a:p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Injector and main </a:t>
            </a:r>
            <a:r>
              <a:rPr lang="en-US" altLang="ja-JP" sz="900" dirty="0" err="1">
                <a:solidFill>
                  <a:srgbClr val="3333FF"/>
                </a:solidFill>
                <a:latin typeface="Calibri"/>
                <a:ea typeface="ＭＳ Ｐゴシック"/>
              </a:rPr>
              <a:t>linac</a:t>
            </a:r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900" dirty="0" err="1">
                <a:solidFill>
                  <a:srgbClr val="3333FF"/>
                </a:solidFill>
                <a:latin typeface="Calibri"/>
                <a:ea typeface="ＭＳ Ｐゴシック"/>
              </a:rPr>
              <a:t>cryomodule</a:t>
            </a:r>
            <a:endParaRPr lang="ja-JP" altLang="en-US" sz="900" dirty="0">
              <a:solidFill>
                <a:srgbClr val="3333FF"/>
              </a:solidFill>
              <a:latin typeface="Calibri"/>
              <a:ea typeface="ＭＳ Ｐゴシック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614171" y="2336409"/>
            <a:ext cx="10114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Construction of LCS system</a:t>
            </a:r>
            <a:endParaRPr lang="ja-JP" altLang="en-US" sz="900" dirty="0">
              <a:solidFill>
                <a:srgbClr val="3333FF"/>
              </a:solidFill>
              <a:latin typeface="Calibri"/>
              <a:ea typeface="ＭＳ Ｐゴシック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302455" y="1684328"/>
            <a:ext cx="105392" cy="1816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154353" y="1268123"/>
            <a:ext cx="10834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High bunch charge</a:t>
            </a:r>
          </a:p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&amp; THz study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267068" y="1684328"/>
            <a:ext cx="105392" cy="1816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467170" y="1684328"/>
            <a:ext cx="105392" cy="1816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382293" y="1326600"/>
            <a:ext cx="101161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1mA again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50" name="タイトル 49"/>
          <p:cNvSpPr>
            <a:spLocks noGrp="1"/>
          </p:cNvSpPr>
          <p:nvPr>
            <p:ph type="title" idx="4294967295"/>
          </p:nvPr>
        </p:nvSpPr>
        <p:spPr>
          <a:xfrm>
            <a:off x="2475391" y="10722"/>
            <a:ext cx="9507788" cy="431023"/>
          </a:xfrm>
        </p:spPr>
        <p:txBody>
          <a:bodyPr/>
          <a:lstStyle/>
          <a:p>
            <a:pPr rtl="0" eaLnBrk="1" fontAlgn="auto" hangingPunct="1"/>
            <a:r>
              <a:rPr lang="en-US" altLang="ja-JP" sz="2800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Operational history of </a:t>
            </a:r>
            <a:r>
              <a:rPr lang="en-US" altLang="ja-JP" sz="2800" dirty="0" err="1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cERL</a:t>
            </a:r>
            <a:r>
              <a:rPr lang="en-US" altLang="ja-JP" sz="2800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cryomodule (almost 10 years) </a:t>
            </a:r>
            <a:endParaRPr lang="ja-JP" altLang="ja-JP" dirty="0">
              <a:effectLst/>
            </a:endParaRPr>
          </a:p>
        </p:txBody>
      </p:sp>
      <p:cxnSp>
        <p:nvCxnSpPr>
          <p:cNvPr id="65" name="直線コネクタ 64"/>
          <p:cNvCxnSpPr/>
          <p:nvPr/>
        </p:nvCxnSpPr>
        <p:spPr>
          <a:xfrm>
            <a:off x="1588947" y="706363"/>
            <a:ext cx="16172" cy="1983429"/>
          </a:xfrm>
          <a:prstGeom prst="line">
            <a:avLst/>
          </a:prstGeom>
          <a:ln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1605120" y="815107"/>
            <a:ext cx="1123323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2570563" y="494489"/>
            <a:ext cx="18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00CC"/>
                </a:solidFill>
              </a:rPr>
              <a:t>Start beam operation</a:t>
            </a:r>
            <a:endParaRPr lang="ja-JP" altLang="en-US" sz="1400" dirty="0">
              <a:solidFill>
                <a:srgbClr val="0000CC"/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6655000" y="2067437"/>
            <a:ext cx="617179" cy="229046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530251" y="2353202"/>
            <a:ext cx="1046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Construction of RI beamline</a:t>
            </a:r>
            <a:endParaRPr lang="ja-JP" altLang="en-US" sz="900" dirty="0">
              <a:solidFill>
                <a:srgbClr val="3333FF"/>
              </a:solidFill>
              <a:latin typeface="Calibri"/>
              <a:ea typeface="ＭＳ Ｐゴシック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085350" y="1278462"/>
            <a:ext cx="90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RI beam test &amp; production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171674" y="1665232"/>
            <a:ext cx="333494" cy="219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cxnSp>
        <p:nvCxnSpPr>
          <p:cNvPr id="53" name="直線矢印コネクタ 52"/>
          <p:cNvCxnSpPr>
            <a:cxnSpLocks/>
          </p:cNvCxnSpPr>
          <p:nvPr/>
        </p:nvCxnSpPr>
        <p:spPr>
          <a:xfrm>
            <a:off x="1605120" y="882237"/>
            <a:ext cx="8595764" cy="27737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4601094" y="577515"/>
            <a:ext cx="1806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B050"/>
                </a:solidFill>
              </a:rPr>
              <a:t>Beam operation</a:t>
            </a:r>
            <a:endParaRPr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7240910" y="1684328"/>
            <a:ext cx="105392" cy="1816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394963" y="1684328"/>
            <a:ext cx="105392" cy="1816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8662" y="6413361"/>
            <a:ext cx="114968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FF"/>
                </a:solidFill>
              </a:rPr>
              <a:t>What happened in long term beam operation ? And how </a:t>
            </a:r>
            <a:r>
              <a:rPr lang="en-US" altLang="ja-JP" dirty="0">
                <a:solidFill>
                  <a:srgbClr val="FF00FF"/>
                </a:solidFill>
              </a:rPr>
              <a:t>do we</a:t>
            </a:r>
            <a:r>
              <a:rPr kumimoji="1" lang="en-US" altLang="ja-JP" dirty="0">
                <a:solidFill>
                  <a:srgbClr val="FF00FF"/>
                </a:solidFill>
              </a:rPr>
              <a:t> keep cavity performance in latest three years? 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3658390" y="1989890"/>
            <a:ext cx="90031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1mA ERL achieved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48" name="正方形/長方形 147"/>
          <p:cNvSpPr/>
          <p:nvPr/>
        </p:nvSpPr>
        <p:spPr>
          <a:xfrm>
            <a:off x="1238701" y="1688766"/>
            <a:ext cx="117940" cy="1728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7677928" y="1684328"/>
            <a:ext cx="71168" cy="181694"/>
          </a:xfrm>
          <a:prstGeom prst="rect">
            <a:avLst/>
          </a:prstGeom>
          <a:solidFill>
            <a:srgbClr val="FF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7749096" y="2093137"/>
            <a:ext cx="427054" cy="177647"/>
          </a:xfrm>
          <a:prstGeom prst="rect">
            <a:avLst/>
          </a:prstGeom>
          <a:solidFill>
            <a:srgbClr val="3333FF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8335508" y="2022293"/>
            <a:ext cx="87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Construction of IR-FEL</a:t>
            </a:r>
            <a:endParaRPr lang="ja-JP" altLang="en-US" sz="900" dirty="0">
              <a:solidFill>
                <a:srgbClr val="3333FF"/>
              </a:solidFill>
              <a:latin typeface="Calibri"/>
              <a:ea typeface="ＭＳ Ｐゴシック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8214752" y="1684328"/>
            <a:ext cx="71168" cy="181694"/>
          </a:xfrm>
          <a:prstGeom prst="rect">
            <a:avLst/>
          </a:prstGeom>
          <a:solidFill>
            <a:srgbClr val="FF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8972779" y="1684328"/>
            <a:ext cx="71168" cy="181694"/>
          </a:xfrm>
          <a:prstGeom prst="rect">
            <a:avLst/>
          </a:prstGeom>
          <a:solidFill>
            <a:srgbClr val="FF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61" name="正方形/長方形 160"/>
          <p:cNvSpPr/>
          <p:nvPr/>
        </p:nvSpPr>
        <p:spPr>
          <a:xfrm>
            <a:off x="8598069" y="1684328"/>
            <a:ext cx="71168" cy="181694"/>
          </a:xfrm>
          <a:prstGeom prst="rect">
            <a:avLst/>
          </a:prstGeom>
          <a:solidFill>
            <a:srgbClr val="FF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08935E-8149-1624-6469-07DFC6ED099E}"/>
              </a:ext>
            </a:extLst>
          </p:cNvPr>
          <p:cNvSpPr/>
          <p:nvPr/>
        </p:nvSpPr>
        <p:spPr>
          <a:xfrm>
            <a:off x="9553224" y="1684328"/>
            <a:ext cx="71168" cy="181694"/>
          </a:xfrm>
          <a:prstGeom prst="rect">
            <a:avLst/>
          </a:prstGeom>
          <a:solidFill>
            <a:srgbClr val="FF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927725-DFA2-562D-3852-ED35E7D6F8A3}"/>
              </a:ext>
            </a:extLst>
          </p:cNvPr>
          <p:cNvSpPr/>
          <p:nvPr/>
        </p:nvSpPr>
        <p:spPr>
          <a:xfrm>
            <a:off x="10057280" y="1684328"/>
            <a:ext cx="71168" cy="181694"/>
          </a:xfrm>
          <a:prstGeom prst="rect">
            <a:avLst/>
          </a:prstGeom>
          <a:solidFill>
            <a:srgbClr val="FF000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2CD7DC-3830-F255-C54F-1F80A71C4FEC}"/>
              </a:ext>
            </a:extLst>
          </p:cNvPr>
          <p:cNvSpPr/>
          <p:nvPr/>
        </p:nvSpPr>
        <p:spPr>
          <a:xfrm>
            <a:off x="10200883" y="2089675"/>
            <a:ext cx="879145" cy="184570"/>
          </a:xfrm>
          <a:prstGeom prst="rect">
            <a:avLst/>
          </a:prstGeom>
          <a:solidFill>
            <a:srgbClr val="3333FF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D2BF3F-315A-89CE-2775-0ABC55D5233F}"/>
              </a:ext>
            </a:extLst>
          </p:cNvPr>
          <p:cNvSpPr txBox="1"/>
          <p:nvPr/>
        </p:nvSpPr>
        <p:spPr>
          <a:xfrm>
            <a:off x="10163265" y="2293845"/>
            <a:ext cx="1150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3333FF"/>
                </a:solidFill>
                <a:latin typeface="Calibri"/>
                <a:ea typeface="ＭＳ Ｐゴシック"/>
              </a:rPr>
              <a:t>Cryogenic &amp;Gun maintenance work</a:t>
            </a:r>
            <a:endParaRPr lang="ja-JP" altLang="en-US" sz="900" dirty="0">
              <a:solidFill>
                <a:srgbClr val="3333FF"/>
              </a:solidFill>
              <a:latin typeface="Calibri"/>
              <a:ea typeface="ＭＳ Ｐゴシック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CB5A43-B874-9331-3A97-E4CFD79FDD95}"/>
              </a:ext>
            </a:extLst>
          </p:cNvPr>
          <p:cNvSpPr txBox="1"/>
          <p:nvPr/>
        </p:nvSpPr>
        <p:spPr>
          <a:xfrm>
            <a:off x="8518703" y="1250073"/>
            <a:ext cx="737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IR-FEL operation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B94EAC8-E1D9-6F2E-AA2F-251316DB2E90}"/>
              </a:ext>
            </a:extLst>
          </p:cNvPr>
          <p:cNvSpPr txBox="1"/>
          <p:nvPr/>
        </p:nvSpPr>
        <p:spPr>
          <a:xfrm>
            <a:off x="9926741" y="1257350"/>
            <a:ext cx="9415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CW 0.3mA   ERL</a:t>
            </a:r>
          </a:p>
          <a:p>
            <a:r>
              <a:rPr lang="en-US" altLang="ja-JP" sz="900" dirty="0">
                <a:solidFill>
                  <a:srgbClr val="FF0000"/>
                </a:solidFill>
                <a:latin typeface="Calibri"/>
                <a:ea typeface="ＭＳ Ｐゴシック"/>
              </a:rPr>
              <a:t>with undulator</a:t>
            </a:r>
            <a:endParaRPr lang="ja-JP" altLang="en-US" sz="9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6D37EC5-0754-BFCD-77D0-4526238CF8C1}"/>
              </a:ext>
            </a:extLst>
          </p:cNvPr>
          <p:cNvSpPr/>
          <p:nvPr/>
        </p:nvSpPr>
        <p:spPr>
          <a:xfrm>
            <a:off x="11136560" y="1684328"/>
            <a:ext cx="71168" cy="18169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prstClr val="black"/>
              </a:solidFill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C9BE41A-DDF9-EDF5-78B5-F86B8EB0B439}"/>
              </a:ext>
            </a:extLst>
          </p:cNvPr>
          <p:cNvGrpSpPr/>
          <p:nvPr/>
        </p:nvGrpSpPr>
        <p:grpSpPr>
          <a:xfrm>
            <a:off x="6430361" y="481660"/>
            <a:ext cx="5775326" cy="2309023"/>
            <a:chOff x="6430361" y="481660"/>
            <a:chExt cx="5775326" cy="2309023"/>
          </a:xfrm>
        </p:grpSpPr>
        <p:sp>
          <p:nvSpPr>
            <p:cNvPr id="51" name="テキスト ボックス 50"/>
            <p:cNvSpPr txBox="1"/>
            <p:nvPr/>
          </p:nvSpPr>
          <p:spPr>
            <a:xfrm>
              <a:off x="7643427" y="510693"/>
              <a:ext cx="456226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350" dirty="0">
                  <a:solidFill>
                    <a:srgbClr val="FF0000"/>
                  </a:solidFill>
                </a:rPr>
                <a:t>Pick up the processing example at latest operation </a:t>
              </a:r>
              <a:endParaRPr lang="ja-JP" altLang="en-US" sz="1350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直線コネクタ 53"/>
            <p:cNvCxnSpPr>
              <a:cxnSpLocks/>
            </p:cNvCxnSpPr>
            <p:nvPr/>
          </p:nvCxnSpPr>
          <p:spPr>
            <a:xfrm>
              <a:off x="7622944" y="527794"/>
              <a:ext cx="8869" cy="226288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>
              <a:off x="7675911" y="848161"/>
              <a:ext cx="252497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D6250A2C-68D9-D61C-8EA2-6F5EB20212A7}"/>
                </a:ext>
              </a:extLst>
            </p:cNvPr>
            <p:cNvCxnSpPr/>
            <p:nvPr/>
          </p:nvCxnSpPr>
          <p:spPr>
            <a:xfrm>
              <a:off x="8896228" y="744254"/>
              <a:ext cx="0" cy="16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415FBD25-D757-7C52-2A6E-1B223655377E}"/>
                </a:ext>
              </a:extLst>
            </p:cNvPr>
            <p:cNvSpPr txBox="1"/>
            <p:nvPr/>
          </p:nvSpPr>
          <p:spPr>
            <a:xfrm>
              <a:off x="6430361" y="4816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265A3BB-3B91-BB2D-6503-05C3B67907FF}"/>
              </a:ext>
            </a:extLst>
          </p:cNvPr>
          <p:cNvSpPr txBox="1"/>
          <p:nvPr/>
        </p:nvSpPr>
        <p:spPr>
          <a:xfrm>
            <a:off x="335325" y="292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8C9A623-C0DC-AE36-8ABF-46B4C8ADB393}"/>
              </a:ext>
            </a:extLst>
          </p:cNvPr>
          <p:cNvGrpSpPr/>
          <p:nvPr/>
        </p:nvGrpSpPr>
        <p:grpSpPr>
          <a:xfrm>
            <a:off x="4441044" y="1977770"/>
            <a:ext cx="4438136" cy="4330924"/>
            <a:chOff x="4792989" y="1978415"/>
            <a:chExt cx="4438136" cy="4330924"/>
          </a:xfrm>
        </p:grpSpPr>
        <p:sp>
          <p:nvSpPr>
            <p:cNvPr id="32" name="下矢印 145">
              <a:extLst>
                <a:ext uri="{FF2B5EF4-FFF2-40B4-BE49-F238E27FC236}">
                  <a16:creationId xmlns:a16="http://schemas.microsoft.com/office/drawing/2014/main" id="{1ED760F3-864F-85C5-1FC0-6C6B988E6D86}"/>
                </a:ext>
              </a:extLst>
            </p:cNvPr>
            <p:cNvSpPr/>
            <p:nvPr/>
          </p:nvSpPr>
          <p:spPr>
            <a:xfrm flipV="1">
              <a:off x="5613352" y="1978415"/>
              <a:ext cx="289736" cy="738663"/>
            </a:xfrm>
            <a:prstGeom prst="downArrow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0838807F-A275-1C60-1BBB-A8B7BE7922EC}"/>
                </a:ext>
              </a:extLst>
            </p:cNvPr>
            <p:cNvGrpSpPr/>
            <p:nvPr/>
          </p:nvGrpSpPr>
          <p:grpSpPr>
            <a:xfrm>
              <a:off x="4792989" y="3572801"/>
              <a:ext cx="4164069" cy="2736538"/>
              <a:chOff x="4792989" y="3572801"/>
              <a:chExt cx="4164069" cy="2736538"/>
            </a:xfrm>
          </p:grpSpPr>
          <p:sp>
            <p:nvSpPr>
              <p:cNvPr id="153" name="正方形/長方形 152"/>
              <p:cNvSpPr/>
              <p:nvPr/>
            </p:nvSpPr>
            <p:spPr>
              <a:xfrm>
                <a:off x="5069715" y="5508974"/>
                <a:ext cx="37095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200" dirty="0">
                    <a:solidFill>
                      <a:srgbClr val="3333FF"/>
                    </a:solidFill>
                  </a:rPr>
                  <a:t>But from 2017 ML1 did not reach more than 7MV after </a:t>
                </a:r>
                <a:r>
                  <a:rPr lang="en-US" altLang="ja-JP" sz="1200" u="sng" dirty="0">
                    <a:solidFill>
                      <a:srgbClr val="FF00FF"/>
                    </a:solidFill>
                  </a:rPr>
                  <a:t>unknown burst event</a:t>
                </a:r>
                <a:r>
                  <a:rPr lang="en-US" altLang="ja-JP" sz="1200" dirty="0">
                    <a:solidFill>
                      <a:srgbClr val="3333FF"/>
                    </a:solidFill>
                  </a:rPr>
                  <a:t>. (before reach &gt;10MV)</a:t>
                </a:r>
                <a:endParaRPr lang="ja-JP" altLang="en-US" sz="1200" dirty="0"/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19591806-217A-67AC-ACFA-82CF2993B098}"/>
                  </a:ext>
                </a:extLst>
              </p:cNvPr>
              <p:cNvSpPr txBox="1"/>
              <p:nvPr/>
            </p:nvSpPr>
            <p:spPr>
              <a:xfrm>
                <a:off x="4792989" y="5970785"/>
                <a:ext cx="416406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800" dirty="0" err="1"/>
                  <a:t>H.Sakai</a:t>
                </a:r>
                <a:r>
                  <a:rPr lang="en-US" altLang="ja-JP" sz="800" dirty="0"/>
                  <a:t> et al. “LONG-TERM OPERATION WITH BEAM AND CAVITY PERFORMANCE</a:t>
                </a:r>
              </a:p>
              <a:p>
                <a:r>
                  <a:rPr lang="en-US" altLang="ja-JP" sz="800" dirty="0"/>
                  <a:t>DEGRADATION IN COMPACT-ERL MAIN LINAC IN KEK” Proc. of LIINAC2018</a:t>
                </a:r>
                <a:endParaRPr lang="ja-JP" altLang="en-US" sz="800" dirty="0"/>
              </a:p>
            </p:txBody>
          </p:sp>
          <p:pic>
            <p:nvPicPr>
              <p:cNvPr id="71" name="Picture 11" descr="ML1_cavity_processing_180308">
                <a:extLst>
                  <a:ext uri="{FF2B5EF4-FFF2-40B4-BE49-F238E27FC236}">
                    <a16:creationId xmlns:a16="http://schemas.microsoft.com/office/drawing/2014/main" id="{DE404700-62A6-0785-3EF1-F3A2E3E360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2587" y="3572801"/>
                <a:ext cx="3519437" cy="1933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46B06436-40C6-3FBE-805B-509839C42396}"/>
                </a:ext>
              </a:extLst>
            </p:cNvPr>
            <p:cNvSpPr txBox="1"/>
            <p:nvPr/>
          </p:nvSpPr>
          <p:spPr>
            <a:xfrm>
              <a:off x="4909188" y="2692837"/>
              <a:ext cx="43219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u="sng" dirty="0"/>
                <a:t>(Main </a:t>
              </a:r>
              <a:r>
                <a:rPr lang="en-US" altLang="ja-JP" sz="1400" b="1" u="sng" dirty="0" err="1"/>
                <a:t>linac</a:t>
              </a:r>
              <a:r>
                <a:rPr lang="en-US" altLang="ja-JP" sz="1400" b="1" u="sng" dirty="0"/>
                <a:t> performance history</a:t>
              </a:r>
              <a:r>
                <a:rPr kumimoji="1" lang="en-US" altLang="ja-JP" sz="1400" b="1" u="sng" dirty="0"/>
                <a:t>) </a:t>
              </a:r>
              <a:r>
                <a:rPr kumimoji="1" lang="en-US" altLang="ja-JP" sz="1400" dirty="0"/>
                <a:t>Unknown burst event was occurred at ML1 </a:t>
              </a:r>
              <a:r>
                <a:rPr kumimoji="1" lang="en-US" altLang="ja-JP" sz="1400" b="1" dirty="0"/>
                <a:t>in 2017</a:t>
              </a:r>
              <a:r>
                <a:rPr lang="en-US" altLang="ja-JP" sz="1400" dirty="0"/>
                <a:t>. </a:t>
              </a:r>
              <a:r>
                <a:rPr lang="en-US" altLang="ja-JP" sz="1400" dirty="0">
                  <a:sym typeface="Wingdings" panose="05000000000000000000" pitchFamily="2" charset="2"/>
                </a:rPr>
                <a:t>Finally processed but quenched 6.9 MV. </a:t>
              </a:r>
              <a:endParaRPr lang="ja-JP" altLang="en-US" sz="1400" dirty="0"/>
            </a:p>
          </p:txBody>
        </p:sp>
      </p:grpSp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CC1101D5-2E55-F57C-990B-25BA7B225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814755"/>
              </p:ext>
            </p:extLst>
          </p:nvPr>
        </p:nvGraphicFramePr>
        <p:xfrm>
          <a:off x="8596622" y="3186301"/>
          <a:ext cx="3459173" cy="2972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200" kern="800" dirty="0" err="1">
                          <a:effectLst/>
                        </a:rPr>
                        <a:t>cERL</a:t>
                      </a:r>
                      <a:r>
                        <a:rPr lang="en-GB" sz="1200" kern="800" dirty="0">
                          <a:effectLst/>
                        </a:rPr>
                        <a:t> beam operation from Oct. 2019 to Feb. 2022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29">
                <a:tc>
                  <a:txBody>
                    <a:bodyPr/>
                    <a:lstStyle/>
                    <a:p>
                      <a:pPr indent="118745" algn="just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Period(beam operation</a:t>
                      </a:r>
                      <a:r>
                        <a:rPr lang="en-GB" sz="1200" kern="800" baseline="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 time)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118745" algn="just" fontAlgn="base">
                        <a:spcAft>
                          <a:spcPts val="0"/>
                        </a:spcAft>
                      </a:pPr>
                      <a:r>
                        <a:rPr lang="en-GB" sz="1200" b="1" kern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Energy[MeV] (</a:t>
                      </a:r>
                      <a:r>
                        <a:rPr lang="en-GB" altLang="ja-JP" sz="1200" b="1" kern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Comment)</a:t>
                      </a:r>
                      <a:endParaRPr lang="ja-JP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 fontAlgn="base">
                        <a:spcAft>
                          <a:spcPts val="0"/>
                        </a:spcAft>
                      </a:pPr>
                      <a:r>
                        <a:rPr lang="en-GB" sz="1200" b="1" kern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Current</a:t>
                      </a:r>
                      <a:endParaRPr lang="ja-JP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2019.Oct.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(3</a:t>
                      </a:r>
                      <a:r>
                        <a:rPr lang="en-GB" sz="1200" kern="800" baseline="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weeks)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17.5 (loop)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60 </a:t>
                      </a:r>
                      <a:r>
                        <a:rPr lang="en-GB" sz="1200" kern="8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pC</a:t>
                      </a: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/ bunch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737">
                <a:tc vMerge="1"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kern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19.0 (IR) </a:t>
                      </a:r>
                      <a:endParaRPr lang="ja-JP" altLang="ja-JP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~1 </a:t>
                      </a:r>
                      <a:r>
                        <a:rPr lang="en-GB" altLang="ja-JP" sz="1200" kern="8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uA</a:t>
                      </a:r>
                      <a:r>
                        <a:rPr lang="en-GB" altLang="ja-JP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 (CW)</a:t>
                      </a:r>
                      <a:endParaRPr lang="ja-JP" alt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52015175"/>
                  </a:ext>
                </a:extLst>
              </a:tr>
              <a:tr h="81280"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2020.Jun.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(4 weeks)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17.5 (loop)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just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 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60 </a:t>
                      </a:r>
                      <a:r>
                        <a:rPr lang="en-GB" sz="1200" kern="8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pC</a:t>
                      </a: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/ bunch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"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2020.Jun.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(3 weeks)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17.5 (loop)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60 </a:t>
                      </a:r>
                      <a:r>
                        <a:rPr lang="en-GB" sz="1200" kern="8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pC</a:t>
                      </a: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/ bunch</a:t>
                      </a:r>
                      <a:r>
                        <a:rPr lang="en-US" sz="1200" kern="1200" baseline="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 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885">
                <a:tc rowSpan="2"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2021.Feb-Mar.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(6 weeks)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17.5 (loop)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60 </a:t>
                      </a:r>
                      <a:r>
                        <a:rPr lang="en-GB" sz="1200" kern="8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pC</a:t>
                      </a: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/ bunch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7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23.0</a:t>
                      </a:r>
                      <a:r>
                        <a:rPr lang="en-US" altLang="ja-JP" sz="1200" baseline="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 (IR)</a:t>
                      </a:r>
                      <a:endParaRPr lang="ja-JP" alt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ctr" fontAlgn="base">
                        <a:spcAft>
                          <a:spcPts val="0"/>
                        </a:spcAft>
                      </a:pP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1pC/bunch (pulse)</a:t>
                      </a:r>
                      <a:endParaRPr lang="ja-JP" alt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99596946"/>
                  </a:ext>
                </a:extLst>
              </a:tr>
              <a:tr h="195544">
                <a:tc rowSpan="2"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2021.Oct.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(3 weeks)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17.5 (loop)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40 </a:t>
                      </a:r>
                      <a:r>
                        <a:rPr lang="en-GB" sz="1200" kern="8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pC</a:t>
                      </a: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/ bunch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262884"/>
                  </a:ext>
                </a:extLst>
              </a:tr>
              <a:tr h="1955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aseline="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10.0 (IR)</a:t>
                      </a:r>
                      <a:endParaRPr lang="ja-JP" alt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~1uA (CW)</a:t>
                      </a:r>
                      <a:endParaRPr lang="ja-JP" alt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8549069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2022.Feb-Mar.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(3 weeks)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17.5 (loop)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 fontAlgn="base"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300uA</a:t>
                      </a:r>
                      <a:r>
                        <a:rPr lang="en-GB" sz="1200" kern="800" baseline="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 (CW)</a:t>
                      </a:r>
                      <a:endParaRPr lang="en-GB" sz="1200" kern="8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aseline="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10.0 (IR)</a:t>
                      </a:r>
                      <a:endParaRPr lang="ja-JP" alt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11874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kern="8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</a:rPr>
                        <a:t>~1uA (CW)</a:t>
                      </a:r>
                      <a:endParaRPr lang="ja-JP" alt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51772716"/>
                  </a:ext>
                </a:extLst>
              </a:tr>
            </a:tbl>
          </a:graphicData>
        </a:graphic>
      </p:graphicFrame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450689B3-6704-B4F2-0773-124AB2C243EC}"/>
              </a:ext>
            </a:extLst>
          </p:cNvPr>
          <p:cNvGrpSpPr/>
          <p:nvPr/>
        </p:nvGrpSpPr>
        <p:grpSpPr>
          <a:xfrm>
            <a:off x="-20253" y="1910521"/>
            <a:ext cx="4664807" cy="4398027"/>
            <a:chOff x="-20253" y="1910521"/>
            <a:chExt cx="4664807" cy="4398027"/>
          </a:xfrm>
        </p:grpSpPr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17C17C5A-BE36-A610-C3B7-A8CA3AC9AC83}"/>
                </a:ext>
              </a:extLst>
            </p:cNvPr>
            <p:cNvGrpSpPr/>
            <p:nvPr/>
          </p:nvGrpSpPr>
          <p:grpSpPr>
            <a:xfrm>
              <a:off x="-20253" y="1910521"/>
              <a:ext cx="4664807" cy="4094185"/>
              <a:chOff x="39123" y="1910521"/>
              <a:chExt cx="4887230" cy="4196735"/>
            </a:xfrm>
          </p:grpSpPr>
          <p:sp>
            <p:nvSpPr>
              <p:cNvPr id="146" name="下矢印 145"/>
              <p:cNvSpPr/>
              <p:nvPr/>
            </p:nvSpPr>
            <p:spPr>
              <a:xfrm flipV="1">
                <a:off x="3729520" y="1910521"/>
                <a:ext cx="230880" cy="802094"/>
              </a:xfrm>
              <a:prstGeom prst="downArrow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3D129AF0-6EB5-B149-35A7-2859BE16542F}"/>
                  </a:ext>
                </a:extLst>
              </p:cNvPr>
              <p:cNvSpPr txBox="1"/>
              <p:nvPr/>
            </p:nvSpPr>
            <p:spPr>
              <a:xfrm>
                <a:off x="39123" y="2746843"/>
                <a:ext cx="48872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u="sng" dirty="0"/>
                  <a:t>(Injector performance history) </a:t>
                </a:r>
                <a:r>
                  <a:rPr lang="en-US" altLang="ja-JP" sz="1400" dirty="0"/>
                  <a:t>field emitted electrons hitting Faraday cup leading to vacuum discharge and F.E much increased in injector cryomodule </a:t>
                </a:r>
                <a:r>
                  <a:rPr lang="en-US" altLang="ja-JP" sz="1400" b="1" dirty="0"/>
                  <a:t>in 2015</a:t>
                </a:r>
                <a:endParaRPr kumimoji="1" lang="ja-JP" altLang="en-US" sz="1400" b="1" dirty="0"/>
              </a:p>
            </p:txBody>
          </p:sp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FC7D0FE1-F5D0-7473-2800-D11210B9C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677" y="3667446"/>
                <a:ext cx="3636881" cy="1886148"/>
              </a:xfrm>
              <a:prstGeom prst="rect">
                <a:avLst/>
              </a:prstGeom>
            </p:spPr>
          </p:pic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76A653A-DDAE-4876-E034-263D4C729CDA}"/>
                  </a:ext>
                </a:extLst>
              </p:cNvPr>
              <p:cNvSpPr txBox="1"/>
              <p:nvPr/>
            </p:nvSpPr>
            <p:spPr>
              <a:xfrm>
                <a:off x="136354" y="5584036"/>
                <a:ext cx="47899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dirty="0">
                    <a:solidFill>
                      <a:srgbClr val="FF0000"/>
                    </a:solidFill>
                  </a:rPr>
                  <a:t>High-power pulse processing found to reduce radiation. </a:t>
                </a:r>
                <a:r>
                  <a:rPr lang="en-US" altLang="ja-JP" sz="1400" dirty="0"/>
                  <a:t>It works to recover nominal operation field of 7MV/m.</a:t>
                </a:r>
                <a:r>
                  <a:rPr lang="ja-JP" altLang="en-US" sz="1400" dirty="0"/>
                  <a:t> </a:t>
                </a:r>
              </a:p>
            </p:txBody>
          </p:sp>
        </p:grp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372E2101-D802-CB00-40E4-D84B923F1578}"/>
                </a:ext>
              </a:extLst>
            </p:cNvPr>
            <p:cNvSpPr txBox="1"/>
            <p:nvPr/>
          </p:nvSpPr>
          <p:spPr>
            <a:xfrm>
              <a:off x="201416" y="5969994"/>
              <a:ext cx="406186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800" dirty="0"/>
                <a:t>E. </a:t>
              </a:r>
              <a:r>
                <a:rPr lang="en-US" altLang="ja-JP" sz="800" dirty="0" err="1"/>
                <a:t>Kako</a:t>
              </a:r>
              <a:r>
                <a:rPr lang="en-US" altLang="ja-JP" sz="800" dirty="0"/>
                <a:t>  “Degradation and Recovery of </a:t>
              </a:r>
              <a:r>
                <a:rPr lang="en-US" altLang="ja-JP" sz="800" dirty="0" err="1"/>
                <a:t>CavityPerformance</a:t>
              </a:r>
              <a:r>
                <a:rPr lang="en-US" altLang="ja-JP" sz="800" dirty="0"/>
                <a:t> in compact-ERL Injector Cryomodule” talk in ERL2019</a:t>
              </a:r>
              <a:endParaRPr lang="ja-JP" altLang="en-US" sz="800" dirty="0"/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389B021-B23F-5C15-D347-4594C5FE3D6F}"/>
              </a:ext>
            </a:extLst>
          </p:cNvPr>
          <p:cNvSpPr txBox="1"/>
          <p:nvPr/>
        </p:nvSpPr>
        <p:spPr>
          <a:xfrm>
            <a:off x="8751292" y="2653139"/>
            <a:ext cx="338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We cooled 2K before beam operation and warmed up after beam operation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487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コンテンツ プレースホルダー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656" y="754600"/>
            <a:ext cx="7317177" cy="3163457"/>
          </a:xfrm>
        </p:spPr>
      </p:pic>
      <p:sp>
        <p:nvSpPr>
          <p:cNvPr id="12291" name="タイトル 1"/>
          <p:cNvSpPr>
            <a:spLocks noGrp="1"/>
          </p:cNvSpPr>
          <p:nvPr>
            <p:ph type="title"/>
          </p:nvPr>
        </p:nvSpPr>
        <p:spPr>
          <a:xfrm>
            <a:off x="551384" y="-22780"/>
            <a:ext cx="11640616" cy="417512"/>
          </a:xfrm>
        </p:spPr>
        <p:txBody>
          <a:bodyPr/>
          <a:lstStyle/>
          <a:p>
            <a:r>
              <a:rPr lang="en-US" altLang="ja-JP" sz="2400" dirty="0"/>
              <a:t>Power &amp; LLRF stability in </a:t>
            </a:r>
            <a:r>
              <a:rPr lang="en-US" altLang="ja-JP" sz="2400" dirty="0" err="1"/>
              <a:t>cERL</a:t>
            </a:r>
            <a:r>
              <a:rPr lang="en-US" altLang="ja-JP" sz="2400" dirty="0"/>
              <a:t> beam operation</a:t>
            </a:r>
            <a:endParaRPr lang="ja-JP" altLang="en-US" sz="24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55507"/>
              </p:ext>
            </p:extLst>
          </p:nvPr>
        </p:nvGraphicFramePr>
        <p:xfrm>
          <a:off x="371680" y="3884663"/>
          <a:ext cx="8208961" cy="259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377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Present (2022)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Inj1(2cell)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Inj2(2cell)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Inj3(2cell)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ML1(9cell)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ML2(9cell)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7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Acc. Field</a:t>
                      </a:r>
                      <a:r>
                        <a:rPr kumimoji="1" lang="en-US" altLang="ja-JP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3.4 MV/m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3.6 MV/m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3.2 MV/m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>
                          <a:solidFill>
                            <a:srgbClr val="FF0000"/>
                          </a:solidFill>
                        </a:rPr>
                        <a:t>5.2 </a:t>
                      </a:r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MV/m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8.2 MV/m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77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power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0.6 kW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1.4 kW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1.1 kW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0.7 kW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2kW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036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3333FF"/>
                          </a:solidFill>
                        </a:rPr>
                        <a:t>Power</a:t>
                      </a:r>
                      <a:r>
                        <a:rPr kumimoji="1" lang="en-US" altLang="ja-JP" sz="1600" baseline="0" dirty="0">
                          <a:solidFill>
                            <a:srgbClr val="3333FF"/>
                          </a:solidFill>
                        </a:rPr>
                        <a:t> source</a:t>
                      </a:r>
                      <a:endParaRPr kumimoji="1" lang="ja-JP" altLang="en-US" sz="1600" dirty="0">
                        <a:solidFill>
                          <a:srgbClr val="3333FF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3333FF"/>
                          </a:solidFill>
                        </a:rPr>
                        <a:t>25</a:t>
                      </a:r>
                      <a:r>
                        <a:rPr kumimoji="1" lang="en-US" altLang="ja-JP" sz="1600" baseline="0" dirty="0">
                          <a:solidFill>
                            <a:srgbClr val="3333FF"/>
                          </a:solidFill>
                        </a:rPr>
                        <a:t> kW </a:t>
                      </a:r>
                      <a:r>
                        <a:rPr kumimoji="1" lang="en-US" altLang="ja-JP" sz="1600" dirty="0">
                          <a:solidFill>
                            <a:srgbClr val="3333FF"/>
                          </a:solidFill>
                        </a:rPr>
                        <a:t>klystron</a:t>
                      </a:r>
                      <a:endParaRPr kumimoji="1" lang="ja-JP" altLang="en-US" sz="1600" dirty="0">
                        <a:solidFill>
                          <a:srgbClr val="3333FF"/>
                        </a:solidFill>
                      </a:endParaRPr>
                    </a:p>
                  </a:txBody>
                  <a:tcPr marL="91441" marR="91441" marT="45669" marB="4566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3333FF"/>
                          </a:solidFill>
                        </a:rPr>
                        <a:t>300kW klystron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rgbClr val="3333FF"/>
                          </a:solidFill>
                        </a:rPr>
                        <a:t>(Vector</a:t>
                      </a:r>
                      <a:r>
                        <a:rPr kumimoji="1" lang="en-US" altLang="ja-JP" sz="1600" baseline="0" dirty="0">
                          <a:solidFill>
                            <a:srgbClr val="3333FF"/>
                          </a:solidFill>
                        </a:rPr>
                        <a:t> sum)</a:t>
                      </a:r>
                      <a:endParaRPr kumimoji="1" lang="ja-JP" altLang="en-US" sz="1600" dirty="0">
                        <a:solidFill>
                          <a:srgbClr val="3333FF"/>
                        </a:solidFill>
                      </a:endParaRPr>
                    </a:p>
                  </a:txBody>
                  <a:tcPr marL="91441" marR="91441" marT="45669" marB="45669"/>
                </a:tc>
                <a:tc h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16 kW solid state Amp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8kW solid state Amp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77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QL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1.2e6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5.8e5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4.8e5</a:t>
                      </a:r>
                      <a:endParaRPr kumimoji="1" lang="ja-JP" altLang="en-US" sz="1600" dirty="0"/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FF"/>
                          </a:solidFill>
                        </a:rPr>
                        <a:t>1.3e7</a:t>
                      </a:r>
                      <a:endParaRPr kumimoji="1" lang="ja-JP" alt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 marL="91441" marR="91441" marT="45669" marB="4566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FF"/>
                          </a:solidFill>
                        </a:rPr>
                        <a:t>1.0e7</a:t>
                      </a:r>
                      <a:endParaRPr kumimoji="1" lang="ja-JP" altLang="en-US" sz="1600" dirty="0">
                        <a:solidFill>
                          <a:srgbClr val="FF00FF"/>
                        </a:solidFill>
                      </a:endParaRPr>
                    </a:p>
                  </a:txBody>
                  <a:tcPr marL="91441" marR="91441" marT="45669" marB="4566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77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A/A(%</a:t>
                      </a:r>
                      <a:r>
                        <a:rPr kumimoji="1" lang="en-US" altLang="ja-JP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600" baseline="0" dirty="0" err="1">
                          <a:solidFill>
                            <a:srgbClr val="FF0000"/>
                          </a:solidFill>
                        </a:rPr>
                        <a:t>rms</a:t>
                      </a:r>
                      <a:r>
                        <a:rPr kumimoji="1" lang="en-US" altLang="ja-JP" sz="16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0.014%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0.011%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0.016%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0.011%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Dq</a:t>
                      </a:r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kumimoji="1" lang="en-US" altLang="ja-JP" sz="1600" dirty="0" err="1">
                          <a:solidFill>
                            <a:srgbClr val="FF0000"/>
                          </a:solidFill>
                        </a:rPr>
                        <a:t>deg</a:t>
                      </a:r>
                      <a:r>
                        <a:rPr kumimoji="1" lang="en-US" altLang="ja-JP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600" baseline="0" dirty="0" err="1">
                          <a:solidFill>
                            <a:srgbClr val="FF0000"/>
                          </a:solidFill>
                        </a:rPr>
                        <a:t>rms</a:t>
                      </a:r>
                      <a:r>
                        <a:rPr kumimoji="1" lang="en-US" altLang="ja-JP" sz="16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0.023deg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0.025deg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0.027deg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0.015deg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69" marB="45669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42" name="テキスト ボックス 3"/>
          <p:cNvSpPr txBox="1">
            <a:spLocks noChangeArrowheads="1"/>
          </p:cNvSpPr>
          <p:nvPr/>
        </p:nvSpPr>
        <p:spPr bwMode="auto">
          <a:xfrm>
            <a:off x="155655" y="401157"/>
            <a:ext cx="10147522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400" dirty="0">
                <a:latin typeface="Arial" panose="020B0604020202020204" pitchFamily="34" charset="0"/>
              </a:rPr>
              <a:t>Data taken in 2021.Feb.5. Basically suppress </a:t>
            </a:r>
            <a:r>
              <a:rPr lang="en-US" altLang="ja-JP" sz="1400" dirty="0" err="1">
                <a:latin typeface="Arial" panose="020B0604020202020204" pitchFamily="34" charset="0"/>
              </a:rPr>
              <a:t>michrophonics</a:t>
            </a:r>
            <a:r>
              <a:rPr lang="en-US" altLang="ja-JP" sz="1400" dirty="0">
                <a:latin typeface="Arial" panose="020B0604020202020204" pitchFamily="34" charset="0"/>
              </a:rPr>
              <a:t> and almost close </a:t>
            </a:r>
            <a:r>
              <a:rPr lang="en-US" altLang="ja-JP" sz="1400" dirty="0"/>
              <a:t>our requirements of </a:t>
            </a:r>
            <a:r>
              <a:rPr lang="en-US" altLang="ja-JP" sz="14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1400" dirty="0">
                <a:solidFill>
                  <a:srgbClr val="FF0000"/>
                </a:solidFill>
              </a:rPr>
              <a:t>A/A ~ 0.01% , </a:t>
            </a:r>
            <a:r>
              <a:rPr lang="en-US" altLang="ja-JP" sz="1400" dirty="0" err="1">
                <a:solidFill>
                  <a:srgbClr val="FF0000"/>
                </a:solidFill>
                <a:latin typeface="Symbol" panose="05050102010706020507" pitchFamily="18" charset="2"/>
              </a:rPr>
              <a:t>Dq</a:t>
            </a:r>
            <a:r>
              <a:rPr lang="en-US" altLang="ja-JP" sz="14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</a:rPr>
              <a:t>~ 0.01 deg</a:t>
            </a:r>
            <a:r>
              <a:rPr lang="en-US" altLang="ja-JP" sz="1400" dirty="0"/>
              <a:t>. </a:t>
            </a:r>
            <a:endParaRPr lang="ja-JP" altLang="en-US" sz="1400" dirty="0">
              <a:latin typeface="Arial" panose="020B0604020202020204" pitchFamily="34" charset="0"/>
            </a:endParaRPr>
          </a:p>
        </p:txBody>
      </p:sp>
      <p:pic>
        <p:nvPicPr>
          <p:cNvPr id="8" name="Picture 2" descr="E:\ERL\LLRF\Digital_FB_system\三菱電機特機打ち合わせ\20100512打ち合わせ\DSC_63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1" t="23997" r="28493" b="15546"/>
          <a:stretch>
            <a:fillRect/>
          </a:stretch>
        </p:blipFill>
        <p:spPr bwMode="auto">
          <a:xfrm>
            <a:off x="7523662" y="1173882"/>
            <a:ext cx="973916" cy="105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20"/>
          <p:cNvSpPr txBox="1">
            <a:spLocks noChangeArrowheads="1"/>
          </p:cNvSpPr>
          <p:nvPr/>
        </p:nvSpPr>
        <p:spPr bwMode="auto">
          <a:xfrm>
            <a:off x="7845627" y="737162"/>
            <a:ext cx="908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dirty="0"/>
              <a:t>FPGA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dirty="0"/>
              <a:t>Virtex5-FX</a:t>
            </a:r>
            <a:endParaRPr lang="ja-JP" altLang="en-US" sz="1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56455" y="2271740"/>
            <a:ext cx="159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Beam stability was also achieved  about 0.01% </a:t>
            </a:r>
            <a:r>
              <a:rPr lang="en-US" altLang="ja-JP" sz="1200" dirty="0"/>
              <a:t>by measuring momentum jitter at screen monitor on arc section thanks to LLRF optimization</a:t>
            </a:r>
            <a:endParaRPr lang="ja-JP" altLang="en-US" sz="12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4F51980-6A09-A510-B49A-12776C373EF8}"/>
              </a:ext>
            </a:extLst>
          </p:cNvPr>
          <p:cNvGrpSpPr/>
          <p:nvPr/>
        </p:nvGrpSpPr>
        <p:grpSpPr>
          <a:xfrm>
            <a:off x="8786315" y="1306172"/>
            <a:ext cx="3394232" cy="2932241"/>
            <a:chOff x="193364" y="1565123"/>
            <a:chExt cx="4267270" cy="334791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5615330-385F-D139-B162-E148F0EAF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468" y="1565123"/>
              <a:ext cx="4224166" cy="3303609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5B1988A-5A2F-1F95-956E-01BC5DF2DA69}"/>
                </a:ext>
              </a:extLst>
            </p:cNvPr>
            <p:cNvSpPr txBox="1"/>
            <p:nvPr/>
          </p:nvSpPr>
          <p:spPr>
            <a:xfrm>
              <a:off x="2273338" y="4605264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Hz</a:t>
              </a:r>
              <a:endParaRPr lang="ja-JP" altLang="en-US" sz="1400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6C3FC9B-76A1-7F6E-77C5-EB299CB1AF4F}"/>
                </a:ext>
              </a:extLst>
            </p:cNvPr>
            <p:cNvSpPr txBox="1"/>
            <p:nvPr/>
          </p:nvSpPr>
          <p:spPr>
            <a:xfrm rot="16200000">
              <a:off x="-34423" y="2999614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/>
                <a:t>dBc</a:t>
              </a:r>
              <a:r>
                <a:rPr lang="en-US" altLang="ja-JP" sz="1400" dirty="0"/>
                <a:t>/Hz</a:t>
              </a:r>
              <a:endParaRPr lang="ja-JP" altLang="en-US" sz="1400" dirty="0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FF8BE9-54ED-71E4-90F1-7F5EAD29EBA7}"/>
              </a:ext>
            </a:extLst>
          </p:cNvPr>
          <p:cNvSpPr txBox="1"/>
          <p:nvPr/>
        </p:nvSpPr>
        <p:spPr>
          <a:xfrm>
            <a:off x="9436082" y="746997"/>
            <a:ext cx="263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B050"/>
                </a:solidFill>
              </a:rPr>
              <a:t>T. Miura, </a:t>
            </a:r>
            <a:r>
              <a:rPr lang="en-US" altLang="ja-JP" sz="1400" dirty="0" err="1">
                <a:solidFill>
                  <a:srgbClr val="00B050"/>
                </a:solidFill>
              </a:rPr>
              <a:t>IPAC2014</a:t>
            </a:r>
            <a:r>
              <a:rPr lang="en-US" altLang="ja-JP" sz="1400" dirty="0">
                <a:solidFill>
                  <a:srgbClr val="00B050"/>
                </a:solidFill>
              </a:rPr>
              <a:t> @Dresden</a:t>
            </a:r>
            <a:endParaRPr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2C4FBA-6609-A6E6-54D4-DB9A6A8AF4EF}"/>
              </a:ext>
            </a:extLst>
          </p:cNvPr>
          <p:cNvSpPr/>
          <p:nvPr/>
        </p:nvSpPr>
        <p:spPr>
          <a:xfrm>
            <a:off x="8937329" y="4222393"/>
            <a:ext cx="2808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Phase noise by </a:t>
            </a:r>
            <a:r>
              <a:rPr lang="en-US" altLang="ja-JP" sz="1600" dirty="0" err="1"/>
              <a:t>Microphonics</a:t>
            </a:r>
            <a:r>
              <a:rPr lang="en-US" altLang="ja-JP" sz="1600" dirty="0"/>
              <a:t> was suppressed well by RF FB.</a:t>
            </a:r>
          </a:p>
          <a:p>
            <a:r>
              <a:rPr lang="en-US" altLang="ja-JP" sz="1600" dirty="0"/>
              <a:t>Phase noise of </a:t>
            </a:r>
            <a:r>
              <a:rPr lang="en-US" altLang="ja-JP" sz="1600" dirty="0" err="1"/>
              <a:t>Vc</a:t>
            </a:r>
            <a:r>
              <a:rPr lang="en-US" altLang="ja-JP" sz="1600" dirty="0"/>
              <a:t> with FB was almost the same as that of Master Oscillator.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B559D6-FCBD-07AD-14B6-397E42AA369C}"/>
              </a:ext>
            </a:extLst>
          </p:cNvPr>
          <p:cNvSpPr txBox="1"/>
          <p:nvPr/>
        </p:nvSpPr>
        <p:spPr>
          <a:xfrm>
            <a:off x="8786315" y="1049211"/>
            <a:ext cx="6125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Microphonics suppression in ML</a:t>
            </a:r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793A17-D3B9-25F2-6863-CB93C05FC2EE}"/>
              </a:ext>
            </a:extLst>
          </p:cNvPr>
          <p:cNvSpPr txBox="1"/>
          <p:nvPr/>
        </p:nvSpPr>
        <p:spPr>
          <a:xfrm>
            <a:off x="8820600" y="5776033"/>
            <a:ext cx="332730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(Up to now, we keep the RF stability after ML1 field reduced 8.3 MV/m </a:t>
            </a:r>
            <a:r>
              <a:rPr kumimoji="1" lang="en-US" altLang="ja-JP" sz="1600" dirty="0">
                <a:sym typeface="Wingdings" panose="05000000000000000000" pitchFamily="2" charset="2"/>
              </a:rPr>
              <a:t> 5.2 MV/m in 2017 </a:t>
            </a:r>
            <a:r>
              <a:rPr kumimoji="1" lang="en-US" altLang="ja-JP" sz="1600" dirty="0"/>
              <a:t>)</a:t>
            </a:r>
            <a:endParaRPr kumimoji="1" lang="ja-JP" altLang="en-US" sz="16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C747CE2-7629-F55D-CC6D-21F8BD63AF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1173882"/>
            <a:ext cx="3282986" cy="128716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F096921-6C0A-4193-B594-CF1813266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79" y="1218032"/>
            <a:ext cx="3282986" cy="127486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DA4E122-B174-83B2-E3F1-AEDED45B58E1}"/>
              </a:ext>
            </a:extLst>
          </p:cNvPr>
          <p:cNvSpPr txBox="1"/>
          <p:nvPr/>
        </p:nvSpPr>
        <p:spPr>
          <a:xfrm>
            <a:off x="756370" y="1379499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Inj1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9CA71EA-3A6C-F6E9-F2B0-AC539BBB97EA}"/>
              </a:ext>
            </a:extLst>
          </p:cNvPr>
          <p:cNvSpPr txBox="1"/>
          <p:nvPr/>
        </p:nvSpPr>
        <p:spPr>
          <a:xfrm>
            <a:off x="4439816" y="1367190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rgbClr val="FF0000"/>
                </a:solidFill>
              </a:rPr>
              <a:t>Inj2,3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329110E-60EA-B8D0-4E80-A90AC49D77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2430327"/>
            <a:ext cx="3251620" cy="128619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5809CF1-6773-5EC6-EFC9-EF237FFCC8ED}"/>
              </a:ext>
            </a:extLst>
          </p:cNvPr>
          <p:cNvSpPr txBox="1"/>
          <p:nvPr/>
        </p:nvSpPr>
        <p:spPr>
          <a:xfrm>
            <a:off x="695400" y="2636912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ML1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81877BF5-B9DD-C6D5-3035-2686786F92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1" y="2463146"/>
            <a:ext cx="3246458" cy="1253886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FF05E5D-9056-F30F-7BB3-766EF3632D58}"/>
              </a:ext>
            </a:extLst>
          </p:cNvPr>
          <p:cNvSpPr txBox="1"/>
          <p:nvPr/>
        </p:nvSpPr>
        <p:spPr>
          <a:xfrm>
            <a:off x="4422951" y="2636912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ML2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84098E-0876-038D-2D6F-C8BE95E8CFE3}"/>
              </a:ext>
            </a:extLst>
          </p:cNvPr>
          <p:cNvSpPr txBox="1"/>
          <p:nvPr/>
        </p:nvSpPr>
        <p:spPr>
          <a:xfrm>
            <a:off x="16460" y="6597352"/>
            <a:ext cx="2471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Total beam energy 17.5 MeV</a:t>
            </a:r>
            <a:endParaRPr kumimoji="1" lang="ja-JP" altLang="en-US" sz="1400" dirty="0"/>
          </a:p>
        </p:txBody>
      </p:sp>
      <p:sp>
        <p:nvSpPr>
          <p:cNvPr id="14" name="左中かっこ 13">
            <a:extLst>
              <a:ext uri="{FF2B5EF4-FFF2-40B4-BE49-F238E27FC236}">
                <a16:creationId xmlns:a16="http://schemas.microsoft.com/office/drawing/2014/main" id="{E22731C3-BDCC-A4AD-8D09-FB2E4B67BAC8}"/>
              </a:ext>
            </a:extLst>
          </p:cNvPr>
          <p:cNvSpPr/>
          <p:nvPr/>
        </p:nvSpPr>
        <p:spPr>
          <a:xfrm rot="16200000">
            <a:off x="3767808" y="4674226"/>
            <a:ext cx="177198" cy="37591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61476B6-27A5-AB7A-B905-154040F4A89C}"/>
              </a:ext>
            </a:extLst>
          </p:cNvPr>
          <p:cNvSpPr txBox="1"/>
          <p:nvPr/>
        </p:nvSpPr>
        <p:spPr>
          <a:xfrm>
            <a:off x="3173138" y="6607030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Injector gain  : 3.0 MV</a:t>
            </a:r>
            <a:endParaRPr kumimoji="1" lang="ja-JP" altLang="en-US" sz="1400" dirty="0"/>
          </a:p>
        </p:txBody>
      </p:sp>
      <p:sp>
        <p:nvSpPr>
          <p:cNvPr id="21" name="左中かっこ 20">
            <a:extLst>
              <a:ext uri="{FF2B5EF4-FFF2-40B4-BE49-F238E27FC236}">
                <a16:creationId xmlns:a16="http://schemas.microsoft.com/office/drawing/2014/main" id="{2FBE1CE4-1782-48FA-1122-01EA2676F919}"/>
              </a:ext>
            </a:extLst>
          </p:cNvPr>
          <p:cNvSpPr/>
          <p:nvPr/>
        </p:nvSpPr>
        <p:spPr>
          <a:xfrm rot="16200000">
            <a:off x="7148174" y="5238753"/>
            <a:ext cx="120016" cy="26872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931320C-8289-9C8E-5063-052770094EA3}"/>
              </a:ext>
            </a:extLst>
          </p:cNvPr>
          <p:cNvSpPr txBox="1"/>
          <p:nvPr/>
        </p:nvSpPr>
        <p:spPr>
          <a:xfrm>
            <a:off x="6224653" y="6599504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Main </a:t>
            </a:r>
            <a:r>
              <a:rPr lang="en-US" altLang="ja-JP" sz="1400" dirty="0" err="1"/>
              <a:t>linac</a:t>
            </a:r>
            <a:r>
              <a:rPr lang="en-US" altLang="ja-JP" sz="1400" dirty="0"/>
              <a:t> gain : 14.0 MV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4746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3E4BA6-097E-7962-992F-D0A0F6F4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34" y="115631"/>
            <a:ext cx="10972800" cy="409946"/>
          </a:xfrm>
        </p:spPr>
        <p:txBody>
          <a:bodyPr/>
          <a:lstStyle/>
          <a:p>
            <a:r>
              <a:rPr kumimoji="1" lang="en-US" altLang="ja-JP" sz="3600" dirty="0"/>
              <a:t>Injector</a:t>
            </a:r>
            <a:r>
              <a:rPr kumimoji="1" lang="en-US" altLang="ja-JP" sz="3600" baseline="0" dirty="0"/>
              <a:t> performance </a:t>
            </a:r>
            <a:r>
              <a:rPr lang="en-GB" altLang="ja-JP" sz="3600" kern="800" dirty="0">
                <a:effectLst/>
              </a:rPr>
              <a:t>from Oct. 2019 to Feb. 2022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303962-9DC4-1A58-9035-5D07259B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23" y="582223"/>
            <a:ext cx="11820670" cy="1413054"/>
          </a:xfrm>
        </p:spPr>
        <p:txBody>
          <a:bodyPr/>
          <a:lstStyle/>
          <a:p>
            <a:r>
              <a:rPr kumimoji="1" lang="en-US" altLang="ja-JP" sz="2400" dirty="0"/>
              <a:t>We once met the </a:t>
            </a:r>
            <a:r>
              <a:rPr kumimoji="1" lang="en-US" altLang="ja-JP" sz="2400" b="1" u="sng" dirty="0"/>
              <a:t>sudden severe X-ray increase </a:t>
            </a:r>
            <a:r>
              <a:rPr kumimoji="1" lang="en-US" altLang="ja-JP" sz="2400" dirty="0"/>
              <a:t>during beam operation in Jun. 2020.</a:t>
            </a:r>
          </a:p>
          <a:p>
            <a:r>
              <a:rPr lang="en-US" altLang="ja-JP" sz="2400" u="sng" dirty="0"/>
              <a:t>F.E onset reduced from 8 MV/m to 5 MV/m in </a:t>
            </a:r>
            <a:r>
              <a:rPr lang="en-US" altLang="ja-JP" sz="2400" u="sng" dirty="0" err="1"/>
              <a:t>Inj</a:t>
            </a:r>
            <a:r>
              <a:rPr lang="en-US" altLang="ja-JP" sz="2400" u="sng" dirty="0"/>
              <a:t> #2 cavity</a:t>
            </a:r>
            <a:r>
              <a:rPr lang="en-US" altLang="ja-JP" sz="2400" dirty="0"/>
              <a:t>. We do not know the reason.</a:t>
            </a:r>
          </a:p>
          <a:p>
            <a:r>
              <a:rPr kumimoji="1" lang="en-US" altLang="ja-JP" sz="2400" dirty="0"/>
              <a:t>After pul</a:t>
            </a:r>
            <a:r>
              <a:rPr lang="en-US" altLang="ja-JP" sz="2400" dirty="0"/>
              <a:t>se processing, F.E onset</a:t>
            </a:r>
            <a:r>
              <a:rPr lang="ja-JP" altLang="en-US" sz="2400" dirty="0"/>
              <a:t> </a:t>
            </a:r>
            <a:r>
              <a:rPr lang="en-US" altLang="ja-JP" sz="2400" dirty="0"/>
              <a:t>recovered at normal level.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kept 7 MV/m operation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85220D-6858-940C-CE50-E17E3935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030" y="6241899"/>
            <a:ext cx="2844800" cy="365125"/>
          </a:xfrm>
        </p:spPr>
        <p:txBody>
          <a:bodyPr/>
          <a:lstStyle/>
          <a:p>
            <a:pPr>
              <a:defRPr/>
            </a:pPr>
            <a:fld id="{B4356179-C135-4594-A06C-936E7DF3B214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pic>
        <p:nvPicPr>
          <p:cNvPr id="5" name="コンテンツ プレースホルダー 3">
            <a:extLst>
              <a:ext uri="{FF2B5EF4-FFF2-40B4-BE49-F238E27FC236}">
                <a16:creationId xmlns:a16="http://schemas.microsoft.com/office/drawing/2014/main" id="{624FC7F6-6C2E-F934-9A2D-503FD5A3C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2577" y="3652280"/>
            <a:ext cx="3901345" cy="2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EEEFA52-54C7-E6A5-9B5F-969D5EEB5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3" y="3460893"/>
            <a:ext cx="3845168" cy="2354670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2B3B6C0-9808-C916-AF43-C9C67EA7C0BB}"/>
              </a:ext>
            </a:extLst>
          </p:cNvPr>
          <p:cNvCxnSpPr/>
          <p:nvPr/>
        </p:nvCxnSpPr>
        <p:spPr>
          <a:xfrm>
            <a:off x="6991538" y="4673324"/>
            <a:ext cx="377190" cy="41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FF97D8-7959-3904-281C-BE56D056F3DB}"/>
              </a:ext>
            </a:extLst>
          </p:cNvPr>
          <p:cNvSpPr txBox="1"/>
          <p:nvPr/>
        </p:nvSpPr>
        <p:spPr>
          <a:xfrm>
            <a:off x="7045822" y="414675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final</a:t>
            </a:r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644893E-5409-D036-999F-2DCBC568D323}"/>
              </a:ext>
            </a:extLst>
          </p:cNvPr>
          <p:cNvCxnSpPr/>
          <p:nvPr/>
        </p:nvCxnSpPr>
        <p:spPr>
          <a:xfrm flipH="1" flipV="1">
            <a:off x="2665146" y="4837582"/>
            <a:ext cx="356235" cy="330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E8E43D-3BDD-3962-6C10-D5CE5C1E0597}"/>
              </a:ext>
            </a:extLst>
          </p:cNvPr>
          <p:cNvSpPr txBox="1"/>
          <p:nvPr/>
        </p:nvSpPr>
        <p:spPr>
          <a:xfrm>
            <a:off x="605833" y="6107204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Suddenly </a:t>
            </a:r>
            <a:r>
              <a:rPr lang="en-US" altLang="ja-JP" dirty="0"/>
              <a:t>x-ray onset reduced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F844EE8-139A-156A-1679-FC1EB6CD993F}"/>
              </a:ext>
            </a:extLst>
          </p:cNvPr>
          <p:cNvSpPr txBox="1"/>
          <p:nvPr/>
        </p:nvSpPr>
        <p:spPr>
          <a:xfrm>
            <a:off x="1602640" y="584501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2020.Jun.18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CB45F3-63AD-32F7-827A-07B2C490A76E}"/>
              </a:ext>
            </a:extLst>
          </p:cNvPr>
          <p:cNvSpPr txBox="1"/>
          <p:nvPr/>
        </p:nvSpPr>
        <p:spPr>
          <a:xfrm>
            <a:off x="4653998" y="6188319"/>
            <a:ext cx="501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X-ray onset before and after pulse processing</a:t>
            </a:r>
            <a:r>
              <a:rPr kumimoji="1" lang="ja-JP" altLang="en-US" dirty="0"/>
              <a:t>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30DD8B-F89C-3A5D-5125-0A8459599B09}"/>
              </a:ext>
            </a:extLst>
          </p:cNvPr>
          <p:cNvSpPr txBox="1"/>
          <p:nvPr/>
        </p:nvSpPr>
        <p:spPr>
          <a:xfrm>
            <a:off x="8895859" y="3343827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Pulse duty (0.5ms 10Hz)</a:t>
            </a:r>
          </a:p>
          <a:p>
            <a:r>
              <a:rPr lang="en-US" altLang="ja-JP" dirty="0"/>
              <a:t>18 MV/m (~2 hours)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826CDB-1D97-E1E7-D34E-F7A66CE5C931}"/>
              </a:ext>
            </a:extLst>
          </p:cNvPr>
          <p:cNvSpPr txBox="1"/>
          <p:nvPr/>
        </p:nvSpPr>
        <p:spPr>
          <a:xfrm>
            <a:off x="8895859" y="417650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Pulse duty (5ms 10Hz)</a:t>
            </a:r>
          </a:p>
          <a:p>
            <a:r>
              <a:rPr lang="en-US" altLang="ja-JP" dirty="0"/>
              <a:t>12 MV/m (~1 hours)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69740D-2224-665B-FF44-22905F68361E}"/>
              </a:ext>
            </a:extLst>
          </p:cNvPr>
          <p:cNvSpPr txBox="1"/>
          <p:nvPr/>
        </p:nvSpPr>
        <p:spPr>
          <a:xfrm>
            <a:off x="8826370" y="2362894"/>
            <a:ext cx="320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(Before pulse processing)</a:t>
            </a:r>
          </a:p>
          <a:p>
            <a:r>
              <a:rPr lang="en-US" altLang="ja-JP" dirty="0"/>
              <a:t> CW = 8MV/m (</a:t>
            </a:r>
            <a:r>
              <a:rPr lang="en-US" altLang="ja-JP" dirty="0">
                <a:solidFill>
                  <a:srgbClr val="3333FF"/>
                </a:solidFill>
              </a:rPr>
              <a:t>onset 5MV/m</a:t>
            </a:r>
            <a:r>
              <a:rPr lang="en-US" altLang="ja-JP" dirty="0"/>
              <a:t>)</a:t>
            </a:r>
            <a:endParaRPr kumimoji="1" lang="en-US" altLang="ja-JP" dirty="0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73D7C87E-C884-6069-54E0-FDD1CF310051}"/>
              </a:ext>
            </a:extLst>
          </p:cNvPr>
          <p:cNvSpPr/>
          <p:nvPr/>
        </p:nvSpPr>
        <p:spPr>
          <a:xfrm>
            <a:off x="9949101" y="3068104"/>
            <a:ext cx="439764" cy="214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2F368EF7-9F7B-43D6-6AE7-C75E502DD5F4}"/>
              </a:ext>
            </a:extLst>
          </p:cNvPr>
          <p:cNvSpPr/>
          <p:nvPr/>
        </p:nvSpPr>
        <p:spPr>
          <a:xfrm>
            <a:off x="9978621" y="3956984"/>
            <a:ext cx="439764" cy="214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390B9F2-2D33-A5D1-E8B9-C538242F6F7A}"/>
              </a:ext>
            </a:extLst>
          </p:cNvPr>
          <p:cNvSpPr txBox="1"/>
          <p:nvPr/>
        </p:nvSpPr>
        <p:spPr>
          <a:xfrm>
            <a:off x="8816024" y="5094446"/>
            <a:ext cx="320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(After Pulse processing)</a:t>
            </a:r>
          </a:p>
          <a:p>
            <a:r>
              <a:rPr lang="en-US" altLang="ja-JP" dirty="0"/>
              <a:t> CW = 8MV/m (</a:t>
            </a:r>
            <a:r>
              <a:rPr lang="en-US" altLang="ja-JP" dirty="0">
                <a:solidFill>
                  <a:srgbClr val="3333FF"/>
                </a:solidFill>
              </a:rPr>
              <a:t>onset 8MV/m</a:t>
            </a:r>
            <a:r>
              <a:rPr lang="en-US" altLang="ja-JP" dirty="0"/>
              <a:t>)</a:t>
            </a:r>
            <a:endParaRPr kumimoji="1" lang="en-US" altLang="ja-JP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E33CE24-B6EE-89F4-B5EA-94E3E779F56D}"/>
              </a:ext>
            </a:extLst>
          </p:cNvPr>
          <p:cNvSpPr txBox="1"/>
          <p:nvPr/>
        </p:nvSpPr>
        <p:spPr>
          <a:xfrm>
            <a:off x="5836127" y="589606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2020.Jun.19</a:t>
            </a:r>
            <a:endParaRPr kumimoji="1" lang="ja-JP" altLang="en-US" dirty="0"/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045DD4D4-745C-DBA2-AE9C-15C1F94B7725}"/>
              </a:ext>
            </a:extLst>
          </p:cNvPr>
          <p:cNvSpPr/>
          <p:nvPr/>
        </p:nvSpPr>
        <p:spPr>
          <a:xfrm>
            <a:off x="10073448" y="4827519"/>
            <a:ext cx="439764" cy="214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D7113E91-3201-9546-CE4E-8776ADA10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48" y="1993482"/>
            <a:ext cx="5782543" cy="140483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7C1750D-B485-0CDB-1876-923D4B44FD19}"/>
              </a:ext>
            </a:extLst>
          </p:cNvPr>
          <p:cNvSpPr txBox="1"/>
          <p:nvPr/>
        </p:nvSpPr>
        <p:spPr>
          <a:xfrm>
            <a:off x="1249748" y="6527585"/>
            <a:ext cx="9937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>
                <a:solidFill>
                  <a:srgbClr val="FF0000"/>
                </a:solidFill>
              </a:rPr>
              <a:t>From now, we apply same pulse processing after 2 K cooldown before beam operation. 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13B887E-43BB-56D1-BFAD-03EDC7CD47C6}"/>
              </a:ext>
            </a:extLst>
          </p:cNvPr>
          <p:cNvSpPr/>
          <p:nvPr/>
        </p:nvSpPr>
        <p:spPr>
          <a:xfrm>
            <a:off x="8756983" y="3343827"/>
            <a:ext cx="3263764" cy="14790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90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>
            <a:extLst>
              <a:ext uri="{FF2B5EF4-FFF2-40B4-BE49-F238E27FC236}">
                <a16:creationId xmlns:a16="http://schemas.microsoft.com/office/drawing/2014/main" id="{3D836A9D-6976-C98A-14A2-3B82A20CB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64579"/>
            <a:ext cx="5152345" cy="47536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813CE06-9A72-4D6A-B48F-89DD7C033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72" y="0"/>
            <a:ext cx="4596212" cy="45962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336" y="-37178"/>
            <a:ext cx="12169352" cy="583998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Main </a:t>
            </a:r>
            <a:r>
              <a:rPr kumimoji="1" lang="en-US" altLang="ja-JP" sz="2800" dirty="0" err="1"/>
              <a:t>linac</a:t>
            </a:r>
            <a:r>
              <a:rPr kumimoji="1" lang="en-US" altLang="ja-JP" sz="2800" dirty="0"/>
              <a:t> performance (long-time Q-value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history (2012.Dec – 2022.Feb))</a:t>
            </a:r>
            <a:endParaRPr kumimoji="1" lang="ja-JP" altLang="en-US" sz="2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285CBA-D891-AFED-7018-47247562C5F6}"/>
              </a:ext>
            </a:extLst>
          </p:cNvPr>
          <p:cNvSpPr txBox="1"/>
          <p:nvPr/>
        </p:nvSpPr>
        <p:spPr>
          <a:xfrm>
            <a:off x="274307" y="4770259"/>
            <a:ext cx="11467773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Before the beam operation, we could keep 1x10</a:t>
            </a:r>
            <a:r>
              <a:rPr lang="en-US" altLang="ja-JP" baseline="30000" dirty="0"/>
              <a:t>10</a:t>
            </a:r>
            <a:r>
              <a:rPr lang="en-US" altLang="ja-JP" dirty="0"/>
              <a:t> at 10MV on both cavities</a:t>
            </a:r>
            <a:r>
              <a:rPr lang="ja-JP" altLang="en-US" dirty="0"/>
              <a:t> </a:t>
            </a:r>
            <a:r>
              <a:rPr lang="en-US" altLang="ja-JP" dirty="0"/>
              <a:t>in</a:t>
            </a:r>
            <a:r>
              <a:rPr lang="ja-JP" altLang="en-US" dirty="0"/>
              <a:t> </a:t>
            </a:r>
            <a:r>
              <a:rPr lang="en-US" altLang="ja-JP" dirty="0"/>
              <a:t>2012.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Main degradation of ML1 is </a:t>
            </a:r>
            <a:r>
              <a:rPr kumimoji="1" lang="en-US" altLang="ja-JP" dirty="0">
                <a:solidFill>
                  <a:srgbClr val="FF0000"/>
                </a:solidFill>
              </a:rPr>
              <a:t>thermal breakdown </a:t>
            </a:r>
            <a:r>
              <a:rPr lang="en-US" altLang="ja-JP" dirty="0">
                <a:solidFill>
                  <a:srgbClr val="FF0000"/>
                </a:solidFill>
              </a:rPr>
              <a:t>from 2017. </a:t>
            </a:r>
            <a:r>
              <a:rPr lang="en-US" altLang="ja-JP" dirty="0"/>
              <a:t>we doubt the some ceramic and/or HOM absorber crack and/or something from outside of the cryomodule (NEG?) might come into the ML1 cavity ?? 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kumimoji="1" lang="en-US" altLang="ja-JP" dirty="0">
                <a:solidFill>
                  <a:srgbClr val="FF0000"/>
                </a:solidFill>
              </a:rPr>
              <a:t>fter that </a:t>
            </a:r>
            <a:r>
              <a:rPr lang="en-US" altLang="ja-JP" dirty="0">
                <a:solidFill>
                  <a:srgbClr val="FF0000"/>
                </a:solidFill>
              </a:rPr>
              <a:t>q</a:t>
            </a:r>
            <a:r>
              <a:rPr kumimoji="1" lang="en-US" altLang="ja-JP" dirty="0">
                <a:solidFill>
                  <a:srgbClr val="FF0000"/>
                </a:solidFill>
              </a:rPr>
              <a:t>uench limit and Q-values gradually reduced. But in latest three years both kept same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In first five years (2012-2016), we see the degradation by the field emission. </a:t>
            </a:r>
            <a:r>
              <a:rPr lang="en-US" altLang="ja-JP" dirty="0">
                <a:solidFill>
                  <a:srgbClr val="FF0000"/>
                </a:solidFill>
              </a:rPr>
              <a:t>In the latest three years, we kept the same Q-values in both cavities </a:t>
            </a:r>
            <a:r>
              <a:rPr lang="en-US" altLang="ja-JP" dirty="0"/>
              <a:t>by </a:t>
            </a:r>
            <a:r>
              <a:rPr lang="en-US" altLang="ja-JP" dirty="0">
                <a:solidFill>
                  <a:srgbClr val="3333FF"/>
                </a:solidFill>
              </a:rPr>
              <a:t>applying the pulse processing on every </a:t>
            </a:r>
            <a:r>
              <a:rPr lang="en-US" altLang="ja-JP" dirty="0" err="1">
                <a:solidFill>
                  <a:srgbClr val="3333FF"/>
                </a:solidFill>
              </a:rPr>
              <a:t>cERL</a:t>
            </a:r>
            <a:r>
              <a:rPr lang="en-US" altLang="ja-JP" dirty="0">
                <a:solidFill>
                  <a:srgbClr val="3333FF"/>
                </a:solidFill>
              </a:rPr>
              <a:t> operational phase. 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517E930-69B7-4D61-D2E5-EC303A720B14}"/>
              </a:ext>
            </a:extLst>
          </p:cNvPr>
          <p:cNvCxnSpPr/>
          <p:nvPr/>
        </p:nvCxnSpPr>
        <p:spPr>
          <a:xfrm>
            <a:off x="3071664" y="3429000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0EAD5C-011B-C9F0-679B-B2698DAD3271}"/>
              </a:ext>
            </a:extLst>
          </p:cNvPr>
          <p:cNvSpPr txBox="1"/>
          <p:nvPr/>
        </p:nvSpPr>
        <p:spPr>
          <a:xfrm>
            <a:off x="1019144" y="3133588"/>
            <a:ext cx="173637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Kept same level of</a:t>
            </a:r>
          </a:p>
          <a:p>
            <a:r>
              <a:rPr lang="en-US" altLang="ja-JP" sz="1400" dirty="0"/>
              <a:t>Q-values on 3years</a:t>
            </a:r>
            <a:endParaRPr kumimoji="1" lang="ja-JP" altLang="en-US" sz="1400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2AFA358-2C29-0F57-2E2A-8B79A88A3C23}"/>
              </a:ext>
            </a:extLst>
          </p:cNvPr>
          <p:cNvCxnSpPr/>
          <p:nvPr/>
        </p:nvCxnSpPr>
        <p:spPr>
          <a:xfrm>
            <a:off x="2388652" y="1313120"/>
            <a:ext cx="15217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834B6EA3-CC4F-455A-0919-8260B0B94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287666"/>
              </p:ext>
            </p:extLst>
          </p:nvPr>
        </p:nvGraphicFramePr>
        <p:xfrm>
          <a:off x="9364949" y="1483502"/>
          <a:ext cx="2607996" cy="205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97EAAF5-D14C-66F5-0658-4A37EFDC2E1A}"/>
              </a:ext>
            </a:extLst>
          </p:cNvPr>
          <p:cNvSpPr txBox="1"/>
          <p:nvPr/>
        </p:nvSpPr>
        <p:spPr>
          <a:xfrm>
            <a:off x="9115296" y="674817"/>
            <a:ext cx="31733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ML Pulse processing (</a:t>
            </a:r>
            <a:r>
              <a:rPr lang="en-US" altLang="ja-JP" sz="1400" dirty="0">
                <a:solidFill>
                  <a:srgbClr val="3333FF"/>
                </a:solidFill>
              </a:rPr>
              <a:t>peak 11.7MV</a:t>
            </a:r>
            <a:r>
              <a:rPr lang="en-US" altLang="ja-JP" sz="1400" dirty="0"/>
              <a:t>) </a:t>
            </a:r>
          </a:p>
          <a:p>
            <a:r>
              <a:rPr lang="en-US" altLang="ja-JP" sz="1400" dirty="0" err="1"/>
              <a:t>Vc</a:t>
            </a:r>
            <a:r>
              <a:rPr lang="en-US" altLang="ja-JP" sz="1400" dirty="0"/>
              <a:t> = </a:t>
            </a:r>
            <a:r>
              <a:rPr lang="en-US" altLang="ja-JP" sz="1400" dirty="0">
                <a:solidFill>
                  <a:srgbClr val="3333FF"/>
                </a:solidFill>
              </a:rPr>
              <a:t>8.8MV(CW) + 2.9MV(pulse 10Hz 4ms)</a:t>
            </a:r>
            <a:r>
              <a:rPr lang="ja-JP" altLang="en-US" sz="1400" dirty="0">
                <a:solidFill>
                  <a:srgbClr val="3333FF"/>
                </a:solidFill>
              </a:rPr>
              <a:t>　</a:t>
            </a:r>
            <a:r>
              <a:rPr lang="en-US" altLang="ja-JP" sz="1400" dirty="0"/>
              <a:t>(3 hours apply)</a:t>
            </a:r>
            <a:endParaRPr lang="ja-JP" altLang="en-US" sz="1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C7B2CC4-1681-C9E5-7F66-3327E9BC1D84}"/>
              </a:ext>
            </a:extLst>
          </p:cNvPr>
          <p:cNvSpPr txBox="1"/>
          <p:nvPr/>
        </p:nvSpPr>
        <p:spPr>
          <a:xfrm>
            <a:off x="9334350" y="3672692"/>
            <a:ext cx="28576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After pulse processing, </a:t>
            </a:r>
            <a:r>
              <a:rPr lang="en-US" altLang="ja-JP" sz="1400" b="1" u="sng" dirty="0"/>
              <a:t>0.5 MV onset of x-ray was increased</a:t>
            </a:r>
            <a:r>
              <a:rPr lang="en-US" altLang="ja-JP" sz="1400" dirty="0"/>
              <a:t>. X-ray monitor was set at the downstream of cryomodule.</a:t>
            </a:r>
            <a:endParaRPr lang="ja-JP" altLang="en-US" sz="1400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4C72443-34CD-B773-8C4F-BB556859356C}"/>
              </a:ext>
            </a:extLst>
          </p:cNvPr>
          <p:cNvCxnSpPr/>
          <p:nvPr/>
        </p:nvCxnSpPr>
        <p:spPr>
          <a:xfrm>
            <a:off x="7896200" y="2060646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9337CD5-8980-6FFE-8ADA-C97A8C835808}"/>
              </a:ext>
            </a:extLst>
          </p:cNvPr>
          <p:cNvSpPr txBox="1"/>
          <p:nvPr/>
        </p:nvSpPr>
        <p:spPr>
          <a:xfrm>
            <a:off x="7283038" y="3122532"/>
            <a:ext cx="173637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Kept same level of</a:t>
            </a:r>
          </a:p>
          <a:p>
            <a:r>
              <a:rPr lang="en-US" altLang="ja-JP" sz="1400" dirty="0"/>
              <a:t>Q-values on 3years</a:t>
            </a:r>
            <a:endParaRPr kumimoji="1" lang="ja-JP" altLang="en-US" sz="1400" dirty="0"/>
          </a:p>
        </p:txBody>
      </p:sp>
      <p:sp>
        <p:nvSpPr>
          <p:cNvPr id="33" name="矢印: 上カーブ 32">
            <a:extLst>
              <a:ext uri="{FF2B5EF4-FFF2-40B4-BE49-F238E27FC236}">
                <a16:creationId xmlns:a16="http://schemas.microsoft.com/office/drawing/2014/main" id="{D82946A4-6930-469E-B98F-FB4146D7EDA8}"/>
              </a:ext>
            </a:extLst>
          </p:cNvPr>
          <p:cNvSpPr/>
          <p:nvPr/>
        </p:nvSpPr>
        <p:spPr>
          <a:xfrm>
            <a:off x="2827051" y="3464011"/>
            <a:ext cx="720080" cy="231688"/>
          </a:xfrm>
          <a:prstGeom prst="curved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174F40E-E073-55DF-9B6E-DA1A96826A64}"/>
              </a:ext>
            </a:extLst>
          </p:cNvPr>
          <p:cNvSpPr txBox="1"/>
          <p:nvPr/>
        </p:nvSpPr>
        <p:spPr>
          <a:xfrm>
            <a:off x="1253823" y="898498"/>
            <a:ext cx="6335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ML1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0CB90C9-7832-C551-823D-749A995D9BBC}"/>
              </a:ext>
            </a:extLst>
          </p:cNvPr>
          <p:cNvSpPr txBox="1"/>
          <p:nvPr/>
        </p:nvSpPr>
        <p:spPr>
          <a:xfrm>
            <a:off x="6078843" y="943788"/>
            <a:ext cx="6335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ML2</a:t>
            </a:r>
            <a:endParaRPr kumimoji="1" lang="ja-JP" altLang="en-US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9B4C4833-5524-A291-4948-655D96263C1F}"/>
              </a:ext>
            </a:extLst>
          </p:cNvPr>
          <p:cNvCxnSpPr/>
          <p:nvPr/>
        </p:nvCxnSpPr>
        <p:spPr>
          <a:xfrm>
            <a:off x="1415480" y="1161100"/>
            <a:ext cx="0" cy="1835852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9539B22B-073C-36F5-9540-A2CA49329014}"/>
              </a:ext>
            </a:extLst>
          </p:cNvPr>
          <p:cNvCxnSpPr/>
          <p:nvPr/>
        </p:nvCxnSpPr>
        <p:spPr>
          <a:xfrm>
            <a:off x="6292857" y="1628159"/>
            <a:ext cx="0" cy="1835852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1639778-CF5B-30EE-7A92-7522E37A7EB5}"/>
              </a:ext>
            </a:extLst>
          </p:cNvPr>
          <p:cNvSpPr txBox="1"/>
          <p:nvPr/>
        </p:nvSpPr>
        <p:spPr>
          <a:xfrm>
            <a:off x="946156" y="2312241"/>
            <a:ext cx="54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accent6"/>
                </a:solidFill>
              </a:rPr>
              <a:t>Before </a:t>
            </a:r>
          </a:p>
          <a:p>
            <a:r>
              <a:rPr lang="en-US" altLang="ja-JP" sz="800" dirty="0">
                <a:solidFill>
                  <a:schemeClr val="accent6"/>
                </a:solidFill>
              </a:rPr>
              <a:t>Beam operation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256A05-C08A-8293-498C-B1E757285A51}"/>
              </a:ext>
            </a:extLst>
          </p:cNvPr>
          <p:cNvSpPr txBox="1"/>
          <p:nvPr/>
        </p:nvSpPr>
        <p:spPr>
          <a:xfrm>
            <a:off x="5862724" y="2954390"/>
            <a:ext cx="54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accent6"/>
                </a:solidFill>
              </a:rPr>
              <a:t>Before </a:t>
            </a:r>
          </a:p>
          <a:p>
            <a:r>
              <a:rPr lang="en-US" altLang="ja-JP" sz="800" dirty="0">
                <a:solidFill>
                  <a:schemeClr val="accent6"/>
                </a:solidFill>
              </a:rPr>
              <a:t>Beam operation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F4E6396-DCCA-6965-89EC-57428D7FE7EB}"/>
              </a:ext>
            </a:extLst>
          </p:cNvPr>
          <p:cNvCxnSpPr/>
          <p:nvPr/>
        </p:nvCxnSpPr>
        <p:spPr>
          <a:xfrm>
            <a:off x="281719" y="1700808"/>
            <a:ext cx="574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1BAADB9-2316-F11F-91C0-3E6BED0D7BBD}"/>
              </a:ext>
            </a:extLst>
          </p:cNvPr>
          <p:cNvCxnSpPr/>
          <p:nvPr/>
        </p:nvCxnSpPr>
        <p:spPr>
          <a:xfrm>
            <a:off x="5375920" y="2312241"/>
            <a:ext cx="486804" cy="141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4D556D5-0F8D-15B1-2B6B-FDE00D716E74}"/>
              </a:ext>
            </a:extLst>
          </p:cNvPr>
          <p:cNvSpPr txBox="1"/>
          <p:nvPr/>
        </p:nvSpPr>
        <p:spPr>
          <a:xfrm>
            <a:off x="617541" y="6506648"/>
            <a:ext cx="11358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Up to</a:t>
            </a:r>
            <a:r>
              <a:rPr kumimoji="1" lang="en-US" altLang="ja-JP" sz="1800" dirty="0">
                <a:solidFill>
                  <a:srgbClr val="FF0000"/>
                </a:solidFill>
              </a:rPr>
              <a:t> now, we apply same pulse processing for both ML cavities after 2 K cooldown before beam operation. 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9C95C-D79C-640E-A730-485DC385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38" y="59405"/>
            <a:ext cx="11947926" cy="562074"/>
          </a:xfrm>
        </p:spPr>
        <p:txBody>
          <a:bodyPr/>
          <a:lstStyle/>
          <a:p>
            <a:r>
              <a:rPr lang="en-US" altLang="ja-JP" sz="3200" dirty="0"/>
              <a:t>ML Trip ratio (</a:t>
            </a:r>
            <a:r>
              <a:rPr lang="en-US" altLang="ja-JP" sz="3200" dirty="0" err="1"/>
              <a:t>longterm</a:t>
            </a:r>
            <a:r>
              <a:rPr lang="en-US" altLang="ja-JP" sz="3200" dirty="0"/>
              <a:t>) (2014.Apr. ~ 2022.Mar.) (almost 9 years) &amp; </a:t>
            </a:r>
            <a:r>
              <a:rPr lang="en-US" altLang="ja-JP" sz="3200" dirty="0" err="1"/>
              <a:t>Inj</a:t>
            </a:r>
            <a:endParaRPr kumimoji="1"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E53778-EF5E-BFA5-2EA7-2BB40B59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6179-C135-4594-A06C-936E7DF3B214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4980BC0-896E-76D7-DE95-E6B786B69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6" y="651608"/>
            <a:ext cx="6263270" cy="43842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004D1D-337F-CB66-9585-434FD3A57ADD}"/>
              </a:ext>
            </a:extLst>
          </p:cNvPr>
          <p:cNvSpPr txBox="1"/>
          <p:nvPr/>
        </p:nvSpPr>
        <p:spPr>
          <a:xfrm>
            <a:off x="4593" y="4996956"/>
            <a:ext cx="8798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After optimization of LLRF gain in 2014, we kept small trip ratio in 2015. If cavity field increased higher in 2015. trip ratio increased. </a:t>
            </a:r>
            <a:r>
              <a:rPr lang="en-US" altLang="ja-JP" sz="1600" dirty="0">
                <a:solidFill>
                  <a:srgbClr val="FF0000"/>
                </a:solidFill>
              </a:rPr>
              <a:t>Main reasons of trip come from the warm coupler (ML2) discharge event (light green). </a:t>
            </a:r>
            <a:r>
              <a:rPr lang="en-US" altLang="ja-JP" sz="1600" dirty="0"/>
              <a:t>We did not know why these discharged events would occur. However, we could safely </a:t>
            </a:r>
            <a:r>
              <a:rPr lang="en-US" altLang="ja-JP" sz="1600" dirty="0">
                <a:solidFill>
                  <a:srgbClr val="3333FF"/>
                </a:solidFill>
              </a:rPr>
              <a:t>turn off RF within 10us </a:t>
            </a:r>
            <a:r>
              <a:rPr lang="en-US" altLang="ja-JP" sz="1600" dirty="0"/>
              <a:t>by using ITL of arc sensor of input coupler.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5AB947-D8C2-2FFB-6CC2-52D0C40667AA}"/>
              </a:ext>
            </a:extLst>
          </p:cNvPr>
          <p:cNvSpPr/>
          <p:nvPr/>
        </p:nvSpPr>
        <p:spPr>
          <a:xfrm>
            <a:off x="2195513" y="869614"/>
            <a:ext cx="2053445" cy="166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42" descr="arc">
            <a:extLst>
              <a:ext uri="{FF2B5EF4-FFF2-40B4-BE49-F238E27FC236}">
                <a16:creationId xmlns:a16="http://schemas.microsoft.com/office/drawing/2014/main" id="{2EA602EC-0BC4-142B-2749-133D7E8DD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822896"/>
            <a:ext cx="4300632" cy="28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0DEEF37-AEC5-826C-4C11-EC42B07B3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06" y="4221088"/>
            <a:ext cx="3270058" cy="2482313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C40A8A1-70CF-FE89-6DFD-85F077B4EF0A}"/>
              </a:ext>
            </a:extLst>
          </p:cNvPr>
          <p:cNvCxnSpPr/>
          <p:nvPr/>
        </p:nvCxnSpPr>
        <p:spPr>
          <a:xfrm>
            <a:off x="10992544" y="1628800"/>
            <a:ext cx="36004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FF6E8C0-51B9-AB03-3A6C-F03F08BBC3DB}"/>
              </a:ext>
            </a:extLst>
          </p:cNvPr>
          <p:cNvCxnSpPr/>
          <p:nvPr/>
        </p:nvCxnSpPr>
        <p:spPr>
          <a:xfrm>
            <a:off x="10848528" y="1931649"/>
            <a:ext cx="504056" cy="3225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116C026-E5A2-08F9-029F-1B519B970C06}"/>
              </a:ext>
            </a:extLst>
          </p:cNvPr>
          <p:cNvCxnSpPr/>
          <p:nvPr/>
        </p:nvCxnSpPr>
        <p:spPr>
          <a:xfrm>
            <a:off x="1127448" y="2348880"/>
            <a:ext cx="0" cy="1584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2EBBB7-B009-6C4B-3245-16CA7605552D}"/>
              </a:ext>
            </a:extLst>
          </p:cNvPr>
          <p:cNvSpPr txBox="1"/>
          <p:nvPr/>
        </p:nvSpPr>
        <p:spPr>
          <a:xfrm>
            <a:off x="243516" y="6045986"/>
            <a:ext cx="824123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We note that </a:t>
            </a:r>
            <a:r>
              <a:rPr kumimoji="1" lang="en-US" altLang="ja-JP" sz="1600" dirty="0" err="1"/>
              <a:t>cERL</a:t>
            </a:r>
            <a:r>
              <a:rPr kumimoji="1" lang="en-US" altLang="ja-JP" sz="1600" dirty="0"/>
              <a:t> injector did not meet the trip caused by </a:t>
            </a:r>
            <a:r>
              <a:rPr kumimoji="1" lang="en-US" altLang="ja-JP" sz="1600" dirty="0" err="1"/>
              <a:t>Inj</a:t>
            </a:r>
            <a:r>
              <a:rPr kumimoji="1" lang="en-US" altLang="ja-JP" sz="1600" dirty="0"/>
              <a:t> cryomodule itself in 3 years</a:t>
            </a:r>
            <a:endParaRPr kumimoji="1" lang="ja-JP" altLang="en-US" sz="1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ABDA51-FDEA-BFB3-B06D-5625B16A89E9}"/>
              </a:ext>
            </a:extLst>
          </p:cNvPr>
          <p:cNvSpPr txBox="1"/>
          <p:nvPr/>
        </p:nvSpPr>
        <p:spPr>
          <a:xfrm>
            <a:off x="124738" y="6508588"/>
            <a:ext cx="8491684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Stably operated without severe hardware problem on both </a:t>
            </a:r>
            <a:r>
              <a:rPr lang="en-US" altLang="ja-JP" sz="1600" dirty="0" err="1">
                <a:solidFill>
                  <a:srgbClr val="FF0000"/>
                </a:solidFill>
              </a:rPr>
              <a:t>Inj</a:t>
            </a:r>
            <a:r>
              <a:rPr lang="en-US" altLang="ja-JP" sz="1600" dirty="0">
                <a:solidFill>
                  <a:srgbClr val="FF0000"/>
                </a:solidFill>
              </a:rPr>
              <a:t> and ML cryomodule until now.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9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562074"/>
          </a:xfrm>
        </p:spPr>
        <p:txBody>
          <a:bodyPr/>
          <a:lstStyle/>
          <a:p>
            <a:r>
              <a:rPr kumimoji="1" lang="en-US" altLang="ja-JP" dirty="0"/>
              <a:t>Summary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1676" y="836712"/>
            <a:ext cx="11928648" cy="3370982"/>
          </a:xfrm>
          <a:solidFill>
            <a:srgbClr val="FFFFCC"/>
          </a:solidFill>
        </p:spPr>
        <p:txBody>
          <a:bodyPr/>
          <a:lstStyle/>
          <a:p>
            <a:r>
              <a:rPr lang="en-US" altLang="ja-JP" sz="2400" dirty="0"/>
              <a:t>KEK </a:t>
            </a:r>
            <a:r>
              <a:rPr lang="en-US" altLang="ja-JP" sz="2400" dirty="0" err="1"/>
              <a:t>cERL</a:t>
            </a:r>
            <a:r>
              <a:rPr lang="en-US" altLang="ja-JP" sz="2400" dirty="0"/>
              <a:t> cryomodule are operating from 2012 until now for almost 10 years. </a:t>
            </a:r>
          </a:p>
          <a:p>
            <a:r>
              <a:rPr lang="en-US" altLang="ja-JP" sz="2400" dirty="0"/>
              <a:t>For injector, one we met the severe degradation in 2020. But we could recover the normal radiation onset level by the pulse processing.</a:t>
            </a:r>
          </a:p>
          <a:p>
            <a:r>
              <a:rPr lang="en-US" altLang="ja-JP" sz="2400" dirty="0"/>
              <a:t>For Main </a:t>
            </a:r>
            <a:r>
              <a:rPr lang="en-US" altLang="ja-JP" sz="2400" dirty="0" err="1"/>
              <a:t>iinac</a:t>
            </a:r>
            <a:r>
              <a:rPr lang="en-US" altLang="ja-JP" sz="2400" dirty="0"/>
              <a:t> we met the cavity degradation under beam operation after the unknown burst event of ML1. But for the latest 3 years, we did not see more degradation. Main issues is field emission for ML2 and thermal breakdown for ML1. </a:t>
            </a:r>
          </a:p>
          <a:p>
            <a:r>
              <a:rPr lang="en-US" altLang="ja-JP" sz="2400" dirty="0"/>
              <a:t>Finally, by applying the pulse processing for both cryomodule before the beam operation, we kept the stable beam operation under LLRF optimization.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B11A88-0813-F0FE-A8BD-0CB27A3CA29A}"/>
              </a:ext>
            </a:extLst>
          </p:cNvPr>
          <p:cNvSpPr txBox="1">
            <a:spLocks/>
          </p:cNvSpPr>
          <p:nvPr/>
        </p:nvSpPr>
        <p:spPr bwMode="auto">
          <a:xfrm>
            <a:off x="131676" y="4482332"/>
            <a:ext cx="11928648" cy="21150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For WG4 discussion</a:t>
            </a:r>
          </a:p>
          <a:p>
            <a:r>
              <a:rPr lang="en-US" altLang="ja-JP" sz="2400" dirty="0"/>
              <a:t>We mainly define the availability as the trip ratio. Our case is mainly come from mis-operation and sometimes coupler trip after LLRF optimization to suppress the microphonics in early years.</a:t>
            </a:r>
            <a:r>
              <a:rPr lang="ja-JP" altLang="en-US" sz="2400" dirty="0"/>
              <a:t>　</a:t>
            </a:r>
            <a:r>
              <a:rPr lang="en-US" altLang="ja-JP" sz="2400" dirty="0"/>
              <a:t>It is available for our experiment. But is it available for other facilities ??</a:t>
            </a:r>
          </a:p>
          <a:p>
            <a:r>
              <a:rPr lang="en-US" altLang="ja-JP" sz="2400" dirty="0"/>
              <a:t>Did you meet the severe hardware trouble about SRF cryomodule for other facilities ?</a:t>
            </a:r>
          </a:p>
        </p:txBody>
      </p:sp>
    </p:spTree>
    <p:extLst>
      <p:ext uri="{BB962C8B-B14F-4D97-AF65-F5344CB8AC3E}">
        <p14:creationId xmlns:p14="http://schemas.microsoft.com/office/powerpoint/2010/main" val="121645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225ED8-F447-D4C0-23C1-DEB46686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36912"/>
            <a:ext cx="10972800" cy="1143000"/>
          </a:xfrm>
        </p:spPr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EA80F7-7E24-2216-D131-6CD505E0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6179-C135-4594-A06C-936E7DF3B214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738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23547</TotalTime>
  <Words>2063</Words>
  <Application>Microsoft Office PowerPoint</Application>
  <PresentationFormat>ワイド画面</PresentationFormat>
  <Paragraphs>305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Microsoft YaHei</vt:lpstr>
      <vt:lpstr>Arial</vt:lpstr>
      <vt:lpstr>Calibri</vt:lpstr>
      <vt:lpstr>Comic Sans MS</vt:lpstr>
      <vt:lpstr>Symbol</vt:lpstr>
      <vt:lpstr>Times New Roman</vt:lpstr>
      <vt:lpstr>Office テーマ</vt:lpstr>
      <vt:lpstr>Machine availability and reliability in cERL at KEK</vt:lpstr>
      <vt:lpstr>Comact ERL (cERL) in KEK &amp; cERL cryomodules</vt:lpstr>
      <vt:lpstr>Operational history of cERL cryomodule (almost 10 years) </vt:lpstr>
      <vt:lpstr>Power &amp; LLRF stability in cERL beam operation</vt:lpstr>
      <vt:lpstr>Injector performance from Oct. 2019 to Feb. 2022</vt:lpstr>
      <vt:lpstr>Main linac performance (long-time Q-value history (2012.Dec – 2022.Feb))</vt:lpstr>
      <vt:lpstr>ML Trip ratio (longterm) (2014.Apr. ~ 2022.Mar.) (almost 9 years) &amp; Inj</vt:lpstr>
      <vt:lpstr>Summary </vt:lpstr>
      <vt:lpstr>backup</vt:lpstr>
      <vt:lpstr>Successful ~ 0.3mA CW beam operation with energy recovery with Undulator in 2022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2013.11.25 主空洞</dc:title>
  <dc:creator>sakai</dc:creator>
  <cp:lastModifiedBy>阪井 寛志</cp:lastModifiedBy>
  <cp:revision>896</cp:revision>
  <cp:lastPrinted>2021-11-29T04:53:01Z</cp:lastPrinted>
  <dcterms:created xsi:type="dcterms:W3CDTF">2013-11-26T01:49:05Z</dcterms:created>
  <dcterms:modified xsi:type="dcterms:W3CDTF">2022-10-10T02:25:00Z</dcterms:modified>
</cp:coreProperties>
</file>