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301" r:id="rId4"/>
    <p:sldId id="302" r:id="rId5"/>
    <p:sldId id="304" r:id="rId6"/>
    <p:sldId id="265" r:id="rId7"/>
    <p:sldId id="305" r:id="rId8"/>
    <p:sldId id="306" r:id="rId9"/>
    <p:sldId id="298" r:id="rId10"/>
    <p:sldId id="266" r:id="rId11"/>
    <p:sldId id="270" r:id="rId12"/>
    <p:sldId id="267" r:id="rId13"/>
    <p:sldId id="269" r:id="rId14"/>
    <p:sldId id="271" r:id="rId15"/>
    <p:sldId id="257" r:id="rId16"/>
    <p:sldId id="272" r:id="rId17"/>
    <p:sldId id="273" r:id="rId18"/>
    <p:sldId id="274" r:id="rId19"/>
    <p:sldId id="258" r:id="rId20"/>
    <p:sldId id="275" r:id="rId21"/>
    <p:sldId id="276" r:id="rId22"/>
    <p:sldId id="277" r:id="rId23"/>
    <p:sldId id="278" r:id="rId24"/>
    <p:sldId id="279" r:id="rId25"/>
    <p:sldId id="264" r:id="rId26"/>
    <p:sldId id="280" r:id="rId27"/>
    <p:sldId id="281" r:id="rId28"/>
    <p:sldId id="282" r:id="rId29"/>
    <p:sldId id="260" r:id="rId30"/>
    <p:sldId id="261" r:id="rId31"/>
    <p:sldId id="284" r:id="rId32"/>
    <p:sldId id="263" r:id="rId33"/>
    <p:sldId id="283" r:id="rId34"/>
    <p:sldId id="262" r:id="rId35"/>
    <p:sldId id="295" r:id="rId36"/>
    <p:sldId id="313" r:id="rId37"/>
    <p:sldId id="314" r:id="rId38"/>
    <p:sldId id="293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9FE0"/>
    <a:srgbClr val="636D69"/>
    <a:srgbClr val="A5ADAA"/>
    <a:srgbClr val="2086EC"/>
    <a:srgbClr val="717C78"/>
    <a:srgbClr val="C55A11"/>
    <a:srgbClr val="4472C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FEB0B-FFCD-4B1E-8F37-456E20731C78}" v="22" dt="2022-10-12T15:39:28.321"/>
    <p1510:client id="{678AA7F0-1788-4C00-B44C-2526057EBD27}" v="137" dt="2022-10-12T16:28:36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Sertore" userId="9c0ab5f7-81cb-4f3e-8f35-37302c927a17" providerId="ADAL" clId="{2C8FEB0B-FFCD-4B1E-8F37-456E20731C78}"/>
    <pc:docChg chg="modSld">
      <pc:chgData name="Daniele Sertore" userId="9c0ab5f7-81cb-4f3e-8f35-37302c927a17" providerId="ADAL" clId="{2C8FEB0B-FFCD-4B1E-8F37-456E20731C78}" dt="2022-10-12T15:39:28.321" v="85" actId="20577"/>
      <pc:docMkLst>
        <pc:docMk/>
      </pc:docMkLst>
      <pc:sldChg chg="modSp mod">
        <pc:chgData name="Daniele Sertore" userId="9c0ab5f7-81cb-4f3e-8f35-37302c927a17" providerId="ADAL" clId="{2C8FEB0B-FFCD-4B1E-8F37-456E20731C78}" dt="2022-10-12T15:34:25.841" v="69" actId="14100"/>
        <pc:sldMkLst>
          <pc:docMk/>
          <pc:sldMk cId="1716907349" sldId="270"/>
        </pc:sldMkLst>
        <pc:spChg chg="mod">
          <ac:chgData name="Daniele Sertore" userId="9c0ab5f7-81cb-4f3e-8f35-37302c927a17" providerId="ADAL" clId="{2C8FEB0B-FFCD-4B1E-8F37-456E20731C78}" dt="2022-10-12T15:34:25.841" v="69" actId="14100"/>
          <ac:spMkLst>
            <pc:docMk/>
            <pc:sldMk cId="1716907349" sldId="270"/>
            <ac:spMk id="6" creationId="{84F3407D-9ED8-B533-0C23-F4D6D0DB8589}"/>
          </ac:spMkLst>
        </pc:spChg>
      </pc:sldChg>
      <pc:sldChg chg="modSp mod">
        <pc:chgData name="Daniele Sertore" userId="9c0ab5f7-81cb-4f3e-8f35-37302c927a17" providerId="ADAL" clId="{2C8FEB0B-FFCD-4B1E-8F37-456E20731C78}" dt="2022-10-12T15:35:19.143" v="73" actId="20577"/>
        <pc:sldMkLst>
          <pc:docMk/>
          <pc:sldMk cId="4127632560" sldId="274"/>
        </pc:sldMkLst>
        <pc:spChg chg="mod">
          <ac:chgData name="Daniele Sertore" userId="9c0ab5f7-81cb-4f3e-8f35-37302c927a17" providerId="ADAL" clId="{2C8FEB0B-FFCD-4B1E-8F37-456E20731C78}" dt="2022-10-12T15:35:19.143" v="73" actId="20577"/>
          <ac:spMkLst>
            <pc:docMk/>
            <pc:sldMk cId="4127632560" sldId="274"/>
            <ac:spMk id="3" creationId="{64AA322E-8961-2A7A-58B7-3ACEF202879D}"/>
          </ac:spMkLst>
        </pc:spChg>
      </pc:sldChg>
      <pc:sldChg chg="modSp mod">
        <pc:chgData name="Daniele Sertore" userId="9c0ab5f7-81cb-4f3e-8f35-37302c927a17" providerId="ADAL" clId="{2C8FEB0B-FFCD-4B1E-8F37-456E20731C78}" dt="2022-10-12T15:39:28.321" v="85" actId="20577"/>
        <pc:sldMkLst>
          <pc:docMk/>
          <pc:sldMk cId="287497600" sldId="293"/>
        </pc:sldMkLst>
        <pc:spChg chg="mod">
          <ac:chgData name="Daniele Sertore" userId="9c0ab5f7-81cb-4f3e-8f35-37302c927a17" providerId="ADAL" clId="{2C8FEB0B-FFCD-4B1E-8F37-456E20731C78}" dt="2022-10-12T15:39:28.321" v="85" actId="20577"/>
          <ac:spMkLst>
            <pc:docMk/>
            <pc:sldMk cId="287497600" sldId="293"/>
            <ac:spMk id="3" creationId="{985C5819-A831-18A3-60C7-828EC6101364}"/>
          </ac:spMkLst>
        </pc:spChg>
      </pc:sldChg>
      <pc:sldChg chg="modSp mod">
        <pc:chgData name="Daniele Sertore" userId="9c0ab5f7-81cb-4f3e-8f35-37302c927a17" providerId="ADAL" clId="{2C8FEB0B-FFCD-4B1E-8F37-456E20731C78}" dt="2022-10-12T15:29:56.314" v="0" actId="20577"/>
        <pc:sldMkLst>
          <pc:docMk/>
          <pc:sldMk cId="1464135996" sldId="297"/>
        </pc:sldMkLst>
        <pc:spChg chg="mod">
          <ac:chgData name="Daniele Sertore" userId="9c0ab5f7-81cb-4f3e-8f35-37302c927a17" providerId="ADAL" clId="{2C8FEB0B-FFCD-4B1E-8F37-456E20731C78}" dt="2022-10-12T15:29:56.314" v="0" actId="20577"/>
          <ac:spMkLst>
            <pc:docMk/>
            <pc:sldMk cId="1464135996" sldId="297"/>
            <ac:spMk id="3" creationId="{08805858-7250-A52A-2E34-6377F626683B}"/>
          </ac:spMkLst>
        </pc:spChg>
      </pc:sldChg>
      <pc:sldChg chg="modSp mod">
        <pc:chgData name="Daniele Sertore" userId="9c0ab5f7-81cb-4f3e-8f35-37302c927a17" providerId="ADAL" clId="{2C8FEB0B-FFCD-4B1E-8F37-456E20731C78}" dt="2022-10-12T15:30:21.236" v="1" actId="20577"/>
        <pc:sldMkLst>
          <pc:docMk/>
          <pc:sldMk cId="3785808760" sldId="304"/>
        </pc:sldMkLst>
        <pc:spChg chg="mod">
          <ac:chgData name="Daniele Sertore" userId="9c0ab5f7-81cb-4f3e-8f35-37302c927a17" providerId="ADAL" clId="{2C8FEB0B-FFCD-4B1E-8F37-456E20731C78}" dt="2022-10-12T15:30:21.236" v="1" actId="20577"/>
          <ac:spMkLst>
            <pc:docMk/>
            <pc:sldMk cId="3785808760" sldId="304"/>
            <ac:spMk id="3" creationId="{13157C97-763F-312B-26BB-EF84AD5EB3D8}"/>
          </ac:spMkLst>
        </pc:spChg>
      </pc:sldChg>
      <pc:sldChg chg="modSp mod">
        <pc:chgData name="Daniele Sertore" userId="9c0ab5f7-81cb-4f3e-8f35-37302c927a17" providerId="ADAL" clId="{2C8FEB0B-FFCD-4B1E-8F37-456E20731C78}" dt="2022-10-12T15:32:45.607" v="63" actId="20577"/>
        <pc:sldMkLst>
          <pc:docMk/>
          <pc:sldMk cId="1075549167" sldId="305"/>
        </pc:sldMkLst>
        <pc:spChg chg="mod">
          <ac:chgData name="Daniele Sertore" userId="9c0ab5f7-81cb-4f3e-8f35-37302c927a17" providerId="ADAL" clId="{2C8FEB0B-FFCD-4B1E-8F37-456E20731C78}" dt="2022-10-12T15:32:45.607" v="63" actId="20577"/>
          <ac:spMkLst>
            <pc:docMk/>
            <pc:sldMk cId="1075549167" sldId="305"/>
            <ac:spMk id="3" creationId="{10B8A99F-CB87-B89B-1DAD-A35E1BC4B6E3}"/>
          </ac:spMkLst>
        </pc:spChg>
      </pc:sldChg>
    </pc:docChg>
  </pc:docChgLst>
  <pc:docChgLst>
    <pc:chgData name="Laura Silvia Monaco" userId="8715c3bf-b646-4744-9c45-6ad2b05696d3" providerId="ADAL" clId="{678AA7F0-1788-4C00-B44C-2526057EBD27}"/>
    <pc:docChg chg="undo redo custSel addSld delSld modSld sldOrd">
      <pc:chgData name="Laura Silvia Monaco" userId="8715c3bf-b646-4744-9c45-6ad2b05696d3" providerId="ADAL" clId="{678AA7F0-1788-4C00-B44C-2526057EBD27}" dt="2022-10-12T17:18:13.106" v="940" actId="20577"/>
      <pc:docMkLst>
        <pc:docMk/>
      </pc:docMkLst>
      <pc:sldChg chg="ord">
        <pc:chgData name="Laura Silvia Monaco" userId="8715c3bf-b646-4744-9c45-6ad2b05696d3" providerId="ADAL" clId="{678AA7F0-1788-4C00-B44C-2526057EBD27}" dt="2022-10-12T16:15:56.347" v="161"/>
        <pc:sldMkLst>
          <pc:docMk/>
          <pc:sldMk cId="1049535734" sldId="262"/>
        </pc:sldMkLst>
      </pc:sldChg>
      <pc:sldChg chg="modSp mod">
        <pc:chgData name="Laura Silvia Monaco" userId="8715c3bf-b646-4744-9c45-6ad2b05696d3" providerId="ADAL" clId="{678AA7F0-1788-4C00-B44C-2526057EBD27}" dt="2022-10-12T15:10:32.321" v="25" actId="403"/>
        <pc:sldMkLst>
          <pc:docMk/>
          <pc:sldMk cId="802671272" sldId="267"/>
        </pc:sldMkLst>
        <pc:spChg chg="mod">
          <ac:chgData name="Laura Silvia Monaco" userId="8715c3bf-b646-4744-9c45-6ad2b05696d3" providerId="ADAL" clId="{678AA7F0-1788-4C00-B44C-2526057EBD27}" dt="2022-10-12T15:10:32.321" v="25" actId="403"/>
          <ac:spMkLst>
            <pc:docMk/>
            <pc:sldMk cId="802671272" sldId="267"/>
            <ac:spMk id="3" creationId="{82025C44-CAEA-CABC-3BDA-6597A51D67BD}"/>
          </ac:spMkLst>
        </pc:spChg>
      </pc:sldChg>
      <pc:sldChg chg="del">
        <pc:chgData name="Laura Silvia Monaco" userId="8715c3bf-b646-4744-9c45-6ad2b05696d3" providerId="ADAL" clId="{678AA7F0-1788-4C00-B44C-2526057EBD27}" dt="2022-10-12T16:34:03.762" v="505" actId="47"/>
        <pc:sldMkLst>
          <pc:docMk/>
          <pc:sldMk cId="3986135014" sldId="268"/>
        </pc:sldMkLst>
      </pc:sldChg>
      <pc:sldChg chg="modSp mod">
        <pc:chgData name="Laura Silvia Monaco" userId="8715c3bf-b646-4744-9c45-6ad2b05696d3" providerId="ADAL" clId="{678AA7F0-1788-4C00-B44C-2526057EBD27}" dt="2022-10-12T17:08:37.369" v="897" actId="113"/>
        <pc:sldMkLst>
          <pc:docMk/>
          <pc:sldMk cId="4127632560" sldId="274"/>
        </pc:sldMkLst>
        <pc:spChg chg="mod">
          <ac:chgData name="Laura Silvia Monaco" userId="8715c3bf-b646-4744-9c45-6ad2b05696d3" providerId="ADAL" clId="{678AA7F0-1788-4C00-B44C-2526057EBD27}" dt="2022-10-12T17:08:37.369" v="897" actId="113"/>
          <ac:spMkLst>
            <pc:docMk/>
            <pc:sldMk cId="4127632560" sldId="274"/>
            <ac:spMk id="3" creationId="{64AA322E-8961-2A7A-58B7-3ACEF202879D}"/>
          </ac:spMkLst>
        </pc:spChg>
      </pc:sldChg>
      <pc:sldChg chg="modSp mod">
        <pc:chgData name="Laura Silvia Monaco" userId="8715c3bf-b646-4744-9c45-6ad2b05696d3" providerId="ADAL" clId="{678AA7F0-1788-4C00-B44C-2526057EBD27}" dt="2022-10-12T17:11:55.712" v="899" actId="113"/>
        <pc:sldMkLst>
          <pc:docMk/>
          <pc:sldMk cId="3344022741" sldId="279"/>
        </pc:sldMkLst>
        <pc:spChg chg="mod">
          <ac:chgData name="Laura Silvia Monaco" userId="8715c3bf-b646-4744-9c45-6ad2b05696d3" providerId="ADAL" clId="{678AA7F0-1788-4C00-B44C-2526057EBD27}" dt="2022-10-12T17:11:55.712" v="899" actId="113"/>
          <ac:spMkLst>
            <pc:docMk/>
            <pc:sldMk cId="3344022741" sldId="279"/>
            <ac:spMk id="3" creationId="{775C5509-E32F-F51A-1F68-ABA7D8DCC9E2}"/>
          </ac:spMkLst>
        </pc:spChg>
      </pc:sldChg>
      <pc:sldChg chg="modSp mod">
        <pc:chgData name="Laura Silvia Monaco" userId="8715c3bf-b646-4744-9c45-6ad2b05696d3" providerId="ADAL" clId="{678AA7F0-1788-4C00-B44C-2526057EBD27}" dt="2022-10-12T17:13:36.381" v="922" actId="255"/>
        <pc:sldMkLst>
          <pc:docMk/>
          <pc:sldMk cId="3667786043" sldId="280"/>
        </pc:sldMkLst>
        <pc:spChg chg="mod">
          <ac:chgData name="Laura Silvia Monaco" userId="8715c3bf-b646-4744-9c45-6ad2b05696d3" providerId="ADAL" clId="{678AA7F0-1788-4C00-B44C-2526057EBD27}" dt="2022-10-12T17:13:36.381" v="922" actId="255"/>
          <ac:spMkLst>
            <pc:docMk/>
            <pc:sldMk cId="3667786043" sldId="280"/>
            <ac:spMk id="3" creationId="{9442186D-16E7-09FA-FBF4-DC2F5B2A377B}"/>
          </ac:spMkLst>
        </pc:spChg>
        <pc:spChg chg="mod">
          <ac:chgData name="Laura Silvia Monaco" userId="8715c3bf-b646-4744-9c45-6ad2b05696d3" providerId="ADAL" clId="{678AA7F0-1788-4C00-B44C-2526057EBD27}" dt="2022-10-12T17:13:12.111" v="918" actId="1037"/>
          <ac:spMkLst>
            <pc:docMk/>
            <pc:sldMk cId="3667786043" sldId="280"/>
            <ac:spMk id="12" creationId="{00B19A2C-2CF1-2E30-A85C-163A40E0A1E8}"/>
          </ac:spMkLst>
        </pc:spChg>
        <pc:picChg chg="mod">
          <ac:chgData name="Laura Silvia Monaco" userId="8715c3bf-b646-4744-9c45-6ad2b05696d3" providerId="ADAL" clId="{678AA7F0-1788-4C00-B44C-2526057EBD27}" dt="2022-10-12T17:13:05.449" v="903" actId="1076"/>
          <ac:picMkLst>
            <pc:docMk/>
            <pc:sldMk cId="3667786043" sldId="280"/>
            <ac:picMk id="25" creationId="{4149524D-5B24-A664-39D8-D8D8845BE476}"/>
          </ac:picMkLst>
        </pc:picChg>
      </pc:sldChg>
      <pc:sldChg chg="modSp mod ord">
        <pc:chgData name="Laura Silvia Monaco" userId="8715c3bf-b646-4744-9c45-6ad2b05696d3" providerId="ADAL" clId="{678AA7F0-1788-4C00-B44C-2526057EBD27}" dt="2022-10-12T17:16:10.367" v="936" actId="1037"/>
        <pc:sldMkLst>
          <pc:docMk/>
          <pc:sldMk cId="3891368834" sldId="283"/>
        </pc:sldMkLst>
        <pc:spChg chg="mod">
          <ac:chgData name="Laura Silvia Monaco" userId="8715c3bf-b646-4744-9c45-6ad2b05696d3" providerId="ADAL" clId="{678AA7F0-1788-4C00-B44C-2526057EBD27}" dt="2022-10-12T17:16:10.367" v="936" actId="1037"/>
          <ac:spMkLst>
            <pc:docMk/>
            <pc:sldMk cId="3891368834" sldId="283"/>
            <ac:spMk id="3" creationId="{75999C7C-3B63-87AD-CCAD-B4879CB9B97C}"/>
          </ac:spMkLst>
        </pc:spChg>
      </pc:sldChg>
      <pc:sldChg chg="del">
        <pc:chgData name="Laura Silvia Monaco" userId="8715c3bf-b646-4744-9c45-6ad2b05696d3" providerId="ADAL" clId="{678AA7F0-1788-4C00-B44C-2526057EBD27}" dt="2022-10-12T16:34:01.027" v="504" actId="47"/>
        <pc:sldMkLst>
          <pc:docMk/>
          <pc:sldMk cId="3283656516" sldId="285"/>
        </pc:sldMkLst>
      </pc:sldChg>
      <pc:sldChg chg="del">
        <pc:chgData name="Laura Silvia Monaco" userId="8715c3bf-b646-4744-9c45-6ad2b05696d3" providerId="ADAL" clId="{678AA7F0-1788-4C00-B44C-2526057EBD27}" dt="2022-10-12T16:34:06.636" v="506" actId="47"/>
        <pc:sldMkLst>
          <pc:docMk/>
          <pc:sldMk cId="567043612" sldId="289"/>
        </pc:sldMkLst>
      </pc:sldChg>
      <pc:sldChg chg="modSp mod">
        <pc:chgData name="Laura Silvia Monaco" userId="8715c3bf-b646-4744-9c45-6ad2b05696d3" providerId="ADAL" clId="{678AA7F0-1788-4C00-B44C-2526057EBD27}" dt="2022-10-12T17:18:13.106" v="940" actId="20577"/>
        <pc:sldMkLst>
          <pc:docMk/>
          <pc:sldMk cId="287497600" sldId="293"/>
        </pc:sldMkLst>
        <pc:spChg chg="mod">
          <ac:chgData name="Laura Silvia Monaco" userId="8715c3bf-b646-4744-9c45-6ad2b05696d3" providerId="ADAL" clId="{678AA7F0-1788-4C00-B44C-2526057EBD27}" dt="2022-10-12T17:18:13.106" v="940" actId="20577"/>
          <ac:spMkLst>
            <pc:docMk/>
            <pc:sldMk cId="287497600" sldId="293"/>
            <ac:spMk id="3" creationId="{985C5819-A831-18A3-60C7-828EC6101364}"/>
          </ac:spMkLst>
        </pc:spChg>
      </pc:sldChg>
      <pc:sldChg chg="addSp delSp modSp mod">
        <pc:chgData name="Laura Silvia Monaco" userId="8715c3bf-b646-4744-9c45-6ad2b05696d3" providerId="ADAL" clId="{678AA7F0-1788-4C00-B44C-2526057EBD27}" dt="2022-10-12T16:26:25.359" v="378" actId="27636"/>
        <pc:sldMkLst>
          <pc:docMk/>
          <pc:sldMk cId="1328793282" sldId="295"/>
        </pc:sldMkLst>
        <pc:spChg chg="add del mod">
          <ac:chgData name="Laura Silvia Monaco" userId="8715c3bf-b646-4744-9c45-6ad2b05696d3" providerId="ADAL" clId="{678AA7F0-1788-4C00-B44C-2526057EBD27}" dt="2022-10-12T16:18:56.091" v="189" actId="478"/>
          <ac:spMkLst>
            <pc:docMk/>
            <pc:sldMk cId="1328793282" sldId="295"/>
            <ac:spMk id="3" creationId="{5C6AF2A6-5066-D970-40F7-4BC554C5633E}"/>
          </ac:spMkLst>
        </pc:spChg>
        <pc:spChg chg="add mod">
          <ac:chgData name="Laura Silvia Monaco" userId="8715c3bf-b646-4744-9c45-6ad2b05696d3" providerId="ADAL" clId="{678AA7F0-1788-4C00-B44C-2526057EBD27}" dt="2022-10-12T16:24:11.336" v="327" actId="255"/>
          <ac:spMkLst>
            <pc:docMk/>
            <pc:sldMk cId="1328793282" sldId="295"/>
            <ac:spMk id="5" creationId="{14B16193-0AB2-C6A2-6D97-A655402D1E3D}"/>
          </ac:spMkLst>
        </pc:spChg>
        <pc:spChg chg="mod">
          <ac:chgData name="Laura Silvia Monaco" userId="8715c3bf-b646-4744-9c45-6ad2b05696d3" providerId="ADAL" clId="{678AA7F0-1788-4C00-B44C-2526057EBD27}" dt="2022-10-12T16:26:25.359" v="378" actId="27636"/>
          <ac:spMkLst>
            <pc:docMk/>
            <pc:sldMk cId="1328793282" sldId="295"/>
            <ac:spMk id="18" creationId="{E76F9328-F286-F754-3509-D437D9DCAB2A}"/>
          </ac:spMkLst>
        </pc:spChg>
        <pc:spChg chg="mod">
          <ac:chgData name="Laura Silvia Monaco" userId="8715c3bf-b646-4744-9c45-6ad2b05696d3" providerId="ADAL" clId="{678AA7F0-1788-4C00-B44C-2526057EBD27}" dt="2022-10-12T16:18:44.002" v="187" actId="1076"/>
          <ac:spMkLst>
            <pc:docMk/>
            <pc:sldMk cId="1328793282" sldId="295"/>
            <ac:spMk id="56" creationId="{50900D67-4BAE-D7AE-D169-960CACF0BD7A}"/>
          </ac:spMkLst>
        </pc:spChg>
      </pc:sldChg>
      <pc:sldChg chg="del">
        <pc:chgData name="Laura Silvia Monaco" userId="8715c3bf-b646-4744-9c45-6ad2b05696d3" providerId="ADAL" clId="{678AA7F0-1788-4C00-B44C-2526057EBD27}" dt="2022-10-12T16:34:01.027" v="504" actId="47"/>
        <pc:sldMkLst>
          <pc:docMk/>
          <pc:sldMk cId="2940797204" sldId="296"/>
        </pc:sldMkLst>
      </pc:sldChg>
      <pc:sldChg chg="modSp mod">
        <pc:chgData name="Laura Silvia Monaco" userId="8715c3bf-b646-4744-9c45-6ad2b05696d3" providerId="ADAL" clId="{678AA7F0-1788-4C00-B44C-2526057EBD27}" dt="2022-10-12T15:06:16.993" v="23" actId="1076"/>
        <pc:sldMkLst>
          <pc:docMk/>
          <pc:sldMk cId="1075549167" sldId="305"/>
        </pc:sldMkLst>
        <pc:spChg chg="mod">
          <ac:chgData name="Laura Silvia Monaco" userId="8715c3bf-b646-4744-9c45-6ad2b05696d3" providerId="ADAL" clId="{678AA7F0-1788-4C00-B44C-2526057EBD27}" dt="2022-10-12T15:06:16.993" v="23" actId="1076"/>
          <ac:spMkLst>
            <pc:docMk/>
            <pc:sldMk cId="1075549167" sldId="305"/>
            <ac:spMk id="3" creationId="{10B8A99F-CB87-B89B-1DAD-A35E1BC4B6E3}"/>
          </ac:spMkLst>
        </pc:spChg>
        <pc:spChg chg="mod">
          <ac:chgData name="Laura Silvia Monaco" userId="8715c3bf-b646-4744-9c45-6ad2b05696d3" providerId="ADAL" clId="{678AA7F0-1788-4C00-B44C-2526057EBD27}" dt="2022-10-12T15:06:12.084" v="22" actId="1036"/>
          <ac:spMkLst>
            <pc:docMk/>
            <pc:sldMk cId="1075549167" sldId="305"/>
            <ac:spMk id="6" creationId="{464B553C-18B4-ABC3-7DB1-4191B0214E6B}"/>
          </ac:spMkLst>
        </pc:spChg>
        <pc:picChg chg="mod">
          <ac:chgData name="Laura Silvia Monaco" userId="8715c3bf-b646-4744-9c45-6ad2b05696d3" providerId="ADAL" clId="{678AA7F0-1788-4C00-B44C-2526057EBD27}" dt="2022-10-12T15:06:12.084" v="22" actId="1036"/>
          <ac:picMkLst>
            <pc:docMk/>
            <pc:sldMk cId="1075549167" sldId="305"/>
            <ac:picMk id="5" creationId="{A2C73E53-BCFA-AFA9-EE7D-054D12AF7528}"/>
          </ac:picMkLst>
        </pc:picChg>
      </pc:sldChg>
      <pc:sldChg chg="del">
        <pc:chgData name="Laura Silvia Monaco" userId="8715c3bf-b646-4744-9c45-6ad2b05696d3" providerId="ADAL" clId="{678AA7F0-1788-4C00-B44C-2526057EBD27}" dt="2022-10-12T17:06:58.532" v="896" actId="47"/>
        <pc:sldMkLst>
          <pc:docMk/>
          <pc:sldMk cId="3785123176" sldId="309"/>
        </pc:sldMkLst>
      </pc:sldChg>
      <pc:sldChg chg="modSp del mod">
        <pc:chgData name="Laura Silvia Monaco" userId="8715c3bf-b646-4744-9c45-6ad2b05696d3" providerId="ADAL" clId="{678AA7F0-1788-4C00-B44C-2526057EBD27}" dt="2022-10-12T16:28:46.012" v="382" actId="47"/>
        <pc:sldMkLst>
          <pc:docMk/>
          <pc:sldMk cId="1596911067" sldId="310"/>
        </pc:sldMkLst>
        <pc:spChg chg="mod">
          <ac:chgData name="Laura Silvia Monaco" userId="8715c3bf-b646-4744-9c45-6ad2b05696d3" providerId="ADAL" clId="{678AA7F0-1788-4C00-B44C-2526057EBD27}" dt="2022-10-12T15:54:31.565" v="157" actId="20577"/>
          <ac:spMkLst>
            <pc:docMk/>
            <pc:sldMk cId="1596911067" sldId="310"/>
            <ac:spMk id="10" creationId="{00000000-0000-0000-0000-000000000000}"/>
          </ac:spMkLst>
        </pc:spChg>
        <pc:spChg chg="mod">
          <ac:chgData name="Laura Silvia Monaco" userId="8715c3bf-b646-4744-9c45-6ad2b05696d3" providerId="ADAL" clId="{678AA7F0-1788-4C00-B44C-2526057EBD27}" dt="2022-10-12T15:53:25.225" v="31" actId="20577"/>
          <ac:spMkLst>
            <pc:docMk/>
            <pc:sldMk cId="1596911067" sldId="310"/>
            <ac:spMk id="11" creationId="{00000000-0000-0000-0000-000000000000}"/>
          </ac:spMkLst>
        </pc:spChg>
      </pc:sldChg>
      <pc:sldChg chg="del">
        <pc:chgData name="Laura Silvia Monaco" userId="8715c3bf-b646-4744-9c45-6ad2b05696d3" providerId="ADAL" clId="{678AA7F0-1788-4C00-B44C-2526057EBD27}" dt="2022-10-12T16:34:01.027" v="504" actId="47"/>
        <pc:sldMkLst>
          <pc:docMk/>
          <pc:sldMk cId="2381690093" sldId="312"/>
        </pc:sldMkLst>
      </pc:sldChg>
      <pc:sldChg chg="addSp modSp add">
        <pc:chgData name="Laura Silvia Monaco" userId="8715c3bf-b646-4744-9c45-6ad2b05696d3" providerId="ADAL" clId="{678AA7F0-1788-4C00-B44C-2526057EBD27}" dt="2022-10-12T16:27:14.250" v="380"/>
        <pc:sldMkLst>
          <pc:docMk/>
          <pc:sldMk cId="415085359" sldId="313"/>
        </pc:sldMkLst>
        <pc:spChg chg="add mod">
          <ac:chgData name="Laura Silvia Monaco" userId="8715c3bf-b646-4744-9c45-6ad2b05696d3" providerId="ADAL" clId="{678AA7F0-1788-4C00-B44C-2526057EBD27}" dt="2022-10-12T16:27:14.250" v="380"/>
          <ac:spMkLst>
            <pc:docMk/>
            <pc:sldMk cId="415085359" sldId="313"/>
            <ac:spMk id="7" creationId="{5D71A3E4-0422-0A99-3133-FBFDF2EEF27D}"/>
          </ac:spMkLst>
        </pc:spChg>
        <pc:picChg chg="add mod">
          <ac:chgData name="Laura Silvia Monaco" userId="8715c3bf-b646-4744-9c45-6ad2b05696d3" providerId="ADAL" clId="{678AA7F0-1788-4C00-B44C-2526057EBD27}" dt="2022-10-12T16:27:14.250" v="380"/>
          <ac:picMkLst>
            <pc:docMk/>
            <pc:sldMk cId="415085359" sldId="313"/>
            <ac:picMk id="3" creationId="{5526A5F7-4D15-9783-F79A-8CBCC597DF4F}"/>
          </ac:picMkLst>
        </pc:picChg>
        <pc:cxnChg chg="add mod">
          <ac:chgData name="Laura Silvia Monaco" userId="8715c3bf-b646-4744-9c45-6ad2b05696d3" providerId="ADAL" clId="{678AA7F0-1788-4C00-B44C-2526057EBD27}" dt="2022-10-12T16:27:14.250" v="380"/>
          <ac:cxnSpMkLst>
            <pc:docMk/>
            <pc:sldMk cId="415085359" sldId="313"/>
            <ac:cxnSpMk id="6" creationId="{88F6408A-1592-D8BE-5CFD-8E404D01BD9E}"/>
          </ac:cxnSpMkLst>
        </pc:cxnChg>
      </pc:sldChg>
      <pc:sldChg chg="add">
        <pc:chgData name="Laura Silvia Monaco" userId="8715c3bf-b646-4744-9c45-6ad2b05696d3" providerId="ADAL" clId="{678AA7F0-1788-4C00-B44C-2526057EBD27}" dt="2022-10-12T16:28:36.803" v="381"/>
        <pc:sldMkLst>
          <pc:docMk/>
          <pc:sldMk cId="413524581" sldId="31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99EE-346A-1DED-8524-3617A4551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DB6C-4AE6-4636-BD76-7EBA113C9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B30F7-8782-5E69-0B5D-BE932BA5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6AD88-167C-B941-3A1D-29A30D5C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A314-93AF-F504-0CD5-97014D16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69306E54-01A5-AB6D-CA8A-4B5478629EB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604857" y="-1"/>
            <a:ext cx="11587144" cy="22468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27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F064-C35C-D40C-4086-C4D3B459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1B0EA-41DB-0C5B-5DD0-889A5E4BC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AD56-2B81-3101-C815-5FE24B57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F5595-F875-AA51-E460-33319D27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657A-A813-570F-9C38-C5F37725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0D164-9E63-072B-357E-FD5D3ECF9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11E14-0B95-F0D7-AA28-937CC635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44507-767D-F75F-9426-9B21E8EA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90D6E-72EE-993C-A0A2-70C0C38E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CBC5B-0BF9-E7FD-8B5C-321E8520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7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0607-B1CF-A6D8-B34A-38608AC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E4E2-7812-9C02-43FF-47E36CCC6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020B-D379-C807-5FDA-3276C2FB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B4775-5966-6656-AEE3-EC8C0C55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9700E-B261-5034-70D4-C3D9DC6A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5F92F21-1E67-EE35-3BBA-846C830C5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811" y="83505"/>
            <a:ext cx="623055" cy="2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1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68BF-7666-F082-D2CF-FAE98E1D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60CFC-C569-9B78-ECD0-0D6AA0B4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5BE3-1A2B-1F7C-BBE3-6CAF0DE0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9CF2F-648F-2CD6-BEBB-C70DC975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0D855-CA0A-78E0-E726-21C5AD98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1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5D174-DD39-E6F9-3D3D-6769E852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46626-71FB-B530-7B6E-0BF9D2607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C523-868F-D038-4474-0F4206317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B6298-4E14-C73D-13E9-3777E287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5D27E-3EED-EEB7-0DBF-3D8D1A64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DDA04-8098-E7F6-D0CF-B687261F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9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0172-E194-28D1-460B-BE83B3C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AE6A-7CCF-6F9F-112C-74781AA5F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6AAE5-E977-FF7B-F549-558C4E92D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CDBBC-14D8-0AD9-9FAE-4A8D39339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346F0-37F6-962C-5783-A15E4AF16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BFE5B-1144-3983-C2B0-57697950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4743F-B9A6-9A9D-A318-5B06554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4558A-CE81-73C1-A886-44A7974A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1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ED8F-5CB2-CA5F-E3A5-A2D32833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7C222-54FD-2C17-5C12-3BA1D543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CE587-70A0-08B9-7180-D398829C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187E7-053C-A3B7-1225-95B9912C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3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354DB-40AC-3DAE-0481-69504A1D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C8A96-4BA9-5B7B-47E9-B14AE2BD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5CAE8-1477-595C-701F-000DF02F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DD3D-D960-8AAF-1F51-531A6BAB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EBBFF-4538-A17E-538E-ABDC7CBC2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64ED2-3300-0003-B754-ECFFC8B45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A3483-2D00-0596-2CF1-ACC73013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04DEB-F194-4526-2C28-8E633DCA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B63AE-67FB-755B-1F69-DC89F2FA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2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D6B3-7D7A-04DA-E614-886D75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9EC65-901A-DB75-568F-2D5982DD2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0096D-BB03-76BF-8506-9755C7D4F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4BCF-3FF8-D27D-5048-396D96A1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30C1C-3BCA-9A16-CCA3-EDF7F5E3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CAA8D-4584-58F7-9BC4-6ED298DA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5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6506B-0E05-7E64-C985-840E3BA0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9900A-306B-A00F-3A7C-2EC4EFEE2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56DCD-DFFF-32E9-B4F1-7182A5805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FEF4-9F2E-4E40-B682-D1845D92FE5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5205D-0107-643B-CA3F-9F8FBDA0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3109F-BEEA-16BE-3573-870BDE343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AA7991-E8DB-38C7-FD36-76123CDC9201}"/>
              </a:ext>
            </a:extLst>
          </p:cNvPr>
          <p:cNvSpPr/>
          <p:nvPr userDrawn="1"/>
        </p:nvSpPr>
        <p:spPr>
          <a:xfrm>
            <a:off x="-2" y="0"/>
            <a:ext cx="605310" cy="6494032"/>
          </a:xfrm>
          <a:prstGeom prst="rect">
            <a:avLst/>
          </a:prstGeom>
          <a:gradFill>
            <a:gsLst>
              <a:gs pos="100000">
                <a:srgbClr val="636D69"/>
              </a:gs>
              <a:gs pos="53000">
                <a:srgbClr val="717C78"/>
              </a:gs>
              <a:gs pos="28000">
                <a:srgbClr val="8B9591"/>
              </a:gs>
              <a:gs pos="3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it-IT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CE092AB-4886-3089-35DB-067ADB92BC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" y="5764"/>
            <a:ext cx="623055" cy="281620"/>
          </a:xfrm>
          <a:prstGeom prst="rect">
            <a:avLst/>
          </a:prstGeom>
        </p:spPr>
      </p:pic>
      <p:pic>
        <p:nvPicPr>
          <p:cNvPr id="13" name="Picture 12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344250C6-1C4A-B5DC-D9B6-6DCE50F5D9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6427421"/>
            <a:ext cx="617414" cy="432189"/>
          </a:xfrm>
          <a:prstGeom prst="rect">
            <a:avLst/>
          </a:prstGeom>
        </p:spPr>
      </p:pic>
      <p:pic>
        <p:nvPicPr>
          <p:cNvPr id="14" name="Picture 1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1409348C-DDEA-BA36-36E1-91FD88F6B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r="8078"/>
          <a:stretch/>
        </p:blipFill>
        <p:spPr>
          <a:xfrm>
            <a:off x="-2" y="5351877"/>
            <a:ext cx="604800" cy="10778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38666A-9679-04B2-5B3F-BE133929F37B}"/>
              </a:ext>
            </a:extLst>
          </p:cNvPr>
          <p:cNvSpPr txBox="1"/>
          <p:nvPr userDrawn="1"/>
        </p:nvSpPr>
        <p:spPr>
          <a:xfrm rot="16200000">
            <a:off x="-1802385" y="2285819"/>
            <a:ext cx="42074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TTC2022 Aomori, TESLA Tchnology Collaboration</a:t>
            </a:r>
          </a:p>
          <a:p>
            <a:pPr marL="1344613" indent="0"/>
            <a:r>
              <a:rPr lang="it-IT" sz="1200" dirty="0">
                <a:solidFill>
                  <a:schemeClr val="bg1">
                    <a:lumMod val="95000"/>
                  </a:schemeClr>
                </a:solidFill>
              </a:rPr>
              <a:t>Oct 11-14, 2022</a:t>
            </a:r>
            <a:endParaRPr lang="it-IT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6AE8-519B-E22B-FEAF-F1EA57B51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378" y="2657554"/>
            <a:ext cx="10997737" cy="2061411"/>
          </a:xfrm>
        </p:spPr>
        <p:txBody>
          <a:bodyPr/>
          <a:lstStyle/>
          <a:p>
            <a:r>
              <a:rPr lang="it-IT" dirty="0"/>
              <a:t>ESS medium beta cavity</a:t>
            </a:r>
            <a:br>
              <a:rPr lang="it-IT" dirty="0"/>
            </a:br>
            <a:r>
              <a:rPr lang="it-IT" dirty="0"/>
              <a:t>recovery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BCE29-A4B6-22F9-DAF3-6512C06C8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247" y="4981570"/>
            <a:ext cx="9144000" cy="1655762"/>
          </a:xfrm>
        </p:spPr>
        <p:txBody>
          <a:bodyPr/>
          <a:lstStyle/>
          <a:p>
            <a:r>
              <a:rPr lang="it-IT" dirty="0"/>
              <a:t>L. Monaco</a:t>
            </a:r>
          </a:p>
          <a:p>
            <a:r>
              <a:rPr lang="it-IT" dirty="0"/>
              <a:t>INFN Milano – LASA</a:t>
            </a:r>
          </a:p>
          <a:p>
            <a:r>
              <a:rPr lang="it-IT" dirty="0"/>
              <a:t>for the SRF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0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19D9-F89C-7ED0-2956-54CE18A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9"/>
            <a:ext cx="10515600" cy="1325563"/>
          </a:xfrm>
        </p:spPr>
        <p:txBody>
          <a:bodyPr/>
          <a:lstStyle/>
          <a:p>
            <a:r>
              <a:rPr lang="it-IT" dirty="0"/>
              <a:t>Batch of available cavities for qualification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F9C1B-B000-B3B2-A22B-7F0FCBA0C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7 </a:t>
            </a:r>
            <a:r>
              <a:rPr lang="it-IT" dirty="0" err="1"/>
              <a:t>cavities</a:t>
            </a:r>
            <a:r>
              <a:rPr lang="it-IT" dirty="0"/>
              <a:t> </a:t>
            </a:r>
            <a:r>
              <a:rPr lang="it-IT" dirty="0" err="1"/>
              <a:t>jacketed</a:t>
            </a:r>
            <a:endParaRPr lang="it-IT" dirty="0"/>
          </a:p>
          <a:p>
            <a:pPr lvl="1"/>
            <a:r>
              <a:rPr lang="it-IT" dirty="0"/>
              <a:t>M015</a:t>
            </a:r>
          </a:p>
          <a:p>
            <a:pPr lvl="1"/>
            <a:r>
              <a:rPr lang="it-IT" dirty="0"/>
              <a:t>M021</a:t>
            </a:r>
          </a:p>
          <a:p>
            <a:pPr lvl="1"/>
            <a:r>
              <a:rPr lang="it-IT" dirty="0"/>
              <a:t>M022</a:t>
            </a:r>
          </a:p>
          <a:p>
            <a:pPr lvl="1"/>
            <a:r>
              <a:rPr lang="it-IT" dirty="0"/>
              <a:t>M024</a:t>
            </a:r>
          </a:p>
          <a:p>
            <a:pPr lvl="1"/>
            <a:r>
              <a:rPr lang="it-IT" dirty="0"/>
              <a:t>M026</a:t>
            </a:r>
          </a:p>
          <a:p>
            <a:pPr lvl="1"/>
            <a:r>
              <a:rPr lang="it-IT" dirty="0"/>
              <a:t>M027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M028</a:t>
            </a:r>
          </a:p>
          <a:p>
            <a:r>
              <a:rPr lang="it-IT" dirty="0"/>
              <a:t>3 </a:t>
            </a:r>
            <a:r>
              <a:rPr lang="it-IT" dirty="0" err="1"/>
              <a:t>naked</a:t>
            </a:r>
            <a:r>
              <a:rPr lang="it-IT" dirty="0"/>
              <a:t> </a:t>
            </a:r>
            <a:r>
              <a:rPr lang="it-IT" dirty="0" err="1"/>
              <a:t>cavities</a:t>
            </a:r>
            <a:endParaRPr lang="it-IT" dirty="0"/>
          </a:p>
          <a:p>
            <a:pPr lvl="1"/>
            <a:r>
              <a:rPr lang="it-IT" dirty="0">
                <a:solidFill>
                  <a:srgbClr val="FF3300"/>
                </a:solidFill>
              </a:rPr>
              <a:t>M017</a:t>
            </a:r>
          </a:p>
          <a:p>
            <a:pPr lvl="1"/>
            <a:r>
              <a:rPr lang="it-IT" dirty="0">
                <a:solidFill>
                  <a:srgbClr val="FF3300"/>
                </a:solidFill>
              </a:rPr>
              <a:t>M024</a:t>
            </a:r>
          </a:p>
          <a:p>
            <a:pPr lvl="1"/>
            <a:r>
              <a:rPr lang="it-IT" dirty="0">
                <a:solidFill>
                  <a:srgbClr val="FF3300"/>
                </a:solidFill>
              </a:rPr>
              <a:t>M037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FFEDD-E303-770B-D66A-CE6E97A30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949" y="1690688"/>
            <a:ext cx="7623348" cy="4742055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4DA3879-D4D7-AB66-8E51-1D52D3114FAC}"/>
              </a:ext>
            </a:extLst>
          </p:cNvPr>
          <p:cNvSpPr/>
          <p:nvPr/>
        </p:nvSpPr>
        <p:spPr>
          <a:xfrm>
            <a:off x="7128710" y="4903926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CD806F1-CAE5-1291-1215-6F4C758D9682}"/>
              </a:ext>
            </a:extLst>
          </p:cNvPr>
          <p:cNvSpPr/>
          <p:nvPr/>
        </p:nvSpPr>
        <p:spPr>
          <a:xfrm>
            <a:off x="7218710" y="4061145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5734BCD-213D-B26D-E056-9817547E666B}"/>
              </a:ext>
            </a:extLst>
          </p:cNvPr>
          <p:cNvSpPr/>
          <p:nvPr/>
        </p:nvSpPr>
        <p:spPr>
          <a:xfrm>
            <a:off x="7519499" y="4337871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6CA2723-E4ED-0A27-AF64-BB694CE1AD1F}"/>
              </a:ext>
            </a:extLst>
          </p:cNvPr>
          <p:cNvSpPr/>
          <p:nvPr/>
        </p:nvSpPr>
        <p:spPr>
          <a:xfrm>
            <a:off x="3370452" y="4646541"/>
            <a:ext cx="360000" cy="360000"/>
          </a:xfrm>
          <a:prstGeom prst="star5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B7BF71-8B89-5755-21DF-FBCB5B5EC274}"/>
              </a:ext>
            </a:extLst>
          </p:cNvPr>
          <p:cNvSpPr/>
          <p:nvPr/>
        </p:nvSpPr>
        <p:spPr>
          <a:xfrm>
            <a:off x="7398710" y="4151145"/>
            <a:ext cx="180000" cy="1800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2669A6-6893-2467-2501-E4EF9594A366}"/>
              </a:ext>
            </a:extLst>
          </p:cNvPr>
          <p:cNvSpPr/>
          <p:nvPr/>
        </p:nvSpPr>
        <p:spPr>
          <a:xfrm>
            <a:off x="2384575" y="4247871"/>
            <a:ext cx="252000" cy="2520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43A56A-A472-690A-1EED-8F440B948B46}"/>
              </a:ext>
            </a:extLst>
          </p:cNvPr>
          <p:cNvSpPr/>
          <p:nvPr/>
        </p:nvSpPr>
        <p:spPr>
          <a:xfrm>
            <a:off x="8455937" y="2281474"/>
            <a:ext cx="2199992" cy="51604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 FE detected!</a:t>
            </a:r>
          </a:p>
        </p:txBody>
      </p:sp>
    </p:spTree>
    <p:extLst>
      <p:ext uri="{BB962C8B-B14F-4D97-AF65-F5344CB8AC3E}">
        <p14:creationId xmlns:p14="http://schemas.microsoft.com/office/powerpoint/2010/main" val="276096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2DA0-1C3F-A0CD-6370-BDBE557D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it-IT" dirty="0"/>
              <a:t>Production «review»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8A99F-CB87-B89B-1DAD-A35E1BC4B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6093"/>
            <a:ext cx="10515600" cy="5533646"/>
          </a:xfrm>
        </p:spPr>
        <p:txBody>
          <a:bodyPr>
            <a:normAutofit lnSpcReduction="10000"/>
          </a:bodyPr>
          <a:lstStyle/>
          <a:p>
            <a:pPr marL="268288" lvl="1" indent="-268288"/>
            <a:r>
              <a:rPr lang="sv-SE" dirty="0"/>
              <a:t>Buffered Chemical Polishing (</a:t>
            </a:r>
            <a:r>
              <a:rPr lang="sv-SE" b="1" dirty="0"/>
              <a:t>BCP</a:t>
            </a:r>
            <a:r>
              <a:rPr lang="sv-SE" dirty="0"/>
              <a:t>) on</a:t>
            </a:r>
            <a:br>
              <a:rPr lang="sv-SE" dirty="0"/>
            </a:br>
            <a:r>
              <a:rPr lang="sv-SE" dirty="0"/>
              <a:t>MB Cavities is </a:t>
            </a:r>
            <a:r>
              <a:rPr lang="sv-SE" b="1" dirty="0"/>
              <a:t>critical </a:t>
            </a:r>
            <a:r>
              <a:rPr lang="sv-SE" dirty="0"/>
              <a:t>due to the large</a:t>
            </a:r>
            <a:br>
              <a:rPr lang="sv-SE" dirty="0"/>
            </a:br>
            <a:r>
              <a:rPr lang="sv-SE" dirty="0"/>
              <a:t>cell radius and steep wall angle</a:t>
            </a:r>
          </a:p>
          <a:p>
            <a:pPr marL="0" lvl="1" indent="0">
              <a:buNone/>
            </a:pPr>
            <a:endParaRPr lang="sv-SE" dirty="0"/>
          </a:p>
          <a:p>
            <a:pPr marL="268288" lvl="1" indent="-268288"/>
            <a:r>
              <a:rPr lang="sv-SE" dirty="0"/>
              <a:t>We have observed </a:t>
            </a:r>
            <a:r>
              <a:rPr lang="sv-SE" b="1" dirty="0"/>
              <a:t>grooves</a:t>
            </a:r>
            <a:r>
              <a:rPr lang="sv-SE" dirty="0"/>
              <a:t>, deep and with</a:t>
            </a:r>
            <a:br>
              <a:rPr lang="sv-SE" dirty="0"/>
            </a:br>
            <a:r>
              <a:rPr lang="sv-SE" b="1" dirty="0"/>
              <a:t>high spatial frequency</a:t>
            </a:r>
            <a:r>
              <a:rPr lang="sv-SE" dirty="0"/>
              <a:t>, on the cavity walls</a:t>
            </a:r>
            <a:br>
              <a:rPr lang="sv-SE" dirty="0"/>
            </a:br>
            <a:r>
              <a:rPr lang="sv-SE" dirty="0"/>
              <a:t>in some of the cavities not yet qualified.</a:t>
            </a:r>
            <a:br>
              <a:rPr lang="sv-SE" dirty="0"/>
            </a:br>
            <a:r>
              <a:rPr lang="sv-SE" dirty="0"/>
              <a:t>These might be the cause of </a:t>
            </a:r>
            <a:r>
              <a:rPr lang="sv-SE" b="1" dirty="0"/>
              <a:t>not proper</a:t>
            </a:r>
            <a:br>
              <a:rPr lang="sv-SE" b="1" dirty="0"/>
            </a:br>
            <a:r>
              <a:rPr lang="sv-SE" b="1" dirty="0"/>
              <a:t>final cleaning </a:t>
            </a:r>
            <a:r>
              <a:rPr lang="sv-SE" dirty="0"/>
              <a:t>or a </a:t>
            </a:r>
            <a:r>
              <a:rPr lang="sv-SE" b="1" dirty="0"/>
              <a:t>source of dissipation </a:t>
            </a:r>
          </a:p>
          <a:p>
            <a:pPr marL="268288" lvl="1" indent="-268288"/>
            <a:endParaRPr lang="sv-SE" b="1" dirty="0"/>
          </a:p>
          <a:p>
            <a:pPr marL="268288" lvl="1" indent="-268288"/>
            <a:r>
              <a:rPr lang="sv-SE" b="1" dirty="0"/>
              <a:t>No field emission </a:t>
            </a:r>
            <a:r>
              <a:rPr lang="sv-SE" dirty="0"/>
              <a:t>has been observed</a:t>
            </a:r>
            <a:br>
              <a:rPr lang="sv-SE" dirty="0"/>
            </a:br>
            <a:r>
              <a:rPr lang="sv-SE" dirty="0"/>
              <a:t>on these cavities</a:t>
            </a:r>
          </a:p>
          <a:p>
            <a:pPr marL="268288" lvl="1" indent="-268288"/>
            <a:endParaRPr lang="sv-SE" dirty="0"/>
          </a:p>
          <a:p>
            <a:pPr marL="268288" lvl="1" indent="-268288"/>
            <a:r>
              <a:rPr lang="sv-SE" dirty="0"/>
              <a:t>The new treatment approaches aims</a:t>
            </a:r>
            <a:br>
              <a:rPr lang="sv-SE" dirty="0"/>
            </a:br>
            <a:r>
              <a:rPr lang="sv-SE" dirty="0"/>
              <a:t>to improve final surface finishing to</a:t>
            </a:r>
            <a:br>
              <a:rPr lang="sv-SE" dirty="0"/>
            </a:br>
            <a:r>
              <a:rPr lang="sv-SE" dirty="0"/>
              <a:t>improve smoothness and/or cleaness.</a:t>
            </a:r>
          </a:p>
          <a:p>
            <a:pPr marL="0" lvl="1" indent="0">
              <a:buNone/>
            </a:pP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24BFD-0511-3729-8392-39BEEDFBC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29"/>
          <a:stretch/>
        </p:blipFill>
        <p:spPr>
          <a:xfrm rot="5400000">
            <a:off x="8341456" y="-704837"/>
            <a:ext cx="2833255" cy="4652684"/>
          </a:xfrm>
          <a:prstGeom prst="rect">
            <a:avLst/>
          </a:prstGeom>
        </p:spPr>
      </p:pic>
      <p:pic>
        <p:nvPicPr>
          <p:cNvPr id="5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FB4D1F22-40EF-5BB4-DDF2-6D16C1DF9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6" r="7188"/>
          <a:stretch/>
        </p:blipFill>
        <p:spPr>
          <a:xfrm>
            <a:off x="7153835" y="3348586"/>
            <a:ext cx="4831978" cy="35094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F3407D-9ED8-B533-0C23-F4D6D0DB8589}"/>
              </a:ext>
            </a:extLst>
          </p:cNvPr>
          <p:cNvSpPr/>
          <p:nvPr/>
        </p:nvSpPr>
        <p:spPr>
          <a:xfrm>
            <a:off x="8230710" y="3203608"/>
            <a:ext cx="3367732" cy="45078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Grooves pattern (</a:t>
            </a:r>
            <a:r>
              <a:rPr lang="en-US" sz="2000"/>
              <a:t>from </a:t>
            </a:r>
            <a:r>
              <a:rPr lang="en-US" sz="2000" dirty="0"/>
              <a:t>replica)</a:t>
            </a:r>
          </a:p>
        </p:txBody>
      </p:sp>
    </p:spTree>
    <p:extLst>
      <p:ext uri="{BB962C8B-B14F-4D97-AF65-F5344CB8AC3E}">
        <p14:creationId xmlns:p14="http://schemas.microsoft.com/office/powerpoint/2010/main" val="171690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5EBE-B621-7199-B4BE-E0A8958D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6"/>
            <a:ext cx="10515600" cy="1325563"/>
          </a:xfrm>
        </p:spPr>
        <p:txBody>
          <a:bodyPr/>
          <a:lstStyle/>
          <a:p>
            <a:r>
              <a:rPr lang="en-US" dirty="0"/>
              <a:t>Boundary on additional cavity 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25C44-CAEA-CABC-3BDA-6597A51D6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Jacketed cavities</a:t>
            </a:r>
          </a:p>
          <a:p>
            <a:pPr lvl="1"/>
            <a:r>
              <a:rPr lang="en-US" dirty="0"/>
              <a:t>Limited frequency span</a:t>
            </a:r>
          </a:p>
          <a:p>
            <a:pPr lvl="2"/>
            <a:r>
              <a:rPr lang="en-US" dirty="0"/>
              <a:t>Tank constrains cavity -&gt; material removal limited to lower frequency boundary</a:t>
            </a:r>
          </a:p>
          <a:p>
            <a:pPr lvl="1"/>
            <a:r>
              <a:rPr lang="en-US" dirty="0"/>
              <a:t>Field Flatness conservation</a:t>
            </a:r>
          </a:p>
          <a:p>
            <a:pPr lvl="2"/>
            <a:r>
              <a:rPr lang="en-US" dirty="0"/>
              <a:t>Material removal not perfectly uniform -&gt; possible FF change w/o tuning possibility</a:t>
            </a:r>
          </a:p>
          <a:p>
            <a:r>
              <a:rPr lang="en-US" sz="3200" dirty="0"/>
              <a:t>Naked cavities</a:t>
            </a:r>
          </a:p>
          <a:p>
            <a:pPr lvl="1"/>
            <a:r>
              <a:rPr lang="en-US" dirty="0"/>
              <a:t>Final cavity length</a:t>
            </a:r>
          </a:p>
          <a:p>
            <a:pPr lvl="2"/>
            <a:r>
              <a:rPr lang="en-US" dirty="0"/>
              <a:t>Further Nb material removal -&gt; longer cavity</a:t>
            </a:r>
          </a:p>
          <a:p>
            <a:pPr lvl="1"/>
            <a:r>
              <a:rPr lang="en-US" dirty="0"/>
              <a:t>Cavity sensitivities (LFD, pressure, etc.)</a:t>
            </a:r>
          </a:p>
          <a:p>
            <a:pPr lvl="2"/>
            <a:r>
              <a:rPr lang="en-US" dirty="0"/>
              <a:t>Further Nb material removal -&gt; thinner cavity wall</a:t>
            </a:r>
          </a:p>
        </p:txBody>
      </p:sp>
    </p:spTree>
    <p:extLst>
      <p:ext uri="{BB962C8B-B14F-4D97-AF65-F5344CB8AC3E}">
        <p14:creationId xmlns:p14="http://schemas.microsoft.com/office/powerpoint/2010/main" val="80267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D56C-BAE5-01A8-6396-DAB1D94D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Naked</a:t>
            </a:r>
            <a:r>
              <a:rPr lang="it-IT" dirty="0"/>
              <a:t> </a:t>
            </a:r>
            <a:r>
              <a:rPr lang="it-IT" dirty="0" err="1"/>
              <a:t>cavities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CAD6B-A155-0AF6-89DC-A21DB935B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98C1-6886-88F2-CD54-662068C7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9"/>
            <a:ext cx="10515600" cy="1325563"/>
          </a:xfrm>
        </p:spPr>
        <p:txBody>
          <a:bodyPr/>
          <a:lstStyle/>
          <a:p>
            <a:r>
              <a:rPr lang="it-IT" dirty="0"/>
              <a:t>New treatment </a:t>
            </a:r>
            <a:r>
              <a:rPr lang="it-IT" dirty="0" err="1"/>
              <a:t>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C5509-E32F-F51A-1F68-ABA7D8DCC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9875" lvl="1" indent="-269875"/>
            <a:r>
              <a:rPr lang="en-US" b="1" dirty="0"/>
              <a:t>In collaboration with Zanon Research &amp; Innovation</a:t>
            </a:r>
            <a:r>
              <a:rPr lang="en-US" dirty="0"/>
              <a:t>, we have agreed to </a:t>
            </a:r>
            <a:r>
              <a:rPr lang="en-US" b="1" dirty="0"/>
              <a:t>treat</a:t>
            </a:r>
            <a:r>
              <a:rPr lang="en-US" dirty="0"/>
              <a:t> an </a:t>
            </a:r>
            <a:r>
              <a:rPr lang="en-US" b="1" dirty="0"/>
              <a:t>ESS MB cavity with Electro Polishing </a:t>
            </a:r>
            <a:r>
              <a:rPr lang="en-US" dirty="0"/>
              <a:t>process, alternative to BCP used for series production.</a:t>
            </a:r>
          </a:p>
          <a:p>
            <a:pPr marL="0" lvl="1" indent="0">
              <a:buNone/>
            </a:pPr>
            <a:endParaRPr lang="en-US" dirty="0"/>
          </a:p>
          <a:p>
            <a:pPr marL="269875" lvl="1" indent="-269875"/>
            <a:r>
              <a:rPr lang="en-US" dirty="0"/>
              <a:t>ZRI has long experience on EP starting from European XFEL, LCLS-II and, recently, with a cavity of the LB type for the PIP-II project.</a:t>
            </a:r>
          </a:p>
          <a:p>
            <a:pPr marL="0" lvl="1" indent="0">
              <a:buNone/>
            </a:pPr>
            <a:endParaRPr lang="en-US" dirty="0"/>
          </a:p>
          <a:p>
            <a:pPr marL="269875" lvl="1" indent="-269875"/>
            <a:r>
              <a:rPr lang="en-US" dirty="0"/>
              <a:t>The </a:t>
            </a:r>
            <a:r>
              <a:rPr lang="en-US" b="1" dirty="0"/>
              <a:t>EP process </a:t>
            </a:r>
            <a:r>
              <a:rPr lang="en-US" dirty="0"/>
              <a:t>works differently </a:t>
            </a:r>
            <a:r>
              <a:rPr lang="en-US" dirty="0" err="1"/>
              <a:t>w.r.t.</a:t>
            </a:r>
            <a:r>
              <a:rPr lang="en-US" dirty="0"/>
              <a:t> BCP for material removal, acting </a:t>
            </a:r>
            <a:r>
              <a:rPr lang="en-US" b="1" dirty="0"/>
              <a:t>more efficiently on edges than on flat surfaces</a:t>
            </a:r>
            <a:r>
              <a:rPr lang="en-US" dirty="0"/>
              <a:t>. For this reason, we applied this treatment aiming to </a:t>
            </a:r>
            <a:r>
              <a:rPr lang="en-US" b="1" dirty="0"/>
              <a:t>smooth the grooves </a:t>
            </a:r>
            <a:r>
              <a:rPr lang="en-US" dirty="0"/>
              <a:t>present in our cavity. As a consequence of the increase smoothness, also the cleanness of the cavity should improve.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4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C7D3C91C-8EDA-A037-5F86-16AEB927D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14783" r="8312" b="3295"/>
          <a:stretch/>
        </p:blipFill>
        <p:spPr>
          <a:xfrm>
            <a:off x="5279333" y="2430760"/>
            <a:ext cx="6490253" cy="442724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5FBDAD-65C5-0516-1B96-92F3590956DA}"/>
              </a:ext>
            </a:extLst>
          </p:cNvPr>
          <p:cNvCxnSpPr/>
          <p:nvPr/>
        </p:nvCxnSpPr>
        <p:spPr>
          <a:xfrm>
            <a:off x="8169442" y="4644380"/>
            <a:ext cx="27251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3"/>
            <a:ext cx="10515600" cy="1325563"/>
          </a:xfrm>
        </p:spPr>
        <p:txBody>
          <a:bodyPr/>
          <a:lstStyle/>
          <a:p>
            <a:r>
              <a:rPr lang="en-US" dirty="0"/>
              <a:t>M024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lvl="1" indent="-269875"/>
            <a:r>
              <a:rPr lang="en-US" dirty="0"/>
              <a:t>M024 has been selected as “test” cavity for EP treatment.</a:t>
            </a:r>
          </a:p>
          <a:p>
            <a:pPr marL="269875" lvl="1" indent="-269875"/>
            <a:r>
              <a:rPr lang="en-US" dirty="0"/>
              <a:t>“Series” BCP treatment</a:t>
            </a:r>
          </a:p>
          <a:p>
            <a:pPr marL="727075" lvl="2" indent="-269875"/>
            <a:r>
              <a:rPr lang="en-US" dirty="0"/>
              <a:t>Bulk: 228.7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dirty="0"/>
              <a:t>Grinding MC tube: 50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dirty="0"/>
              <a:t>Final BCP: 20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  <a:r>
              <a:rPr lang="en-US" dirty="0"/>
              <a:t> </a:t>
            </a:r>
            <a:endParaRPr lang="en-US" sz="2000" dirty="0"/>
          </a:p>
          <a:p>
            <a:pPr marL="727075" lvl="2" indent="-269875"/>
            <a:r>
              <a:rPr lang="en-US" dirty="0"/>
              <a:t>XRF: no result</a:t>
            </a:r>
          </a:p>
          <a:p>
            <a:pPr marL="457200" lvl="2" indent="0">
              <a:buNone/>
            </a:pPr>
            <a:endParaRPr lang="en-US" dirty="0"/>
          </a:p>
          <a:p>
            <a:pPr marL="342900" lvl="1" indent="-342900"/>
            <a:r>
              <a:rPr lang="en-US" dirty="0"/>
              <a:t>New EP treatment</a:t>
            </a:r>
          </a:p>
          <a:p>
            <a:pPr marL="727075" lvl="2" indent="-269875"/>
            <a:r>
              <a:rPr lang="en-US" sz="2200" dirty="0"/>
              <a:t>Bulk EP: 104.3 </a:t>
            </a:r>
            <a:r>
              <a:rPr lang="en-US" sz="2200" dirty="0">
                <a:latin typeface="Symbol" panose="05050102010706020507" pitchFamily="18" charset="2"/>
              </a:rPr>
              <a:t>m</a:t>
            </a:r>
            <a:r>
              <a:rPr lang="en-US" sz="2200" dirty="0"/>
              <a:t>m</a:t>
            </a:r>
          </a:p>
          <a:p>
            <a:pPr marL="727075" lvl="2" indent="-269875"/>
            <a:r>
              <a:rPr lang="sv-SE" sz="2200" dirty="0"/>
              <a:t>Heat treatment: 600 °C/10h</a:t>
            </a:r>
          </a:p>
          <a:p>
            <a:pPr marL="727075" lvl="2" indent="-269875"/>
            <a:r>
              <a:rPr lang="sv-SE" sz="2200" dirty="0"/>
              <a:t>Final EP: 10.3 </a:t>
            </a:r>
            <a:r>
              <a:rPr lang="sv-SE" sz="2200" dirty="0">
                <a:latin typeface="Symbol" panose="05050102010706020507" pitchFamily="18" charset="2"/>
              </a:rPr>
              <a:t>m</a:t>
            </a:r>
            <a:r>
              <a:rPr lang="sv-SE" sz="2200" dirty="0"/>
              <a:t>m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848D1-8CF9-B027-B5C0-F01AC0CF51DA}"/>
              </a:ext>
            </a:extLst>
          </p:cNvPr>
          <p:cNvSpPr txBox="1"/>
          <p:nvPr/>
        </p:nvSpPr>
        <p:spPr>
          <a:xfrm rot="20727845">
            <a:off x="8229231" y="4610799"/>
            <a:ext cx="2297424" cy="769441"/>
          </a:xfrm>
          <a:custGeom>
            <a:avLst/>
            <a:gdLst>
              <a:gd name="connsiteX0" fmla="*/ 0 w 2297424"/>
              <a:gd name="connsiteY0" fmla="*/ 0 h 769441"/>
              <a:gd name="connsiteX1" fmla="*/ 597330 w 2297424"/>
              <a:gd name="connsiteY1" fmla="*/ 0 h 769441"/>
              <a:gd name="connsiteX2" fmla="*/ 1125738 w 2297424"/>
              <a:gd name="connsiteY2" fmla="*/ 0 h 769441"/>
              <a:gd name="connsiteX3" fmla="*/ 1631171 w 2297424"/>
              <a:gd name="connsiteY3" fmla="*/ 0 h 769441"/>
              <a:gd name="connsiteX4" fmla="*/ 2297424 w 2297424"/>
              <a:gd name="connsiteY4" fmla="*/ 0 h 769441"/>
              <a:gd name="connsiteX5" fmla="*/ 2297424 w 2297424"/>
              <a:gd name="connsiteY5" fmla="*/ 392415 h 769441"/>
              <a:gd name="connsiteX6" fmla="*/ 2297424 w 2297424"/>
              <a:gd name="connsiteY6" fmla="*/ 769441 h 769441"/>
              <a:gd name="connsiteX7" fmla="*/ 1723068 w 2297424"/>
              <a:gd name="connsiteY7" fmla="*/ 769441 h 769441"/>
              <a:gd name="connsiteX8" fmla="*/ 1194660 w 2297424"/>
              <a:gd name="connsiteY8" fmla="*/ 769441 h 769441"/>
              <a:gd name="connsiteX9" fmla="*/ 666253 w 2297424"/>
              <a:gd name="connsiteY9" fmla="*/ 769441 h 769441"/>
              <a:gd name="connsiteX10" fmla="*/ 0 w 2297424"/>
              <a:gd name="connsiteY10" fmla="*/ 769441 h 769441"/>
              <a:gd name="connsiteX11" fmla="*/ 0 w 2297424"/>
              <a:gd name="connsiteY11" fmla="*/ 400109 h 769441"/>
              <a:gd name="connsiteX12" fmla="*/ 0 w 2297424"/>
              <a:gd name="connsiteY1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7424" h="769441" fill="none" extrusionOk="0">
                <a:moveTo>
                  <a:pt x="0" y="0"/>
                </a:moveTo>
                <a:cubicBezTo>
                  <a:pt x="232564" y="-24441"/>
                  <a:pt x="426928" y="63794"/>
                  <a:pt x="597330" y="0"/>
                </a:cubicBezTo>
                <a:cubicBezTo>
                  <a:pt x="767732" y="-63794"/>
                  <a:pt x="907511" y="25217"/>
                  <a:pt x="1125738" y="0"/>
                </a:cubicBezTo>
                <a:cubicBezTo>
                  <a:pt x="1343965" y="-25217"/>
                  <a:pt x="1468640" y="51853"/>
                  <a:pt x="1631171" y="0"/>
                </a:cubicBezTo>
                <a:cubicBezTo>
                  <a:pt x="1793702" y="-51853"/>
                  <a:pt x="2076946" y="21680"/>
                  <a:pt x="2297424" y="0"/>
                </a:cubicBezTo>
                <a:cubicBezTo>
                  <a:pt x="2298430" y="136361"/>
                  <a:pt x="2254563" y="226000"/>
                  <a:pt x="2297424" y="392415"/>
                </a:cubicBezTo>
                <a:cubicBezTo>
                  <a:pt x="2340285" y="558830"/>
                  <a:pt x="2287059" y="691185"/>
                  <a:pt x="2297424" y="769441"/>
                </a:cubicBezTo>
                <a:cubicBezTo>
                  <a:pt x="2096902" y="772578"/>
                  <a:pt x="1915849" y="728329"/>
                  <a:pt x="1723068" y="769441"/>
                </a:cubicBezTo>
                <a:cubicBezTo>
                  <a:pt x="1530287" y="810553"/>
                  <a:pt x="1419685" y="750520"/>
                  <a:pt x="1194660" y="769441"/>
                </a:cubicBezTo>
                <a:cubicBezTo>
                  <a:pt x="969635" y="788362"/>
                  <a:pt x="798571" y="768368"/>
                  <a:pt x="666253" y="769441"/>
                </a:cubicBezTo>
                <a:cubicBezTo>
                  <a:pt x="533935" y="770514"/>
                  <a:pt x="288272" y="756043"/>
                  <a:pt x="0" y="769441"/>
                </a:cubicBezTo>
                <a:cubicBezTo>
                  <a:pt x="-44084" y="678410"/>
                  <a:pt x="11981" y="532037"/>
                  <a:pt x="0" y="400109"/>
                </a:cubicBezTo>
                <a:cubicBezTo>
                  <a:pt x="-11981" y="268181"/>
                  <a:pt x="38542" y="167539"/>
                  <a:pt x="0" y="0"/>
                </a:cubicBezTo>
                <a:close/>
              </a:path>
              <a:path w="2297424" h="769441" stroke="0" extrusionOk="0">
                <a:moveTo>
                  <a:pt x="0" y="0"/>
                </a:moveTo>
                <a:cubicBezTo>
                  <a:pt x="164918" y="-38279"/>
                  <a:pt x="369382" y="45803"/>
                  <a:pt x="505433" y="0"/>
                </a:cubicBezTo>
                <a:cubicBezTo>
                  <a:pt x="641484" y="-45803"/>
                  <a:pt x="908649" y="15222"/>
                  <a:pt x="1010867" y="0"/>
                </a:cubicBezTo>
                <a:cubicBezTo>
                  <a:pt x="1113085" y="-15222"/>
                  <a:pt x="1420669" y="35507"/>
                  <a:pt x="1562248" y="0"/>
                </a:cubicBezTo>
                <a:cubicBezTo>
                  <a:pt x="1703827" y="-35507"/>
                  <a:pt x="2063416" y="84310"/>
                  <a:pt x="2297424" y="0"/>
                </a:cubicBezTo>
                <a:cubicBezTo>
                  <a:pt x="2337958" y="111210"/>
                  <a:pt x="2274086" y="216393"/>
                  <a:pt x="2297424" y="392415"/>
                </a:cubicBezTo>
                <a:cubicBezTo>
                  <a:pt x="2320762" y="568438"/>
                  <a:pt x="2266028" y="651700"/>
                  <a:pt x="2297424" y="769441"/>
                </a:cubicBezTo>
                <a:cubicBezTo>
                  <a:pt x="2179640" y="786011"/>
                  <a:pt x="1878099" y="765731"/>
                  <a:pt x="1746042" y="769441"/>
                </a:cubicBezTo>
                <a:cubicBezTo>
                  <a:pt x="1613985" y="773151"/>
                  <a:pt x="1386969" y="759537"/>
                  <a:pt x="1125738" y="769441"/>
                </a:cubicBezTo>
                <a:cubicBezTo>
                  <a:pt x="864507" y="779345"/>
                  <a:pt x="765998" y="735460"/>
                  <a:pt x="574356" y="769441"/>
                </a:cubicBezTo>
                <a:cubicBezTo>
                  <a:pt x="382714" y="803422"/>
                  <a:pt x="257735" y="759788"/>
                  <a:pt x="0" y="769441"/>
                </a:cubicBezTo>
                <a:cubicBezTo>
                  <a:pt x="-22583" y="606756"/>
                  <a:pt x="8602" y="535788"/>
                  <a:pt x="0" y="377026"/>
                </a:cubicBezTo>
                <a:cubicBezTo>
                  <a:pt x="-8602" y="218264"/>
                  <a:pt x="9143" y="82402"/>
                  <a:pt x="0" y="0"/>
                </a:cubicBezTo>
                <a:close/>
              </a:path>
            </a:pathLst>
          </a:custGeom>
          <a:solidFill>
            <a:srgbClr val="FF33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4400" dirty="0"/>
              <a:t>…. </a:t>
            </a:r>
            <a:r>
              <a:rPr lang="it-IT" sz="4400" dirty="0" err="1"/>
              <a:t>but</a:t>
            </a:r>
            <a:r>
              <a:rPr lang="it-IT" sz="4400" dirty="0"/>
              <a:t> ….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F79DA-7D8A-B7EA-2A5D-376124EDACD9}"/>
              </a:ext>
            </a:extLst>
          </p:cNvPr>
          <p:cNvSpPr txBox="1"/>
          <p:nvPr/>
        </p:nvSpPr>
        <p:spPr>
          <a:xfrm>
            <a:off x="9420726" y="2833437"/>
            <a:ext cx="154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BCP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2543-C2D8-B4BA-4CD2-9ECF3E69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9"/>
            <a:ext cx="10515600" cy="1325563"/>
          </a:xfrm>
        </p:spPr>
        <p:txBody>
          <a:bodyPr/>
          <a:lstStyle/>
          <a:p>
            <a:r>
              <a:rPr lang="it-IT" dirty="0"/>
              <a:t>M024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AE9F3-834D-81D9-60C4-000DA6C53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Measurement</a:t>
            </a:r>
            <a:r>
              <a:rPr lang="it-IT" dirty="0"/>
              <a:t> after VT test</a:t>
            </a:r>
          </a:p>
          <a:p>
            <a:pPr lvl="1"/>
            <a:r>
              <a:rPr lang="it-IT" dirty="0"/>
              <a:t>FF: 80 %</a:t>
            </a:r>
          </a:p>
          <a:p>
            <a:pPr lvl="1"/>
            <a:r>
              <a:rPr lang="it-IT" dirty="0" err="1"/>
              <a:t>Mechanics</a:t>
            </a:r>
            <a:r>
              <a:rPr lang="it-IT" dirty="0"/>
              <a:t>: out of </a:t>
            </a:r>
            <a:r>
              <a:rPr lang="it-IT" dirty="0" err="1"/>
              <a:t>tollerance</a:t>
            </a:r>
            <a:endParaRPr lang="it-IT" dirty="0"/>
          </a:p>
          <a:p>
            <a:pPr lvl="2"/>
            <a:r>
              <a:rPr lang="it-IT" dirty="0">
                <a:latin typeface="Symbol" panose="05050102010706020507" pitchFamily="18" charset="2"/>
              </a:rPr>
              <a:t>D</a:t>
            </a:r>
            <a:r>
              <a:rPr lang="it-IT" dirty="0"/>
              <a:t>l = -0.89 mm </a:t>
            </a:r>
            <a:r>
              <a:rPr lang="it-IT" dirty="0" err="1"/>
              <a:t>length</a:t>
            </a:r>
            <a:r>
              <a:rPr lang="it-IT" dirty="0"/>
              <a:t> </a:t>
            </a:r>
          </a:p>
          <a:p>
            <a:r>
              <a:rPr lang="it-IT" dirty="0" err="1"/>
              <a:t>Cavity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set back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tollerance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and </a:t>
            </a:r>
            <a:r>
              <a:rPr lang="it-IT" dirty="0" err="1"/>
              <a:t>proceeded</a:t>
            </a:r>
            <a:r>
              <a:rPr lang="it-IT" dirty="0"/>
              <a:t> to </a:t>
            </a:r>
            <a:r>
              <a:rPr lang="it-IT" dirty="0" err="1"/>
              <a:t>integration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 err="1"/>
              <a:t>informing</a:t>
            </a:r>
            <a:r>
              <a:rPr lang="it-IT" dirty="0"/>
              <a:t> INFN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started</a:t>
            </a:r>
            <a:r>
              <a:rPr lang="it-IT" dirty="0"/>
              <a:t>.</a:t>
            </a:r>
          </a:p>
          <a:p>
            <a:pPr lvl="1"/>
            <a:r>
              <a:rPr lang="it-IT" dirty="0" err="1"/>
              <a:t>Detuned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the </a:t>
            </a:r>
            <a:r>
              <a:rPr lang="it-IT" dirty="0" err="1"/>
              <a:t>limiting</a:t>
            </a:r>
            <a:r>
              <a:rPr lang="it-IT" dirty="0"/>
              <a:t> one.</a:t>
            </a:r>
            <a:endParaRPr lang="en-US" dirty="0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B670923-0B99-C69E-3D79-4C6B0C322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16667" r="9465" b="3772"/>
          <a:stretch/>
        </p:blipFill>
        <p:spPr>
          <a:xfrm>
            <a:off x="7080895" y="512594"/>
            <a:ext cx="4080400" cy="2766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CA1FC-DF58-24C5-7C56-5E43229D7F56}"/>
              </a:ext>
            </a:extLst>
          </p:cNvPr>
          <p:cNvSpPr txBox="1"/>
          <p:nvPr/>
        </p:nvSpPr>
        <p:spPr>
          <a:xfrm>
            <a:off x="5702968" y="843240"/>
            <a:ext cx="305365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ESS Field </a:t>
            </a:r>
            <a:r>
              <a:rPr lang="it-IT" dirty="0" err="1"/>
              <a:t>Flatness</a:t>
            </a:r>
            <a:r>
              <a:rPr lang="it-IT" dirty="0"/>
              <a:t> </a:t>
            </a:r>
            <a:r>
              <a:rPr lang="it-IT" dirty="0" err="1"/>
              <a:t>specification</a:t>
            </a:r>
            <a:endParaRPr lang="en-US" dirty="0"/>
          </a:p>
        </p:txBody>
      </p:sp>
      <p:pic>
        <p:nvPicPr>
          <p:cNvPr id="9" name="Picture 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D3726DC5-0A2F-AE38-8666-D4D2EAE3D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27632" r="50000" b="19561"/>
          <a:stretch/>
        </p:blipFill>
        <p:spPr>
          <a:xfrm>
            <a:off x="7229796" y="3609251"/>
            <a:ext cx="3972567" cy="268304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C940F2-70E6-228E-3FB6-E7EC2B706682}"/>
              </a:ext>
            </a:extLst>
          </p:cNvPr>
          <p:cNvCxnSpPr/>
          <p:nvPr/>
        </p:nvCxnSpPr>
        <p:spPr>
          <a:xfrm>
            <a:off x="10828421" y="745958"/>
            <a:ext cx="0" cy="33086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2BE60E-4502-102C-9A67-57AC753F8205}"/>
              </a:ext>
            </a:extLst>
          </p:cNvPr>
          <p:cNvSpPr txBox="1"/>
          <p:nvPr/>
        </p:nvSpPr>
        <p:spPr>
          <a:xfrm>
            <a:off x="11017632" y="745958"/>
            <a:ext cx="590226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-14 %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9135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0567-3129-B507-5966-E76DD9C0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6"/>
            <a:ext cx="10515600" cy="1325563"/>
          </a:xfrm>
        </p:spPr>
        <p:txBody>
          <a:bodyPr/>
          <a:lstStyle/>
          <a:p>
            <a:r>
              <a:rPr lang="it-IT" dirty="0"/>
              <a:t>M024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5819B-3686-5B66-1FAA-C1219FBFA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«BCP» treatment</a:t>
            </a:r>
          </a:p>
          <a:p>
            <a:pPr lvl="1"/>
            <a:r>
              <a:rPr lang="it-IT" dirty="0"/>
              <a:t>BCP: 10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 err="1">
                <a:solidFill>
                  <a:schemeClr val="accent2"/>
                </a:solidFill>
              </a:rPr>
              <a:t>E</a:t>
            </a:r>
            <a:r>
              <a:rPr lang="en-US" baseline="-25000" dirty="0" err="1">
                <a:solidFill>
                  <a:schemeClr val="accent2"/>
                </a:solidFill>
              </a:rPr>
              <a:t>acc</a:t>
            </a:r>
            <a:r>
              <a:rPr lang="en-US" dirty="0">
                <a:solidFill>
                  <a:schemeClr val="accent2"/>
                </a:solidFill>
              </a:rPr>
              <a:t> = 13.7 MV/m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1.4e10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D766FC6-C62B-BE69-A80C-65D556969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14203" r="8381" b="3285"/>
          <a:stretch/>
        </p:blipFill>
        <p:spPr>
          <a:xfrm>
            <a:off x="4512366" y="866662"/>
            <a:ext cx="7452982" cy="51246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C51429-B247-4800-E1FB-4A34EB2B0A5F}"/>
              </a:ext>
            </a:extLst>
          </p:cNvPr>
          <p:cNvCxnSpPr/>
          <p:nvPr/>
        </p:nvCxnSpPr>
        <p:spPr>
          <a:xfrm flipH="1">
            <a:off x="9746974" y="3200400"/>
            <a:ext cx="11661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4AC6F6-4853-3B0E-4E0F-69AEA96AB1CE}"/>
              </a:ext>
            </a:extLst>
          </p:cNvPr>
          <p:cNvSpPr txBox="1"/>
          <p:nvPr/>
        </p:nvSpPr>
        <p:spPr>
          <a:xfrm>
            <a:off x="9948393" y="2532158"/>
            <a:ext cx="88678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 - 15%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199EE-FA22-C7BA-D00D-750C34244B74}"/>
              </a:ext>
            </a:extLst>
          </p:cNvPr>
          <p:cNvSpPr txBox="1"/>
          <p:nvPr/>
        </p:nvSpPr>
        <p:spPr>
          <a:xfrm>
            <a:off x="9827185" y="1367522"/>
            <a:ext cx="154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Before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After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6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4345A-BCB4-A81E-CA9C-32DF4EF8E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it-IT" dirty="0"/>
              <a:t>M024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A322E-8961-2A7A-58B7-3ACEF202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436"/>
            <a:ext cx="10515600" cy="5154594"/>
          </a:xfrm>
        </p:spPr>
        <p:txBody>
          <a:bodyPr>
            <a:normAutofit/>
          </a:bodyPr>
          <a:lstStyle/>
          <a:p>
            <a:r>
              <a:rPr lang="en-US" dirty="0"/>
              <a:t>Lessons learnt</a:t>
            </a:r>
          </a:p>
          <a:p>
            <a:pPr lvl="1"/>
            <a:r>
              <a:rPr lang="en-US" sz="2600" dirty="0"/>
              <a:t>EP process successful in improving significantly cavity performance</a:t>
            </a:r>
          </a:p>
          <a:p>
            <a:pPr lvl="2"/>
            <a:r>
              <a:rPr lang="en-US" dirty="0"/>
              <a:t>Maximum accelerating field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improved by 80 %</a:t>
            </a:r>
          </a:p>
          <a:p>
            <a:pPr lvl="1"/>
            <a:r>
              <a:rPr lang="en-US" dirty="0"/>
              <a:t>New process flow for EP introduces</a:t>
            </a:r>
            <a:br>
              <a:rPr lang="en-US" dirty="0"/>
            </a:br>
            <a:r>
              <a:rPr lang="en-US" dirty="0"/>
              <a:t>unexpected deformation to the cavity</a:t>
            </a:r>
          </a:p>
          <a:p>
            <a:pPr lvl="2"/>
            <a:r>
              <a:rPr lang="en-US" dirty="0"/>
              <a:t>Activity is on-going to identify</a:t>
            </a:r>
            <a:br>
              <a:rPr lang="en-US" dirty="0"/>
            </a:br>
            <a:r>
              <a:rPr lang="en-US" dirty="0"/>
              <a:t>possible sources</a:t>
            </a:r>
          </a:p>
          <a:p>
            <a:pPr lvl="2"/>
            <a:r>
              <a:rPr lang="en-US" dirty="0"/>
              <a:t>Additional control and approval actions</a:t>
            </a:r>
            <a:br>
              <a:rPr lang="en-US" dirty="0"/>
            </a:br>
            <a:r>
              <a:rPr lang="en-US" dirty="0"/>
              <a:t>introduced in the cavity life-cycle</a:t>
            </a:r>
            <a:br>
              <a:rPr lang="en-US" dirty="0"/>
            </a:br>
            <a:r>
              <a:rPr lang="en-US" dirty="0"/>
              <a:t>to handle and prevent  them</a:t>
            </a:r>
          </a:p>
          <a:p>
            <a:pPr lvl="1"/>
            <a:r>
              <a:rPr lang="en-US" dirty="0"/>
              <a:t>Unstable etching rate between</a:t>
            </a:r>
            <a:br>
              <a:rPr lang="en-US" dirty="0"/>
            </a:br>
            <a:r>
              <a:rPr lang="en-US" dirty="0"/>
              <a:t>treatments 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F37B26A-C1B9-D2FA-3459-A99F0EC72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14328" r="9162" b="2985"/>
          <a:stretch/>
        </p:blipFill>
        <p:spPr>
          <a:xfrm>
            <a:off x="6528246" y="2942376"/>
            <a:ext cx="5663754" cy="3915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B85B4-BB07-CCA2-5D9F-D6FCD1A958FE}"/>
              </a:ext>
            </a:extLst>
          </p:cNvPr>
          <p:cNvSpPr txBox="1"/>
          <p:nvPr/>
        </p:nvSpPr>
        <p:spPr>
          <a:xfrm>
            <a:off x="7463450" y="3244334"/>
            <a:ext cx="430945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EP </a:t>
            </a:r>
            <a:r>
              <a:rPr lang="it-IT" dirty="0" err="1"/>
              <a:t>effect</a:t>
            </a:r>
            <a:r>
              <a:rPr lang="it-IT" dirty="0"/>
              <a:t> for </a:t>
            </a:r>
            <a:r>
              <a:rPr lang="it-IT" dirty="0" err="1"/>
              <a:t>cavity</a:t>
            </a:r>
            <a:r>
              <a:rPr lang="it-IT" dirty="0"/>
              <a:t> recovery (1</a:t>
            </a:r>
            <a:r>
              <a:rPr lang="it-IT" baseline="30000" dirty="0"/>
              <a:t>st </a:t>
            </a:r>
            <a:r>
              <a:rPr lang="it-IT" dirty="0"/>
              <a:t>vs 3</a:t>
            </a:r>
            <a:r>
              <a:rPr lang="it-IT" baseline="30000" dirty="0"/>
              <a:t>rd</a:t>
            </a:r>
            <a:r>
              <a:rPr lang="it-IT" dirty="0"/>
              <a:t> VT)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32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6"/>
            <a:ext cx="10515600" cy="1325563"/>
          </a:xfrm>
        </p:spPr>
        <p:txBody>
          <a:bodyPr/>
          <a:lstStyle/>
          <a:p>
            <a:r>
              <a:rPr lang="en-US" dirty="0"/>
              <a:t>M017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 the initial successful results of M024, the same treatment was applied to cavity M017 and M037</a:t>
            </a:r>
          </a:p>
          <a:p>
            <a:pPr marL="269875" lvl="1" indent="-269875"/>
            <a:r>
              <a:rPr lang="en-US" dirty="0"/>
              <a:t>“Series” BCP treatment</a:t>
            </a:r>
          </a:p>
          <a:p>
            <a:pPr marL="727075" lvl="2" indent="-269875"/>
            <a:r>
              <a:rPr lang="en-US" dirty="0"/>
              <a:t>Bulk: 210.0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dirty="0"/>
              <a:t>Grinding MC tube: 50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sz="2000" dirty="0"/>
              <a:t>Grinding defect: 50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dirty="0"/>
              <a:t>Final BCP: 20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  <a:r>
              <a:rPr lang="en-US" dirty="0"/>
              <a:t> </a:t>
            </a:r>
            <a:endParaRPr lang="en-US" sz="2000" dirty="0"/>
          </a:p>
          <a:p>
            <a:pPr marL="342900" lvl="1" indent="-342900"/>
            <a:r>
              <a:rPr lang="en-US" dirty="0"/>
              <a:t>New EP treatment</a:t>
            </a:r>
          </a:p>
          <a:p>
            <a:pPr marL="727075" lvl="2" indent="-269875"/>
            <a:r>
              <a:rPr lang="en-US" sz="2200" dirty="0"/>
              <a:t>Bulk EP: 109.7 </a:t>
            </a:r>
            <a:r>
              <a:rPr lang="en-US" sz="2200" dirty="0">
                <a:latin typeface="Symbol" panose="05050102010706020507" pitchFamily="18" charset="2"/>
              </a:rPr>
              <a:t>m</a:t>
            </a:r>
            <a:r>
              <a:rPr lang="en-US" sz="2200" dirty="0"/>
              <a:t>m</a:t>
            </a:r>
          </a:p>
          <a:p>
            <a:pPr marL="727075" lvl="2" indent="-269875"/>
            <a:r>
              <a:rPr lang="sv-SE" sz="2200" dirty="0"/>
              <a:t>Heat treatment: 600 °C/10h</a:t>
            </a:r>
          </a:p>
          <a:p>
            <a:pPr marL="727075" lvl="2" indent="-269875"/>
            <a:r>
              <a:rPr lang="sv-SE" sz="2200" dirty="0"/>
              <a:t>Final EP: 10.9 </a:t>
            </a:r>
            <a:r>
              <a:rPr lang="sv-SE" sz="2200" dirty="0">
                <a:latin typeface="Symbol" panose="05050102010706020507" pitchFamily="18" charset="2"/>
              </a:rPr>
              <a:t>m</a:t>
            </a:r>
            <a:r>
              <a:rPr lang="sv-SE" sz="2200" dirty="0"/>
              <a:t>m</a:t>
            </a:r>
          </a:p>
          <a:p>
            <a:pPr marL="457200" lvl="2" indent="0">
              <a:buNone/>
            </a:pPr>
            <a:endParaRPr lang="en-US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4901D7F-F70D-F887-96A5-1C025B46D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3947" r="8168" b="3070"/>
          <a:stretch/>
        </p:blipFill>
        <p:spPr>
          <a:xfrm>
            <a:off x="5594684" y="2553508"/>
            <a:ext cx="6103177" cy="4191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C83D8C-ECEF-3171-0639-C1B9F3406036}"/>
              </a:ext>
            </a:extLst>
          </p:cNvPr>
          <p:cNvSpPr txBox="1"/>
          <p:nvPr/>
        </p:nvSpPr>
        <p:spPr>
          <a:xfrm>
            <a:off x="9670775" y="2967722"/>
            <a:ext cx="154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5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4D44-328C-2C1B-1A58-24B801D0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3"/>
            <a:ext cx="10515600" cy="1325563"/>
          </a:xfrm>
        </p:spPr>
        <p:txBody>
          <a:bodyPr/>
          <a:lstStyle/>
          <a:p>
            <a:r>
              <a:rPr lang="it-IT" dirty="0"/>
              <a:t>INFN-LASA </a:t>
            </a:r>
            <a:r>
              <a:rPr lang="en-US" dirty="0"/>
              <a:t>Medium</a:t>
            </a:r>
            <a:r>
              <a:rPr lang="it-IT" dirty="0"/>
              <a:t> </a:t>
            </a:r>
            <a:r>
              <a:rPr lang="en-US" dirty="0"/>
              <a:t>Beta Section Contribution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05858-7250-A52A-2E34-6377F62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64" y="1495104"/>
            <a:ext cx="108278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LASA responsible for this Italian in-kind contribution to ESS</a:t>
            </a:r>
          </a:p>
          <a:p>
            <a:r>
              <a:rPr lang="en-US" sz="2400" dirty="0"/>
              <a:t>36 (+2) 704.42 MHz MB cavities (</a:t>
            </a:r>
            <a:r>
              <a:rPr lang="en-US" sz="2400" dirty="0">
                <a:latin typeface="Symbol" panose="05050102010706020507" pitchFamily="18" charset="2"/>
              </a:rPr>
              <a:t>b</a:t>
            </a:r>
            <a:r>
              <a:rPr lang="en-US" sz="2400" dirty="0"/>
              <a:t> = 0.67), </a:t>
            </a:r>
            <a:r>
              <a:rPr lang="en-GB" sz="2400" dirty="0"/>
              <a:t>fully treated and</a:t>
            </a:r>
            <a:br>
              <a:rPr lang="en-GB" sz="2400" dirty="0"/>
            </a:br>
            <a:r>
              <a:rPr lang="en-GB" sz="2400" dirty="0"/>
              <a:t>prepared for VT at vendor, ready for installation in cryomodule</a:t>
            </a:r>
          </a:p>
          <a:p>
            <a:pPr lvl="1"/>
            <a:r>
              <a:rPr lang="en-GB" sz="2000" dirty="0"/>
              <a:t>“built to print” strategy</a:t>
            </a:r>
            <a:endParaRPr lang="en-US" sz="2000" dirty="0"/>
          </a:p>
          <a:p>
            <a:pPr lvl="1"/>
            <a:r>
              <a:rPr lang="en-GB" sz="2000" dirty="0"/>
              <a:t>R&amp;D on prototypes necessary for setup treatment at vendor and QA/QC control</a:t>
            </a:r>
          </a:p>
          <a:p>
            <a:pPr lvl="1"/>
            <a:r>
              <a:rPr lang="en-GB" sz="2000" dirty="0"/>
              <a:t>PED art. 4.3 included from beginning</a:t>
            </a:r>
          </a:p>
          <a:p>
            <a:r>
              <a:rPr lang="en-GB" sz="2400" dirty="0"/>
              <a:t>Five entities (INFN, DESY, CEA, ESS, ZRI) involved in the process</a:t>
            </a:r>
          </a:p>
          <a:p>
            <a:r>
              <a:rPr lang="en-GB" sz="2400" dirty="0"/>
              <a:t>Well defined interfaces are key points for success of collaboration</a:t>
            </a:r>
          </a:p>
          <a:p>
            <a:r>
              <a:rPr lang="it-IT" sz="2400" dirty="0"/>
              <a:t>QA/QC is mandatory to supervise the whole process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E4CA6-36F8-0B04-C39D-05F6A169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329" y="5518432"/>
            <a:ext cx="8707718" cy="1315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1CD50-948A-EC7F-CB6E-78A9797A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231" y="1489114"/>
            <a:ext cx="2755158" cy="1009358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2D0A37A-237D-2176-C125-CF46F517B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8" y="5846442"/>
            <a:ext cx="1360430" cy="860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2D254-2414-2D03-8032-79D9DFBF3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143" y="2854629"/>
            <a:ext cx="2078752" cy="26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35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2543-C2D8-B4BA-4CD2-9ECF3E69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9"/>
            <a:ext cx="10515600" cy="1325563"/>
          </a:xfrm>
        </p:spPr>
        <p:txBody>
          <a:bodyPr/>
          <a:lstStyle/>
          <a:p>
            <a:r>
              <a:rPr lang="it-IT" dirty="0"/>
              <a:t>M017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AE9F3-834D-81D9-60C4-000DA6C53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Measurement</a:t>
            </a:r>
            <a:r>
              <a:rPr lang="it-IT" dirty="0"/>
              <a:t> after VT test</a:t>
            </a:r>
          </a:p>
          <a:p>
            <a:pPr lvl="1"/>
            <a:r>
              <a:rPr lang="it-IT" dirty="0"/>
              <a:t>FF: 92.2 %</a:t>
            </a:r>
          </a:p>
          <a:p>
            <a:pPr lvl="1"/>
            <a:r>
              <a:rPr lang="it-IT" dirty="0" err="1"/>
              <a:t>Mechanics</a:t>
            </a:r>
            <a:r>
              <a:rPr lang="it-IT" dirty="0"/>
              <a:t>: out of </a:t>
            </a:r>
            <a:r>
              <a:rPr lang="it-IT" dirty="0" err="1"/>
              <a:t>tollerance</a:t>
            </a:r>
            <a:endParaRPr lang="it-IT" dirty="0"/>
          </a:p>
          <a:p>
            <a:pPr lvl="2"/>
            <a:r>
              <a:rPr lang="it-IT" dirty="0">
                <a:latin typeface="Symbol" panose="05050102010706020507" pitchFamily="18" charset="2"/>
              </a:rPr>
              <a:t>D</a:t>
            </a:r>
            <a:r>
              <a:rPr lang="it-IT" dirty="0"/>
              <a:t>l = -0.61 mm </a:t>
            </a:r>
            <a:r>
              <a:rPr lang="it-IT" dirty="0" err="1"/>
              <a:t>length</a:t>
            </a:r>
            <a:endParaRPr lang="it-IT" dirty="0"/>
          </a:p>
          <a:p>
            <a:r>
              <a:rPr lang="it-IT" dirty="0" err="1"/>
              <a:t>Cavity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on </a:t>
            </a:r>
            <a:r>
              <a:rPr lang="it-IT" dirty="0" err="1"/>
              <a:t>hold</a:t>
            </a:r>
            <a:r>
              <a:rPr lang="it-IT" dirty="0"/>
              <a:t>!</a:t>
            </a:r>
          </a:p>
          <a:p>
            <a:endParaRPr lang="it-IT" dirty="0"/>
          </a:p>
          <a:p>
            <a:r>
              <a:rPr lang="en-US" dirty="0" err="1">
                <a:solidFill>
                  <a:schemeClr val="accent2"/>
                </a:solidFill>
              </a:rPr>
              <a:t>E</a:t>
            </a:r>
            <a:r>
              <a:rPr lang="en-US" baseline="-25000" dirty="0" err="1">
                <a:solidFill>
                  <a:schemeClr val="accent2"/>
                </a:solidFill>
              </a:rPr>
              <a:t>acc</a:t>
            </a:r>
            <a:r>
              <a:rPr lang="en-US" dirty="0">
                <a:solidFill>
                  <a:schemeClr val="accent2"/>
                </a:solidFill>
              </a:rPr>
              <a:t> = 11.5 MV/m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1.6e10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6F10D35-E6C3-D7CF-4F6A-B9A82B17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25893" r="26729" b="6445"/>
          <a:stretch/>
        </p:blipFill>
        <p:spPr>
          <a:xfrm>
            <a:off x="5661614" y="1690688"/>
            <a:ext cx="6265343" cy="40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8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35"/>
            <a:ext cx="10515600" cy="1325563"/>
          </a:xfrm>
        </p:spPr>
        <p:txBody>
          <a:bodyPr/>
          <a:lstStyle/>
          <a:p>
            <a:r>
              <a:rPr lang="en-US" dirty="0"/>
              <a:t>M037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9875" lvl="1" indent="-269875"/>
            <a:r>
              <a:rPr lang="en-US" dirty="0"/>
              <a:t>“Series” BCP treatment</a:t>
            </a:r>
          </a:p>
          <a:p>
            <a:pPr marL="727075" lvl="2" indent="-269875"/>
            <a:r>
              <a:rPr lang="en-US" dirty="0"/>
              <a:t>Bulk: 206.2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dirty="0"/>
              <a:t>Grinding defects: 50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dirty="0"/>
              <a:t>Final BCP: 20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  <a:r>
              <a:rPr lang="en-US" dirty="0"/>
              <a:t> </a:t>
            </a:r>
            <a:endParaRPr lang="en-US" sz="2000" dirty="0"/>
          </a:p>
          <a:p>
            <a:pPr marL="269875" lvl="1" indent="-269875"/>
            <a:r>
              <a:rPr lang="en-US" dirty="0"/>
              <a:t>Modified BCP (High Flow)</a:t>
            </a:r>
          </a:p>
          <a:p>
            <a:pPr marL="727075" lvl="2" indent="-269875"/>
            <a:r>
              <a:rPr lang="en-US" dirty="0"/>
              <a:t>Bulk BCP: 62.4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pPr marL="727075" lvl="2" indent="-269875"/>
            <a:r>
              <a:rPr lang="en-US" dirty="0"/>
              <a:t>Final BCP: 20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  <a:r>
              <a:rPr lang="en-US" dirty="0"/>
              <a:t> </a:t>
            </a:r>
          </a:p>
          <a:p>
            <a:pPr marL="342900" lvl="1" indent="-342900"/>
            <a:r>
              <a:rPr lang="en-US" dirty="0"/>
              <a:t>New EP treatment</a:t>
            </a:r>
          </a:p>
          <a:p>
            <a:pPr marL="727075" lvl="2" indent="-269875"/>
            <a:r>
              <a:rPr lang="en-US" sz="2200" dirty="0"/>
              <a:t>Bulk EP: 109.7 </a:t>
            </a:r>
            <a:r>
              <a:rPr lang="en-US" sz="2200" dirty="0">
                <a:latin typeface="Symbol" panose="05050102010706020507" pitchFamily="18" charset="2"/>
              </a:rPr>
              <a:t>m</a:t>
            </a:r>
            <a:r>
              <a:rPr lang="en-US" sz="2200" dirty="0"/>
              <a:t>m</a:t>
            </a:r>
          </a:p>
          <a:p>
            <a:pPr marL="727075" lvl="2" indent="-269875"/>
            <a:r>
              <a:rPr lang="sv-SE" sz="2200" dirty="0"/>
              <a:t>Heat treatment: 600 °C/10h</a:t>
            </a:r>
          </a:p>
          <a:p>
            <a:pPr marL="727075" lvl="2" indent="-269875"/>
            <a:r>
              <a:rPr lang="sv-SE" sz="2200" dirty="0"/>
              <a:t>Final EP: 10.0 </a:t>
            </a:r>
            <a:r>
              <a:rPr lang="sv-SE" sz="2200" dirty="0">
                <a:latin typeface="Symbol" panose="05050102010706020507" pitchFamily="18" charset="2"/>
              </a:rPr>
              <a:t>m</a:t>
            </a:r>
            <a:r>
              <a:rPr lang="sv-SE" sz="2200" dirty="0"/>
              <a:t>m</a:t>
            </a:r>
          </a:p>
          <a:p>
            <a:pPr marL="457200" lvl="2" indent="0">
              <a:buNone/>
            </a:pPr>
            <a:endParaRPr lang="en-US" dirty="0"/>
          </a:p>
        </p:txBody>
      </p:sp>
      <p:pic>
        <p:nvPicPr>
          <p:cNvPr id="6" name="Picture 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48FCA049-4D9A-AF6D-C57C-61BB41112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14782" r="8167" b="2996"/>
          <a:stretch/>
        </p:blipFill>
        <p:spPr>
          <a:xfrm>
            <a:off x="5051279" y="78651"/>
            <a:ext cx="4409067" cy="3015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FFC6B-7864-4277-C1E3-98191B04E728}"/>
              </a:ext>
            </a:extLst>
          </p:cNvPr>
          <p:cNvSpPr txBox="1"/>
          <p:nvPr/>
        </p:nvSpPr>
        <p:spPr>
          <a:xfrm>
            <a:off x="7358539" y="250756"/>
            <a:ext cx="191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2">
                    <a:lumMod val="75000"/>
                  </a:schemeClr>
                </a:solidFill>
              </a:rPr>
              <a:t>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BCP High Flow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E3953549-D2CF-561C-B76B-F2F9235D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4493" r="7985" b="3284"/>
          <a:stretch/>
        </p:blipFill>
        <p:spPr>
          <a:xfrm>
            <a:off x="6467061" y="3094625"/>
            <a:ext cx="5508897" cy="3763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85A290-E6AA-3A72-7D84-08E3F0DF8862}"/>
              </a:ext>
            </a:extLst>
          </p:cNvPr>
          <p:cNvSpPr txBox="1"/>
          <p:nvPr/>
        </p:nvSpPr>
        <p:spPr>
          <a:xfrm>
            <a:off x="9730678" y="3498637"/>
            <a:ext cx="191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BCP High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65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2543-C2D8-B4BA-4CD2-9ECF3E69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6"/>
            <a:ext cx="10515600" cy="1325563"/>
          </a:xfrm>
        </p:spPr>
        <p:txBody>
          <a:bodyPr/>
          <a:lstStyle/>
          <a:p>
            <a:r>
              <a:rPr lang="it-IT" dirty="0"/>
              <a:t>M037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AE9F3-834D-81D9-60C4-000DA6C53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Measurement</a:t>
            </a:r>
            <a:r>
              <a:rPr lang="it-IT" dirty="0"/>
              <a:t> after VT test</a:t>
            </a:r>
          </a:p>
          <a:p>
            <a:pPr lvl="1"/>
            <a:r>
              <a:rPr lang="it-IT" dirty="0"/>
              <a:t>FF: 89.4 %</a:t>
            </a:r>
          </a:p>
          <a:p>
            <a:pPr lvl="1"/>
            <a:r>
              <a:rPr lang="it-IT" dirty="0" err="1"/>
              <a:t>Mechanics</a:t>
            </a:r>
            <a:r>
              <a:rPr lang="it-IT" dirty="0"/>
              <a:t>: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OK</a:t>
            </a:r>
          </a:p>
          <a:p>
            <a:pPr lvl="2"/>
            <a:r>
              <a:rPr lang="it-IT" dirty="0">
                <a:latin typeface="Symbol" panose="05050102010706020507" pitchFamily="18" charset="2"/>
              </a:rPr>
              <a:t>D</a:t>
            </a:r>
            <a:r>
              <a:rPr lang="it-IT" dirty="0"/>
              <a:t>l = -0.6 mm </a:t>
            </a:r>
            <a:r>
              <a:rPr lang="it-IT" dirty="0" err="1"/>
              <a:t>length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Cavity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on </a:t>
            </a:r>
            <a:r>
              <a:rPr lang="it-IT" dirty="0" err="1"/>
              <a:t>hold</a:t>
            </a:r>
            <a:r>
              <a:rPr lang="it-IT" dirty="0"/>
              <a:t>!</a:t>
            </a:r>
          </a:p>
          <a:p>
            <a:endParaRPr lang="it-IT" dirty="0"/>
          </a:p>
          <a:p>
            <a:r>
              <a:rPr lang="en-US" dirty="0" err="1">
                <a:solidFill>
                  <a:schemeClr val="accent2"/>
                </a:solidFill>
              </a:rPr>
              <a:t>E</a:t>
            </a:r>
            <a:r>
              <a:rPr lang="en-US" baseline="-25000" dirty="0" err="1">
                <a:solidFill>
                  <a:schemeClr val="accent2"/>
                </a:solidFill>
              </a:rPr>
              <a:t>acc</a:t>
            </a:r>
            <a:r>
              <a:rPr lang="en-US" dirty="0">
                <a:solidFill>
                  <a:schemeClr val="accent2"/>
                </a:solidFill>
              </a:rPr>
              <a:t> = 15.7 MV/m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1.5e10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82A1C1-CEDC-2869-D8C5-234B8D2C4DF5}"/>
              </a:ext>
            </a:extLst>
          </p:cNvPr>
          <p:cNvCxnSpPr/>
          <p:nvPr/>
        </p:nvCxnSpPr>
        <p:spPr>
          <a:xfrm>
            <a:off x="11332004" y="914542"/>
            <a:ext cx="0" cy="33086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5AD428C-43A3-3846-8BF0-0F24BE61A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5614" r="41629" b="23168"/>
          <a:stretch/>
        </p:blipFill>
        <p:spPr>
          <a:xfrm>
            <a:off x="5781174" y="3842757"/>
            <a:ext cx="4229100" cy="2891453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920E9D25-A09B-7A8F-8229-8A9D5614C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6908" r="9838" b="4445"/>
          <a:stretch/>
        </p:blipFill>
        <p:spPr>
          <a:xfrm>
            <a:off x="6523862" y="593254"/>
            <a:ext cx="5212680" cy="3512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5D4F84-D06F-B291-BB1A-073F2671EB4B}"/>
              </a:ext>
            </a:extLst>
          </p:cNvPr>
          <p:cNvSpPr txBox="1"/>
          <p:nvPr/>
        </p:nvSpPr>
        <p:spPr>
          <a:xfrm>
            <a:off x="6206551" y="1011824"/>
            <a:ext cx="305365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ESS Field </a:t>
            </a:r>
            <a:r>
              <a:rPr lang="it-IT" dirty="0" err="1"/>
              <a:t>Flatness</a:t>
            </a:r>
            <a:r>
              <a:rPr lang="it-IT" dirty="0"/>
              <a:t> </a:t>
            </a:r>
            <a:r>
              <a:rPr lang="it-IT" dirty="0" err="1"/>
              <a:t>specification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EC3DC-633C-471A-1DFB-65EA173DF1D9}"/>
              </a:ext>
            </a:extLst>
          </p:cNvPr>
          <p:cNvSpPr txBox="1"/>
          <p:nvPr/>
        </p:nvSpPr>
        <p:spPr>
          <a:xfrm>
            <a:off x="11521215" y="914542"/>
            <a:ext cx="49885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400" dirty="0"/>
              <a:t>-5 %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93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186FAE-C064-23BC-F875-F888D944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Jacketed</a:t>
            </a:r>
            <a:r>
              <a:rPr lang="it-IT" dirty="0"/>
              <a:t> </a:t>
            </a:r>
            <a:r>
              <a:rPr lang="it-IT" dirty="0" err="1"/>
              <a:t>cavities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603B9-B39E-5D1C-BC56-4097C17E4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17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98C1-6886-88F2-CD54-662068C7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3"/>
            <a:ext cx="10515600" cy="1325563"/>
          </a:xfrm>
        </p:spPr>
        <p:txBody>
          <a:bodyPr/>
          <a:lstStyle/>
          <a:p>
            <a:r>
              <a:rPr lang="it-IT" dirty="0"/>
              <a:t>New treatment </a:t>
            </a:r>
            <a:r>
              <a:rPr lang="it-IT" dirty="0" err="1"/>
              <a:t>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C5509-E32F-F51A-1F68-ABA7D8DCC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9875" lvl="1" indent="-269875"/>
            <a:r>
              <a:rPr lang="en-US" b="1" dirty="0"/>
              <a:t>In collaboration with Argonne National Laboratory</a:t>
            </a:r>
            <a:r>
              <a:rPr lang="en-US" dirty="0"/>
              <a:t>, we have agreed to </a:t>
            </a:r>
            <a:r>
              <a:rPr lang="en-US" b="1" dirty="0"/>
              <a:t>treat</a:t>
            </a:r>
            <a:r>
              <a:rPr lang="en-US" dirty="0"/>
              <a:t> an </a:t>
            </a:r>
            <a:r>
              <a:rPr lang="en-US" b="1" dirty="0"/>
              <a:t>ESS MB cavity with Rotational BCP </a:t>
            </a:r>
            <a:r>
              <a:rPr lang="en-US" dirty="0"/>
              <a:t>process, alternative to BCP used for series production.</a:t>
            </a:r>
          </a:p>
          <a:p>
            <a:pPr marL="269875" lvl="1" indent="-269875"/>
            <a:endParaRPr lang="en-US" dirty="0"/>
          </a:p>
          <a:p>
            <a:pPr marL="269875" lvl="1" indent="-269875"/>
            <a:r>
              <a:rPr lang="en-US" dirty="0"/>
              <a:t>Jacketed cavities are </a:t>
            </a:r>
            <a:r>
              <a:rPr lang="en-US" b="1" dirty="0"/>
              <a:t>already integrated </a:t>
            </a:r>
            <a:r>
              <a:rPr lang="en-US" dirty="0"/>
              <a:t>in the He-Tank and this </a:t>
            </a:r>
            <a:r>
              <a:rPr lang="en-US" b="1" dirty="0"/>
              <a:t>limits the possibility for frequency variations </a:t>
            </a:r>
            <a:r>
              <a:rPr lang="en-US" dirty="0"/>
              <a:t>before a removal of the He-Tank is necessary.</a:t>
            </a:r>
          </a:p>
          <a:p>
            <a:pPr marL="269875" lvl="1" indent="-269875"/>
            <a:endParaRPr lang="en-US" dirty="0"/>
          </a:p>
          <a:p>
            <a:pPr marL="269875" lvl="1" indent="-269875"/>
            <a:r>
              <a:rPr lang="en-US" dirty="0"/>
              <a:t>We have chosen </a:t>
            </a:r>
            <a:r>
              <a:rPr lang="en-US" b="1" dirty="0"/>
              <a:t>horizontal rotational BCP </a:t>
            </a:r>
            <a:r>
              <a:rPr lang="en-US" dirty="0"/>
              <a:t>as a </a:t>
            </a:r>
            <a:r>
              <a:rPr lang="en-US" b="1" dirty="0"/>
              <a:t>possible treatment for recovery </a:t>
            </a:r>
            <a:r>
              <a:rPr lang="en-US" dirty="0"/>
              <a:t>similar cavities being alternative to our original one and given the good results obtained  on similar cavities.</a:t>
            </a:r>
            <a:endParaRPr lang="sv-S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22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1B1D-ECA6-F56B-258C-6E1C2018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en-US" dirty="0"/>
              <a:t>M028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4957B-54D5-C3C8-9EE0-8BD8FEA9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Cavity was treated at ANL removing 25 </a:t>
            </a:r>
            <a:r>
              <a:rPr lang="en-US" sz="2800" dirty="0">
                <a:latin typeface="Symbol" panose="05050102010706020507" pitchFamily="18" charset="2"/>
              </a:rPr>
              <a:t>m</a:t>
            </a:r>
            <a:r>
              <a:rPr lang="en-US" sz="2800" dirty="0"/>
              <a:t>m.</a:t>
            </a:r>
          </a:p>
          <a:p>
            <a:r>
              <a:rPr lang="en-US" dirty="0"/>
              <a:t>ZRI prepared the cavity for Vertical Test</a:t>
            </a:r>
          </a:p>
          <a:p>
            <a:pPr lvl="1"/>
            <a:r>
              <a:rPr lang="en-US" dirty="0"/>
              <a:t>Based on ANL experience, Viton sealings were used on the cavity to protect the inner surface during transportation instead of Hex Aluminum.</a:t>
            </a:r>
          </a:p>
          <a:p>
            <a:pPr lvl="1"/>
            <a:r>
              <a:rPr lang="en-US" dirty="0"/>
              <a:t>Flanges were carefully cleaned at Zanon before preparation for VT </a:t>
            </a:r>
          </a:p>
          <a:p>
            <a:pPr lvl="1"/>
            <a:r>
              <a:rPr lang="en-US" dirty="0"/>
              <a:t>Only HPR, no final “BCP” not to change surface finishing </a:t>
            </a:r>
          </a:p>
          <a:p>
            <a:r>
              <a:rPr lang="en-US" dirty="0"/>
              <a:t>Cavity was tested at CEA</a:t>
            </a:r>
          </a:p>
          <a:p>
            <a:pPr lvl="1"/>
            <a:r>
              <a:rPr lang="en-US" dirty="0"/>
              <a:t>Test interrupted for huge field emission</a:t>
            </a:r>
          </a:p>
          <a:p>
            <a:r>
              <a:rPr lang="en-US" dirty="0"/>
              <a:t>Cavity is now at ZRI for new cleaning process (US + soap, HPR) before new VT</a:t>
            </a:r>
          </a:p>
        </p:txBody>
      </p:sp>
    </p:spTree>
    <p:extLst>
      <p:ext uri="{BB962C8B-B14F-4D97-AF65-F5344CB8AC3E}">
        <p14:creationId xmlns:p14="http://schemas.microsoft.com/office/powerpoint/2010/main" val="1798560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7AAF-8115-A1D3-522D-84B0BB2A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9"/>
            <a:ext cx="10515600" cy="1325563"/>
          </a:xfrm>
        </p:spPr>
        <p:txBody>
          <a:bodyPr/>
          <a:lstStyle/>
          <a:p>
            <a:r>
              <a:rPr lang="it-IT" dirty="0"/>
              <a:t>M028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2186D-16E7-09FA-FBF4-DC2F5B2A3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22" y="1578971"/>
            <a:ext cx="10515600" cy="47067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“Series” BCP treatment</a:t>
            </a:r>
          </a:p>
          <a:p>
            <a:pPr lvl="1"/>
            <a:r>
              <a:rPr lang="en-US" dirty="0"/>
              <a:t>Bulk: 206.2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Grinding defects: 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Final BCP: 20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</a:t>
            </a:r>
          </a:p>
          <a:p>
            <a:r>
              <a:rPr lang="en-US" dirty="0"/>
              <a:t>Additional BCP (FE in previous VT test)</a:t>
            </a:r>
          </a:p>
          <a:p>
            <a:pPr lvl="1"/>
            <a:r>
              <a:rPr lang="en-US" dirty="0"/>
              <a:t>Final BCP: 20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Reduced maximum gradient</a:t>
            </a:r>
          </a:p>
          <a:p>
            <a:r>
              <a:rPr lang="en-US" dirty="0"/>
              <a:t>New HPR</a:t>
            </a:r>
          </a:p>
          <a:p>
            <a:pPr lvl="1"/>
            <a:r>
              <a:rPr lang="en-US" dirty="0"/>
              <a:t>No changes</a:t>
            </a:r>
          </a:p>
          <a:p>
            <a:r>
              <a:rPr lang="en-US" dirty="0"/>
              <a:t>Rotational BCP</a:t>
            </a:r>
          </a:p>
          <a:p>
            <a:pPr lvl="1"/>
            <a:r>
              <a:rPr lang="en-US" dirty="0"/>
              <a:t>25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HPR</a:t>
            </a:r>
          </a:p>
          <a:p>
            <a:pPr lvl="1"/>
            <a:r>
              <a:rPr lang="en-US" dirty="0"/>
              <a:t>Test at CEA</a:t>
            </a:r>
          </a:p>
          <a:p>
            <a:pPr lvl="2"/>
            <a:r>
              <a:rPr lang="en-US" sz="2400" b="1" dirty="0">
                <a:solidFill>
                  <a:srgbClr val="FF0000"/>
                </a:solidFill>
              </a:rPr>
              <a:t>Huge FE</a:t>
            </a:r>
          </a:p>
        </p:txBody>
      </p:sp>
      <p:pic>
        <p:nvPicPr>
          <p:cNvPr id="22" name="Picture 21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10DBFC80-3371-AC6E-0DB9-AC5D7B48A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4106" r="8727" b="3092"/>
          <a:stretch/>
        </p:blipFill>
        <p:spPr>
          <a:xfrm>
            <a:off x="6665843" y="0"/>
            <a:ext cx="5373757" cy="37289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4504EA-7C57-EC0C-53BB-74FEA607BC9B}"/>
              </a:ext>
            </a:extLst>
          </p:cNvPr>
          <p:cNvSpPr txBox="1"/>
          <p:nvPr/>
        </p:nvSpPr>
        <p:spPr>
          <a:xfrm>
            <a:off x="9697548" y="278359"/>
            <a:ext cx="191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20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m BCP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" name="Picture 24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4149524D-5B24-A664-39D8-D8D8845B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14749" r="8382" b="3092"/>
          <a:stretch/>
        </p:blipFill>
        <p:spPr>
          <a:xfrm>
            <a:off x="5930348" y="3204689"/>
            <a:ext cx="5327374" cy="36415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17D8BB7-9A86-2AEB-8CBA-03CDDD5A43E3}"/>
              </a:ext>
            </a:extLst>
          </p:cNvPr>
          <p:cNvSpPr txBox="1"/>
          <p:nvPr/>
        </p:nvSpPr>
        <p:spPr>
          <a:xfrm>
            <a:off x="9054817" y="3598029"/>
            <a:ext cx="191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20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m 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Rotational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BCP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0B19A2C-2CF1-2E30-A85C-163A40E0A1E8}"/>
              </a:ext>
            </a:extLst>
          </p:cNvPr>
          <p:cNvSpPr/>
          <p:nvPr/>
        </p:nvSpPr>
        <p:spPr>
          <a:xfrm rot="4710172">
            <a:off x="4213348" y="-1749677"/>
            <a:ext cx="3527804" cy="7113251"/>
          </a:xfrm>
          <a:prstGeom prst="arc">
            <a:avLst>
              <a:gd name="adj1" fmla="val 17187811"/>
              <a:gd name="adj2" fmla="val 2519717"/>
            </a:avLst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585239-1F6B-E6D0-DE3D-189D63E983B3}"/>
              </a:ext>
            </a:extLst>
          </p:cNvPr>
          <p:cNvSpPr/>
          <p:nvPr/>
        </p:nvSpPr>
        <p:spPr>
          <a:xfrm rot="19685149">
            <a:off x="8781651" y="1331803"/>
            <a:ext cx="1525525" cy="809078"/>
          </a:xfrm>
          <a:prstGeom prst="ellipse">
            <a:avLst/>
          </a:prstGeom>
          <a:solidFill>
            <a:schemeClr val="accent6">
              <a:lumMod val="75000"/>
              <a:alpha val="34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86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AD86-5B7C-1DDB-5ED1-B6D6E27D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</a:t>
            </a:r>
            <a:r>
              <a:rPr lang="it-IT" dirty="0" err="1"/>
              <a:t>cavities</a:t>
            </a:r>
            <a:r>
              <a:rPr lang="it-IT" dirty="0"/>
              <a:t> production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BFFE5-BAFB-6D92-E0E1-EA690757C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36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DAF4-1BB6-1FE5-8549-DF335962D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it-IT" dirty="0"/>
              <a:t>New treatment </a:t>
            </a:r>
            <a:r>
              <a:rPr lang="it-IT" dirty="0" err="1"/>
              <a:t>process</a:t>
            </a:r>
            <a:r>
              <a:rPr lang="it-IT" dirty="0"/>
              <a:t> - </a:t>
            </a:r>
            <a:r>
              <a:rPr lang="it-IT" dirty="0" err="1"/>
              <a:t>ElectroPolishing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E9EF-55EF-4AD9-DCE5-42E29C66F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Four</a:t>
            </a:r>
            <a:r>
              <a:rPr lang="it-IT" dirty="0"/>
              <a:t> new </a:t>
            </a:r>
            <a:r>
              <a:rPr lang="it-IT" dirty="0" err="1"/>
              <a:t>cavities</a:t>
            </a:r>
            <a:r>
              <a:rPr lang="it-IT" dirty="0"/>
              <a:t> are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ZRI with the new EP </a:t>
            </a:r>
            <a:r>
              <a:rPr lang="it-IT" dirty="0" err="1"/>
              <a:t>process</a:t>
            </a:r>
            <a:r>
              <a:rPr lang="it-IT" dirty="0"/>
              <a:t> flow.</a:t>
            </a:r>
          </a:p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cavities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fabricated</a:t>
            </a:r>
            <a:r>
              <a:rPr lang="it-IT" dirty="0"/>
              <a:t> and </a:t>
            </a:r>
            <a:r>
              <a:rPr lang="it-IT" dirty="0" err="1"/>
              <a:t>treated</a:t>
            </a:r>
            <a:r>
              <a:rPr lang="it-IT" dirty="0"/>
              <a:t> with bulk EP </a:t>
            </a:r>
            <a:r>
              <a:rPr lang="it-IT" dirty="0" err="1"/>
              <a:t>process</a:t>
            </a:r>
            <a:r>
              <a:rPr lang="it-IT" dirty="0"/>
              <a:t>.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originally</a:t>
            </a:r>
            <a:r>
              <a:rPr lang="it-IT" dirty="0"/>
              <a:t> plan to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of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 </a:t>
            </a:r>
            <a:r>
              <a:rPr lang="it-IT" dirty="0" err="1"/>
              <a:t>naked</a:t>
            </a:r>
            <a:r>
              <a:rPr lang="it-IT" dirty="0"/>
              <a:t> to </a:t>
            </a:r>
            <a:r>
              <a:rPr lang="it-IT" dirty="0" err="1"/>
              <a:t>qualify</a:t>
            </a:r>
            <a:r>
              <a:rPr lang="it-IT" dirty="0"/>
              <a:t> the new EP treatment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4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en-US" dirty="0"/>
              <a:t>M039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 treatment</a:t>
            </a:r>
          </a:p>
          <a:p>
            <a:pPr lvl="1"/>
            <a:r>
              <a:rPr lang="en-US" dirty="0"/>
              <a:t>Grinding at EQ after EBW</a:t>
            </a:r>
          </a:p>
          <a:p>
            <a:pPr lvl="1"/>
            <a:r>
              <a:rPr lang="en-US" dirty="0"/>
              <a:t>Bulk: 160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Final EP: 10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</a:t>
            </a:r>
          </a:p>
          <a:p>
            <a:r>
              <a:rPr lang="en-US" dirty="0"/>
              <a:t>Test naked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acc</a:t>
            </a:r>
            <a:r>
              <a:rPr lang="en-US" baseline="30000" dirty="0" err="1">
                <a:solidFill>
                  <a:schemeClr val="accent6">
                    <a:lumMod val="75000"/>
                  </a:schemeClr>
                </a:solidFill>
              </a:rPr>
              <a:t>Max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22.2 MV/m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Max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= 4.4e9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0 </a:t>
            </a:r>
            <a:r>
              <a:rPr lang="en-US" baseline="30000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1800" baseline="-5000" dirty="0" err="1">
                <a:solidFill>
                  <a:schemeClr val="accent6">
                    <a:lumMod val="75000"/>
                  </a:schemeClr>
                </a:solidFill>
              </a:rPr>
              <a:t>acc</a:t>
            </a:r>
            <a:r>
              <a:rPr lang="en-US" baseline="30000" dirty="0" err="1">
                <a:solidFill>
                  <a:schemeClr val="accent6">
                    <a:lumMod val="75000"/>
                  </a:schemeClr>
                </a:solidFill>
              </a:rPr>
              <a:t>Goal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1.3e10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Cavity on hold before Integration</a:t>
            </a:r>
          </a:p>
          <a:p>
            <a:pPr lvl="1"/>
            <a:r>
              <a:rPr lang="en-US" dirty="0"/>
              <a:t>Waiting FF and mechanical measurements</a:t>
            </a:r>
          </a:p>
          <a:p>
            <a:pPr lvl="1"/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3B22777-2DCF-0407-BD43-782827FB1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14493" r="9213" b="3284"/>
          <a:stretch/>
        </p:blipFill>
        <p:spPr>
          <a:xfrm>
            <a:off x="4968339" y="681037"/>
            <a:ext cx="6713452" cy="463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6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4D44-328C-2C1B-1A58-24B801D0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it-IT" dirty="0"/>
              <a:t>INFN-LASA MB </a:t>
            </a:r>
            <a:r>
              <a:rPr lang="en-US" dirty="0"/>
              <a:t>Production Cycle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4E66BEE-D8AC-47AD-8487-B5666A7A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477519"/>
            <a:ext cx="10250680" cy="52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39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en-US" dirty="0"/>
              <a:t>M040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EP treatment</a:t>
            </a:r>
          </a:p>
          <a:p>
            <a:pPr lvl="1"/>
            <a:r>
              <a:rPr lang="en-US" dirty="0"/>
              <a:t>Bulk: 160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/>
              <a:t>No significant defects</a:t>
            </a:r>
          </a:p>
          <a:p>
            <a:r>
              <a:rPr lang="en-US" dirty="0"/>
              <a:t>Few “lines” in the </a:t>
            </a:r>
            <a:br>
              <a:rPr lang="en-US" dirty="0"/>
            </a:br>
            <a:r>
              <a:rPr lang="en-US" dirty="0"/>
              <a:t>equatorial region</a:t>
            </a:r>
          </a:p>
          <a:p>
            <a:r>
              <a:rPr lang="en-US" dirty="0"/>
              <a:t>Replicas do not help in </a:t>
            </a:r>
            <a:br>
              <a:rPr lang="en-US" dirty="0"/>
            </a:br>
            <a:r>
              <a:rPr lang="en-US" dirty="0"/>
              <a:t>understanding</a:t>
            </a:r>
          </a:p>
          <a:p>
            <a:pPr lvl="1"/>
            <a:endParaRPr lang="en-US" dirty="0"/>
          </a:p>
          <a:p>
            <a:r>
              <a:rPr lang="en-US" dirty="0"/>
              <a:t>We plan for a VT test naked</a:t>
            </a:r>
            <a:br>
              <a:rPr lang="en-US" dirty="0"/>
            </a:br>
            <a:r>
              <a:rPr lang="en-US" dirty="0"/>
              <a:t>middle of October (wk. 42)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D0221A-9482-3DC9-4651-31246CC7A8AA}"/>
              </a:ext>
            </a:extLst>
          </p:cNvPr>
          <p:cNvGrpSpPr>
            <a:grpSpLocks noChangeAspect="1"/>
          </p:cNvGrpSpPr>
          <p:nvPr/>
        </p:nvGrpSpPr>
        <p:grpSpPr>
          <a:xfrm>
            <a:off x="6282578" y="593932"/>
            <a:ext cx="4185804" cy="2988007"/>
            <a:chOff x="1292422" y="0"/>
            <a:chExt cx="9607155" cy="6858000"/>
          </a:xfrm>
        </p:grpSpPr>
        <p:pic>
          <p:nvPicPr>
            <p:cNvPr id="12" name="Picture 11" descr="A body of water with land in the distance&#10;&#10;Description automatically generated with low confidence">
              <a:extLst>
                <a:ext uri="{FF2B5EF4-FFF2-40B4-BE49-F238E27FC236}">
                  <a16:creationId xmlns:a16="http://schemas.microsoft.com/office/drawing/2014/main" id="{A00CC2F7-3FCE-45B3-07CD-4A9B352E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2422" y="0"/>
              <a:ext cx="9607155" cy="6858000"/>
            </a:xfrm>
            <a:prstGeom prst="rect">
              <a:avLst/>
            </a:prstGeom>
          </p:spPr>
        </p:pic>
        <p:pic>
          <p:nvPicPr>
            <p:cNvPr id="13" name="Immagine 7">
              <a:extLst>
                <a:ext uri="{FF2B5EF4-FFF2-40B4-BE49-F238E27FC236}">
                  <a16:creationId xmlns:a16="http://schemas.microsoft.com/office/drawing/2014/main" id="{2C39590A-3543-E98B-8F80-016294036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46" t="32987" r="47026" b="62338"/>
            <a:stretch/>
          </p:blipFill>
          <p:spPr>
            <a:xfrm>
              <a:off x="2072096" y="349733"/>
              <a:ext cx="396520" cy="320634"/>
            </a:xfrm>
            <a:prstGeom prst="rect">
              <a:avLst/>
            </a:prstGeom>
          </p:spPr>
        </p:pic>
        <p:sp>
          <p:nvSpPr>
            <p:cNvPr id="14" name="Ovale 5">
              <a:extLst>
                <a:ext uri="{FF2B5EF4-FFF2-40B4-BE49-F238E27FC236}">
                  <a16:creationId xmlns:a16="http://schemas.microsoft.com/office/drawing/2014/main" id="{903D1451-4DC0-A2AB-3C6B-CC7389CD048C}"/>
                </a:ext>
              </a:extLst>
            </p:cNvPr>
            <p:cNvSpPr/>
            <p:nvPr/>
          </p:nvSpPr>
          <p:spPr>
            <a:xfrm rot="20533577">
              <a:off x="1545447" y="653706"/>
              <a:ext cx="1181697" cy="24906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16925F-4C54-EEF7-0993-1FA9D11A3B0C}"/>
              </a:ext>
            </a:extLst>
          </p:cNvPr>
          <p:cNvGrpSpPr>
            <a:grpSpLocks noChangeAspect="1"/>
          </p:cNvGrpSpPr>
          <p:nvPr/>
        </p:nvGrpSpPr>
        <p:grpSpPr>
          <a:xfrm>
            <a:off x="7565945" y="3107168"/>
            <a:ext cx="4185804" cy="2988007"/>
            <a:chOff x="6227474" y="1285103"/>
            <a:chExt cx="5764293" cy="4114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497DAD-E585-6064-53C7-25E3DDC86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474" y="1285103"/>
              <a:ext cx="5764293" cy="4114800"/>
            </a:xfrm>
            <a:prstGeom prst="rect">
              <a:avLst/>
            </a:prstGeom>
          </p:spPr>
        </p:pic>
        <p:pic>
          <p:nvPicPr>
            <p:cNvPr id="16" name="Immagine 7">
              <a:extLst>
                <a:ext uri="{FF2B5EF4-FFF2-40B4-BE49-F238E27FC236}">
                  <a16:creationId xmlns:a16="http://schemas.microsoft.com/office/drawing/2014/main" id="{749D216F-D226-3BD5-E9FA-963BD38C1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46" t="32987" r="47026" b="62338"/>
            <a:stretch/>
          </p:blipFill>
          <p:spPr>
            <a:xfrm>
              <a:off x="8548205" y="2031825"/>
              <a:ext cx="237912" cy="192380"/>
            </a:xfrm>
            <a:prstGeom prst="rect">
              <a:avLst/>
            </a:prstGeom>
          </p:spPr>
        </p:pic>
        <p:sp>
          <p:nvSpPr>
            <p:cNvPr id="17" name="Ovale 5">
              <a:extLst>
                <a:ext uri="{FF2B5EF4-FFF2-40B4-BE49-F238E27FC236}">
                  <a16:creationId xmlns:a16="http://schemas.microsoft.com/office/drawing/2014/main" id="{CC8583A3-26EE-448F-7DD3-B41BB9B07ACE}"/>
                </a:ext>
              </a:extLst>
            </p:cNvPr>
            <p:cNvSpPr/>
            <p:nvPr/>
          </p:nvSpPr>
          <p:spPr>
            <a:xfrm rot="20533577">
              <a:off x="8232216" y="2214209"/>
              <a:ext cx="709018" cy="14944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048C7AF-CEA4-9E36-D7E4-139236ACDD7C}"/>
              </a:ext>
            </a:extLst>
          </p:cNvPr>
          <p:cNvSpPr txBox="1"/>
          <p:nvPr/>
        </p:nvSpPr>
        <p:spPr>
          <a:xfrm>
            <a:off x="9105405" y="762825"/>
            <a:ext cx="1203791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After EBW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D9E868-ED60-20CE-DE6F-EF01A92FEA12}"/>
              </a:ext>
            </a:extLst>
          </p:cNvPr>
          <p:cNvSpPr txBox="1"/>
          <p:nvPr/>
        </p:nvSpPr>
        <p:spPr>
          <a:xfrm>
            <a:off x="10348983" y="3212607"/>
            <a:ext cx="94198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After 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35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M042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 treatment</a:t>
            </a:r>
          </a:p>
          <a:p>
            <a:pPr lvl="1"/>
            <a:r>
              <a:rPr lang="en-US" dirty="0"/>
              <a:t>Bulk: 159.9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/>
              <a:t>Defect after EBW grinded and </a:t>
            </a:r>
            <a:br>
              <a:rPr lang="en-US" dirty="0"/>
            </a:br>
            <a:r>
              <a:rPr lang="en-US" dirty="0"/>
              <a:t>not visible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Defect re-appears after “bulk” EP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6CD2EC-D9FA-5973-5A5D-C7766167CE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56" t="35268" b="25681"/>
          <a:stretch/>
        </p:blipFill>
        <p:spPr>
          <a:xfrm>
            <a:off x="1628244" y="3664212"/>
            <a:ext cx="3852917" cy="18155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8260396-5A35-487D-A728-C2A5998744A0}"/>
              </a:ext>
            </a:extLst>
          </p:cNvPr>
          <p:cNvGrpSpPr>
            <a:grpSpLocks noChangeAspect="1"/>
          </p:cNvGrpSpPr>
          <p:nvPr/>
        </p:nvGrpSpPr>
        <p:grpSpPr>
          <a:xfrm>
            <a:off x="6235148" y="1261481"/>
            <a:ext cx="5645881" cy="4915482"/>
            <a:chOff x="5995824" y="2245291"/>
            <a:chExt cx="4698052" cy="40902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B5845B-D120-D8E3-E3F8-B795AD7FC8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5824" y="2245291"/>
              <a:ext cx="4698052" cy="4090272"/>
              <a:chOff x="89872" y="0"/>
              <a:chExt cx="6927978" cy="603171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48091E6-6081-517D-3E17-93AB77E315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0889" y="2571750"/>
                <a:ext cx="6716961" cy="3459966"/>
              </a:xfrm>
              <a:prstGeom prst="rect">
                <a:avLst/>
              </a:prstGeom>
            </p:spPr>
          </p:pic>
          <p:pic>
            <p:nvPicPr>
              <p:cNvPr id="14" name="Picture 13" descr="A body of water with trees and lights in the sky&#10;&#10;Description automatically generated with low confidence">
                <a:extLst>
                  <a:ext uri="{FF2B5EF4-FFF2-40B4-BE49-F238E27FC236}">
                    <a16:creationId xmlns:a16="http://schemas.microsoft.com/office/drawing/2014/main" id="{2F173564-7A01-DDB7-6789-8CE5590B40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872" y="0"/>
                <a:ext cx="6716961" cy="2377440"/>
              </a:xfrm>
              <a:prstGeom prst="rect">
                <a:avLst/>
              </a:prstGeom>
            </p:spPr>
          </p:pic>
        </p:grpSp>
        <p:pic>
          <p:nvPicPr>
            <p:cNvPr id="22" name="Immagine 7">
              <a:extLst>
                <a:ext uri="{FF2B5EF4-FFF2-40B4-BE49-F238E27FC236}">
                  <a16:creationId xmlns:a16="http://schemas.microsoft.com/office/drawing/2014/main" id="{8A91EF2B-7108-7B03-B77A-A276E750E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46" t="32987" r="47026" b="62338"/>
            <a:stretch/>
          </p:blipFill>
          <p:spPr>
            <a:xfrm>
              <a:off x="9410986" y="5803808"/>
              <a:ext cx="188761" cy="152636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FA2FBB97-2F0F-789C-23BA-0F11A8FAE1CE}"/>
              </a:ext>
            </a:extLst>
          </p:cNvPr>
          <p:cNvSpPr/>
          <p:nvPr/>
        </p:nvSpPr>
        <p:spPr>
          <a:xfrm>
            <a:off x="10524544" y="2425148"/>
            <a:ext cx="415123" cy="311426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D611F2A-7C9C-662D-54C3-8BDF5E3045C8}"/>
              </a:ext>
            </a:extLst>
          </p:cNvPr>
          <p:cNvSpPr/>
          <p:nvPr/>
        </p:nvSpPr>
        <p:spPr>
          <a:xfrm>
            <a:off x="10570154" y="5262884"/>
            <a:ext cx="415123" cy="311426"/>
          </a:xfrm>
          <a:prstGeom prst="ellipse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1EB8DC-2313-96BA-AC3A-6502C59CBBDF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5280991" y="2580861"/>
            <a:ext cx="5243553" cy="2275164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1F0353-D09D-1828-2B3B-F793A44E667F}"/>
              </a:ext>
            </a:extLst>
          </p:cNvPr>
          <p:cNvCxnSpPr>
            <a:cxnSpLocks/>
          </p:cNvCxnSpPr>
          <p:nvPr/>
        </p:nvCxnSpPr>
        <p:spPr>
          <a:xfrm>
            <a:off x="5272854" y="4877098"/>
            <a:ext cx="5237441" cy="520723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6B03B1-75C5-428E-54EA-ACBB9389645B}"/>
              </a:ext>
            </a:extLst>
          </p:cNvPr>
          <p:cNvSpPr txBox="1"/>
          <p:nvPr/>
        </p:nvSpPr>
        <p:spPr>
          <a:xfrm>
            <a:off x="5973672" y="1204159"/>
            <a:ext cx="1203791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After EBW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014AB-09D0-D4EC-B345-F598C9076701}"/>
              </a:ext>
            </a:extLst>
          </p:cNvPr>
          <p:cNvSpPr txBox="1"/>
          <p:nvPr/>
        </p:nvSpPr>
        <p:spPr>
          <a:xfrm>
            <a:off x="6320192" y="5745406"/>
            <a:ext cx="94198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After EP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7A78B-CE94-7A82-3492-B21D8184F77C}"/>
              </a:ext>
            </a:extLst>
          </p:cNvPr>
          <p:cNvSpPr txBox="1"/>
          <p:nvPr/>
        </p:nvSpPr>
        <p:spPr>
          <a:xfrm>
            <a:off x="1292743" y="3533777"/>
            <a:ext cx="2194447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After EBW  + </a:t>
            </a:r>
            <a:r>
              <a:rPr lang="it-IT" dirty="0" err="1"/>
              <a:t>grinding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2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M042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3-D Microscopy</a:t>
            </a:r>
          </a:p>
          <a:p>
            <a:pPr lvl="1"/>
            <a:r>
              <a:rPr lang="en-US" dirty="0"/>
              <a:t>Defects Dimensions</a:t>
            </a:r>
          </a:p>
          <a:p>
            <a:pPr lvl="1"/>
            <a:r>
              <a:rPr lang="en-US" dirty="0"/>
              <a:t>Morphology investigation</a:t>
            </a:r>
          </a:p>
          <a:p>
            <a:pPr lvl="2"/>
            <a:r>
              <a:rPr lang="en-US" dirty="0"/>
              <a:t>Note different finishing of the </a:t>
            </a:r>
            <a:br>
              <a:rPr lang="en-US" dirty="0"/>
            </a:br>
            <a:r>
              <a:rPr lang="en-US" dirty="0"/>
              <a:t>front surface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13AA9-DB43-F825-514A-5AD0DA02F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4768" y="365125"/>
            <a:ext cx="2208284" cy="2192378"/>
          </a:xfrm>
          <a:prstGeom prst="rect">
            <a:avLst/>
          </a:prstGeom>
        </p:spPr>
      </p:pic>
      <p:pic>
        <p:nvPicPr>
          <p:cNvPr id="5" name="Immagine 8">
            <a:extLst>
              <a:ext uri="{FF2B5EF4-FFF2-40B4-BE49-F238E27FC236}">
                <a16:creationId xmlns:a16="http://schemas.microsoft.com/office/drawing/2014/main" id="{520F1CC3-034C-ED28-5A49-BF83619B7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968" y="1483227"/>
            <a:ext cx="3412121" cy="32233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B2B4913-3914-ECCF-3C7F-FA46F6239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943" y="3755789"/>
            <a:ext cx="3016497" cy="27370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97AB5D0-5B2B-1A35-7446-5989A90218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14" r="8975"/>
          <a:stretch/>
        </p:blipFill>
        <p:spPr>
          <a:xfrm>
            <a:off x="6658188" y="4937318"/>
            <a:ext cx="5036880" cy="1832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A511FB-401F-E679-65CD-4C7D707FA689}"/>
              </a:ext>
            </a:extLst>
          </p:cNvPr>
          <p:cNvSpPr txBox="1"/>
          <p:nvPr/>
        </p:nvSpPr>
        <p:spPr>
          <a:xfrm>
            <a:off x="9505211" y="4851093"/>
            <a:ext cx="256955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Transverse section profile</a:t>
            </a: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531E38DC-3BA7-BF47-D2FA-303443BAF9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5" t="11029" r="7099"/>
          <a:stretch/>
        </p:blipFill>
        <p:spPr>
          <a:xfrm>
            <a:off x="122073" y="4341692"/>
            <a:ext cx="2925079" cy="2151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934B6-B82E-D015-5E7D-D5C6B42202B1}"/>
              </a:ext>
            </a:extLst>
          </p:cNvPr>
          <p:cNvSpPr txBox="1"/>
          <p:nvPr/>
        </p:nvSpPr>
        <p:spPr>
          <a:xfrm>
            <a:off x="1049764" y="4002177"/>
            <a:ext cx="222003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Border section profile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2F53C-8596-0CE0-F701-3ACE90A0AF3D}"/>
              </a:ext>
            </a:extLst>
          </p:cNvPr>
          <p:cNvSpPr txBox="1"/>
          <p:nvPr/>
        </p:nvSpPr>
        <p:spPr>
          <a:xfrm>
            <a:off x="1082170" y="5720925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100-120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m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6795F2-AFB6-189A-B2B8-FEDA973BBB3D}"/>
              </a:ext>
            </a:extLst>
          </p:cNvPr>
          <p:cNvCxnSpPr>
            <a:cxnSpLocks/>
          </p:cNvCxnSpPr>
          <p:nvPr/>
        </p:nvCxnSpPr>
        <p:spPr>
          <a:xfrm>
            <a:off x="2630550" y="4501480"/>
            <a:ext cx="0" cy="1534885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2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029"/>
            <a:ext cx="10515600" cy="1325563"/>
          </a:xfrm>
        </p:spPr>
        <p:txBody>
          <a:bodyPr/>
          <a:lstStyle/>
          <a:p>
            <a:r>
              <a:rPr lang="en-US" dirty="0"/>
              <a:t>M041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84" y="149731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EP treatment</a:t>
            </a:r>
          </a:p>
          <a:p>
            <a:pPr lvl="1"/>
            <a:r>
              <a:rPr lang="en-US" dirty="0"/>
              <a:t>Bulk: 160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/>
              <a:t>Defect appears after EP on </a:t>
            </a:r>
            <a:br>
              <a:rPr lang="en-US" dirty="0"/>
            </a:br>
            <a:r>
              <a:rPr lang="en-US" dirty="0"/>
              <a:t>Eq1 </a:t>
            </a:r>
            <a:r>
              <a:rPr lang="en-US" dirty="0" err="1"/>
              <a:t>w.r.t.</a:t>
            </a:r>
            <a:r>
              <a:rPr lang="en-US" dirty="0"/>
              <a:t> coupler </a:t>
            </a:r>
            <a:br>
              <a:rPr lang="en-US" dirty="0"/>
            </a:br>
            <a:r>
              <a:rPr lang="en-US" dirty="0"/>
              <a:t>at 240° clockwise in beam direction</a:t>
            </a:r>
          </a:p>
          <a:p>
            <a:r>
              <a:rPr lang="en-US" dirty="0"/>
              <a:t>Defect is not visible after EBW</a:t>
            </a:r>
          </a:p>
          <a:p>
            <a:endParaRPr lang="en-US" dirty="0"/>
          </a:p>
        </p:txBody>
      </p:sp>
      <p:pic>
        <p:nvPicPr>
          <p:cNvPr id="4" name="Picture 3" descr="A picture containing rack, cooked&#10;&#10;Description automatically generated">
            <a:extLst>
              <a:ext uri="{FF2B5EF4-FFF2-40B4-BE49-F238E27FC236}">
                <a16:creationId xmlns:a16="http://schemas.microsoft.com/office/drawing/2014/main" id="{08F07215-60F0-4ADB-69F2-124E1A57F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15" y="379664"/>
            <a:ext cx="4402848" cy="330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B0B90-816C-123A-0127-A2F1F195E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47525" r="63979" b="44027"/>
          <a:stretch/>
        </p:blipFill>
        <p:spPr>
          <a:xfrm>
            <a:off x="7202104" y="3801372"/>
            <a:ext cx="1608149" cy="166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CB229-0F86-D1F6-B020-9315358F0F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6997" r="70481" b="85214"/>
          <a:stretch/>
        </p:blipFill>
        <p:spPr>
          <a:xfrm>
            <a:off x="9917035" y="3866217"/>
            <a:ext cx="1867528" cy="153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AAEBCBD-796A-3DEE-11F6-E15BA2D1068E}"/>
              </a:ext>
            </a:extLst>
          </p:cNvPr>
          <p:cNvGrpSpPr>
            <a:grpSpLocks noChangeAspect="1"/>
          </p:cNvGrpSpPr>
          <p:nvPr/>
        </p:nvGrpSpPr>
        <p:grpSpPr>
          <a:xfrm>
            <a:off x="578456" y="4180757"/>
            <a:ext cx="3238973" cy="2312118"/>
            <a:chOff x="1852769" y="2743200"/>
            <a:chExt cx="5764293" cy="41148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4A1660-812A-D59D-103D-D5B8A2A4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769" y="2743200"/>
              <a:ext cx="5764293" cy="411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Immagine 7">
              <a:extLst>
                <a:ext uri="{FF2B5EF4-FFF2-40B4-BE49-F238E27FC236}">
                  <a16:creationId xmlns:a16="http://schemas.microsoft.com/office/drawing/2014/main" id="{41F6895F-A260-A817-7BDA-1F7E089AD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46" t="32987" r="47026" b="62338"/>
            <a:stretch/>
          </p:blipFill>
          <p:spPr>
            <a:xfrm>
              <a:off x="2331638" y="4103896"/>
              <a:ext cx="237912" cy="192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e 5">
              <a:extLst>
                <a:ext uri="{FF2B5EF4-FFF2-40B4-BE49-F238E27FC236}">
                  <a16:creationId xmlns:a16="http://schemas.microsoft.com/office/drawing/2014/main" id="{EF01A615-F163-CA7F-3C63-F7B1289D9FCC}"/>
                </a:ext>
              </a:extLst>
            </p:cNvPr>
            <p:cNvSpPr/>
            <p:nvPr/>
          </p:nvSpPr>
          <p:spPr>
            <a:xfrm>
              <a:off x="2680343" y="4042113"/>
              <a:ext cx="473311" cy="3159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8BC21C-52B6-CE96-0A8B-F880BBD6636D}"/>
                </a:ext>
              </a:extLst>
            </p:cNvPr>
            <p:cNvCxnSpPr/>
            <p:nvPr/>
          </p:nvCxnSpPr>
          <p:spPr>
            <a:xfrm>
              <a:off x="6312007" y="2851115"/>
              <a:ext cx="0" cy="35868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C3ECA2-4056-DD88-932C-FCE9CCE64303}"/>
                </a:ext>
              </a:extLst>
            </p:cNvPr>
            <p:cNvCxnSpPr>
              <a:cxnSpLocks/>
            </p:cNvCxnSpPr>
            <p:nvPr/>
          </p:nvCxnSpPr>
          <p:spPr>
            <a:xfrm>
              <a:off x="5292620" y="4323944"/>
              <a:ext cx="2038773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3692D4-32C1-1A6F-CB60-978EFF99D6F8}"/>
              </a:ext>
            </a:extLst>
          </p:cNvPr>
          <p:cNvGrpSpPr>
            <a:grpSpLocks noChangeAspect="1"/>
          </p:cNvGrpSpPr>
          <p:nvPr/>
        </p:nvGrpSpPr>
        <p:grpSpPr>
          <a:xfrm>
            <a:off x="3192553" y="4384394"/>
            <a:ext cx="3709365" cy="2555015"/>
            <a:chOff x="1012949" y="17469"/>
            <a:chExt cx="6316704" cy="43509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C2537A-2903-1DAD-76C7-8B5964B77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49" y="17469"/>
              <a:ext cx="5764293" cy="411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e 5">
              <a:extLst>
                <a:ext uri="{FF2B5EF4-FFF2-40B4-BE49-F238E27FC236}">
                  <a16:creationId xmlns:a16="http://schemas.microsoft.com/office/drawing/2014/main" id="{9252207C-A016-4C41-0EC0-9AA7BC11A194}"/>
                </a:ext>
              </a:extLst>
            </p:cNvPr>
            <p:cNvSpPr/>
            <p:nvPr/>
          </p:nvSpPr>
          <p:spPr>
            <a:xfrm>
              <a:off x="2678603" y="1972595"/>
              <a:ext cx="473311" cy="3159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7">
              <a:extLst>
                <a:ext uri="{FF2B5EF4-FFF2-40B4-BE49-F238E27FC236}">
                  <a16:creationId xmlns:a16="http://schemas.microsoft.com/office/drawing/2014/main" id="{0B684C69-9365-13ED-ED68-F796D498B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46" t="32987" r="47026" b="62338"/>
            <a:stretch/>
          </p:blipFill>
          <p:spPr>
            <a:xfrm>
              <a:off x="2266234" y="1972595"/>
              <a:ext cx="237912" cy="192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FFF03FA-E9EA-358F-0DAF-63F0692F8F80}"/>
                </a:ext>
              </a:extLst>
            </p:cNvPr>
            <p:cNvCxnSpPr/>
            <p:nvPr/>
          </p:nvCxnSpPr>
          <p:spPr>
            <a:xfrm>
              <a:off x="6310267" y="781597"/>
              <a:ext cx="0" cy="35868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DB65C4-FC23-6E01-9B99-76B10B8555CF}"/>
                </a:ext>
              </a:extLst>
            </p:cNvPr>
            <p:cNvCxnSpPr>
              <a:cxnSpLocks/>
            </p:cNvCxnSpPr>
            <p:nvPr/>
          </p:nvCxnSpPr>
          <p:spPr>
            <a:xfrm>
              <a:off x="5290880" y="2254426"/>
              <a:ext cx="2038773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31DD2B-5913-3E2E-140D-936336E0E579}"/>
              </a:ext>
            </a:extLst>
          </p:cNvPr>
          <p:cNvCxnSpPr>
            <a:stCxn id="16" idx="6"/>
            <a:endCxn id="9" idx="2"/>
          </p:cNvCxnSpPr>
          <p:nvPr/>
        </p:nvCxnSpPr>
        <p:spPr>
          <a:xfrm>
            <a:off x="1309427" y="4999386"/>
            <a:ext cx="2861250" cy="62588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camera lens&#10;&#10;Description automatically generated">
            <a:extLst>
              <a:ext uri="{FF2B5EF4-FFF2-40B4-BE49-F238E27FC236}">
                <a16:creationId xmlns:a16="http://schemas.microsoft.com/office/drawing/2014/main" id="{A12B01BE-72CF-CD8A-1B89-6773C2DE8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2162" y="414924"/>
            <a:ext cx="3202279" cy="240171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D8A2066-33F2-3C60-8374-CDAB7033B11F}"/>
              </a:ext>
            </a:extLst>
          </p:cNvPr>
          <p:cNvSpPr/>
          <p:nvPr/>
        </p:nvSpPr>
        <p:spPr>
          <a:xfrm>
            <a:off x="9821766" y="2443648"/>
            <a:ext cx="222027" cy="217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5F7C0A-F8B8-4528-2209-D3A1D7BC0C13}"/>
              </a:ext>
            </a:extLst>
          </p:cNvPr>
          <p:cNvSpPr txBox="1"/>
          <p:nvPr/>
        </p:nvSpPr>
        <p:spPr>
          <a:xfrm>
            <a:off x="639672" y="4256822"/>
            <a:ext cx="1203791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After EBW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E0A85A-BA5A-17AC-DB63-18D346AE2053}"/>
              </a:ext>
            </a:extLst>
          </p:cNvPr>
          <p:cNvSpPr txBox="1"/>
          <p:nvPr/>
        </p:nvSpPr>
        <p:spPr>
          <a:xfrm>
            <a:off x="3334945" y="4491378"/>
            <a:ext cx="94198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After 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68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3185-CBD7-7BD6-6B59-A61C33C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029"/>
            <a:ext cx="10515600" cy="1325563"/>
          </a:xfrm>
        </p:spPr>
        <p:txBody>
          <a:bodyPr/>
          <a:lstStyle/>
          <a:p>
            <a:r>
              <a:rPr lang="en-US" dirty="0"/>
              <a:t>M041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99C7C-3B63-87AD-CCAD-B4879CB9B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97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3D-Microscopy investigation</a:t>
            </a:r>
          </a:p>
          <a:p>
            <a:pPr lvl="1"/>
            <a:r>
              <a:rPr lang="en-US" dirty="0"/>
              <a:t>Defects Dimensions</a:t>
            </a:r>
          </a:p>
          <a:p>
            <a:pPr lvl="1"/>
            <a:r>
              <a:rPr lang="en-US" dirty="0"/>
              <a:t>Morphology investigation</a:t>
            </a:r>
          </a:p>
          <a:p>
            <a:r>
              <a:rPr lang="en-US" dirty="0"/>
              <a:t>Next step: </a:t>
            </a:r>
          </a:p>
          <a:p>
            <a:pPr lvl="1"/>
            <a:r>
              <a:rPr lang="en-US" dirty="0"/>
              <a:t>XRF (as for M042)</a:t>
            </a:r>
          </a:p>
          <a:p>
            <a:pPr lvl="1"/>
            <a:r>
              <a:rPr lang="en-US" dirty="0"/>
              <a:t>X-Ray?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0B90-816C-123A-0127-A2F1F195E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47525" r="63979" b="44027"/>
          <a:stretch/>
        </p:blipFill>
        <p:spPr>
          <a:xfrm>
            <a:off x="9812783" y="574467"/>
            <a:ext cx="1608149" cy="166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5" descr="Immagine che contiene stoviglie&#10;&#10;Descrizione generata automaticamente">
            <a:extLst>
              <a:ext uri="{FF2B5EF4-FFF2-40B4-BE49-F238E27FC236}">
                <a16:creationId xmlns:a16="http://schemas.microsoft.com/office/drawing/2014/main" id="{B15F96AE-CB8E-C300-81F5-3AC86784F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90" r="2267"/>
          <a:stretch/>
        </p:blipFill>
        <p:spPr>
          <a:xfrm>
            <a:off x="6922346" y="1214594"/>
            <a:ext cx="2525282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6F8A4A96-CBB0-7A6D-CBA1-A1D38E684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7" t="9203" r="7092" b="8803"/>
          <a:stretch/>
        </p:blipFill>
        <p:spPr>
          <a:xfrm>
            <a:off x="4741333" y="3274590"/>
            <a:ext cx="3032452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390832-7292-5C38-746F-D23FD357AE08}"/>
              </a:ext>
            </a:extLst>
          </p:cNvPr>
          <p:cNvSpPr txBox="1"/>
          <p:nvPr/>
        </p:nvSpPr>
        <p:spPr>
          <a:xfrm>
            <a:off x="4893590" y="3375918"/>
            <a:ext cx="75212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x1000</a:t>
            </a:r>
            <a:endParaRPr lang="en-US" dirty="0"/>
          </a:p>
        </p:txBody>
      </p:sp>
      <p:pic>
        <p:nvPicPr>
          <p:cNvPr id="10" name="Immagine 8" descr="Immagine che contiene carta, pezzo, fetta, mangiato&#10;&#10;Descrizione generata automaticamente">
            <a:extLst>
              <a:ext uri="{FF2B5EF4-FFF2-40B4-BE49-F238E27FC236}">
                <a16:creationId xmlns:a16="http://schemas.microsoft.com/office/drawing/2014/main" id="{AA10EB21-6E79-82DA-E404-E8320E468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267" y="3795272"/>
            <a:ext cx="3649651" cy="2721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52AD23-2154-3D64-94F3-D63686BC80A6}"/>
              </a:ext>
            </a:extLst>
          </p:cNvPr>
          <p:cNvSpPr txBox="1"/>
          <p:nvPr/>
        </p:nvSpPr>
        <p:spPr>
          <a:xfrm>
            <a:off x="8088473" y="3902765"/>
            <a:ext cx="135915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err="1"/>
              <a:t>Height</a:t>
            </a:r>
            <a:r>
              <a:rPr lang="it-IT" dirty="0"/>
              <a:t> x 400</a:t>
            </a:r>
            <a:endParaRPr lang="en-US" dirty="0"/>
          </a:p>
        </p:txBody>
      </p:sp>
      <p:pic>
        <p:nvPicPr>
          <p:cNvPr id="12" name="Immagine 5">
            <a:extLst>
              <a:ext uri="{FF2B5EF4-FFF2-40B4-BE49-F238E27FC236}">
                <a16:creationId xmlns:a16="http://schemas.microsoft.com/office/drawing/2014/main" id="{541FA7E0-5A81-2D0A-A039-C73FC5AA4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4" y="4067746"/>
            <a:ext cx="4558538" cy="926141"/>
          </a:xfrm>
          <a:prstGeom prst="rect">
            <a:avLst/>
          </a:prstGeom>
        </p:spPr>
      </p:pic>
      <p:pic>
        <p:nvPicPr>
          <p:cNvPr id="13" name="Immagine 10">
            <a:extLst>
              <a:ext uri="{FF2B5EF4-FFF2-40B4-BE49-F238E27FC236}">
                <a16:creationId xmlns:a16="http://schemas.microsoft.com/office/drawing/2014/main" id="{C2EC1874-5FE6-5C94-1121-EE13BCF59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41" y="5510723"/>
            <a:ext cx="4077561" cy="1329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9FAB4B-2980-EDF0-39E5-4680210D36D8}"/>
              </a:ext>
            </a:extLst>
          </p:cNvPr>
          <p:cNvSpPr txBox="1"/>
          <p:nvPr/>
        </p:nvSpPr>
        <p:spPr>
          <a:xfrm>
            <a:off x="2217104" y="3808000"/>
            <a:ext cx="256955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Transverse section profile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3FE51-7C99-8814-5D25-FE457F05FF22}"/>
              </a:ext>
            </a:extLst>
          </p:cNvPr>
          <p:cNvSpPr txBox="1"/>
          <p:nvPr/>
        </p:nvSpPr>
        <p:spPr>
          <a:xfrm>
            <a:off x="2394561" y="5274074"/>
            <a:ext cx="222003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Border section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5E1CF9-68FC-EB10-549F-3467A2929237}"/>
              </a:ext>
            </a:extLst>
          </p:cNvPr>
          <p:cNvSpPr txBox="1"/>
          <p:nvPr/>
        </p:nvSpPr>
        <p:spPr>
          <a:xfrm>
            <a:off x="838200" y="5955334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150-170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m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EB747F-5499-1EBC-FA9C-6C8DBE1926DD}"/>
              </a:ext>
            </a:extLst>
          </p:cNvPr>
          <p:cNvCxnSpPr/>
          <p:nvPr/>
        </p:nvCxnSpPr>
        <p:spPr>
          <a:xfrm>
            <a:off x="745505" y="5777957"/>
            <a:ext cx="0" cy="724087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535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AD05-4042-76F8-CA19-50AE498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8"/>
            <a:ext cx="10515600" cy="1325563"/>
          </a:xfrm>
        </p:spPr>
        <p:txBody>
          <a:bodyPr/>
          <a:lstStyle/>
          <a:p>
            <a:r>
              <a:rPr lang="en-US" dirty="0"/>
              <a:t>M042 - XRF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0FF94-65AC-05F9-448B-AF9103092CF1}"/>
              </a:ext>
            </a:extLst>
          </p:cNvPr>
          <p:cNvSpPr txBox="1"/>
          <p:nvPr/>
        </p:nvSpPr>
        <p:spPr>
          <a:xfrm>
            <a:off x="8157108" y="2717542"/>
            <a:ext cx="2033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Nb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16615.1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16521.0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= 18622.5 eV</a:t>
            </a:r>
            <a:endParaRPr lang="en-US" sz="16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4C93C8-B974-9AF1-3D2D-76303BABD558}"/>
              </a:ext>
            </a:extLst>
          </p:cNvPr>
          <p:cNvSpPr txBox="1"/>
          <p:nvPr/>
        </p:nvSpPr>
        <p:spPr>
          <a:xfrm>
            <a:off x="8130010" y="1563380"/>
            <a:ext cx="2033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Ar</a:t>
            </a:r>
            <a:endParaRPr lang="en-US" sz="1600" b="1" dirty="0"/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2957.7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2955.63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= 3190.5 eV</a:t>
            </a:r>
            <a:endParaRPr lang="en-US" sz="1600" i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00D67-4BAE-D7AE-D169-960CACF0BD7A}"/>
              </a:ext>
            </a:extLst>
          </p:cNvPr>
          <p:cNvSpPr txBox="1"/>
          <p:nvPr/>
        </p:nvSpPr>
        <p:spPr>
          <a:xfrm>
            <a:off x="8181874" y="3881233"/>
            <a:ext cx="2033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Nb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2257.4 eV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2367.0 eV</a:t>
            </a:r>
            <a:endParaRPr lang="en-US" sz="1600" i="1" dirty="0"/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37912D13-A750-6B9C-FAE1-F80C107D1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704" y="1493895"/>
            <a:ext cx="2195296" cy="1965905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0918B8E6-E576-2ECF-BDF2-896691251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828737"/>
              </p:ext>
            </p:extLst>
          </p:nvPr>
        </p:nvGraphicFramePr>
        <p:xfrm>
          <a:off x="9844157" y="3574023"/>
          <a:ext cx="2347843" cy="109728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886574">
                  <a:extLst>
                    <a:ext uri="{9D8B030D-6E8A-4147-A177-3AD203B41FA5}">
                      <a16:colId xmlns:a16="http://schemas.microsoft.com/office/drawing/2014/main" val="3119996388"/>
                    </a:ext>
                  </a:extLst>
                </a:gridCol>
                <a:gridCol w="461269">
                  <a:extLst>
                    <a:ext uri="{9D8B030D-6E8A-4147-A177-3AD203B41FA5}">
                      <a16:colId xmlns:a16="http://schemas.microsoft.com/office/drawing/2014/main" val="2538476199"/>
                    </a:ext>
                  </a:extLst>
                </a:gridCol>
              </a:tblGrid>
              <a:tr h="221729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X-Ray Source </a:t>
                      </a:r>
                      <a:r>
                        <a:rPr lang="it-IT" sz="1200" dirty="0" err="1"/>
                        <a:t>Parameters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550620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/>
                        <a:t>X-Ray Energy [</a:t>
                      </a:r>
                      <a:r>
                        <a:rPr lang="it-IT" sz="1200" dirty="0" err="1"/>
                        <a:t>keV</a:t>
                      </a:r>
                      <a:r>
                        <a:rPr lang="it-IT" sz="1200" dirty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22.3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193346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 err="1"/>
                        <a:t>Current</a:t>
                      </a:r>
                      <a:r>
                        <a:rPr lang="it-IT" sz="1200" dirty="0"/>
                        <a:t> [</a:t>
                      </a:r>
                      <a:r>
                        <a:rPr lang="it-IT" sz="1200" dirty="0" err="1"/>
                        <a:t>mA</a:t>
                      </a:r>
                      <a:r>
                        <a:rPr lang="it-IT" sz="1200" dirty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03256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 err="1"/>
                        <a:t>Collimator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diameter</a:t>
                      </a:r>
                      <a:r>
                        <a:rPr lang="it-IT" sz="1200" dirty="0"/>
                        <a:t> [mm]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517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4047E58-A182-5A3C-652C-8EB6FC2E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3" y="969087"/>
            <a:ext cx="7427503" cy="3892017"/>
          </a:xfrm>
          <a:prstGeom prst="rect">
            <a:avLst/>
          </a:prstGeom>
        </p:spPr>
      </p:pic>
      <p:pic>
        <p:nvPicPr>
          <p:cNvPr id="4" name="Picture 3" descr="A picture containing indoor, metal, equipment, several&#10;&#10;Description automatically generated">
            <a:extLst>
              <a:ext uri="{FF2B5EF4-FFF2-40B4-BE49-F238E27FC236}">
                <a16:creationId xmlns:a16="http://schemas.microsoft.com/office/drawing/2014/main" id="{8A97C5A2-6AD4-39D1-AE8B-06A14913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8" r="14642" b="24313"/>
          <a:stretch/>
        </p:blipFill>
        <p:spPr>
          <a:xfrm>
            <a:off x="7301037" y="5620"/>
            <a:ext cx="4052763" cy="141865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6F9328-F286-F754-3509-D437D9DC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376" y="4728886"/>
            <a:ext cx="5626556" cy="2040264"/>
          </a:xfrm>
        </p:spPr>
        <p:txBody>
          <a:bodyPr numCol="1">
            <a:normAutofit lnSpcReduction="10000"/>
          </a:bodyPr>
          <a:lstStyle/>
          <a:p>
            <a:r>
              <a:rPr lang="en-US" sz="2300" dirty="0"/>
              <a:t>X-Ray (next step)</a:t>
            </a:r>
          </a:p>
          <a:p>
            <a:pPr marL="533400" lvl="1"/>
            <a:r>
              <a:rPr lang="en-US" sz="2000" dirty="0"/>
              <a:t>Investigation presence of light element</a:t>
            </a:r>
            <a:br>
              <a:rPr lang="en-US" sz="2000" dirty="0"/>
            </a:br>
            <a:r>
              <a:rPr lang="en-US" sz="2000" dirty="0"/>
              <a:t>by “Intensity” test</a:t>
            </a:r>
          </a:p>
          <a:p>
            <a:pPr marL="76200"/>
            <a:r>
              <a:rPr lang="en-US" sz="2400" dirty="0"/>
              <a:t>IR Thermography (now on-going)</a:t>
            </a:r>
          </a:p>
          <a:p>
            <a:pPr marL="533400" lvl="1"/>
            <a:r>
              <a:rPr lang="en-US" sz="2000" dirty="0"/>
              <a:t>Investigation of the thermal response during heating/cooldown of the defect </a:t>
            </a:r>
          </a:p>
          <a:p>
            <a:pPr lvl="1"/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B16193-0AB2-C6A2-6D97-A655402D1E3D}"/>
              </a:ext>
            </a:extLst>
          </p:cNvPr>
          <p:cNvSpPr txBox="1">
            <a:spLocks/>
          </p:cNvSpPr>
          <p:nvPr/>
        </p:nvSpPr>
        <p:spPr>
          <a:xfrm>
            <a:off x="838200" y="4739478"/>
            <a:ext cx="5626556" cy="2040264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XRF</a:t>
            </a:r>
          </a:p>
          <a:p>
            <a:pPr marL="533400" lvl="1"/>
            <a:r>
              <a:rPr lang="en-US" sz="2000" dirty="0"/>
              <a:t>Technique sensitive to high Z materials (Z &gt; 14) </a:t>
            </a:r>
          </a:p>
          <a:p>
            <a:pPr marL="533400" lvl="1"/>
            <a:r>
              <a:rPr lang="en-US" sz="2000" dirty="0"/>
              <a:t>No clear indication of foreign materials</a:t>
            </a:r>
          </a:p>
          <a:p>
            <a:pPr marL="533400" lvl="1"/>
            <a:r>
              <a:rPr lang="en-US" sz="2000" dirty="0"/>
              <a:t>Diffraction effects visible in the defect region</a:t>
            </a:r>
          </a:p>
          <a:p>
            <a:pPr lvl="2"/>
            <a:r>
              <a:rPr lang="en-US" sz="1700" dirty="0"/>
              <a:t>Light element contribution?</a:t>
            </a:r>
          </a:p>
          <a:p>
            <a:pPr lvl="2"/>
            <a:r>
              <a:rPr lang="en-US" sz="1700" dirty="0"/>
              <a:t>Niobium composite?</a:t>
            </a:r>
          </a:p>
          <a:p>
            <a:pPr lvl="2"/>
            <a:r>
              <a:rPr lang="en-US" sz="1700" dirty="0"/>
              <a:t>Other?</a:t>
            </a:r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8793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AD05-4042-76F8-CA19-50AE498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8"/>
            <a:ext cx="10515600" cy="1325563"/>
          </a:xfrm>
        </p:spPr>
        <p:txBody>
          <a:bodyPr/>
          <a:lstStyle/>
          <a:p>
            <a:r>
              <a:rPr lang="en-US" dirty="0"/>
              <a:t>M042 - XRF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0FF94-65AC-05F9-448B-AF9103092CF1}"/>
              </a:ext>
            </a:extLst>
          </p:cNvPr>
          <p:cNvSpPr txBox="1"/>
          <p:nvPr/>
        </p:nvSpPr>
        <p:spPr>
          <a:xfrm>
            <a:off x="8157108" y="2717542"/>
            <a:ext cx="2033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Nb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16615.1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16521.0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= 18622.5 eV</a:t>
            </a:r>
            <a:endParaRPr lang="en-US" sz="16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4C93C8-B974-9AF1-3D2D-76303BABD558}"/>
              </a:ext>
            </a:extLst>
          </p:cNvPr>
          <p:cNvSpPr txBox="1"/>
          <p:nvPr/>
        </p:nvSpPr>
        <p:spPr>
          <a:xfrm>
            <a:off x="8130010" y="1563380"/>
            <a:ext cx="2033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Ar</a:t>
            </a:r>
            <a:endParaRPr lang="en-US" sz="1600" b="1" dirty="0"/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2957.7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2955.63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= 3190.5 eV</a:t>
            </a:r>
            <a:endParaRPr lang="en-US" sz="1600" i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00D67-4BAE-D7AE-D169-960CACF0BD7A}"/>
              </a:ext>
            </a:extLst>
          </p:cNvPr>
          <p:cNvSpPr txBox="1"/>
          <p:nvPr/>
        </p:nvSpPr>
        <p:spPr>
          <a:xfrm>
            <a:off x="8181874" y="3881233"/>
            <a:ext cx="2033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Nb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2257.4 eV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2367.0 eV</a:t>
            </a:r>
            <a:endParaRPr lang="en-US" sz="1600" i="1" dirty="0"/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37912D13-A750-6B9C-FAE1-F80C107D1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704" y="1493895"/>
            <a:ext cx="2195296" cy="1965905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0918B8E6-E576-2ECF-BDF2-8966912513C7}"/>
              </a:ext>
            </a:extLst>
          </p:cNvPr>
          <p:cNvGraphicFramePr>
            <a:graphicFrameLocks noGrp="1"/>
          </p:cNvGraphicFramePr>
          <p:nvPr/>
        </p:nvGraphicFramePr>
        <p:xfrm>
          <a:off x="9844157" y="3574023"/>
          <a:ext cx="2347843" cy="109728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886574">
                  <a:extLst>
                    <a:ext uri="{9D8B030D-6E8A-4147-A177-3AD203B41FA5}">
                      <a16:colId xmlns:a16="http://schemas.microsoft.com/office/drawing/2014/main" val="3119996388"/>
                    </a:ext>
                  </a:extLst>
                </a:gridCol>
                <a:gridCol w="461269">
                  <a:extLst>
                    <a:ext uri="{9D8B030D-6E8A-4147-A177-3AD203B41FA5}">
                      <a16:colId xmlns:a16="http://schemas.microsoft.com/office/drawing/2014/main" val="2538476199"/>
                    </a:ext>
                  </a:extLst>
                </a:gridCol>
              </a:tblGrid>
              <a:tr h="221729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X-Ray Source </a:t>
                      </a:r>
                      <a:r>
                        <a:rPr lang="it-IT" sz="1200" dirty="0" err="1"/>
                        <a:t>Parameters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550620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/>
                        <a:t>X-Ray Energy [</a:t>
                      </a:r>
                      <a:r>
                        <a:rPr lang="it-IT" sz="1200" dirty="0" err="1"/>
                        <a:t>keV</a:t>
                      </a:r>
                      <a:r>
                        <a:rPr lang="it-IT" sz="1200" dirty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22.3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193346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 err="1"/>
                        <a:t>Current</a:t>
                      </a:r>
                      <a:r>
                        <a:rPr lang="it-IT" sz="1200" dirty="0"/>
                        <a:t> [</a:t>
                      </a:r>
                      <a:r>
                        <a:rPr lang="it-IT" sz="1200" dirty="0" err="1"/>
                        <a:t>mA</a:t>
                      </a:r>
                      <a:r>
                        <a:rPr lang="it-IT" sz="1200" dirty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03256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 err="1"/>
                        <a:t>Collimator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diameter</a:t>
                      </a:r>
                      <a:r>
                        <a:rPr lang="it-IT" sz="1200" dirty="0"/>
                        <a:t> [mm]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517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4047E58-A182-5A3C-652C-8EB6FC2E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3" y="969087"/>
            <a:ext cx="7427503" cy="3892017"/>
          </a:xfrm>
          <a:prstGeom prst="rect">
            <a:avLst/>
          </a:prstGeom>
        </p:spPr>
      </p:pic>
      <p:pic>
        <p:nvPicPr>
          <p:cNvPr id="4" name="Picture 3" descr="A picture containing indoor, metal, equipment, several&#10;&#10;Description automatically generated">
            <a:extLst>
              <a:ext uri="{FF2B5EF4-FFF2-40B4-BE49-F238E27FC236}">
                <a16:creationId xmlns:a16="http://schemas.microsoft.com/office/drawing/2014/main" id="{8A97C5A2-6AD4-39D1-AE8B-06A14913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8" r="14642" b="24313"/>
          <a:stretch/>
        </p:blipFill>
        <p:spPr>
          <a:xfrm>
            <a:off x="7301037" y="5620"/>
            <a:ext cx="4052763" cy="141865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6F9328-F286-F754-3509-D437D9DC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376" y="4728886"/>
            <a:ext cx="5626556" cy="2040264"/>
          </a:xfrm>
        </p:spPr>
        <p:txBody>
          <a:bodyPr numCol="1">
            <a:normAutofit lnSpcReduction="10000"/>
          </a:bodyPr>
          <a:lstStyle/>
          <a:p>
            <a:r>
              <a:rPr lang="en-US" sz="2300" dirty="0"/>
              <a:t>X-Ray (next step)</a:t>
            </a:r>
          </a:p>
          <a:p>
            <a:pPr marL="533400" lvl="1"/>
            <a:r>
              <a:rPr lang="en-US" sz="2000" dirty="0"/>
              <a:t>Investigation presence of light element</a:t>
            </a:r>
            <a:br>
              <a:rPr lang="en-US" sz="2000" dirty="0"/>
            </a:br>
            <a:r>
              <a:rPr lang="en-US" sz="2000" dirty="0"/>
              <a:t>by “Intensity” test</a:t>
            </a:r>
          </a:p>
          <a:p>
            <a:pPr marL="76200"/>
            <a:r>
              <a:rPr lang="en-US" sz="2400" dirty="0"/>
              <a:t>IR Thermography (now on-going)</a:t>
            </a:r>
          </a:p>
          <a:p>
            <a:pPr marL="533400" lvl="1"/>
            <a:r>
              <a:rPr lang="en-US" sz="2000" dirty="0"/>
              <a:t>Investigation of the thermal response during heating/cooldown of the defect </a:t>
            </a:r>
          </a:p>
          <a:p>
            <a:pPr lvl="1"/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B16193-0AB2-C6A2-6D97-A655402D1E3D}"/>
              </a:ext>
            </a:extLst>
          </p:cNvPr>
          <p:cNvSpPr txBox="1">
            <a:spLocks/>
          </p:cNvSpPr>
          <p:nvPr/>
        </p:nvSpPr>
        <p:spPr>
          <a:xfrm>
            <a:off x="838200" y="4739478"/>
            <a:ext cx="5626556" cy="2040264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XRF</a:t>
            </a:r>
          </a:p>
          <a:p>
            <a:pPr marL="533400" lvl="1"/>
            <a:r>
              <a:rPr lang="en-US" sz="2000" dirty="0"/>
              <a:t>Technique sensitive to high Z materials (Z &gt; 14) </a:t>
            </a:r>
          </a:p>
          <a:p>
            <a:pPr marL="533400" lvl="1"/>
            <a:r>
              <a:rPr lang="en-US" sz="2000" dirty="0"/>
              <a:t>No clear indication of foreign materials</a:t>
            </a:r>
          </a:p>
          <a:p>
            <a:pPr marL="533400" lvl="1"/>
            <a:r>
              <a:rPr lang="en-US" sz="2000" dirty="0"/>
              <a:t>Diffraction effects visible in the defect region</a:t>
            </a:r>
          </a:p>
          <a:p>
            <a:pPr lvl="2"/>
            <a:r>
              <a:rPr lang="en-US" sz="1700" dirty="0"/>
              <a:t>Light element contribution?</a:t>
            </a:r>
          </a:p>
          <a:p>
            <a:pPr lvl="2"/>
            <a:r>
              <a:rPr lang="en-US" sz="1700" dirty="0"/>
              <a:t>Niobium composite?</a:t>
            </a:r>
          </a:p>
          <a:p>
            <a:pPr lvl="2"/>
            <a:r>
              <a:rPr lang="en-US" sz="1700" dirty="0"/>
              <a:t>Other?</a:t>
            </a:r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pic>
        <p:nvPicPr>
          <p:cNvPr id="3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526A5F7-4D15-9783-F79A-8CBCC597D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35" y="2333567"/>
            <a:ext cx="5852172" cy="438912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F6408A-1592-D8BE-5CFD-8E404D01BD9E}"/>
              </a:ext>
            </a:extLst>
          </p:cNvPr>
          <p:cNvCxnSpPr/>
          <p:nvPr/>
        </p:nvCxnSpPr>
        <p:spPr>
          <a:xfrm>
            <a:off x="4061991" y="3794760"/>
            <a:ext cx="4615844" cy="876543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D71A3E4-0422-0A99-3133-FBFDF2EEF27D}"/>
              </a:ext>
            </a:extLst>
          </p:cNvPr>
          <p:cNvSpPr/>
          <p:nvPr/>
        </p:nvSpPr>
        <p:spPr>
          <a:xfrm>
            <a:off x="3856062" y="3584533"/>
            <a:ext cx="224755" cy="73800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5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AD05-4042-76F8-CA19-50AE498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8"/>
            <a:ext cx="10515600" cy="1325563"/>
          </a:xfrm>
        </p:spPr>
        <p:txBody>
          <a:bodyPr/>
          <a:lstStyle/>
          <a:p>
            <a:r>
              <a:rPr lang="en-US" dirty="0"/>
              <a:t>M042 - XRF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0FF94-65AC-05F9-448B-AF9103092CF1}"/>
              </a:ext>
            </a:extLst>
          </p:cNvPr>
          <p:cNvSpPr txBox="1"/>
          <p:nvPr/>
        </p:nvSpPr>
        <p:spPr>
          <a:xfrm>
            <a:off x="8157108" y="2717542"/>
            <a:ext cx="2033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Nb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16615.1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16521.0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= 18622.5 eV</a:t>
            </a:r>
            <a:endParaRPr lang="en-US" sz="16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4C93C8-B974-9AF1-3D2D-76303BABD558}"/>
              </a:ext>
            </a:extLst>
          </p:cNvPr>
          <p:cNvSpPr txBox="1"/>
          <p:nvPr/>
        </p:nvSpPr>
        <p:spPr>
          <a:xfrm>
            <a:off x="8130010" y="1563380"/>
            <a:ext cx="2033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Ar</a:t>
            </a:r>
            <a:endParaRPr lang="en-US" sz="1600" b="1" dirty="0"/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2957.7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2955.63 eV</a:t>
            </a:r>
          </a:p>
          <a:p>
            <a:r>
              <a:rPr lang="en-US" sz="1600" i="1" dirty="0"/>
              <a:t>K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= 3190.5 eV</a:t>
            </a:r>
            <a:endParaRPr lang="en-US" sz="1600" i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00D67-4BAE-D7AE-D169-960CACF0BD7A}"/>
              </a:ext>
            </a:extLst>
          </p:cNvPr>
          <p:cNvSpPr txBox="1"/>
          <p:nvPr/>
        </p:nvSpPr>
        <p:spPr>
          <a:xfrm>
            <a:off x="8181874" y="3881233"/>
            <a:ext cx="2033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Nb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 = 2257.4 eV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2 = 2367.0 eV</a:t>
            </a:r>
            <a:endParaRPr lang="en-US" sz="1600" i="1" dirty="0"/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37912D13-A750-6B9C-FAE1-F80C107D1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704" y="1493895"/>
            <a:ext cx="2195296" cy="1965905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0918B8E6-E576-2ECF-BDF2-8966912513C7}"/>
              </a:ext>
            </a:extLst>
          </p:cNvPr>
          <p:cNvGraphicFramePr>
            <a:graphicFrameLocks noGrp="1"/>
          </p:cNvGraphicFramePr>
          <p:nvPr/>
        </p:nvGraphicFramePr>
        <p:xfrm>
          <a:off x="9844157" y="3574023"/>
          <a:ext cx="2347843" cy="109728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886574">
                  <a:extLst>
                    <a:ext uri="{9D8B030D-6E8A-4147-A177-3AD203B41FA5}">
                      <a16:colId xmlns:a16="http://schemas.microsoft.com/office/drawing/2014/main" val="3119996388"/>
                    </a:ext>
                  </a:extLst>
                </a:gridCol>
                <a:gridCol w="461269">
                  <a:extLst>
                    <a:ext uri="{9D8B030D-6E8A-4147-A177-3AD203B41FA5}">
                      <a16:colId xmlns:a16="http://schemas.microsoft.com/office/drawing/2014/main" val="2538476199"/>
                    </a:ext>
                  </a:extLst>
                </a:gridCol>
              </a:tblGrid>
              <a:tr h="221729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X-Ray Source </a:t>
                      </a:r>
                      <a:r>
                        <a:rPr lang="it-IT" sz="1200" dirty="0" err="1"/>
                        <a:t>Parameters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550620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/>
                        <a:t>X-Ray Energy [</a:t>
                      </a:r>
                      <a:r>
                        <a:rPr lang="it-IT" sz="1200" dirty="0" err="1"/>
                        <a:t>keV</a:t>
                      </a:r>
                      <a:r>
                        <a:rPr lang="it-IT" sz="1200" dirty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22.3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193346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 err="1"/>
                        <a:t>Current</a:t>
                      </a:r>
                      <a:r>
                        <a:rPr lang="it-IT" sz="1200" dirty="0"/>
                        <a:t> [</a:t>
                      </a:r>
                      <a:r>
                        <a:rPr lang="it-IT" sz="1200" dirty="0" err="1"/>
                        <a:t>mA</a:t>
                      </a:r>
                      <a:r>
                        <a:rPr lang="it-IT" sz="1200" dirty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03256"/>
                  </a:ext>
                </a:extLst>
              </a:tr>
              <a:tr h="221729">
                <a:tc>
                  <a:txBody>
                    <a:bodyPr/>
                    <a:lstStyle/>
                    <a:p>
                      <a:r>
                        <a:rPr lang="it-IT" sz="1200" dirty="0" err="1"/>
                        <a:t>Collimator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diameter</a:t>
                      </a:r>
                      <a:r>
                        <a:rPr lang="it-IT" sz="1200" dirty="0"/>
                        <a:t> [mm]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517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44047E58-A182-5A3C-652C-8EB6FC2E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3" y="969087"/>
            <a:ext cx="7427503" cy="3892017"/>
          </a:xfrm>
          <a:prstGeom prst="rect">
            <a:avLst/>
          </a:prstGeom>
        </p:spPr>
      </p:pic>
      <p:pic>
        <p:nvPicPr>
          <p:cNvPr id="4" name="Picture 3" descr="A picture containing indoor, metal, equipment, several&#10;&#10;Description automatically generated">
            <a:extLst>
              <a:ext uri="{FF2B5EF4-FFF2-40B4-BE49-F238E27FC236}">
                <a16:creationId xmlns:a16="http://schemas.microsoft.com/office/drawing/2014/main" id="{8A97C5A2-6AD4-39D1-AE8B-06A14913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8" r="14642" b="24313"/>
          <a:stretch/>
        </p:blipFill>
        <p:spPr>
          <a:xfrm>
            <a:off x="7301037" y="5620"/>
            <a:ext cx="4052763" cy="141865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6F9328-F286-F754-3509-D437D9DC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376" y="4728886"/>
            <a:ext cx="5626556" cy="2040264"/>
          </a:xfrm>
        </p:spPr>
        <p:txBody>
          <a:bodyPr numCol="1">
            <a:normAutofit lnSpcReduction="10000"/>
          </a:bodyPr>
          <a:lstStyle/>
          <a:p>
            <a:r>
              <a:rPr lang="en-US" sz="2300" dirty="0"/>
              <a:t>X-Ray (next step)</a:t>
            </a:r>
          </a:p>
          <a:p>
            <a:pPr marL="533400" lvl="1"/>
            <a:r>
              <a:rPr lang="en-US" sz="2000" dirty="0"/>
              <a:t>Investigation presence of light element</a:t>
            </a:r>
            <a:br>
              <a:rPr lang="en-US" sz="2000" dirty="0"/>
            </a:br>
            <a:r>
              <a:rPr lang="en-US" sz="2000" dirty="0"/>
              <a:t>by “Intensity” test</a:t>
            </a:r>
          </a:p>
          <a:p>
            <a:pPr marL="76200"/>
            <a:r>
              <a:rPr lang="en-US" sz="2400" dirty="0"/>
              <a:t>IR Thermography (now on-going)</a:t>
            </a:r>
          </a:p>
          <a:p>
            <a:pPr marL="533400" lvl="1"/>
            <a:r>
              <a:rPr lang="en-US" sz="2000" dirty="0"/>
              <a:t>Investigation of the thermal response during heating/cooldown of the defect </a:t>
            </a:r>
          </a:p>
          <a:p>
            <a:pPr lvl="1"/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B16193-0AB2-C6A2-6D97-A655402D1E3D}"/>
              </a:ext>
            </a:extLst>
          </p:cNvPr>
          <p:cNvSpPr txBox="1">
            <a:spLocks/>
          </p:cNvSpPr>
          <p:nvPr/>
        </p:nvSpPr>
        <p:spPr>
          <a:xfrm>
            <a:off x="838200" y="4739478"/>
            <a:ext cx="5626556" cy="2040264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XRF</a:t>
            </a:r>
          </a:p>
          <a:p>
            <a:pPr marL="533400" lvl="1"/>
            <a:r>
              <a:rPr lang="en-US" sz="2000" dirty="0"/>
              <a:t>Technique sensitive to high Z materials (Z &gt; 14) </a:t>
            </a:r>
          </a:p>
          <a:p>
            <a:pPr marL="533400" lvl="1"/>
            <a:r>
              <a:rPr lang="en-US" sz="2000" dirty="0"/>
              <a:t>No clear indication of foreign materials</a:t>
            </a:r>
          </a:p>
          <a:p>
            <a:pPr marL="533400" lvl="1"/>
            <a:r>
              <a:rPr lang="en-US" sz="2000" dirty="0"/>
              <a:t>Diffraction effects visible in the defect region</a:t>
            </a:r>
          </a:p>
          <a:p>
            <a:pPr lvl="2"/>
            <a:r>
              <a:rPr lang="en-US" sz="1700" dirty="0"/>
              <a:t>Light element contribution?</a:t>
            </a:r>
          </a:p>
          <a:p>
            <a:pPr lvl="2"/>
            <a:r>
              <a:rPr lang="en-US" sz="1700" dirty="0"/>
              <a:t>Niobium composite?</a:t>
            </a:r>
          </a:p>
          <a:p>
            <a:pPr lvl="2"/>
            <a:r>
              <a:rPr lang="en-US" sz="1700" dirty="0"/>
              <a:t>Other?</a:t>
            </a:r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524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E06E-31A1-3857-5A1F-DC450190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3"/>
            <a:ext cx="10515600" cy="1325563"/>
          </a:xfrm>
        </p:spPr>
        <p:txBody>
          <a:bodyPr/>
          <a:lstStyle/>
          <a:p>
            <a:r>
              <a:rPr lang="it-IT" dirty="0" err="1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C5819-A831-18A3-60C7-828EC6101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584"/>
            <a:ext cx="10515600" cy="5438721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/>
              <a:t>The </a:t>
            </a:r>
            <a:r>
              <a:rPr lang="it-IT" sz="2400" b="1" dirty="0"/>
              <a:t>EP </a:t>
            </a:r>
            <a:r>
              <a:rPr lang="it-IT" sz="2400" b="1" dirty="0" err="1"/>
              <a:t>results</a:t>
            </a:r>
            <a:r>
              <a:rPr lang="it-IT" sz="2400" b="1" dirty="0"/>
              <a:t> </a:t>
            </a:r>
            <a:r>
              <a:rPr lang="it-IT" sz="2400" dirty="0"/>
              <a:t>on </a:t>
            </a:r>
            <a:r>
              <a:rPr lang="it-IT" sz="2400" dirty="0" err="1"/>
              <a:t>naked</a:t>
            </a:r>
            <a:r>
              <a:rPr lang="it-IT" sz="2400" dirty="0"/>
              <a:t> </a:t>
            </a:r>
            <a:r>
              <a:rPr lang="it-IT" sz="2400" dirty="0" err="1"/>
              <a:t>cavities</a:t>
            </a:r>
            <a:r>
              <a:rPr lang="it-IT" sz="2400" dirty="0"/>
              <a:t> are </a:t>
            </a:r>
            <a:r>
              <a:rPr lang="it-IT" sz="2400" b="1" dirty="0" err="1"/>
              <a:t>very</a:t>
            </a:r>
            <a:r>
              <a:rPr lang="it-IT" sz="2400" b="1" dirty="0"/>
              <a:t> </a:t>
            </a:r>
            <a:r>
              <a:rPr lang="it-IT" sz="2400" b="1" dirty="0" err="1"/>
              <a:t>encouraging</a:t>
            </a:r>
            <a:endParaRPr lang="it-IT" sz="2400" b="1" dirty="0"/>
          </a:p>
          <a:p>
            <a:pPr lvl="1"/>
            <a:r>
              <a:rPr lang="it-IT" dirty="0"/>
              <a:t>M037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to </a:t>
            </a:r>
            <a:r>
              <a:rPr lang="it-IT" dirty="0" err="1"/>
              <a:t>specifications</a:t>
            </a:r>
            <a:r>
              <a:rPr lang="it-IT" dirty="0"/>
              <a:t> from 9.1 MV/m to 15.7 MV/m (&gt; 70 %)</a:t>
            </a:r>
          </a:p>
          <a:p>
            <a:pPr lvl="1"/>
            <a:r>
              <a:rPr lang="it-IT" dirty="0"/>
              <a:t>M017 </a:t>
            </a:r>
            <a:r>
              <a:rPr lang="it-IT" dirty="0" err="1"/>
              <a:t>improved</a:t>
            </a:r>
            <a:r>
              <a:rPr lang="it-IT" dirty="0"/>
              <a:t> from 7.4 MV/m to 11.5 MV/m ( &gt; 50 %)</a:t>
            </a:r>
            <a:endParaRPr lang="en-US" dirty="0"/>
          </a:p>
          <a:p>
            <a:pPr lvl="2"/>
            <a:r>
              <a:rPr lang="en-US" dirty="0"/>
              <a:t>We are considering a further 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EP </a:t>
            </a:r>
          </a:p>
          <a:p>
            <a:pPr marL="914400" lvl="2" indent="0">
              <a:buNone/>
            </a:pPr>
            <a:endParaRPr lang="en-US" sz="1000" dirty="0"/>
          </a:p>
          <a:p>
            <a:r>
              <a:rPr lang="en-US" sz="2400" dirty="0"/>
              <a:t>In our experience, </a:t>
            </a:r>
            <a:r>
              <a:rPr lang="en-US" sz="2400" b="1" dirty="0"/>
              <a:t>EP etching rate is less reproducible </a:t>
            </a:r>
            <a:r>
              <a:rPr lang="en-US" sz="2400" dirty="0" err="1"/>
              <a:t>w.r.t.</a:t>
            </a:r>
            <a:r>
              <a:rPr lang="en-US" sz="2400" dirty="0"/>
              <a:t> BCP and we also observed </a:t>
            </a:r>
            <a:r>
              <a:rPr lang="en-US" sz="2400" b="1" dirty="0"/>
              <a:t>cavity deformation and FF variation</a:t>
            </a:r>
          </a:p>
          <a:p>
            <a:pPr marL="0" indent="0">
              <a:buNone/>
            </a:pPr>
            <a:endParaRPr lang="en-US" sz="1000" b="1" dirty="0"/>
          </a:p>
          <a:p>
            <a:r>
              <a:rPr lang="en-US" sz="2400" b="1" dirty="0"/>
              <a:t>Re-test of M028 </a:t>
            </a:r>
            <a:r>
              <a:rPr lang="en-US" sz="2400" dirty="0"/>
              <a:t>will be done as soon as possible to understand the </a:t>
            </a:r>
            <a:r>
              <a:rPr lang="en-US" sz="2400" b="1" dirty="0"/>
              <a:t>feasibility of rotating BCP for recovering jacketed cavities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/>
              <a:t>first new cavity treated with EP cycle largely overcome the ESS goal </a:t>
            </a:r>
            <a:r>
              <a:rPr lang="en-US" sz="2400" dirty="0"/>
              <a:t>(but we are waiting for the mechanical and FF checks!). The </a:t>
            </a:r>
            <a:r>
              <a:rPr lang="en-US" sz="2400" b="1" dirty="0"/>
              <a:t>second</a:t>
            </a:r>
            <a:r>
              <a:rPr lang="en-US" sz="2400" dirty="0"/>
              <a:t> will be tested next week. </a:t>
            </a:r>
          </a:p>
          <a:p>
            <a:r>
              <a:rPr lang="en-US" sz="2400" dirty="0"/>
              <a:t>The </a:t>
            </a:r>
            <a:r>
              <a:rPr lang="en-US" sz="2400" b="1" dirty="0"/>
              <a:t>new cavities with surface defects </a:t>
            </a:r>
            <a:r>
              <a:rPr lang="en-US" sz="2400" dirty="0"/>
              <a:t>are </a:t>
            </a:r>
            <a:r>
              <a:rPr lang="en-US" sz="2400" b="1" dirty="0"/>
              <a:t>under investigations </a:t>
            </a:r>
            <a:r>
              <a:rPr lang="en-US" sz="2400" dirty="0"/>
              <a:t>with different not invasive techniques. </a:t>
            </a:r>
            <a:br>
              <a:rPr lang="en-US" sz="2400" dirty="0"/>
            </a:br>
            <a:r>
              <a:rPr lang="it-IT" sz="2400" dirty="0" err="1"/>
              <a:t>If</a:t>
            </a:r>
            <a:r>
              <a:rPr lang="it-IT" sz="2400" dirty="0"/>
              <a:t> no clear </a:t>
            </a:r>
            <a:r>
              <a:rPr lang="it-IT" sz="2400" dirty="0" err="1"/>
              <a:t>evidence</a:t>
            </a:r>
            <a:r>
              <a:rPr lang="it-IT" sz="2400" dirty="0"/>
              <a:t> of </a:t>
            </a:r>
            <a:r>
              <a:rPr lang="it-IT" sz="2400" dirty="0" err="1"/>
              <a:t>foreign</a:t>
            </a:r>
            <a:r>
              <a:rPr lang="it-IT" sz="2400" dirty="0"/>
              <a:t> </a:t>
            </a:r>
            <a:r>
              <a:rPr lang="it-IT" sz="2400" dirty="0" err="1"/>
              <a:t>material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be </a:t>
            </a:r>
            <a:r>
              <a:rPr lang="it-IT" sz="2400" dirty="0" err="1"/>
              <a:t>detected</a:t>
            </a:r>
            <a:r>
              <a:rPr lang="it-IT" sz="2400" dirty="0"/>
              <a:t>,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be </a:t>
            </a:r>
            <a:r>
              <a:rPr lang="it-IT" sz="2400" b="1" dirty="0" err="1"/>
              <a:t>grinded</a:t>
            </a:r>
            <a:r>
              <a:rPr lang="it-IT" sz="2400" dirty="0"/>
              <a:t>, </a:t>
            </a:r>
            <a:r>
              <a:rPr lang="it-IT" sz="2400" dirty="0" err="1"/>
              <a:t>treated</a:t>
            </a:r>
            <a:r>
              <a:rPr lang="it-IT" sz="2400" dirty="0"/>
              <a:t> with 20</a:t>
            </a:r>
            <a:r>
              <a:rPr lang="it-IT" sz="2400" dirty="0">
                <a:latin typeface="Symbol" panose="05050102010706020507" pitchFamily="18" charset="2"/>
              </a:rPr>
              <a:t>m</a:t>
            </a:r>
            <a:r>
              <a:rPr lang="it-IT" sz="2400" dirty="0"/>
              <a:t>m </a:t>
            </a:r>
            <a:r>
              <a:rPr lang="it-IT" sz="2400"/>
              <a:t>BCP + </a:t>
            </a:r>
            <a:r>
              <a:rPr lang="it-IT" sz="2400" dirty="0"/>
              <a:t>30</a:t>
            </a:r>
            <a:r>
              <a:rPr lang="it-IT" sz="2400" dirty="0">
                <a:latin typeface="Symbol" panose="05050102010706020507" pitchFamily="18" charset="2"/>
              </a:rPr>
              <a:t>m</a:t>
            </a:r>
            <a:r>
              <a:rPr lang="it-IT" sz="2400" dirty="0"/>
              <a:t>m EP </a:t>
            </a:r>
            <a:r>
              <a:rPr lang="it-IT" sz="2400" b="1" dirty="0"/>
              <a:t>and </a:t>
            </a:r>
            <a:r>
              <a:rPr lang="it-IT" sz="2400" b="1" dirty="0" err="1"/>
              <a:t>then</a:t>
            </a:r>
            <a:r>
              <a:rPr lang="it-IT" sz="2400" b="1" dirty="0"/>
              <a:t> </a:t>
            </a:r>
            <a:r>
              <a:rPr lang="it-IT" sz="2400" b="1" dirty="0" err="1"/>
              <a:t>move</a:t>
            </a:r>
            <a:r>
              <a:rPr lang="it-IT" sz="2400" b="1" dirty="0"/>
              <a:t> </a:t>
            </a:r>
            <a:r>
              <a:rPr lang="it-IT" sz="2400" b="1" dirty="0" err="1"/>
              <a:t>towards</a:t>
            </a:r>
            <a:r>
              <a:rPr lang="it-IT" sz="2400" b="1" dirty="0"/>
              <a:t> VT test </a:t>
            </a:r>
            <a:r>
              <a:rPr lang="it-IT" sz="2400" b="1" dirty="0" err="1"/>
              <a:t>naked</a:t>
            </a:r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7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E8480D-6014-02A3-4D2F-78A02DD359EE}"/>
              </a:ext>
            </a:extLst>
          </p:cNvPr>
          <p:cNvSpPr txBox="1"/>
          <p:nvPr/>
        </p:nvSpPr>
        <p:spPr>
          <a:xfrm>
            <a:off x="3952374" y="3248526"/>
            <a:ext cx="4359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/>
              <a:t>Thank </a:t>
            </a:r>
            <a:r>
              <a:rPr lang="it-IT" sz="7200" dirty="0" err="1"/>
              <a:t>you</a:t>
            </a:r>
            <a:r>
              <a:rPr lang="it-IT" sz="720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31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4D44-328C-2C1B-1A58-24B801D0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3"/>
            <a:ext cx="10515600" cy="1325563"/>
          </a:xfrm>
        </p:spPr>
        <p:txBody>
          <a:bodyPr/>
          <a:lstStyle/>
          <a:p>
            <a:r>
              <a:rPr lang="it-IT" dirty="0"/>
              <a:t>INFN-LASA </a:t>
            </a:r>
            <a:r>
              <a:rPr lang="en-US" dirty="0"/>
              <a:t>MB Production Cycle &amp; QA/QC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A3924-9D27-1F71-A017-6B4BE1647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17" y="1108817"/>
            <a:ext cx="10407691" cy="57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6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4D44-328C-2C1B-1A58-24B801D0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9"/>
            <a:ext cx="10515600" cy="1325563"/>
          </a:xfrm>
        </p:spPr>
        <p:txBody>
          <a:bodyPr/>
          <a:lstStyle/>
          <a:p>
            <a:r>
              <a:rPr lang="it-IT" dirty="0"/>
              <a:t>Nb Procurement and ECS QC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D73342A-C518-AE08-D287-48DE4432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31" y="3061950"/>
            <a:ext cx="3594220" cy="1827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Rettangolo 18">
            <a:extLst>
              <a:ext uri="{FF2B5EF4-FFF2-40B4-BE49-F238E27FC236}">
                <a16:creationId xmlns:a16="http://schemas.microsoft.com/office/drawing/2014/main" id="{45B0280D-3EC2-EB54-03EA-F57972DB7B90}"/>
              </a:ext>
            </a:extLst>
          </p:cNvPr>
          <p:cNvSpPr/>
          <p:nvPr/>
        </p:nvSpPr>
        <p:spPr>
          <a:xfrm>
            <a:off x="1318189" y="4640416"/>
            <a:ext cx="1492716" cy="2674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it-IT" sz="1138" dirty="0">
                <a:solidFill>
                  <a:schemeClr val="tx2">
                    <a:lumMod val="75000"/>
                  </a:schemeClr>
                </a:solidFill>
              </a:rPr>
              <a:t>EDDY scanning </a:t>
            </a:r>
            <a:r>
              <a:rPr lang="it-IT" sz="1138" dirty="0" err="1">
                <a:solidFill>
                  <a:schemeClr val="tx2">
                    <a:lumMod val="75000"/>
                  </a:schemeClr>
                </a:solidFill>
              </a:rPr>
              <a:t>results</a:t>
            </a:r>
            <a:endParaRPr lang="it-IT" sz="1138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7C97-763F-312B-26BB-EF84AD5EB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64" y="1495104"/>
            <a:ext cx="10827871" cy="1594731"/>
          </a:xfrm>
        </p:spPr>
        <p:txBody>
          <a:bodyPr>
            <a:normAutofit/>
          </a:bodyPr>
          <a:lstStyle/>
          <a:p>
            <a:r>
              <a:rPr lang="it-IT" sz="2400" dirty="0"/>
              <a:t>About 4 tons of Nb sheets delivered in 3 batches </a:t>
            </a:r>
            <a:br>
              <a:rPr lang="it-IT" sz="2400" dirty="0"/>
            </a:br>
            <a:r>
              <a:rPr lang="it-IT" sz="2400" dirty="0"/>
              <a:t>and inspected at the company before delivery</a:t>
            </a:r>
          </a:p>
          <a:p>
            <a:r>
              <a:rPr lang="it-IT" sz="2400" dirty="0"/>
              <a:t>Eddy Current Scanning of all 456 sheets at DESY</a:t>
            </a:r>
            <a:br>
              <a:rPr lang="it-IT" sz="2400" dirty="0"/>
            </a:br>
            <a:r>
              <a:rPr lang="it-IT" sz="2400" dirty="0"/>
              <a:t>(no foreign materials found)</a:t>
            </a:r>
            <a:endParaRPr lang="en-US" sz="2400" dirty="0"/>
          </a:p>
        </p:txBody>
      </p:sp>
      <p:pic>
        <p:nvPicPr>
          <p:cNvPr id="5" name="Immagine 9">
            <a:extLst>
              <a:ext uri="{FF2B5EF4-FFF2-40B4-BE49-F238E27FC236}">
                <a16:creationId xmlns:a16="http://schemas.microsoft.com/office/drawing/2014/main" id="{5987FF91-E25B-A101-83A8-11145402CE2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33599" y="2769271"/>
            <a:ext cx="1763474" cy="132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canning_desy">
            <a:hlinkClick r:id="" action="ppaction://media"/>
            <a:extLst>
              <a:ext uri="{FF2B5EF4-FFF2-40B4-BE49-F238E27FC236}">
                <a16:creationId xmlns:a16="http://schemas.microsoft.com/office/drawing/2014/main" id="{653E5906-8B35-C7F0-7036-0E551EA7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01" y="4640416"/>
            <a:ext cx="3114681" cy="175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6B60BA2-4D4B-1AA5-61D7-0C34A7A80E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>
            <a:off x="8119149" y="87567"/>
            <a:ext cx="3522175" cy="197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37490F8-201B-437F-BC9C-E1C428273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/>
        </p:blipFill>
        <p:spPr>
          <a:xfrm>
            <a:off x="8324788" y="2810389"/>
            <a:ext cx="1755775" cy="125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 descr="Introduction of Production Situation for Superconducting Nb Materials for INFN-20171023.pdf - Adobe Acrobat Pro">
            <a:extLst>
              <a:ext uri="{FF2B5EF4-FFF2-40B4-BE49-F238E27FC236}">
                <a16:creationId xmlns:a16="http://schemas.microsoft.com/office/drawing/2014/main" id="{02C4899E-8D7D-ADAE-4CF6-02B4D6E86B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9312233" y="4601769"/>
            <a:ext cx="2753843" cy="182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5" descr="A picture containing wall, indoor, mirror, bathroom&#10;&#10;Description generated with very high confidence">
            <a:extLst>
              <a:ext uri="{FF2B5EF4-FFF2-40B4-BE49-F238E27FC236}">
                <a16:creationId xmlns:a16="http://schemas.microsoft.com/office/drawing/2014/main" id="{B51077CE-B9B1-7184-A5AD-7B455ACE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08278" y="2827851"/>
            <a:ext cx="1403350" cy="12239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E7AB67D5-1915-659A-0B63-3E216F37F07F}"/>
              </a:ext>
            </a:extLst>
          </p:cNvPr>
          <p:cNvSpPr txBox="1"/>
          <p:nvPr/>
        </p:nvSpPr>
        <p:spPr>
          <a:xfrm flipH="1">
            <a:off x="8276310" y="2111095"/>
            <a:ext cx="3354388" cy="268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38" dirty="0"/>
              <a:t>Niobium ingot and forged piece at Ningxia OTIC</a:t>
            </a:r>
          </a:p>
        </p:txBody>
      </p:sp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0D372F1F-6EA4-82FE-5F58-E7D524A17274}"/>
              </a:ext>
            </a:extLst>
          </p:cNvPr>
          <p:cNvSpPr txBox="1"/>
          <p:nvPr/>
        </p:nvSpPr>
        <p:spPr>
          <a:xfrm flipH="1">
            <a:off x="6326265" y="4168418"/>
            <a:ext cx="1578142" cy="44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38" dirty="0">
                <a:solidFill>
                  <a:schemeClr val="tx2">
                    <a:lumMod val="75000"/>
                  </a:schemeClr>
                </a:solidFill>
              </a:rPr>
              <a:t>Sheet inspection at Ningxia OTIC</a:t>
            </a:r>
          </a:p>
        </p:txBody>
      </p:sp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DE35BFEA-5BCC-4E81-D4EF-D220A22E17F5}"/>
              </a:ext>
            </a:extLst>
          </p:cNvPr>
          <p:cNvSpPr txBox="1"/>
          <p:nvPr/>
        </p:nvSpPr>
        <p:spPr>
          <a:xfrm flipH="1">
            <a:off x="8041417" y="4157124"/>
            <a:ext cx="4210050" cy="268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38" dirty="0"/>
              <a:t>Nb grain size, RRR and mechanical properties measurement</a:t>
            </a:r>
          </a:p>
        </p:txBody>
      </p:sp>
      <p:sp>
        <p:nvSpPr>
          <p:cNvPr id="14" name="CasellaDiTesto 17">
            <a:extLst>
              <a:ext uri="{FF2B5EF4-FFF2-40B4-BE49-F238E27FC236}">
                <a16:creationId xmlns:a16="http://schemas.microsoft.com/office/drawing/2014/main" id="{A6743E00-458B-752F-69F2-C2B1BE59C6C6}"/>
              </a:ext>
            </a:extLst>
          </p:cNvPr>
          <p:cNvSpPr txBox="1"/>
          <p:nvPr/>
        </p:nvSpPr>
        <p:spPr>
          <a:xfrm flipH="1">
            <a:off x="6085748" y="6497693"/>
            <a:ext cx="2622550" cy="268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38" dirty="0">
                <a:solidFill>
                  <a:schemeClr val="tx2">
                    <a:lumMod val="75000"/>
                  </a:schemeClr>
                </a:solidFill>
              </a:rPr>
              <a:t>Eddy current scanning at DESY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9F8F2-8B0D-D63B-FDF8-F0BCFE52FAB8}"/>
              </a:ext>
            </a:extLst>
          </p:cNvPr>
          <p:cNvSpPr txBox="1"/>
          <p:nvPr/>
        </p:nvSpPr>
        <p:spPr>
          <a:xfrm>
            <a:off x="9357177" y="6502987"/>
            <a:ext cx="1630575" cy="2674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138" dirty="0">
                <a:solidFill>
                  <a:schemeClr val="tx2">
                    <a:lumMod val="75000"/>
                  </a:schemeClr>
                </a:solidFill>
              </a:rPr>
              <a:t>SEM after final polishing</a:t>
            </a:r>
            <a:endParaRPr lang="en-US" sz="1138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Grafik 2" descr="image001">
            <a:extLst>
              <a:ext uri="{FF2B5EF4-FFF2-40B4-BE49-F238E27FC236}">
                <a16:creationId xmlns:a16="http://schemas.microsoft.com/office/drawing/2014/main" id="{CA3719E1-2C4D-40E2-BB32-A4FDDA77D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1550" b="4072"/>
          <a:stretch/>
        </p:blipFill>
        <p:spPr bwMode="auto">
          <a:xfrm>
            <a:off x="1339341" y="5040489"/>
            <a:ext cx="2839784" cy="163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8">
            <a:extLst>
              <a:ext uri="{FF2B5EF4-FFF2-40B4-BE49-F238E27FC236}">
                <a16:creationId xmlns:a16="http://schemas.microsoft.com/office/drawing/2014/main" id="{0698548A-6D49-1F66-FF9A-F8D79742739A}"/>
              </a:ext>
            </a:extLst>
          </p:cNvPr>
          <p:cNvSpPr/>
          <p:nvPr/>
        </p:nvSpPr>
        <p:spPr>
          <a:xfrm>
            <a:off x="3258948" y="6498535"/>
            <a:ext cx="2023311" cy="267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it-IT" sz="1138" dirty="0">
                <a:solidFill>
                  <a:schemeClr val="bg1"/>
                </a:solidFill>
              </a:rPr>
              <a:t>EDDY scanning 24 spare sheets</a:t>
            </a:r>
          </a:p>
        </p:txBody>
      </p:sp>
    </p:spTree>
    <p:extLst>
      <p:ext uri="{BB962C8B-B14F-4D97-AF65-F5344CB8AC3E}">
        <p14:creationId xmlns:p14="http://schemas.microsoft.com/office/powerpoint/2010/main" val="3785808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5">
            <a:extLst>
              <a:ext uri="{FF2B5EF4-FFF2-40B4-BE49-F238E27FC236}">
                <a16:creationId xmlns:a16="http://schemas.microsoft.com/office/drawing/2014/main" id="{6215ABEC-6738-67AB-517A-43DBE155874F}"/>
              </a:ext>
            </a:extLst>
          </p:cNvPr>
          <p:cNvSpPr txBox="1">
            <a:spLocks/>
          </p:cNvSpPr>
          <p:nvPr/>
        </p:nvSpPr>
        <p:spPr>
          <a:xfrm>
            <a:off x="745787" y="10018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28 cavities delivered within specifications</a:t>
            </a:r>
            <a:endParaRPr lang="sv-SE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2300" dirty="0"/>
              <a:t>all the cavities overcome specifications in term of Q</a:t>
            </a:r>
            <a:r>
              <a:rPr lang="sv-SE" sz="2300" baseline="-25000" dirty="0"/>
              <a:t>0</a:t>
            </a:r>
            <a:r>
              <a:rPr lang="sv-SE" sz="2300" dirty="0"/>
              <a:t> by at least a factor 2.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2300" dirty="0"/>
              <a:t>all cavities have</a:t>
            </a:r>
            <a:br>
              <a:rPr lang="sv-SE" sz="2300" dirty="0"/>
            </a:br>
            <a:r>
              <a:rPr lang="sv-SE" sz="2300" dirty="0"/>
              <a:t>negligible field emission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sz="2300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FF000414-6372-3537-EDAB-030EF2839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21992" r="7877" b="1873"/>
          <a:stretch/>
        </p:blipFill>
        <p:spPr>
          <a:xfrm>
            <a:off x="745787" y="2715519"/>
            <a:ext cx="3070387" cy="2375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BBB4C2-79E1-6D4E-3F6E-EC36681D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56"/>
            <a:ext cx="10515600" cy="1325563"/>
          </a:xfrm>
        </p:spPr>
        <p:txBody>
          <a:bodyPr/>
          <a:lstStyle/>
          <a:p>
            <a:r>
              <a:rPr lang="it-IT" dirty="0"/>
              <a:t>Actual delivery status</a:t>
            </a:r>
            <a:endParaRPr lang="en-US" dirty="0"/>
          </a:p>
        </p:txBody>
      </p:sp>
      <p:pic>
        <p:nvPicPr>
          <p:cNvPr id="5" name="Content Placeholder 30">
            <a:extLst>
              <a:ext uri="{FF2B5EF4-FFF2-40B4-BE49-F238E27FC236}">
                <a16:creationId xmlns:a16="http://schemas.microsoft.com/office/drawing/2014/main" id="{3AC83023-1A4D-0CB4-7550-CA416FF7EA7A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2706"/>
          <a:stretch/>
        </p:blipFill>
        <p:spPr bwMode="auto">
          <a:xfrm>
            <a:off x="4542102" y="1934847"/>
            <a:ext cx="7602804" cy="4597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EC2DF2-434E-15B5-D59C-1BEF41800E52}"/>
              </a:ext>
            </a:extLst>
          </p:cNvPr>
          <p:cNvCxnSpPr>
            <a:cxnSpLocks/>
          </p:cNvCxnSpPr>
          <p:nvPr/>
        </p:nvCxnSpPr>
        <p:spPr>
          <a:xfrm>
            <a:off x="1975164" y="2625879"/>
            <a:ext cx="0" cy="207021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C417CDB-2EB8-D410-BA45-A1159F680146}"/>
              </a:ext>
            </a:extLst>
          </p:cNvPr>
          <p:cNvSpPr txBox="1"/>
          <p:nvPr/>
        </p:nvSpPr>
        <p:spPr>
          <a:xfrm rot="19633424">
            <a:off x="623894" y="2737697"/>
            <a:ext cx="131253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3 x ESS Goal</a:t>
            </a:r>
            <a:endParaRPr lang="en-US" dirty="0"/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0602CD40-8204-11D1-39A5-6ABA39624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21796" r="9374" b="2069"/>
          <a:stretch/>
        </p:blipFill>
        <p:spPr>
          <a:xfrm>
            <a:off x="1839191" y="4543034"/>
            <a:ext cx="2899063" cy="23025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7F3BAE-B53C-D0F5-D5B7-1F771AA825BB}"/>
              </a:ext>
            </a:extLst>
          </p:cNvPr>
          <p:cNvCxnSpPr>
            <a:cxnSpLocks/>
          </p:cNvCxnSpPr>
          <p:nvPr/>
        </p:nvCxnSpPr>
        <p:spPr>
          <a:xfrm flipV="1">
            <a:off x="2407761" y="4543034"/>
            <a:ext cx="0" cy="2007041"/>
          </a:xfrm>
          <a:prstGeom prst="line">
            <a:avLst/>
          </a:prstGeom>
          <a:ln w="38100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8BCE232-FF13-06E7-E5BA-C10E07513212}"/>
              </a:ext>
            </a:extLst>
          </p:cNvPr>
          <p:cNvSpPr txBox="1"/>
          <p:nvPr/>
        </p:nvSpPr>
        <p:spPr>
          <a:xfrm rot="19633424">
            <a:off x="1179992" y="4747017"/>
            <a:ext cx="9903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ESS Goal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F0EF8C-A090-3292-0AFD-008E5636F5BA}"/>
              </a:ext>
            </a:extLst>
          </p:cNvPr>
          <p:cNvCxnSpPr>
            <a:cxnSpLocks/>
          </p:cNvCxnSpPr>
          <p:nvPr/>
        </p:nvCxnSpPr>
        <p:spPr>
          <a:xfrm flipV="1">
            <a:off x="4506526" y="4543034"/>
            <a:ext cx="0" cy="2007041"/>
          </a:xfrm>
          <a:prstGeom prst="line">
            <a:avLst/>
          </a:prstGeom>
          <a:ln w="38100">
            <a:solidFill>
              <a:schemeClr val="accent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979E291-9A78-28D7-6AEB-ECB66C950D2F}"/>
              </a:ext>
            </a:extLst>
          </p:cNvPr>
          <p:cNvSpPr txBox="1"/>
          <p:nvPr/>
        </p:nvSpPr>
        <p:spPr>
          <a:xfrm rot="19633424">
            <a:off x="3361241" y="4651802"/>
            <a:ext cx="148726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1.5 x ESS 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2DA0-1C3F-A0CD-6370-BDBE557D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en-US" dirty="0"/>
              <a:t>HPR for FE suppression: M006 qualification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8A99F-CB87-B89B-1DAD-A35E1BC4B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451" y="1403824"/>
            <a:ext cx="10973586" cy="5217693"/>
          </a:xfrm>
        </p:spPr>
        <p:txBody>
          <a:bodyPr>
            <a:normAutofit/>
          </a:bodyPr>
          <a:lstStyle/>
          <a:p>
            <a:pPr marL="268288" lvl="1" indent="-268288"/>
            <a:r>
              <a:rPr lang="sv-SE" sz="3000" dirty="0"/>
              <a:t>HPR cure FE (only 2 cavities affected on the overall 36)</a:t>
            </a:r>
          </a:p>
          <a:p>
            <a:pPr marL="0" lvl="1" indent="0">
              <a:buNone/>
            </a:pPr>
            <a:endParaRPr lang="sv-SE" sz="3000" dirty="0"/>
          </a:p>
          <a:p>
            <a:pPr marL="268288" lvl="1" indent="-268288"/>
            <a:endParaRPr lang="sv-SE" sz="1000" dirty="0"/>
          </a:p>
          <a:p>
            <a:pPr marL="268288" lvl="1" indent="-268288"/>
            <a:r>
              <a:rPr lang="sv-SE" sz="3000" dirty="0"/>
              <a:t>M006 VT:</a:t>
            </a:r>
          </a:p>
          <a:p>
            <a:pPr marL="447675" lvl="2" indent="-177800"/>
            <a:r>
              <a:rPr lang="sv-SE" sz="2400" dirty="0"/>
              <a:t>1</a:t>
            </a:r>
            <a:r>
              <a:rPr lang="sv-SE" sz="2400" baseline="30000" dirty="0"/>
              <a:t>st</a:t>
            </a:r>
            <a:r>
              <a:rPr lang="sv-SE" sz="2400" dirty="0"/>
              <a:t> VT: naked (after local grinding)</a:t>
            </a:r>
            <a:br>
              <a:rPr lang="sv-SE" sz="2400" dirty="0"/>
            </a:br>
            <a:r>
              <a:rPr lang="sv-SE" sz="2400" dirty="0"/>
              <a:t>-&gt; strong MP not conditioned</a:t>
            </a:r>
            <a:br>
              <a:rPr lang="sv-SE" sz="2400" dirty="0"/>
            </a:br>
            <a:r>
              <a:rPr lang="sv-SE" sz="2400" dirty="0"/>
              <a:t>and high FE </a:t>
            </a:r>
          </a:p>
          <a:p>
            <a:pPr marL="447675" lvl="2" indent="-177800"/>
            <a:r>
              <a:rPr lang="sv-SE" sz="2400" dirty="0"/>
              <a:t>2</a:t>
            </a:r>
            <a:r>
              <a:rPr lang="sv-SE" sz="2400" baseline="30000" dirty="0"/>
              <a:t>nd</a:t>
            </a:r>
            <a:r>
              <a:rPr lang="sv-SE" sz="2400" dirty="0"/>
              <a:t> VT: series VT (with tank)</a:t>
            </a:r>
            <a:br>
              <a:rPr lang="sv-SE" sz="2400" dirty="0"/>
            </a:br>
            <a:r>
              <a:rPr lang="sv-SE" sz="2400" dirty="0"/>
              <a:t>-&gt; strong MP not conditioned</a:t>
            </a:r>
            <a:br>
              <a:rPr lang="sv-SE" sz="2400" dirty="0"/>
            </a:br>
            <a:r>
              <a:rPr lang="sv-SE" sz="2400" dirty="0"/>
              <a:t>and high FE</a:t>
            </a:r>
          </a:p>
          <a:p>
            <a:pPr marL="447675" lvl="2" indent="-177800"/>
            <a:r>
              <a:rPr lang="sv-SE" sz="2400" dirty="0"/>
              <a:t>3</a:t>
            </a:r>
            <a:r>
              <a:rPr lang="sv-SE" sz="2400" baseline="30000" dirty="0"/>
              <a:t>rd</a:t>
            </a:r>
            <a:r>
              <a:rPr lang="sv-SE" sz="2400" dirty="0"/>
              <a:t> VT: series VT after </a:t>
            </a:r>
            <a:r>
              <a:rPr lang="sv-SE" sz="2400"/>
              <a:t>optimized</a:t>
            </a:r>
            <a:br>
              <a:rPr lang="sv-SE" sz="2400"/>
            </a:br>
            <a:r>
              <a:rPr lang="sv-SE" sz="2400"/>
              <a:t>HPR -&gt;</a:t>
            </a:r>
            <a:r>
              <a:rPr lang="sv-SE" sz="2400" dirty="0"/>
              <a:t> no MP and no FE</a:t>
            </a:r>
          </a:p>
          <a:p>
            <a:pPr marL="0" lvl="1" indent="0">
              <a:buNone/>
            </a:pPr>
            <a:endParaRPr lang="sv-SE" sz="2800" dirty="0"/>
          </a:p>
          <a:p>
            <a:pPr marL="0" lvl="1" indent="0">
              <a:buNone/>
            </a:pPr>
            <a:endParaRPr lang="sv-SE" sz="2800" dirty="0"/>
          </a:p>
          <a:p>
            <a:pPr marL="0" lvl="1" indent="0">
              <a:buNone/>
            </a:pPr>
            <a:endParaRPr lang="sv-S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73E53-BCFA-AFA9-EE7D-054D12AF7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" r="1881"/>
          <a:stretch/>
        </p:blipFill>
        <p:spPr>
          <a:xfrm>
            <a:off x="5585012" y="2681921"/>
            <a:ext cx="6606988" cy="36061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4B553C-18B4-ABC3-7DB1-4191B0214E6B}"/>
              </a:ext>
            </a:extLst>
          </p:cNvPr>
          <p:cNvSpPr/>
          <p:nvPr/>
        </p:nvSpPr>
        <p:spPr>
          <a:xfrm>
            <a:off x="7679529" y="2464527"/>
            <a:ext cx="2204059" cy="43478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HPR retreatment</a:t>
            </a:r>
          </a:p>
        </p:txBody>
      </p:sp>
    </p:spTree>
    <p:extLst>
      <p:ext uri="{BB962C8B-B14F-4D97-AF65-F5344CB8AC3E}">
        <p14:creationId xmlns:p14="http://schemas.microsoft.com/office/powerpoint/2010/main" val="107554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2DA0-1C3F-A0CD-6370-BDBE557D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1"/>
            <a:ext cx="10515600" cy="1325563"/>
          </a:xfrm>
        </p:spPr>
        <p:txBody>
          <a:bodyPr/>
          <a:lstStyle/>
          <a:p>
            <a:r>
              <a:rPr lang="it-IT" dirty="0"/>
              <a:t>Bulk BCP new cycle: BCP </a:t>
            </a:r>
            <a:r>
              <a:rPr lang="it-IT" dirty="0" err="1"/>
              <a:t>grooves</a:t>
            </a:r>
            <a:r>
              <a:rPr lang="it-IT" dirty="0"/>
              <a:t> on MC 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8A99F-CB87-B89B-1DAD-A35E1BC4B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126"/>
            <a:ext cx="10515600" cy="4351338"/>
          </a:xfrm>
        </p:spPr>
        <p:txBody>
          <a:bodyPr>
            <a:normAutofit/>
          </a:bodyPr>
          <a:lstStyle/>
          <a:p>
            <a:pPr marL="268288" lvl="1" indent="-268288"/>
            <a:r>
              <a:rPr lang="sv-SE" sz="2800" dirty="0"/>
              <a:t>Grooves on the MC tubes after Bulk BCP (done in two steps)</a:t>
            </a:r>
          </a:p>
          <a:p>
            <a:pPr marL="268288" lvl="1" indent="-268288"/>
            <a:r>
              <a:rPr lang="sv-SE" sz="2600" dirty="0"/>
              <a:t>Reason: BCP acid stagnant and possible air bubble when</a:t>
            </a:r>
            <a:br>
              <a:rPr lang="sv-SE" sz="2600" dirty="0"/>
            </a:br>
            <a:r>
              <a:rPr lang="sv-SE" sz="2600" dirty="0"/>
              <a:t>the cavity is in vertical position with the MC on the top</a:t>
            </a:r>
          </a:p>
          <a:p>
            <a:pPr marL="268288" lvl="1" indent="-268288"/>
            <a:r>
              <a:rPr lang="sv-SE" sz="2600" dirty="0"/>
              <a:t>How we recovered:</a:t>
            </a:r>
          </a:p>
          <a:p>
            <a:pPr marL="0" lvl="1" indent="0">
              <a:buNone/>
            </a:pPr>
            <a:endParaRPr lang="sv-SE" sz="2800" dirty="0"/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5" t="5808" r="20503"/>
          <a:stretch/>
        </p:blipFill>
        <p:spPr>
          <a:xfrm rot="16200000">
            <a:off x="9311272" y="4691359"/>
            <a:ext cx="1756022" cy="24174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23AE3F-B32F-87EE-ADCC-B5B0331937B4}"/>
              </a:ext>
            </a:extLst>
          </p:cNvPr>
          <p:cNvSpPr txBox="1"/>
          <p:nvPr/>
        </p:nvSpPr>
        <p:spPr>
          <a:xfrm>
            <a:off x="2885310" y="2706546"/>
            <a:ext cx="7540964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825" lvl="2" indent="-174625">
              <a:buFont typeface="Arial" panose="020B0604020202020204" pitchFamily="34" charset="0"/>
              <a:buChar char="•"/>
            </a:pPr>
            <a:r>
              <a:rPr lang="sv-SE" sz="2400" dirty="0"/>
              <a:t>Cavities already treated with Bulk BCP:</a:t>
            </a:r>
          </a:p>
          <a:p>
            <a:pPr marL="1074738" lvl="3" indent="-160338">
              <a:buFont typeface="Wingdings" panose="05000000000000000000" pitchFamily="2" charset="2"/>
              <a:buChar char="Ø"/>
            </a:pPr>
            <a:r>
              <a:rPr lang="sv-SE" sz="2200" dirty="0"/>
              <a:t>Local grinding at the MC tube and 50</a:t>
            </a:r>
            <a:r>
              <a:rPr lang="sv-SE" sz="2200" dirty="0">
                <a:latin typeface="Symbol" panose="05050102010706020507" pitchFamily="18" charset="2"/>
              </a:rPr>
              <a:t>m</a:t>
            </a:r>
            <a:r>
              <a:rPr lang="sv-SE" sz="2200" dirty="0"/>
              <a:t>m BCP</a:t>
            </a:r>
          </a:p>
          <a:p>
            <a:pPr marL="914400" lvl="3"/>
            <a:endParaRPr lang="sv-SE" sz="800" dirty="0"/>
          </a:p>
          <a:p>
            <a:pPr marL="631825" lvl="2" indent="-174625">
              <a:buFont typeface="Arial" panose="020B0604020202020204" pitchFamily="34" charset="0"/>
              <a:buChar char="•"/>
            </a:pPr>
            <a:r>
              <a:rPr lang="sv-SE" sz="2400" dirty="0"/>
              <a:t>Cavities still to be treated with Bulk BCP:</a:t>
            </a:r>
          </a:p>
          <a:p>
            <a:pPr marL="1074738" lvl="3" indent="-160338">
              <a:buFont typeface="Wingdings" panose="05000000000000000000" pitchFamily="2" charset="2"/>
              <a:buChar char="Ø"/>
            </a:pPr>
            <a:r>
              <a:rPr lang="sv-SE" sz="2200" dirty="0"/>
              <a:t>Reversing of the two main steps (starting with MC up)</a:t>
            </a:r>
          </a:p>
          <a:p>
            <a:pPr marL="1074738" lvl="3" indent="-160338">
              <a:buFont typeface="Wingdings" panose="05000000000000000000" pitchFamily="2" charset="2"/>
              <a:buChar char="Ø"/>
            </a:pPr>
            <a:r>
              <a:rPr lang="sv-SE" sz="2200" dirty="0"/>
              <a:t>if grooves visible -&gt; grinding and then 2</a:t>
            </a:r>
            <a:r>
              <a:rPr lang="sv-SE" sz="2200" baseline="30000" dirty="0"/>
              <a:t>nd</a:t>
            </a:r>
            <a:r>
              <a:rPr lang="sv-SE" sz="2200" dirty="0"/>
              <a:t> BCP step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383D15-B80C-7B91-6B8A-D8943BE25F25}"/>
              </a:ext>
            </a:extLst>
          </p:cNvPr>
          <p:cNvGrpSpPr/>
          <p:nvPr/>
        </p:nvGrpSpPr>
        <p:grpSpPr>
          <a:xfrm>
            <a:off x="935826" y="2808576"/>
            <a:ext cx="2645811" cy="3817055"/>
            <a:chOff x="1159372" y="2832512"/>
            <a:chExt cx="2645811" cy="38170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5D47AF-605A-9B41-3E47-0363194C30C2}"/>
                </a:ext>
              </a:extLst>
            </p:cNvPr>
            <p:cNvGrpSpPr/>
            <p:nvPr/>
          </p:nvGrpSpPr>
          <p:grpSpPr>
            <a:xfrm>
              <a:off x="1603395" y="2832512"/>
              <a:ext cx="2201788" cy="3817055"/>
              <a:chOff x="8462811" y="2333066"/>
              <a:chExt cx="2201788" cy="381705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89FC35B-BBE3-9D6F-51ED-58A57ADE2E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62811" y="2896164"/>
                <a:ext cx="1778911" cy="2464389"/>
                <a:chOff x="7865787" y="3747978"/>
                <a:chExt cx="970484" cy="1344448"/>
              </a:xfrm>
            </p:grpSpPr>
            <p:pic>
              <p:nvPicPr>
                <p:cNvPr id="10" name="Picture 2" descr="P:\0 ESS\Acquisti\Series\Cavities\preparazione documenti\Technical Specifications\3D drawing of cavity and subcomponents\numerati\cavity.png">
                  <a:extLst>
                    <a:ext uri="{FF2B5EF4-FFF2-40B4-BE49-F238E27FC236}">
                      <a16:creationId xmlns:a16="http://schemas.microsoft.com/office/drawing/2014/main" id="{5257AFA5-0094-C8C8-FE98-252FD38AAC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5147713">
                  <a:off x="7947628" y="4203784"/>
                  <a:ext cx="1344447" cy="4328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2" descr="P:\0 ESS\Acquisti\Series\Cavities\preparazione documenti\Technical Specifications\3D drawing of cavity and subcomponents\numerati\cavity.png">
                  <a:extLst>
                    <a:ext uri="{FF2B5EF4-FFF2-40B4-BE49-F238E27FC236}">
                      <a16:creationId xmlns:a16="http://schemas.microsoft.com/office/drawing/2014/main" id="{78D7F9B8-29CD-64B5-8C48-0A30FC2B20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6452287" flipV="1">
                  <a:off x="7409982" y="4203783"/>
                  <a:ext cx="1344447" cy="4328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7C8F12B-E773-75F2-F3F5-F8F9CE298E96}"/>
                  </a:ext>
                </a:extLst>
              </p:cNvPr>
              <p:cNvCxnSpPr/>
              <p:nvPr/>
            </p:nvCxnSpPr>
            <p:spPr>
              <a:xfrm flipV="1">
                <a:off x="8859509" y="5386322"/>
                <a:ext cx="0" cy="53732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BC7B4AC-F2BD-D76E-B235-C79D6FBD76ED}"/>
                  </a:ext>
                </a:extLst>
              </p:cNvPr>
              <p:cNvCxnSpPr/>
              <p:nvPr/>
            </p:nvCxnSpPr>
            <p:spPr>
              <a:xfrm flipV="1">
                <a:off x="9863875" y="5379610"/>
                <a:ext cx="0" cy="53732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5AFB121-6EFD-4D7F-B219-4B00C349261B}"/>
                  </a:ext>
                </a:extLst>
              </p:cNvPr>
              <p:cNvCxnSpPr/>
              <p:nvPr/>
            </p:nvCxnSpPr>
            <p:spPr>
              <a:xfrm flipV="1">
                <a:off x="8899701" y="2333067"/>
                <a:ext cx="0" cy="53732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99A3208-ED3B-7C93-ED38-F2296DCAA079}"/>
                  </a:ext>
                </a:extLst>
              </p:cNvPr>
              <p:cNvCxnSpPr/>
              <p:nvPr/>
            </p:nvCxnSpPr>
            <p:spPr>
              <a:xfrm flipV="1">
                <a:off x="9837441" y="2333066"/>
                <a:ext cx="0" cy="537327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EA192B-4304-130A-0A7D-ACC2AD106986}"/>
                  </a:ext>
                </a:extLst>
              </p:cNvPr>
              <p:cNvSpPr txBox="1"/>
              <p:nvPr/>
            </p:nvSpPr>
            <p:spPr>
              <a:xfrm>
                <a:off x="9569427" y="5811567"/>
                <a:ext cx="1095172" cy="338554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2</a:t>
                </a:r>
                <a:r>
                  <a:rPr lang="it-IT" sz="1600" baseline="30000" dirty="0"/>
                  <a:t>nd</a:t>
                </a:r>
                <a:r>
                  <a:rPr lang="it-IT" sz="1600" dirty="0"/>
                  <a:t> (90</a:t>
                </a:r>
                <a:r>
                  <a:rPr lang="it-IT" sz="1600" dirty="0">
                    <a:latin typeface="Symbol" panose="05050102010706020507" pitchFamily="18" charset="2"/>
                  </a:rPr>
                  <a:t>m</a:t>
                </a:r>
                <a:r>
                  <a:rPr lang="it-IT" sz="1600" dirty="0"/>
                  <a:t>m)</a:t>
                </a:r>
                <a:endParaRPr lang="en-US" sz="1600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F8AEC3-8B21-E637-DA3C-96A8DED43A8E}"/>
                </a:ext>
              </a:extLst>
            </p:cNvPr>
            <p:cNvSpPr txBox="1"/>
            <p:nvPr/>
          </p:nvSpPr>
          <p:spPr>
            <a:xfrm>
              <a:off x="1159372" y="6311013"/>
              <a:ext cx="1152944" cy="338554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sz="1600" dirty="0"/>
                <a:t>1</a:t>
              </a:r>
              <a:r>
                <a:rPr lang="it-IT" sz="1600" baseline="30000" dirty="0"/>
                <a:t>st</a:t>
              </a:r>
              <a:r>
                <a:rPr lang="it-IT" sz="1600" dirty="0"/>
                <a:t> (110</a:t>
              </a:r>
              <a:r>
                <a:rPr lang="it-IT" sz="1600" dirty="0">
                  <a:latin typeface="Symbol" panose="05050102010706020507" pitchFamily="18" charset="2"/>
                </a:rPr>
                <a:t>m</a:t>
              </a:r>
              <a:r>
                <a:rPr lang="it-IT" sz="1600" dirty="0"/>
                <a:t>m)</a:t>
              </a:r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2851C7-E201-8747-36E3-957735F4CB59}"/>
              </a:ext>
            </a:extLst>
          </p:cNvPr>
          <p:cNvGrpSpPr/>
          <p:nvPr/>
        </p:nvGrpSpPr>
        <p:grpSpPr>
          <a:xfrm>
            <a:off x="4033015" y="5095252"/>
            <a:ext cx="4819029" cy="1762748"/>
            <a:chOff x="4033013" y="4917598"/>
            <a:chExt cx="4819029" cy="1762748"/>
          </a:xfrm>
        </p:grpSpPr>
        <p:pic>
          <p:nvPicPr>
            <p:cNvPr id="4" name="Immagine 2">
              <a:extLst>
                <a:ext uri="{FF2B5EF4-FFF2-40B4-BE49-F238E27FC236}">
                  <a16:creationId xmlns:a16="http://schemas.microsoft.com/office/drawing/2014/main" id="{00000000-0008-0000-0B00-000003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787" y="4917598"/>
              <a:ext cx="3181255" cy="1762748"/>
            </a:xfrm>
            <a:prstGeom prst="rect">
              <a:avLst/>
            </a:prstGeom>
          </p:spPr>
        </p:pic>
        <p:pic>
          <p:nvPicPr>
            <p:cNvPr id="28" name="Picture 2" descr="P:\0 ESS\Acquisti\Series\Cavities\preparazione documenti\Technical Specifications\3D drawing of cavity and subcomponents\numerati\cavity.png">
              <a:extLst>
                <a:ext uri="{FF2B5EF4-FFF2-40B4-BE49-F238E27FC236}">
                  <a16:creationId xmlns:a16="http://schemas.microsoft.com/office/drawing/2014/main" id="{4E6B4196-6165-3C05-5097-58903912E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046"/>
            <a:stretch/>
          </p:blipFill>
          <p:spPr bwMode="auto">
            <a:xfrm rot="16452287" flipV="1">
              <a:off x="4157036" y="4887904"/>
              <a:ext cx="1275738" cy="152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9B4171-9E91-7B5F-7B0E-89A513ABEC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9880" y="5447636"/>
              <a:ext cx="1598538" cy="21932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2D96222-60CD-BD5D-0EC5-0BB1DC2E716C}"/>
              </a:ext>
            </a:extLst>
          </p:cNvPr>
          <p:cNvSpPr txBox="1"/>
          <p:nvPr/>
        </p:nvSpPr>
        <p:spPr>
          <a:xfrm>
            <a:off x="7650129" y="4787312"/>
            <a:ext cx="253530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err="1"/>
              <a:t>Before</a:t>
            </a:r>
            <a:r>
              <a:rPr lang="it-IT" dirty="0"/>
              <a:t> and after </a:t>
            </a:r>
            <a:r>
              <a:rPr lang="it-IT" dirty="0" err="1"/>
              <a:t>grinding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0DA093-F199-E57A-0E12-989C8BD07CB8}"/>
              </a:ext>
            </a:extLst>
          </p:cNvPr>
          <p:cNvSpPr txBox="1"/>
          <p:nvPr/>
        </p:nvSpPr>
        <p:spPr>
          <a:xfrm>
            <a:off x="1979166" y="3501354"/>
            <a:ext cx="69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D255B7-BB7D-4C4C-CA06-EE26E74009EC}"/>
              </a:ext>
            </a:extLst>
          </p:cNvPr>
          <p:cNvSpPr txBox="1"/>
          <p:nvPr/>
        </p:nvSpPr>
        <p:spPr>
          <a:xfrm>
            <a:off x="2967229" y="5348046"/>
            <a:ext cx="69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MC</a:t>
            </a:r>
          </a:p>
        </p:txBody>
      </p:sp>
      <p:pic>
        <p:nvPicPr>
          <p:cNvPr id="39" name="Segnaposto contenuto 3">
            <a:extLst>
              <a:ext uri="{FF2B5EF4-FFF2-40B4-BE49-F238E27FC236}">
                <a16:creationId xmlns:a16="http://schemas.microsoft.com/office/drawing/2014/main" id="{70ADC0E6-C20C-4CC5-9184-965788AEA6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0499" y="1019818"/>
            <a:ext cx="1701586" cy="33734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346761-C996-5BD4-E6F9-E8489E971248}"/>
              </a:ext>
            </a:extLst>
          </p:cNvPr>
          <p:cNvSpPr/>
          <p:nvPr/>
        </p:nvSpPr>
        <p:spPr>
          <a:xfrm>
            <a:off x="4935365" y="5564409"/>
            <a:ext cx="146047" cy="75826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0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4D44-328C-2C1B-1A58-24B801D0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63"/>
            <a:ext cx="10515600" cy="1325563"/>
          </a:xfrm>
        </p:spPr>
        <p:txBody>
          <a:bodyPr/>
          <a:lstStyle/>
          <a:p>
            <a:r>
              <a:rPr lang="it-IT" dirty="0"/>
              <a:t>Actual delivery status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05858-7250-A52A-2E34-6377F62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3" y="1036738"/>
            <a:ext cx="10515600" cy="55971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28 cavities delivered within specifications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8 (+2) cavities are under </a:t>
            </a:r>
            <a:r>
              <a:rPr lang="it-IT" dirty="0" err="1"/>
              <a:t>qualification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Cavity vendor (Ettore Zanon) financial crisis results in its failure and the acquisition of the company by SIMIC that created the Zanon Research and Innovation keeping the know-how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This, together with COVID’19, influenced the quality of the cavities resulting in 10 cavities not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qualified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6922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11893</TotalTime>
  <Words>2372</Words>
  <Application>Microsoft Office PowerPoint</Application>
  <PresentationFormat>Widescreen</PresentationFormat>
  <Paragraphs>411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Wingdings</vt:lpstr>
      <vt:lpstr>Office Theme</vt:lpstr>
      <vt:lpstr>ESS medium beta cavity recovery</vt:lpstr>
      <vt:lpstr>INFN-LASA Medium Beta Section Contribution </vt:lpstr>
      <vt:lpstr>INFN-LASA MB Production Cycle </vt:lpstr>
      <vt:lpstr>INFN-LASA MB Production Cycle &amp; QA/QC</vt:lpstr>
      <vt:lpstr>Nb Procurement and ECS QC</vt:lpstr>
      <vt:lpstr>Actual delivery status</vt:lpstr>
      <vt:lpstr>HPR for FE suppression: M006 qualification</vt:lpstr>
      <vt:lpstr>Bulk BCP new cycle: BCP grooves on MC tube</vt:lpstr>
      <vt:lpstr>Actual delivery status  </vt:lpstr>
      <vt:lpstr>Batch of available cavities for qualification</vt:lpstr>
      <vt:lpstr>Production «review»</vt:lpstr>
      <vt:lpstr>Boundary on additional cavity treatment </vt:lpstr>
      <vt:lpstr>Naked cavities</vt:lpstr>
      <vt:lpstr>New treatment approach</vt:lpstr>
      <vt:lpstr>M024</vt:lpstr>
      <vt:lpstr>M024</vt:lpstr>
      <vt:lpstr>M024</vt:lpstr>
      <vt:lpstr>M024</vt:lpstr>
      <vt:lpstr>M017</vt:lpstr>
      <vt:lpstr>M017</vt:lpstr>
      <vt:lpstr>M037</vt:lpstr>
      <vt:lpstr>M037</vt:lpstr>
      <vt:lpstr>Jacketed cavities</vt:lpstr>
      <vt:lpstr>New treatment approach</vt:lpstr>
      <vt:lpstr>M028</vt:lpstr>
      <vt:lpstr>M028</vt:lpstr>
      <vt:lpstr>New cavities production</vt:lpstr>
      <vt:lpstr>New treatment process - ElectroPolishing</vt:lpstr>
      <vt:lpstr>M039</vt:lpstr>
      <vt:lpstr>M040</vt:lpstr>
      <vt:lpstr>M042 </vt:lpstr>
      <vt:lpstr>M042 </vt:lpstr>
      <vt:lpstr>M041 </vt:lpstr>
      <vt:lpstr>M041 </vt:lpstr>
      <vt:lpstr>M042 - XRF Spectrum</vt:lpstr>
      <vt:lpstr>M042 - XRF Spectrum</vt:lpstr>
      <vt:lpstr>M042 - XRF Spectrum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Sertore</dc:creator>
  <cp:lastModifiedBy>Laura Monaco</cp:lastModifiedBy>
  <cp:revision>7</cp:revision>
  <dcterms:created xsi:type="dcterms:W3CDTF">2022-08-30T09:16:18Z</dcterms:created>
  <dcterms:modified xsi:type="dcterms:W3CDTF">2022-10-12T17:18:22Z</dcterms:modified>
</cp:coreProperties>
</file>