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26"/>
  </p:notesMasterIdLst>
  <p:sldIdLst>
    <p:sldId id="260" r:id="rId5"/>
    <p:sldId id="261" r:id="rId6"/>
    <p:sldId id="271" r:id="rId7"/>
    <p:sldId id="262" r:id="rId8"/>
    <p:sldId id="276" r:id="rId9"/>
    <p:sldId id="264" r:id="rId10"/>
    <p:sldId id="277" r:id="rId11"/>
    <p:sldId id="305" r:id="rId12"/>
    <p:sldId id="304" r:id="rId13"/>
    <p:sldId id="311" r:id="rId14"/>
    <p:sldId id="267" r:id="rId15"/>
    <p:sldId id="301" r:id="rId16"/>
    <p:sldId id="297" r:id="rId17"/>
    <p:sldId id="298" r:id="rId18"/>
    <p:sldId id="307" r:id="rId19"/>
    <p:sldId id="306" r:id="rId20"/>
    <p:sldId id="266" r:id="rId21"/>
    <p:sldId id="302" r:id="rId22"/>
    <p:sldId id="308" r:id="rId23"/>
    <p:sldId id="310" r:id="rId24"/>
    <p:sldId id="26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7EC50-A9A6-4685-9DF5-F1B15CB079B3}" v="312" dt="2022-10-09T09:36:40.44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4" autoAdjust="0"/>
    <p:restoredTop sz="94660"/>
  </p:normalViewPr>
  <p:slideViewPr>
    <p:cSldViewPr snapToGrid="0" showGuides="1">
      <p:cViewPr varScale="1">
        <p:scale>
          <a:sx n="99" d="100"/>
          <a:sy n="99" d="100"/>
        </p:scale>
        <p:origin x="72"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964E7-E2A5-4A0B-A44B-5E177F39F75C}" type="datetimeFigureOut">
              <a:rPr lang="en-US" smtClean="0"/>
              <a:t>10/13/2022</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DC116-A4F8-4D9D-B5DA-A6689CF4F957}" type="slidenum">
              <a:rPr lang="en-US" smtClean="0"/>
              <a:t>‹#›</a:t>
            </a:fld>
            <a:endParaRPr lang="en-US"/>
          </a:p>
        </p:txBody>
      </p:sp>
    </p:spTree>
    <p:extLst>
      <p:ext uri="{BB962C8B-B14F-4D97-AF65-F5344CB8AC3E}">
        <p14:creationId xmlns:p14="http://schemas.microsoft.com/office/powerpoint/2010/main" val="67713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43188" y="892810"/>
            <a:ext cx="9144000" cy="972820"/>
          </a:xfrm>
        </p:spPr>
        <p:txBody>
          <a:bodyPr anchor="b"/>
          <a:lstStyle>
            <a:lvl1pPr algn="l">
              <a:defRPr sz="6000">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524000" y="3053751"/>
            <a:ext cx="9144000" cy="220404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1F9E2584-B416-487A-BEFC-9CD804BA4865}" type="datetime1">
              <a:rPr lang="ja-JP" altLang="en-US" smtClean="0"/>
              <a:t>2022/10/13</a:t>
            </a:fld>
            <a:endParaRPr lang="en-US"/>
          </a:p>
        </p:txBody>
      </p:sp>
      <p:sp>
        <p:nvSpPr>
          <p:cNvPr id="5" name="Footer Placeholder 4"/>
          <p:cNvSpPr>
            <a:spLocks noGrp="1"/>
          </p:cNvSpPr>
          <p:nvPr>
            <p:ph type="ftr" sz="quarter" idx="11"/>
          </p:nvPr>
        </p:nvSpPr>
        <p:spPr/>
        <p:txBody>
          <a:bodyPr/>
          <a:lstStyle/>
          <a:p>
            <a:r>
              <a:rPr lang="en-US"/>
              <a:t>TTC2022@Aomori</a:t>
            </a:r>
          </a:p>
        </p:txBody>
      </p:sp>
      <p:sp>
        <p:nvSpPr>
          <p:cNvPr id="6" name="Slide Number Placeholder 5"/>
          <p:cNvSpPr>
            <a:spLocks noGrp="1"/>
          </p:cNvSpPr>
          <p:nvPr>
            <p:ph type="sldNum" sz="quarter" idx="12"/>
          </p:nvPr>
        </p:nvSpPr>
        <p:spPr>
          <a:xfrm>
            <a:off x="11353800" y="6492875"/>
            <a:ext cx="838200" cy="365125"/>
          </a:xfrm>
        </p:spPr>
        <p:txBody>
          <a:bodyPr/>
          <a:lstStyle>
            <a:lvl1pPr>
              <a:defRPr sz="2400"/>
            </a:lvl1pPr>
          </a:lstStyle>
          <a:p>
            <a:fld id="{098C2344-2581-4ED6-838D-11BF13A39D3C}" type="slidenum">
              <a:rPr lang="en-US" smtClean="0"/>
              <a:pPr/>
              <a:t>‹#›</a:t>
            </a:fld>
            <a:endParaRPr lang="en-US" dirty="0"/>
          </a:p>
        </p:txBody>
      </p:sp>
      <p:sp>
        <p:nvSpPr>
          <p:cNvPr id="7" name="object 2">
            <a:extLst>
              <a:ext uri="{FF2B5EF4-FFF2-40B4-BE49-F238E27FC236}">
                <a16:creationId xmlns:a16="http://schemas.microsoft.com/office/drawing/2014/main" id="{3FA77AA7-2A4C-42E4-B38E-8E60428E7EF2}"/>
              </a:ext>
            </a:extLst>
          </p:cNvPr>
          <p:cNvSpPr/>
          <p:nvPr userDrawn="1"/>
        </p:nvSpPr>
        <p:spPr>
          <a:xfrm>
            <a:off x="711201" y="165100"/>
            <a:ext cx="231987" cy="2428240"/>
          </a:xfrm>
          <a:custGeom>
            <a:avLst/>
            <a:gdLst/>
            <a:ahLst/>
            <a:cxnLst/>
            <a:rect l="l" t="t" r="r" b="b"/>
            <a:pathLst>
              <a:path w="173990" h="2428240">
                <a:moveTo>
                  <a:pt x="0" y="0"/>
                </a:moveTo>
                <a:lnTo>
                  <a:pt x="173677" y="0"/>
                </a:lnTo>
                <a:lnTo>
                  <a:pt x="173677" y="2427829"/>
                </a:lnTo>
                <a:lnTo>
                  <a:pt x="0" y="2427829"/>
                </a:lnTo>
                <a:lnTo>
                  <a:pt x="0" y="0"/>
                </a:lnTo>
                <a:close/>
              </a:path>
            </a:pathLst>
          </a:custGeom>
          <a:solidFill>
            <a:srgbClr val="1F497D"/>
          </a:solidFill>
        </p:spPr>
        <p:txBody>
          <a:bodyPr wrap="square" lIns="0" tIns="0" rIns="0" bIns="0" rtlCol="0"/>
          <a:lstStyle/>
          <a:p>
            <a:endParaRPr sz="1800"/>
          </a:p>
        </p:txBody>
      </p:sp>
    </p:spTree>
    <p:extLst>
      <p:ext uri="{BB962C8B-B14F-4D97-AF65-F5344CB8AC3E}">
        <p14:creationId xmlns:p14="http://schemas.microsoft.com/office/powerpoint/2010/main" val="47325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65200" y="341518"/>
            <a:ext cx="10515600" cy="542519"/>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245706"/>
            <a:ext cx="5181600" cy="4931259"/>
          </a:xfrm>
          <a:noFill/>
        </p:spPr>
        <p:txBody>
          <a:bodyPr/>
          <a:lstStyle>
            <a:lvl1pPr marL="228600" indent="-228600" algn="l">
              <a:buClr>
                <a:srgbClr val="1F497D"/>
              </a:buClr>
              <a:buSzPct val="100000"/>
              <a:buFontTx/>
              <a:buChar char="■"/>
              <a:defRPr sz="1600" b="1">
                <a:solidFill>
                  <a:schemeClr val="tx1"/>
                </a:solidFill>
              </a:defRPr>
            </a:lvl1pPr>
            <a:lvl2pPr marL="457200" indent="0">
              <a:buFontTx/>
              <a:buNone/>
              <a:defRPr sz="1400"/>
            </a:lvl2pPr>
            <a:lvl3pPr marL="914400" indent="0">
              <a:buFontTx/>
              <a:buNone/>
              <a:defRPr sz="1200"/>
            </a:lvl3pPr>
            <a:lvl4pPr marL="1371600" indent="0">
              <a:buFontTx/>
              <a:buNone/>
              <a:defRPr sz="1100"/>
            </a:lvl4pPr>
            <a:lvl5pPr marL="1828800" indent="0">
              <a:buFontTx/>
              <a:buNone/>
              <a:defRPr sz="1100"/>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5" name="Date Placeholder 4"/>
          <p:cNvSpPr>
            <a:spLocks noGrp="1"/>
          </p:cNvSpPr>
          <p:nvPr>
            <p:ph type="dt" sz="half" idx="10"/>
          </p:nvPr>
        </p:nvSpPr>
        <p:spPr/>
        <p:txBody>
          <a:bodyPr/>
          <a:lstStyle/>
          <a:p>
            <a:fld id="{2A294137-C4DA-4336-996E-40201AC117E4}" type="datetime1">
              <a:rPr lang="ja-JP" altLang="en-US" smtClean="0"/>
              <a:t>2022/10/13</a:t>
            </a:fld>
            <a:endParaRPr lang="en-US"/>
          </a:p>
        </p:txBody>
      </p:sp>
      <p:sp>
        <p:nvSpPr>
          <p:cNvPr id="6" name="Footer Placeholder 5"/>
          <p:cNvSpPr>
            <a:spLocks noGrp="1"/>
          </p:cNvSpPr>
          <p:nvPr>
            <p:ph type="ftr" sz="quarter" idx="11"/>
          </p:nvPr>
        </p:nvSpPr>
        <p:spPr/>
        <p:txBody>
          <a:bodyPr/>
          <a:lstStyle/>
          <a:p>
            <a:r>
              <a:rPr lang="en-US"/>
              <a:t>TTC2022@Aomori</a:t>
            </a:r>
          </a:p>
        </p:txBody>
      </p:sp>
      <p:sp>
        <p:nvSpPr>
          <p:cNvPr id="7" name="Slide Number Placeholder 6"/>
          <p:cNvSpPr>
            <a:spLocks noGrp="1"/>
          </p:cNvSpPr>
          <p:nvPr>
            <p:ph type="sldNum" sz="quarter" idx="12"/>
          </p:nvPr>
        </p:nvSpPr>
        <p:spPr/>
        <p:txBody>
          <a:bodyPr/>
          <a:lstStyle/>
          <a:p>
            <a:fld id="{098C2344-2581-4ED6-838D-11BF13A39D3C}" type="slidenum">
              <a:rPr lang="en-US" smtClean="0"/>
              <a:t>‹#›</a:t>
            </a:fld>
            <a:endParaRPr lang="en-US"/>
          </a:p>
        </p:txBody>
      </p:sp>
      <p:sp>
        <p:nvSpPr>
          <p:cNvPr id="10" name="object 2">
            <a:extLst>
              <a:ext uri="{FF2B5EF4-FFF2-40B4-BE49-F238E27FC236}">
                <a16:creationId xmlns:a16="http://schemas.microsoft.com/office/drawing/2014/main" id="{482C827F-57D9-4F97-A993-E9962BEE3BB1}"/>
              </a:ext>
            </a:extLst>
          </p:cNvPr>
          <p:cNvSpPr/>
          <p:nvPr userDrawn="1"/>
        </p:nvSpPr>
        <p:spPr>
          <a:xfrm>
            <a:off x="711201" y="165100"/>
            <a:ext cx="231987" cy="895350"/>
          </a:xfrm>
          <a:custGeom>
            <a:avLst/>
            <a:gdLst/>
            <a:ahLst/>
            <a:cxnLst/>
            <a:rect l="l" t="t" r="r" b="b"/>
            <a:pathLst>
              <a:path w="173990" h="2428240">
                <a:moveTo>
                  <a:pt x="0" y="0"/>
                </a:moveTo>
                <a:lnTo>
                  <a:pt x="173677" y="0"/>
                </a:lnTo>
                <a:lnTo>
                  <a:pt x="173677" y="2427829"/>
                </a:lnTo>
                <a:lnTo>
                  <a:pt x="0" y="2427829"/>
                </a:lnTo>
                <a:lnTo>
                  <a:pt x="0" y="0"/>
                </a:lnTo>
                <a:close/>
              </a:path>
            </a:pathLst>
          </a:custGeom>
          <a:solidFill>
            <a:srgbClr val="1F497D"/>
          </a:solidFill>
        </p:spPr>
        <p:txBody>
          <a:bodyPr wrap="square" lIns="0" tIns="0" rIns="0" bIns="0" rtlCol="0"/>
          <a:lstStyle/>
          <a:p>
            <a:endParaRPr sz="1800"/>
          </a:p>
        </p:txBody>
      </p:sp>
      <p:sp>
        <p:nvSpPr>
          <p:cNvPr id="9" name="Content Placeholder 2">
            <a:extLst>
              <a:ext uri="{FF2B5EF4-FFF2-40B4-BE49-F238E27FC236}">
                <a16:creationId xmlns:a16="http://schemas.microsoft.com/office/drawing/2014/main" id="{B4C94757-F4F3-46CF-B487-616C3D79792C}"/>
              </a:ext>
            </a:extLst>
          </p:cNvPr>
          <p:cNvSpPr>
            <a:spLocks noGrp="1"/>
          </p:cNvSpPr>
          <p:nvPr>
            <p:ph sz="half" idx="13"/>
          </p:nvPr>
        </p:nvSpPr>
        <p:spPr>
          <a:xfrm>
            <a:off x="6299200" y="1245706"/>
            <a:ext cx="5181600" cy="4931259"/>
          </a:xfrm>
          <a:solidFill>
            <a:schemeClr val="bg1">
              <a:lumMod val="95000"/>
            </a:schemeClr>
          </a:solidFill>
        </p:spPr>
        <p:txBody>
          <a:bodyPr/>
          <a:lstStyle>
            <a:lvl1pPr marL="0" indent="0" algn="l">
              <a:buClr>
                <a:srgbClr val="1F497D"/>
              </a:buClr>
              <a:buSzPct val="100000"/>
              <a:buFontTx/>
              <a:buNone/>
              <a:defRPr sz="1600" b="1">
                <a:solidFill>
                  <a:srgbClr val="1F497D"/>
                </a:solidFill>
              </a:defRPr>
            </a:lvl1pPr>
            <a:lvl2pPr marL="457200" indent="0">
              <a:buFontTx/>
              <a:buNone/>
              <a:defRPr sz="1400"/>
            </a:lvl2pPr>
            <a:lvl3pPr marL="914400" indent="0">
              <a:buFontTx/>
              <a:buNone/>
              <a:defRPr sz="1200"/>
            </a:lvl3pPr>
            <a:lvl4pPr marL="1371600" indent="0">
              <a:buFontTx/>
              <a:buNone/>
              <a:defRPr sz="1100"/>
            </a:lvl4pPr>
            <a:lvl5pPr marL="1828800" indent="0">
              <a:buFontTx/>
              <a:buNone/>
              <a:defRPr sz="11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Tree>
    <p:extLst>
      <p:ext uri="{BB962C8B-B14F-4D97-AF65-F5344CB8AC3E}">
        <p14:creationId xmlns:p14="http://schemas.microsoft.com/office/powerpoint/2010/main" val="15762352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9BB91-A37E-454C-8C4E-3CA301A21314}" type="datetime1">
              <a:rPr lang="ja-JP" altLang="en-US" smtClean="0"/>
              <a:t>2022/10/13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TTC2022@Aomori</a:t>
            </a:r>
          </a:p>
        </p:txBody>
      </p:sp>
      <p:sp>
        <p:nvSpPr>
          <p:cNvPr id="6" name="Slide Number Placeholder 5"/>
          <p:cNvSpPr>
            <a:spLocks noGrp="1"/>
          </p:cNvSpPr>
          <p:nvPr>
            <p:ph type="sldNum" sz="quarter" idx="4"/>
          </p:nvPr>
        </p:nvSpPr>
        <p:spPr>
          <a:xfrm>
            <a:off x="11145328" y="6468493"/>
            <a:ext cx="1046672"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098C2344-2581-4ED6-838D-11BF13A39D3C}" type="slidenum">
              <a:rPr lang="en-US" smtClean="0"/>
              <a:pPr/>
              <a:t>‹#›</a:t>
            </a:fld>
            <a:endParaRPr lang="en-US" dirty="0"/>
          </a:p>
        </p:txBody>
      </p:sp>
    </p:spTree>
    <p:extLst>
      <p:ext uri="{BB962C8B-B14F-4D97-AF65-F5344CB8AC3E}">
        <p14:creationId xmlns:p14="http://schemas.microsoft.com/office/powerpoint/2010/main" val="3845721162"/>
      </p:ext>
    </p:extLst>
  </p:cSld>
  <p:clrMap bg1="lt1" tx1="dk1" bg2="lt2" tx2="dk2" accent1="accent1" accent2="accent2" accent3="accent3" accent4="accent4" accent5="accent5" accent6="accent6" hlink="hlink" folHlink="folHlink"/>
  <p:sldLayoutIdLst>
    <p:sldLayoutId id="2147483658" r:id="rId1"/>
    <p:sldLayoutId id="2147483669" r:id="rId2"/>
  </p:sldLayoutIdLst>
  <p:hf hdr="0" dt="0"/>
  <p:txStyles>
    <p:titleStyle>
      <a:lvl1pPr algn="l" defTabSz="914400" rtl="0" eaLnBrk="1" latinLnBrk="0" hangingPunct="1">
        <a:lnSpc>
          <a:spcPct val="90000"/>
        </a:lnSpc>
        <a:spcBef>
          <a:spcPct val="0"/>
        </a:spcBef>
        <a:buNone/>
        <a:defRPr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F890C7-6658-4A7C-90EB-ABBCDCE360D8}"/>
              </a:ext>
            </a:extLst>
          </p:cNvPr>
          <p:cNvSpPr>
            <a:spLocks noGrp="1"/>
          </p:cNvSpPr>
          <p:nvPr>
            <p:ph type="ctrTitle"/>
          </p:nvPr>
        </p:nvSpPr>
        <p:spPr>
          <a:xfrm>
            <a:off x="943188" y="892810"/>
            <a:ext cx="10552126" cy="972820"/>
          </a:xfrm>
        </p:spPr>
        <p:txBody>
          <a:bodyPr>
            <a:noAutofit/>
          </a:bodyPr>
          <a:lstStyle/>
          <a:p>
            <a:r>
              <a:rPr lang="en-US" sz="4800" b="0" i="0" dirty="0">
                <a:effectLst/>
                <a:latin typeface="Liberation Sans"/>
              </a:rPr>
              <a:t>Horizontal HPR in </a:t>
            </a:r>
            <a:r>
              <a:rPr lang="en-US" sz="4800" b="0" i="0" dirty="0" err="1">
                <a:effectLst/>
                <a:latin typeface="Liberation Sans"/>
              </a:rPr>
              <a:t>SuperKEKB</a:t>
            </a:r>
            <a:r>
              <a:rPr lang="en-US" sz="4800" b="0" i="0" dirty="0">
                <a:effectLst/>
                <a:latin typeface="Liberation Sans"/>
              </a:rPr>
              <a:t> at KEK</a:t>
            </a:r>
            <a:endParaRPr lang="en-US" sz="4800" dirty="0"/>
          </a:p>
        </p:txBody>
      </p:sp>
      <p:sp>
        <p:nvSpPr>
          <p:cNvPr id="3" name="字幕 2">
            <a:extLst>
              <a:ext uri="{FF2B5EF4-FFF2-40B4-BE49-F238E27FC236}">
                <a16:creationId xmlns:a16="http://schemas.microsoft.com/office/drawing/2014/main" id="{9D6F96AA-5F21-47CE-A92F-7C074A56A03C}"/>
              </a:ext>
            </a:extLst>
          </p:cNvPr>
          <p:cNvSpPr>
            <a:spLocks noGrp="1"/>
          </p:cNvSpPr>
          <p:nvPr>
            <p:ph type="subTitle" idx="1"/>
          </p:nvPr>
        </p:nvSpPr>
        <p:spPr>
          <a:xfrm>
            <a:off x="8475405" y="4481958"/>
            <a:ext cx="2305805" cy="1713290"/>
          </a:xfrm>
        </p:spPr>
        <p:txBody>
          <a:bodyPr wrap="square">
            <a:spAutoFit/>
          </a:bodyPr>
          <a:lstStyle/>
          <a:p>
            <a:pPr algn="r"/>
            <a:r>
              <a:rPr lang="en-US" sz="1600" dirty="0"/>
              <a:t>T. Okada</a:t>
            </a:r>
          </a:p>
          <a:p>
            <a:pPr algn="r"/>
            <a:r>
              <a:rPr lang="en-US" sz="1600" dirty="0"/>
              <a:t>M. Morita</a:t>
            </a:r>
          </a:p>
          <a:p>
            <a:pPr algn="r"/>
            <a:r>
              <a:rPr lang="en-US" sz="1600" dirty="0"/>
              <a:t>M. </a:t>
            </a:r>
            <a:r>
              <a:rPr lang="en-US" sz="1600" dirty="0" err="1"/>
              <a:t>Nishiwaki</a:t>
            </a:r>
            <a:endParaRPr lang="en-US" sz="1600" dirty="0"/>
          </a:p>
          <a:p>
            <a:pPr algn="r"/>
            <a:r>
              <a:rPr lang="en-US" sz="1600" dirty="0"/>
              <a:t>T. </a:t>
            </a:r>
            <a:r>
              <a:rPr lang="en-US" sz="1600" dirty="0" err="1"/>
              <a:t>Furuya</a:t>
            </a:r>
            <a:endParaRPr lang="en-US" sz="1600" dirty="0"/>
          </a:p>
          <a:p>
            <a:pPr algn="r"/>
            <a:r>
              <a:rPr lang="en-US" sz="1600" dirty="0"/>
              <a:t>S. </a:t>
            </a:r>
            <a:r>
              <a:rPr lang="en-US" sz="1600" dirty="0" err="1"/>
              <a:t>Mitsunobu</a:t>
            </a:r>
            <a:endParaRPr lang="en-US" sz="1600" dirty="0"/>
          </a:p>
        </p:txBody>
      </p:sp>
      <p:sp>
        <p:nvSpPr>
          <p:cNvPr id="4" name="字幕 2">
            <a:extLst>
              <a:ext uri="{FF2B5EF4-FFF2-40B4-BE49-F238E27FC236}">
                <a16:creationId xmlns:a16="http://schemas.microsoft.com/office/drawing/2014/main" id="{024F6415-925A-E066-37C2-0F8123CBF3ED}"/>
              </a:ext>
            </a:extLst>
          </p:cNvPr>
          <p:cNvSpPr txBox="1">
            <a:spLocks/>
          </p:cNvSpPr>
          <p:nvPr/>
        </p:nvSpPr>
        <p:spPr>
          <a:xfrm>
            <a:off x="1524000" y="3053751"/>
            <a:ext cx="9144000" cy="885371"/>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eiryo UI" panose="020B0604030504040204" pitchFamily="50" charset="-128"/>
                <a:ea typeface="Meiryo UI" panose="020B0604030504040204"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eiryo UI" panose="020B0604030504040204" pitchFamily="50" charset="-128"/>
                <a:ea typeface="Meiryo UI" panose="020B0604030504040204"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iryo UI" panose="020B0604030504040204" pitchFamily="50" charset="-128"/>
                <a:ea typeface="Meiryo UI"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iryo UI" panose="020B0604030504040204" pitchFamily="50" charset="-128"/>
                <a:ea typeface="Meiryo UI"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t>KEK –</a:t>
            </a:r>
            <a:r>
              <a:rPr lang="en-US" dirty="0" err="1"/>
              <a:t>SuperKEKB</a:t>
            </a:r>
            <a:endParaRPr lang="en-US" dirty="0"/>
          </a:p>
          <a:p>
            <a:pPr algn="ctr"/>
            <a:r>
              <a:rPr lang="en-US" dirty="0"/>
              <a:t>TTC 2022@Aomori in Japan</a:t>
            </a:r>
          </a:p>
        </p:txBody>
      </p:sp>
    </p:spTree>
    <p:extLst>
      <p:ext uri="{BB962C8B-B14F-4D97-AF65-F5344CB8AC3E}">
        <p14:creationId xmlns:p14="http://schemas.microsoft.com/office/powerpoint/2010/main" val="1493135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p:txBody>
          <a:bodyPr>
            <a:normAutofit fontScale="90000"/>
          </a:bodyPr>
          <a:lstStyle/>
          <a:p>
            <a:r>
              <a:rPr lang="en-US" dirty="0"/>
              <a:t>Cavity leak and HHPR method</a:t>
            </a:r>
          </a:p>
        </p:txBody>
      </p:sp>
      <p:sp>
        <p:nvSpPr>
          <p:cNvPr id="3" name="コンテンツ プレースホルダー 2">
            <a:extLst>
              <a:ext uri="{FF2B5EF4-FFF2-40B4-BE49-F238E27FC236}">
                <a16:creationId xmlns:a16="http://schemas.microsoft.com/office/drawing/2014/main" id="{8C3CE45F-7126-4096-9D08-FCF41320A6B7}"/>
              </a:ext>
            </a:extLst>
          </p:cNvPr>
          <p:cNvSpPr>
            <a:spLocks noGrp="1"/>
          </p:cNvSpPr>
          <p:nvPr>
            <p:ph sz="half" idx="1"/>
          </p:nvPr>
        </p:nvSpPr>
        <p:spPr>
          <a:xfrm>
            <a:off x="838200" y="1245706"/>
            <a:ext cx="11122152" cy="4931259"/>
          </a:xfrm>
        </p:spPr>
        <p:txBody>
          <a:bodyPr>
            <a:normAutofit/>
          </a:bodyPr>
          <a:lstStyle/>
          <a:p>
            <a:r>
              <a:rPr lang="en-US" altLang="ja-JP" dirty="0"/>
              <a:t>The degradation did not stop operating the accelerator—however, some cavities leaked in 24 years of operation.</a:t>
            </a:r>
          </a:p>
          <a:p>
            <a:r>
              <a:rPr lang="en-US" altLang="ja-JP" dirty="0"/>
              <a:t>Disassembly and assembly of the cavity are performed using a portable clean booth. However, performance degradation sometimes occurs with such strong field emissions. It can not be unrecoverable by RF aging.</a:t>
            </a:r>
          </a:p>
          <a:p>
            <a:r>
              <a:rPr lang="en-US" altLang="ja-JP" dirty="0"/>
              <a:t>We are dealing with the degradation by replacing the cavity with a spare cavity to resume operating the accelerator.</a:t>
            </a:r>
          </a:p>
          <a:p>
            <a:r>
              <a:rPr lang="en-US" altLang="ja-JP" dirty="0"/>
              <a:t>The most effective solution is to disassemble all components and start over with the surface treatment and clean assembly. However, it is very hard work in term of time and money.</a:t>
            </a:r>
          </a:p>
          <a:p>
            <a:r>
              <a:rPr lang="en-US" altLang="ja-JP" dirty="0"/>
              <a:t>The Horizontal High Pressure System developed at </a:t>
            </a:r>
            <a:r>
              <a:rPr lang="en-US" altLang="ja-JP" dirty="0" err="1"/>
              <a:t>SuperKEKB</a:t>
            </a:r>
            <a:r>
              <a:rPr lang="en-US" altLang="ja-JP" dirty="0"/>
              <a:t> is capable of HPR with the cavity installed in the cryostat without disassembling of cavity.</a:t>
            </a:r>
          </a:p>
          <a:p>
            <a:r>
              <a:rPr lang="en-US" altLang="ja-JP" dirty="0"/>
              <a:t>HHPR method allows reduced dead time and quick resume operation.</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10</a:t>
            </a:fld>
            <a:endParaRPr lang="en-US"/>
          </a:p>
        </p:txBody>
      </p:sp>
      <p:pic>
        <p:nvPicPr>
          <p:cNvPr id="8" name="図 7" descr="黒い背景に白い文字がある&#10;&#10;低い精度で自動的に生成された説明">
            <a:extLst>
              <a:ext uri="{FF2B5EF4-FFF2-40B4-BE49-F238E27FC236}">
                <a16:creationId xmlns:a16="http://schemas.microsoft.com/office/drawing/2014/main" id="{880B328F-5489-446A-5F97-02EDAD4E9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670" y="4724270"/>
            <a:ext cx="3908457" cy="1632080"/>
          </a:xfrm>
          <a:prstGeom prst="rect">
            <a:avLst/>
          </a:prstGeom>
        </p:spPr>
      </p:pic>
      <p:sp>
        <p:nvSpPr>
          <p:cNvPr id="9" name="正方形/長方形 8">
            <a:extLst>
              <a:ext uri="{FF2B5EF4-FFF2-40B4-BE49-F238E27FC236}">
                <a16:creationId xmlns:a16="http://schemas.microsoft.com/office/drawing/2014/main" id="{5AAA5A06-7FF6-2DEC-7027-AAE5D6F5A0BD}"/>
              </a:ext>
            </a:extLst>
          </p:cNvPr>
          <p:cNvSpPr/>
          <p:nvPr/>
        </p:nvSpPr>
        <p:spPr>
          <a:xfrm>
            <a:off x="6362700" y="4546599"/>
            <a:ext cx="4782628" cy="1921893"/>
          </a:xfrm>
          <a:prstGeom prst="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正方形/長方形 9">
            <a:extLst>
              <a:ext uri="{FF2B5EF4-FFF2-40B4-BE49-F238E27FC236}">
                <a16:creationId xmlns:a16="http://schemas.microsoft.com/office/drawing/2014/main" id="{0C2767F2-0469-D85C-C677-569FF6A02E9B}"/>
              </a:ext>
            </a:extLst>
          </p:cNvPr>
          <p:cNvSpPr/>
          <p:nvPr/>
        </p:nvSpPr>
        <p:spPr>
          <a:xfrm>
            <a:off x="3977640" y="5183148"/>
            <a:ext cx="121920" cy="455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円弧 11">
            <a:extLst>
              <a:ext uri="{FF2B5EF4-FFF2-40B4-BE49-F238E27FC236}">
                <a16:creationId xmlns:a16="http://schemas.microsoft.com/office/drawing/2014/main" id="{2F75D5F1-00BE-7AEE-F233-6160E1D66876}"/>
              </a:ext>
            </a:extLst>
          </p:cNvPr>
          <p:cNvSpPr/>
          <p:nvPr/>
        </p:nvSpPr>
        <p:spPr>
          <a:xfrm>
            <a:off x="4249783" y="5015797"/>
            <a:ext cx="2975880" cy="810237"/>
          </a:xfrm>
          <a:prstGeom prst="arc">
            <a:avLst>
              <a:gd name="adj1" fmla="val 11058199"/>
              <a:gd name="adj2" fmla="val 0"/>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テキスト ボックス 12">
            <a:extLst>
              <a:ext uri="{FF2B5EF4-FFF2-40B4-BE49-F238E27FC236}">
                <a16:creationId xmlns:a16="http://schemas.microsoft.com/office/drawing/2014/main" id="{4F913B19-F6BE-93E7-CF25-6D3FEF20098A}"/>
              </a:ext>
            </a:extLst>
          </p:cNvPr>
          <p:cNvSpPr txBox="1"/>
          <p:nvPr/>
        </p:nvSpPr>
        <p:spPr>
          <a:xfrm>
            <a:off x="3528638" y="4601899"/>
            <a:ext cx="898003" cy="646331"/>
          </a:xfrm>
          <a:prstGeom prst="rect">
            <a:avLst/>
          </a:prstGeom>
          <a:noFill/>
        </p:spPr>
        <p:txBody>
          <a:bodyPr wrap="none" rtlCol="0">
            <a:spAutoFit/>
          </a:bodyPr>
          <a:lstStyle/>
          <a:p>
            <a:r>
              <a:rPr lang="en-US" dirty="0"/>
              <a:t>Spare </a:t>
            </a:r>
          </a:p>
          <a:p>
            <a:r>
              <a:rPr lang="en-US" dirty="0"/>
              <a:t>cavity</a:t>
            </a:r>
          </a:p>
        </p:txBody>
      </p:sp>
      <p:sp>
        <p:nvSpPr>
          <p:cNvPr id="14" name="テキスト ボックス 13">
            <a:extLst>
              <a:ext uri="{FF2B5EF4-FFF2-40B4-BE49-F238E27FC236}">
                <a16:creationId xmlns:a16="http://schemas.microsoft.com/office/drawing/2014/main" id="{5064E244-BA03-3D24-12D6-18B632C66902}"/>
              </a:ext>
            </a:extLst>
          </p:cNvPr>
          <p:cNvSpPr txBox="1"/>
          <p:nvPr/>
        </p:nvSpPr>
        <p:spPr>
          <a:xfrm>
            <a:off x="5170099" y="4646320"/>
            <a:ext cx="1135247" cy="369332"/>
          </a:xfrm>
          <a:prstGeom prst="rect">
            <a:avLst/>
          </a:prstGeom>
          <a:noFill/>
        </p:spPr>
        <p:txBody>
          <a:bodyPr wrap="none" rtlCol="0">
            <a:spAutoFit/>
          </a:bodyPr>
          <a:lstStyle/>
          <a:p>
            <a:r>
              <a:rPr lang="en-US" dirty="0"/>
              <a:t>Replace</a:t>
            </a:r>
          </a:p>
        </p:txBody>
      </p:sp>
      <p:sp>
        <p:nvSpPr>
          <p:cNvPr id="15" name="円弧 14">
            <a:extLst>
              <a:ext uri="{FF2B5EF4-FFF2-40B4-BE49-F238E27FC236}">
                <a16:creationId xmlns:a16="http://schemas.microsoft.com/office/drawing/2014/main" id="{939F01AC-9BE6-ABED-862E-901F6C38AC61}"/>
              </a:ext>
            </a:extLst>
          </p:cNvPr>
          <p:cNvSpPr/>
          <p:nvPr/>
        </p:nvSpPr>
        <p:spPr>
          <a:xfrm rot="10800000">
            <a:off x="4213232" y="5831095"/>
            <a:ext cx="2975880" cy="810237"/>
          </a:xfrm>
          <a:prstGeom prst="arc">
            <a:avLst>
              <a:gd name="adj1" fmla="val 11058199"/>
              <a:gd name="adj2" fmla="val 0"/>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テキスト ボックス 15">
            <a:extLst>
              <a:ext uri="{FF2B5EF4-FFF2-40B4-BE49-F238E27FC236}">
                <a16:creationId xmlns:a16="http://schemas.microsoft.com/office/drawing/2014/main" id="{31F437B9-E006-2DD9-5317-C9A023BFA045}"/>
              </a:ext>
            </a:extLst>
          </p:cNvPr>
          <p:cNvSpPr txBox="1"/>
          <p:nvPr/>
        </p:nvSpPr>
        <p:spPr>
          <a:xfrm>
            <a:off x="4983862" y="6272001"/>
            <a:ext cx="1140056" cy="369332"/>
          </a:xfrm>
          <a:prstGeom prst="rect">
            <a:avLst/>
          </a:prstGeom>
          <a:noFill/>
        </p:spPr>
        <p:txBody>
          <a:bodyPr wrap="none" rtlCol="0">
            <a:spAutoFit/>
          </a:bodyPr>
          <a:lstStyle/>
          <a:p>
            <a:r>
              <a:rPr lang="en-US" dirty="0"/>
              <a:t>Take out</a:t>
            </a:r>
          </a:p>
        </p:txBody>
      </p:sp>
      <p:sp>
        <p:nvSpPr>
          <p:cNvPr id="17" name="正方形/長方形 16">
            <a:extLst>
              <a:ext uri="{FF2B5EF4-FFF2-40B4-BE49-F238E27FC236}">
                <a16:creationId xmlns:a16="http://schemas.microsoft.com/office/drawing/2014/main" id="{554FF0F5-86BD-F0DE-1580-17B93E5796BA}"/>
              </a:ext>
            </a:extLst>
          </p:cNvPr>
          <p:cNvSpPr/>
          <p:nvPr/>
        </p:nvSpPr>
        <p:spPr>
          <a:xfrm>
            <a:off x="3986349" y="6128633"/>
            <a:ext cx="121920" cy="455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直線矢印コネクタ 18">
            <a:extLst>
              <a:ext uri="{FF2B5EF4-FFF2-40B4-BE49-F238E27FC236}">
                <a16:creationId xmlns:a16="http://schemas.microsoft.com/office/drawing/2014/main" id="{4BC966AA-8D1F-2C66-D916-E76F6A0BC43C}"/>
              </a:ext>
            </a:extLst>
          </p:cNvPr>
          <p:cNvCxnSpPr>
            <a:stCxn id="17" idx="0"/>
            <a:endCxn id="10" idx="2"/>
          </p:cNvCxnSpPr>
          <p:nvPr/>
        </p:nvCxnSpPr>
        <p:spPr>
          <a:xfrm flipH="1" flipV="1">
            <a:off x="4038600" y="5638582"/>
            <a:ext cx="8709" cy="49005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588D5259-7518-9A36-F45E-D3656B2B7DA6}"/>
              </a:ext>
            </a:extLst>
          </p:cNvPr>
          <p:cNvSpPr txBox="1"/>
          <p:nvPr/>
        </p:nvSpPr>
        <p:spPr>
          <a:xfrm>
            <a:off x="1731429" y="5712660"/>
            <a:ext cx="774571" cy="369332"/>
          </a:xfrm>
          <a:prstGeom prst="rect">
            <a:avLst/>
          </a:prstGeom>
          <a:noFill/>
        </p:spPr>
        <p:txBody>
          <a:bodyPr wrap="none" rtlCol="0">
            <a:spAutoFit/>
          </a:bodyPr>
          <a:lstStyle/>
          <a:p>
            <a:r>
              <a:rPr lang="en-US" dirty="0"/>
              <a:t>HHPR</a:t>
            </a:r>
          </a:p>
        </p:txBody>
      </p:sp>
      <p:cxnSp>
        <p:nvCxnSpPr>
          <p:cNvPr id="22" name="直線矢印コネクタ 21">
            <a:extLst>
              <a:ext uri="{FF2B5EF4-FFF2-40B4-BE49-F238E27FC236}">
                <a16:creationId xmlns:a16="http://schemas.microsoft.com/office/drawing/2014/main" id="{2FC65350-1CC3-FA7C-901A-E1E6A367B476}"/>
              </a:ext>
            </a:extLst>
          </p:cNvPr>
          <p:cNvCxnSpPr>
            <a:cxnSpLocks/>
            <a:stCxn id="20" idx="3"/>
          </p:cNvCxnSpPr>
          <p:nvPr/>
        </p:nvCxnSpPr>
        <p:spPr>
          <a:xfrm>
            <a:off x="2506000" y="5897326"/>
            <a:ext cx="1434630" cy="0"/>
          </a:xfrm>
          <a:prstGeom prst="straightConnector1">
            <a:avLst/>
          </a:prstGeom>
          <a:ln w="1143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952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p:txBody>
          <a:bodyPr>
            <a:normAutofit fontScale="90000"/>
          </a:bodyPr>
          <a:lstStyle/>
          <a:p>
            <a:r>
              <a:rPr lang="en-US" dirty="0"/>
              <a:t>Horizontal High </a:t>
            </a:r>
            <a:r>
              <a:rPr lang="en-US" altLang="ja-JP" dirty="0"/>
              <a:t>Pressure</a:t>
            </a:r>
            <a:r>
              <a:rPr lang="en-US" dirty="0"/>
              <a:t> Rinsing (HHPR)</a:t>
            </a:r>
          </a:p>
        </p:txBody>
      </p:sp>
      <p:sp>
        <p:nvSpPr>
          <p:cNvPr id="3" name="コンテンツ プレースホルダー 2">
            <a:extLst>
              <a:ext uri="{FF2B5EF4-FFF2-40B4-BE49-F238E27FC236}">
                <a16:creationId xmlns:a16="http://schemas.microsoft.com/office/drawing/2014/main" id="{8C3CE45F-7126-4096-9D08-FCF41320A6B7}"/>
              </a:ext>
            </a:extLst>
          </p:cNvPr>
          <p:cNvSpPr>
            <a:spLocks noGrp="1"/>
          </p:cNvSpPr>
          <p:nvPr>
            <p:ph sz="half" idx="1"/>
          </p:nvPr>
        </p:nvSpPr>
        <p:spPr>
          <a:xfrm>
            <a:off x="777240" y="1279134"/>
            <a:ext cx="10830560" cy="2411894"/>
          </a:xfrm>
        </p:spPr>
        <p:txBody>
          <a:bodyPr>
            <a:normAutofit/>
          </a:bodyPr>
          <a:lstStyle/>
          <a:p>
            <a:r>
              <a:rPr lang="en-US" altLang="ja-JP" dirty="0"/>
              <a:t>If the cavity needs to be </a:t>
            </a:r>
            <a:r>
              <a:rPr lang="en-US" altLang="ja-JP" dirty="0" err="1"/>
              <a:t>HPRed</a:t>
            </a:r>
            <a:r>
              <a:rPr lang="en-US" altLang="ja-JP" dirty="0"/>
              <a:t> as usual, all components, including the cryostat, must be removed.</a:t>
            </a:r>
          </a:p>
          <a:p>
            <a:r>
              <a:rPr lang="en-US" altLang="ja-JP" dirty="0"/>
              <a:t>Horizontal high pressure rinsing can be applied by simply removing the beam pipe and the coupler port.</a:t>
            </a:r>
          </a:p>
          <a:p>
            <a:r>
              <a:rPr lang="en-US" altLang="ja-JP" dirty="0"/>
              <a:t>The reliably effective treatment of high pressure rinsing can be applied without reassembly of the module.</a:t>
            </a:r>
          </a:p>
          <a:p>
            <a:endParaRPr lang="en-US" altLang="ja-JP" dirty="0"/>
          </a:p>
        </p:txBody>
      </p:sp>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11</a:t>
            </a:fld>
            <a:endParaRPr lang="en-US"/>
          </a:p>
        </p:txBody>
      </p:sp>
      <p:pic>
        <p:nvPicPr>
          <p:cNvPr id="12" name="Picture 3" descr="D:\HDC-UX500backup\SRF2013\Poster\SCC-cross.tif">
            <a:extLst>
              <a:ext uri="{FF2B5EF4-FFF2-40B4-BE49-F238E27FC236}">
                <a16:creationId xmlns:a16="http://schemas.microsoft.com/office/drawing/2014/main" id="{425573AA-7864-7EDB-2E3C-9C9000D8DB27}"/>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66620" y="2507947"/>
            <a:ext cx="7858759" cy="4350053"/>
          </a:xfrm>
          <a:prstGeom prst="rect">
            <a:avLst/>
          </a:prstGeom>
          <a:noFill/>
        </p:spPr>
      </p:pic>
      <p:cxnSp>
        <p:nvCxnSpPr>
          <p:cNvPr id="14" name="直線コネクタ 13">
            <a:extLst>
              <a:ext uri="{FF2B5EF4-FFF2-40B4-BE49-F238E27FC236}">
                <a16:creationId xmlns:a16="http://schemas.microsoft.com/office/drawing/2014/main" id="{55AB5C3C-989F-6CF3-EE97-DD8BA6574963}"/>
              </a:ext>
            </a:extLst>
          </p:cNvPr>
          <p:cNvCxnSpPr/>
          <p:nvPr/>
        </p:nvCxnSpPr>
        <p:spPr>
          <a:xfrm>
            <a:off x="4083050" y="4399141"/>
            <a:ext cx="1054100" cy="520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2D45E52-1BA2-4243-30DD-B871291C82CB}"/>
              </a:ext>
            </a:extLst>
          </p:cNvPr>
          <p:cNvCxnSpPr>
            <a:cxnSpLocks/>
          </p:cNvCxnSpPr>
          <p:nvPr/>
        </p:nvCxnSpPr>
        <p:spPr>
          <a:xfrm flipV="1">
            <a:off x="4083050" y="4399141"/>
            <a:ext cx="1009650" cy="520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DDCE5BF-0E0D-7CDC-3F8F-F19B970AE2DB}"/>
              </a:ext>
            </a:extLst>
          </p:cNvPr>
          <p:cNvCxnSpPr/>
          <p:nvPr/>
        </p:nvCxnSpPr>
        <p:spPr>
          <a:xfrm>
            <a:off x="6800850" y="4399141"/>
            <a:ext cx="1054100" cy="520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6FBD8FB-C1CB-FAB0-B520-FD8B8545CFD3}"/>
              </a:ext>
            </a:extLst>
          </p:cNvPr>
          <p:cNvCxnSpPr>
            <a:cxnSpLocks/>
          </p:cNvCxnSpPr>
          <p:nvPr/>
        </p:nvCxnSpPr>
        <p:spPr>
          <a:xfrm flipV="1">
            <a:off x="6800850" y="4399141"/>
            <a:ext cx="1009650" cy="520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91FC64A-3259-7A20-C870-C39F133D9506}"/>
              </a:ext>
            </a:extLst>
          </p:cNvPr>
          <p:cNvCxnSpPr/>
          <p:nvPr/>
        </p:nvCxnSpPr>
        <p:spPr>
          <a:xfrm>
            <a:off x="5041900" y="3319641"/>
            <a:ext cx="1054100" cy="520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8AAD24F-A9F7-745E-2C32-3A7C1D93B8A6}"/>
              </a:ext>
            </a:extLst>
          </p:cNvPr>
          <p:cNvCxnSpPr>
            <a:cxnSpLocks/>
          </p:cNvCxnSpPr>
          <p:nvPr/>
        </p:nvCxnSpPr>
        <p:spPr>
          <a:xfrm flipV="1">
            <a:off x="5041900" y="3319641"/>
            <a:ext cx="1009650" cy="520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01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p:txBody>
          <a:bodyPr>
            <a:normAutofit fontScale="90000"/>
          </a:bodyPr>
          <a:lstStyle/>
          <a:p>
            <a:r>
              <a:rPr lang="en-US" dirty="0"/>
              <a:t>Horizontal High </a:t>
            </a:r>
            <a:r>
              <a:rPr lang="en-US" altLang="ja-JP" dirty="0"/>
              <a:t>Pressure</a:t>
            </a:r>
            <a:r>
              <a:rPr lang="en-US" dirty="0"/>
              <a:t> Rinsing (HHPR)</a:t>
            </a:r>
          </a:p>
        </p:txBody>
      </p:sp>
      <p:sp>
        <p:nvSpPr>
          <p:cNvPr id="3" name="コンテンツ プレースホルダー 2">
            <a:extLst>
              <a:ext uri="{FF2B5EF4-FFF2-40B4-BE49-F238E27FC236}">
                <a16:creationId xmlns:a16="http://schemas.microsoft.com/office/drawing/2014/main" id="{8C3CE45F-7126-4096-9D08-FCF41320A6B7}"/>
              </a:ext>
            </a:extLst>
          </p:cNvPr>
          <p:cNvSpPr>
            <a:spLocks noGrp="1"/>
          </p:cNvSpPr>
          <p:nvPr>
            <p:ph sz="half" idx="1"/>
          </p:nvPr>
        </p:nvSpPr>
        <p:spPr>
          <a:xfrm>
            <a:off x="777240" y="1279133"/>
            <a:ext cx="9439656" cy="2926023"/>
          </a:xfrm>
        </p:spPr>
        <p:txBody>
          <a:bodyPr>
            <a:normAutofit lnSpcReduction="10000"/>
          </a:bodyPr>
          <a:lstStyle/>
          <a:p>
            <a:r>
              <a:rPr lang="en-US" altLang="ja-JP" dirty="0"/>
              <a:t>In the HHPR system of </a:t>
            </a:r>
            <a:r>
              <a:rPr lang="en-US" altLang="ja-JP" dirty="0" err="1"/>
              <a:t>SuperKEKB</a:t>
            </a:r>
            <a:r>
              <a:rPr lang="en-US" altLang="ja-JP" dirty="0"/>
              <a:t>, an HPR nozzle is inserted from the beam pipe, and cleaning is carried out using ultrapure water with 7 MPa.</a:t>
            </a:r>
          </a:p>
          <a:p>
            <a:r>
              <a:rPr lang="en-US" altLang="ja-JP" dirty="0"/>
              <a:t>The nozzle has six holes (</a:t>
            </a:r>
            <a:r>
              <a:rPr kumimoji="1" lang="en-US" altLang="ja-JP" sz="1600" dirty="0"/>
              <a:t>angle is 60°</a:t>
            </a:r>
            <a:r>
              <a:rPr lang="en-US" altLang="ja-JP" dirty="0"/>
              <a:t>) and shoots water laterally at little.</a:t>
            </a:r>
          </a:p>
          <a:p>
            <a:r>
              <a:rPr lang="en-US" altLang="ja-JP" dirty="0"/>
              <a:t>Nozzle can move from equator to both iris (movable range is +/- 200 mm)</a:t>
            </a:r>
          </a:p>
          <a:p>
            <a:r>
              <a:rPr lang="en-US" altLang="ja-JP" dirty="0"/>
              <a:t>The dirty water in the cell is pumped using aspirator.</a:t>
            </a:r>
          </a:p>
          <a:p>
            <a:r>
              <a:rPr lang="en-US" altLang="ja-JP" dirty="0"/>
              <a:t>The cleaning time was 15 min, and the drainage volume was ~120 L.</a:t>
            </a:r>
          </a:p>
          <a:p>
            <a:r>
              <a:rPr lang="en-US" altLang="ja-JP" dirty="0"/>
              <a:t>A clean booth (&lt;0.3 um particle) used for assembly.</a:t>
            </a:r>
          </a:p>
          <a:p>
            <a:r>
              <a:rPr lang="en-US" altLang="ja-JP" dirty="0"/>
              <a:t>HHPR has been performed for three cavities used for operation</a:t>
            </a:r>
          </a:p>
          <a:p>
            <a:r>
              <a:rPr lang="en-US" altLang="ja-JP" dirty="0"/>
              <a:t>HHPR can focus on iris of the cavity</a:t>
            </a:r>
          </a:p>
          <a:p>
            <a:endParaRPr lang="en-US" altLang="ja-JP" dirty="0"/>
          </a:p>
        </p:txBody>
      </p:sp>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12</a:t>
            </a:fld>
            <a:endParaRPr lang="en-US"/>
          </a:p>
        </p:txBody>
      </p:sp>
      <p:pic>
        <p:nvPicPr>
          <p:cNvPr id="5" name="図 4">
            <a:extLst>
              <a:ext uri="{FF2B5EF4-FFF2-40B4-BE49-F238E27FC236}">
                <a16:creationId xmlns:a16="http://schemas.microsoft.com/office/drawing/2014/main" id="{8A9654F2-1B47-1050-70B5-AA185B77CE58}"/>
              </a:ext>
            </a:extLst>
          </p:cNvPr>
          <p:cNvPicPr>
            <a:picLocks noChangeAspect="1"/>
          </p:cNvPicPr>
          <p:nvPr/>
        </p:nvPicPr>
        <p:blipFill rotWithShape="1">
          <a:blip r:embed="rId2">
            <a:extLst>
              <a:ext uri="{28A0092B-C50C-407E-A947-70E740481C1C}">
                <a14:useLocalDpi xmlns:a14="http://schemas.microsoft.com/office/drawing/2010/main" val="0"/>
              </a:ext>
            </a:extLst>
          </a:blip>
          <a:srcRect b="10952"/>
          <a:stretch/>
        </p:blipFill>
        <p:spPr>
          <a:xfrm>
            <a:off x="618744" y="4268109"/>
            <a:ext cx="6284263" cy="2453366"/>
          </a:xfrm>
          <a:prstGeom prst="rect">
            <a:avLst/>
          </a:prstGeom>
        </p:spPr>
      </p:pic>
      <p:graphicFrame>
        <p:nvGraphicFramePr>
          <p:cNvPr id="8" name="表 7">
            <a:extLst>
              <a:ext uri="{FF2B5EF4-FFF2-40B4-BE49-F238E27FC236}">
                <a16:creationId xmlns:a16="http://schemas.microsoft.com/office/drawing/2014/main" id="{6E52F0B5-3B46-1702-3BAD-7EF8525AE84E}"/>
              </a:ext>
            </a:extLst>
          </p:cNvPr>
          <p:cNvGraphicFramePr>
            <a:graphicFrameLocks noGrp="1"/>
          </p:cNvGraphicFramePr>
          <p:nvPr/>
        </p:nvGraphicFramePr>
        <p:xfrm>
          <a:off x="9163051" y="2193477"/>
          <a:ext cx="2795652" cy="2011680"/>
        </p:xfrm>
        <a:graphic>
          <a:graphicData uri="http://schemas.openxmlformats.org/drawingml/2006/table">
            <a:tbl>
              <a:tblPr firstRow="1" bandRow="1">
                <a:tableStyleId>{5C22544A-7EE6-4342-B048-85BDC9FD1C3A}</a:tableStyleId>
              </a:tblPr>
              <a:tblGrid>
                <a:gridCol w="1493584">
                  <a:extLst>
                    <a:ext uri="{9D8B030D-6E8A-4147-A177-3AD203B41FA5}">
                      <a16:colId xmlns:a16="http://schemas.microsoft.com/office/drawing/2014/main" val="20000"/>
                    </a:ext>
                  </a:extLst>
                </a:gridCol>
                <a:gridCol w="1302068">
                  <a:extLst>
                    <a:ext uri="{9D8B030D-6E8A-4147-A177-3AD203B41FA5}">
                      <a16:colId xmlns:a16="http://schemas.microsoft.com/office/drawing/2014/main" val="20001"/>
                    </a:ext>
                  </a:extLst>
                </a:gridCol>
              </a:tblGrid>
              <a:tr h="0">
                <a:tc gridSpan="2">
                  <a:txBody>
                    <a:bodyPr/>
                    <a:lstStyle/>
                    <a:p>
                      <a:r>
                        <a:rPr kumimoji="1" lang="en-US" altLang="ja-JP" sz="1600" dirty="0">
                          <a:latin typeface="Calibri" panose="020F0502020204030204" pitchFamily="34" charset="0"/>
                        </a:rPr>
                        <a:t>HHPR Parameters</a:t>
                      </a:r>
                      <a:endParaRPr kumimoji="1" lang="ja-JP" altLang="en-US" sz="1600" dirty="0">
                        <a:latin typeface="Calibri" panose="020F0502020204030204" pitchFamily="34" charset="0"/>
                      </a:endParaRPr>
                    </a:p>
                  </a:txBody>
                  <a:tcPr/>
                </a:tc>
                <a:tc hMerge="1">
                  <a:txBody>
                    <a:bodyPr/>
                    <a:lstStyle/>
                    <a:p>
                      <a:endParaRPr kumimoji="1" lang="ja-JP" altLang="en-US">
                        <a:latin typeface="Calibri" panose="020F0502020204030204" pitchFamily="34" charset="0"/>
                      </a:endParaRPr>
                    </a:p>
                  </a:txBody>
                  <a:tcPr/>
                </a:tc>
                <a:extLst>
                  <a:ext uri="{0D108BD9-81ED-4DB2-BD59-A6C34878D82A}">
                    <a16:rowId xmlns:a16="http://schemas.microsoft.com/office/drawing/2014/main" val="10000"/>
                  </a:ext>
                </a:extLst>
              </a:tr>
              <a:tr h="226907">
                <a:tc>
                  <a:txBody>
                    <a:bodyPr/>
                    <a:lstStyle/>
                    <a:p>
                      <a:r>
                        <a:rPr kumimoji="1" lang="en-US" altLang="ja-JP" sz="1600" dirty="0">
                          <a:latin typeface="Calibri" panose="020F0502020204030204" pitchFamily="34" charset="0"/>
                        </a:rPr>
                        <a:t>Water Pressure</a:t>
                      </a:r>
                      <a:endParaRPr kumimoji="1" lang="ja-JP" altLang="en-US" sz="1600" dirty="0">
                        <a:latin typeface="Calibri" panose="020F0502020204030204" pitchFamily="34" charset="0"/>
                      </a:endParaRPr>
                    </a:p>
                  </a:txBody>
                  <a:tcPr/>
                </a:tc>
                <a:tc>
                  <a:txBody>
                    <a:bodyPr/>
                    <a:lstStyle/>
                    <a:p>
                      <a:r>
                        <a:rPr kumimoji="1" lang="en-US" altLang="ja-JP" sz="1600" dirty="0">
                          <a:latin typeface="Calibri" panose="020F0502020204030204" pitchFamily="34" charset="0"/>
                        </a:rPr>
                        <a:t>7 </a:t>
                      </a:r>
                      <a:r>
                        <a:rPr kumimoji="1" lang="en-US" altLang="ja-JP" sz="1600" dirty="0" err="1">
                          <a:latin typeface="Calibri" panose="020F0502020204030204" pitchFamily="34" charset="0"/>
                        </a:rPr>
                        <a:t>MPa</a:t>
                      </a:r>
                      <a:endParaRPr kumimoji="1" lang="ja-JP" altLang="en-US" sz="1600" dirty="0">
                        <a:latin typeface="Calibri" panose="020F0502020204030204" pitchFamily="34" charset="0"/>
                      </a:endParaRPr>
                    </a:p>
                  </a:txBody>
                  <a:tcPr/>
                </a:tc>
                <a:extLst>
                  <a:ext uri="{0D108BD9-81ED-4DB2-BD59-A6C34878D82A}">
                    <a16:rowId xmlns:a16="http://schemas.microsoft.com/office/drawing/2014/main" val="10001"/>
                  </a:ext>
                </a:extLst>
              </a:tr>
              <a:tr h="226907">
                <a:tc>
                  <a:txBody>
                    <a:bodyPr/>
                    <a:lstStyle/>
                    <a:p>
                      <a:r>
                        <a:rPr kumimoji="1" lang="en-US" altLang="ja-JP" sz="1600" dirty="0">
                          <a:latin typeface="Calibri" panose="020F0502020204030204" pitchFamily="34" charset="0"/>
                        </a:rPr>
                        <a:t>Nozzle</a:t>
                      </a:r>
                      <a:endParaRPr kumimoji="1" lang="ja-JP" altLang="en-US" sz="1600" dirty="0">
                        <a:latin typeface="Calibri" panose="020F0502020204030204" pitchFamily="34" charset="0"/>
                      </a:endParaRPr>
                    </a:p>
                  </a:txBody>
                  <a:tcPr/>
                </a:tc>
                <a:tc>
                  <a:txBody>
                    <a:bodyPr/>
                    <a:lstStyle/>
                    <a:p>
                      <a:r>
                        <a:rPr kumimoji="1" lang="en-US" altLang="ja-JP" sz="1600" dirty="0">
                          <a:latin typeface="Symbol" panose="05050102010706020507" pitchFamily="18" charset="2"/>
                        </a:rPr>
                        <a:t>f</a:t>
                      </a:r>
                      <a:r>
                        <a:rPr kumimoji="1" lang="en-US" altLang="ja-JP" sz="1600" dirty="0">
                          <a:latin typeface="Calibri" panose="020F0502020204030204" pitchFamily="34" charset="0"/>
                        </a:rPr>
                        <a:t>0.54mm x 6</a:t>
                      </a:r>
                      <a:endParaRPr kumimoji="1" lang="ja-JP" altLang="en-US" sz="1600" dirty="0">
                        <a:latin typeface="Calibri" panose="020F0502020204030204" pitchFamily="34" charset="0"/>
                      </a:endParaRPr>
                    </a:p>
                  </a:txBody>
                  <a:tcPr/>
                </a:tc>
                <a:extLst>
                  <a:ext uri="{0D108BD9-81ED-4DB2-BD59-A6C34878D82A}">
                    <a16:rowId xmlns:a16="http://schemas.microsoft.com/office/drawing/2014/main" val="10002"/>
                  </a:ext>
                </a:extLst>
              </a:tr>
              <a:tr h="226907">
                <a:tc>
                  <a:txBody>
                    <a:bodyPr/>
                    <a:lstStyle/>
                    <a:p>
                      <a:r>
                        <a:rPr kumimoji="1" lang="en-US" altLang="ja-JP" sz="1600" dirty="0">
                          <a:latin typeface="Calibri" panose="020F0502020204030204" pitchFamily="34" charset="0"/>
                        </a:rPr>
                        <a:t>Driving</a:t>
                      </a:r>
                      <a:r>
                        <a:rPr kumimoji="1" lang="en-US" altLang="ja-JP" sz="1600" baseline="0" dirty="0">
                          <a:latin typeface="Calibri" panose="020F0502020204030204" pitchFamily="34" charset="0"/>
                        </a:rPr>
                        <a:t> speed</a:t>
                      </a:r>
                      <a:endParaRPr kumimoji="1" lang="ja-JP" altLang="en-US" sz="1600" dirty="0">
                        <a:latin typeface="Calibri" panose="020F0502020204030204" pitchFamily="34" charset="0"/>
                      </a:endParaRPr>
                    </a:p>
                  </a:txBody>
                  <a:tcPr/>
                </a:tc>
                <a:tc>
                  <a:txBody>
                    <a:bodyPr/>
                    <a:lstStyle/>
                    <a:p>
                      <a:r>
                        <a:rPr kumimoji="1" lang="en-US" altLang="ja-JP" sz="1600" dirty="0">
                          <a:latin typeface="Calibri" panose="020F0502020204030204" pitchFamily="34" charset="0"/>
                        </a:rPr>
                        <a:t>1 mm/sec.</a:t>
                      </a:r>
                      <a:endParaRPr kumimoji="1" lang="ja-JP" altLang="en-US" sz="1600" dirty="0">
                        <a:latin typeface="Calibri" panose="020F0502020204030204" pitchFamily="34" charset="0"/>
                      </a:endParaRPr>
                    </a:p>
                  </a:txBody>
                  <a:tcPr/>
                </a:tc>
                <a:extLst>
                  <a:ext uri="{0D108BD9-81ED-4DB2-BD59-A6C34878D82A}">
                    <a16:rowId xmlns:a16="http://schemas.microsoft.com/office/drawing/2014/main" val="10003"/>
                  </a:ext>
                </a:extLst>
              </a:tr>
              <a:tr h="226907">
                <a:tc>
                  <a:txBody>
                    <a:bodyPr/>
                    <a:lstStyle/>
                    <a:p>
                      <a:r>
                        <a:rPr kumimoji="1" lang="en-US" altLang="ja-JP" sz="1600" dirty="0">
                          <a:latin typeface="Calibri" panose="020F0502020204030204" pitchFamily="34" charset="0"/>
                        </a:rPr>
                        <a:t>Rotation speed</a:t>
                      </a:r>
                      <a:endParaRPr kumimoji="1" lang="ja-JP" altLang="en-US" sz="1600" dirty="0">
                        <a:latin typeface="Calibri" panose="020F0502020204030204" pitchFamily="34" charset="0"/>
                      </a:endParaRPr>
                    </a:p>
                  </a:txBody>
                  <a:tcPr/>
                </a:tc>
                <a:tc>
                  <a:txBody>
                    <a:bodyPr/>
                    <a:lstStyle/>
                    <a:p>
                      <a:r>
                        <a:rPr kumimoji="1" lang="en-US" altLang="ja-JP" sz="1600" dirty="0">
                          <a:latin typeface="Calibri" panose="020F0502020204030204" pitchFamily="34" charset="0"/>
                        </a:rPr>
                        <a:t>6</a:t>
                      </a:r>
                      <a:r>
                        <a:rPr kumimoji="1" lang="en-US" altLang="ja-JP" sz="1600" baseline="0" dirty="0">
                          <a:latin typeface="Calibri" panose="020F0502020204030204" pitchFamily="34" charset="0"/>
                        </a:rPr>
                        <a:t> deg.</a:t>
                      </a:r>
                      <a:r>
                        <a:rPr kumimoji="1" lang="en-US" altLang="ja-JP" sz="1600" dirty="0">
                          <a:latin typeface="Calibri" panose="020F0502020204030204" pitchFamily="34" charset="0"/>
                        </a:rPr>
                        <a:t>/sec.</a:t>
                      </a:r>
                      <a:endParaRPr kumimoji="1" lang="ja-JP" altLang="en-US" sz="1600" dirty="0">
                        <a:latin typeface="Calibri" panose="020F0502020204030204" pitchFamily="34" charset="0"/>
                      </a:endParaRPr>
                    </a:p>
                  </a:txBody>
                  <a:tcPr/>
                </a:tc>
                <a:extLst>
                  <a:ext uri="{0D108BD9-81ED-4DB2-BD59-A6C34878D82A}">
                    <a16:rowId xmlns:a16="http://schemas.microsoft.com/office/drawing/2014/main" val="10004"/>
                  </a:ext>
                </a:extLst>
              </a:tr>
              <a:tr h="226907">
                <a:tc>
                  <a:txBody>
                    <a:bodyPr/>
                    <a:lstStyle/>
                    <a:p>
                      <a:r>
                        <a:rPr kumimoji="1" lang="en-US" altLang="ja-JP" sz="1600" dirty="0">
                          <a:latin typeface="Calibri" panose="020F0502020204030204" pitchFamily="34" charset="0"/>
                        </a:rPr>
                        <a:t>Rinsing time</a:t>
                      </a:r>
                      <a:endParaRPr kumimoji="1" lang="ja-JP" altLang="en-US" sz="1600" dirty="0">
                        <a:latin typeface="Calibri" panose="020F0502020204030204" pitchFamily="34" charset="0"/>
                      </a:endParaRPr>
                    </a:p>
                  </a:txBody>
                  <a:tcPr/>
                </a:tc>
                <a:tc>
                  <a:txBody>
                    <a:bodyPr/>
                    <a:lstStyle/>
                    <a:p>
                      <a:r>
                        <a:rPr kumimoji="1" lang="en-US" altLang="ja-JP" sz="1600" dirty="0">
                          <a:latin typeface="Calibri" panose="020F0502020204030204" pitchFamily="34" charset="0"/>
                        </a:rPr>
                        <a:t>15 min.</a:t>
                      </a:r>
                      <a:endParaRPr kumimoji="1" lang="ja-JP" altLang="en-US" sz="1600" dirty="0">
                        <a:latin typeface="Calibri" panose="020F0502020204030204" pitchFamily="34" charset="0"/>
                      </a:endParaRPr>
                    </a:p>
                  </a:txBody>
                  <a:tcPr/>
                </a:tc>
                <a:extLst>
                  <a:ext uri="{0D108BD9-81ED-4DB2-BD59-A6C34878D82A}">
                    <a16:rowId xmlns:a16="http://schemas.microsoft.com/office/drawing/2014/main" val="10005"/>
                  </a:ext>
                </a:extLst>
              </a:tr>
            </a:tbl>
          </a:graphicData>
        </a:graphic>
      </p:graphicFrame>
      <p:pic>
        <p:nvPicPr>
          <p:cNvPr id="9" name="図 8">
            <a:extLst>
              <a:ext uri="{FF2B5EF4-FFF2-40B4-BE49-F238E27FC236}">
                <a16:creationId xmlns:a16="http://schemas.microsoft.com/office/drawing/2014/main" id="{BAE4BAED-F594-BAD6-62C1-55C6AF54B7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572"/>
          <a:stretch/>
        </p:blipFill>
        <p:spPr>
          <a:xfrm>
            <a:off x="7775451" y="4532735"/>
            <a:ext cx="3369877" cy="2159115"/>
          </a:xfrm>
          <a:prstGeom prst="rect">
            <a:avLst/>
          </a:prstGeom>
        </p:spPr>
      </p:pic>
      <p:sp>
        <p:nvSpPr>
          <p:cNvPr id="10" name="テキスト ボックス 9">
            <a:extLst>
              <a:ext uri="{FF2B5EF4-FFF2-40B4-BE49-F238E27FC236}">
                <a16:creationId xmlns:a16="http://schemas.microsoft.com/office/drawing/2014/main" id="{A28D911D-10D2-8D96-7313-0DF9BF2C148C}"/>
              </a:ext>
            </a:extLst>
          </p:cNvPr>
          <p:cNvSpPr txBox="1"/>
          <p:nvPr/>
        </p:nvSpPr>
        <p:spPr>
          <a:xfrm>
            <a:off x="7806540" y="4569607"/>
            <a:ext cx="2238345" cy="338554"/>
          </a:xfrm>
          <a:prstGeom prst="rect">
            <a:avLst/>
          </a:prstGeom>
          <a:solidFill>
            <a:schemeClr val="bg1"/>
          </a:solidFill>
        </p:spPr>
        <p:txBody>
          <a:bodyPr wrap="square" rtlCol="0">
            <a:spAutoFit/>
          </a:bodyPr>
          <a:lstStyle/>
          <a:p>
            <a:r>
              <a:rPr kumimoji="1" lang="en-US" altLang="ja-JP" sz="1600" dirty="0"/>
              <a:t>Stainless Steel Nozzle</a:t>
            </a:r>
          </a:p>
        </p:txBody>
      </p:sp>
      <p:sp>
        <p:nvSpPr>
          <p:cNvPr id="4" name="楕円 3">
            <a:extLst>
              <a:ext uri="{FF2B5EF4-FFF2-40B4-BE49-F238E27FC236}">
                <a16:creationId xmlns:a16="http://schemas.microsoft.com/office/drawing/2014/main" id="{FE6A8712-64A1-BD6A-7EAE-2BF7561DABF4}"/>
              </a:ext>
            </a:extLst>
          </p:cNvPr>
          <p:cNvSpPr/>
          <p:nvPr/>
        </p:nvSpPr>
        <p:spPr>
          <a:xfrm>
            <a:off x="4927600" y="5308600"/>
            <a:ext cx="190500" cy="2060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楕円 10">
            <a:extLst>
              <a:ext uri="{FF2B5EF4-FFF2-40B4-BE49-F238E27FC236}">
                <a16:creationId xmlns:a16="http://schemas.microsoft.com/office/drawing/2014/main" id="{E5E57209-8269-C0B0-1502-8CFE00035B6E}"/>
              </a:ext>
            </a:extLst>
          </p:cNvPr>
          <p:cNvSpPr/>
          <p:nvPr/>
        </p:nvSpPr>
        <p:spPr>
          <a:xfrm>
            <a:off x="5497068" y="5308599"/>
            <a:ext cx="190500" cy="2060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正方形/長方形 13">
            <a:extLst>
              <a:ext uri="{FF2B5EF4-FFF2-40B4-BE49-F238E27FC236}">
                <a16:creationId xmlns:a16="http://schemas.microsoft.com/office/drawing/2014/main" id="{21F2B7D9-68AA-B09E-15C2-513E4ED8AF98}"/>
              </a:ext>
            </a:extLst>
          </p:cNvPr>
          <p:cNvSpPr/>
          <p:nvPr/>
        </p:nvSpPr>
        <p:spPr>
          <a:xfrm>
            <a:off x="4646141" y="4944927"/>
            <a:ext cx="1260389" cy="101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82D51DDD-F1BC-82CE-5DD0-E2614129020B}"/>
              </a:ext>
            </a:extLst>
          </p:cNvPr>
          <p:cNvSpPr/>
          <p:nvPr/>
        </p:nvSpPr>
        <p:spPr>
          <a:xfrm>
            <a:off x="4927600" y="4738884"/>
            <a:ext cx="190500" cy="2060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楕円 12">
            <a:extLst>
              <a:ext uri="{FF2B5EF4-FFF2-40B4-BE49-F238E27FC236}">
                <a16:creationId xmlns:a16="http://schemas.microsoft.com/office/drawing/2014/main" id="{93083F18-CDF1-99AC-27AC-782E6CD49982}"/>
              </a:ext>
            </a:extLst>
          </p:cNvPr>
          <p:cNvSpPr/>
          <p:nvPr/>
        </p:nvSpPr>
        <p:spPr>
          <a:xfrm>
            <a:off x="5477821" y="4738884"/>
            <a:ext cx="190500" cy="2060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直線矢印コネクタ 15">
            <a:extLst>
              <a:ext uri="{FF2B5EF4-FFF2-40B4-BE49-F238E27FC236}">
                <a16:creationId xmlns:a16="http://schemas.microsoft.com/office/drawing/2014/main" id="{90010375-BBC5-AE58-04F7-99D431379E3B}"/>
              </a:ext>
            </a:extLst>
          </p:cNvPr>
          <p:cNvCxnSpPr/>
          <p:nvPr/>
        </p:nvCxnSpPr>
        <p:spPr>
          <a:xfrm>
            <a:off x="5006252" y="5002999"/>
            <a:ext cx="60371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16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26B139D1-6CF5-78E0-D46C-439C409D604F}"/>
              </a:ext>
            </a:extLst>
          </p:cNvPr>
          <p:cNvSpPr>
            <a:spLocks noGrp="1"/>
          </p:cNvSpPr>
          <p:nvPr>
            <p:ph type="ftr" sz="quarter" idx="11"/>
          </p:nvPr>
        </p:nvSpPr>
        <p:spPr/>
        <p:txBody>
          <a:bodyPr/>
          <a:lstStyle/>
          <a:p>
            <a:r>
              <a:rPr lang="en-US"/>
              <a:t>TTC2022@Aomori</a:t>
            </a:r>
          </a:p>
        </p:txBody>
      </p:sp>
      <p:sp>
        <p:nvSpPr>
          <p:cNvPr id="5" name="スライド番号プレースホルダー 4">
            <a:extLst>
              <a:ext uri="{FF2B5EF4-FFF2-40B4-BE49-F238E27FC236}">
                <a16:creationId xmlns:a16="http://schemas.microsoft.com/office/drawing/2014/main" id="{5EB3175F-E862-27BC-BDA1-EA7F54480564}"/>
              </a:ext>
            </a:extLst>
          </p:cNvPr>
          <p:cNvSpPr>
            <a:spLocks noGrp="1"/>
          </p:cNvSpPr>
          <p:nvPr>
            <p:ph type="sldNum" sz="quarter" idx="12"/>
          </p:nvPr>
        </p:nvSpPr>
        <p:spPr/>
        <p:txBody>
          <a:bodyPr/>
          <a:lstStyle/>
          <a:p>
            <a:fld id="{098C2344-2581-4ED6-838D-11BF13A39D3C}" type="slidenum">
              <a:rPr lang="en-US" smtClean="0"/>
              <a:t>13</a:t>
            </a:fld>
            <a:endParaRPr lang="en-US"/>
          </a:p>
        </p:txBody>
      </p:sp>
      <p:pic>
        <p:nvPicPr>
          <p:cNvPr id="7" name="図 6">
            <a:extLst>
              <a:ext uri="{FF2B5EF4-FFF2-40B4-BE49-F238E27FC236}">
                <a16:creationId xmlns:a16="http://schemas.microsoft.com/office/drawing/2014/main" id="{853A9DAB-8CCC-6582-7CA6-9C25141992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812" r="29942"/>
          <a:stretch/>
        </p:blipFill>
        <p:spPr>
          <a:xfrm>
            <a:off x="872035" y="1155700"/>
            <a:ext cx="2882900" cy="4390624"/>
          </a:xfrm>
          <a:prstGeom prst="rect">
            <a:avLst/>
          </a:prstGeom>
          <a:ln w="28575">
            <a:solidFill>
              <a:schemeClr val="tx1"/>
            </a:solidFill>
          </a:ln>
        </p:spPr>
      </p:pic>
      <p:pic>
        <p:nvPicPr>
          <p:cNvPr id="8" name="図 7">
            <a:extLst>
              <a:ext uri="{FF2B5EF4-FFF2-40B4-BE49-F238E27FC236}">
                <a16:creationId xmlns:a16="http://schemas.microsoft.com/office/drawing/2014/main" id="{418A3143-69E4-B9EF-1550-6718FCBA7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34" y="1119982"/>
            <a:ext cx="3456000" cy="2592000"/>
          </a:xfrm>
          <a:prstGeom prst="rect">
            <a:avLst/>
          </a:prstGeom>
          <a:ln w="28575">
            <a:solidFill>
              <a:schemeClr val="tx1"/>
            </a:solidFill>
          </a:ln>
        </p:spPr>
      </p:pic>
      <p:pic>
        <p:nvPicPr>
          <p:cNvPr id="9" name="図 8">
            <a:extLst>
              <a:ext uri="{FF2B5EF4-FFF2-40B4-BE49-F238E27FC236}">
                <a16:creationId xmlns:a16="http://schemas.microsoft.com/office/drawing/2014/main" id="{D9B8C774-2C2C-5651-B949-4EA77B825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159" y="1119982"/>
            <a:ext cx="3456000" cy="2592000"/>
          </a:xfrm>
          <a:prstGeom prst="rect">
            <a:avLst/>
          </a:prstGeom>
          <a:ln w="28575">
            <a:solidFill>
              <a:schemeClr val="tx1"/>
            </a:solidFill>
          </a:ln>
        </p:spPr>
      </p:pic>
      <p:pic>
        <p:nvPicPr>
          <p:cNvPr id="10" name="図 9">
            <a:extLst>
              <a:ext uri="{FF2B5EF4-FFF2-40B4-BE49-F238E27FC236}">
                <a16:creationId xmlns:a16="http://schemas.microsoft.com/office/drawing/2014/main" id="{9B2BA113-31BE-E960-79F6-0B600A4105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3034" y="4129475"/>
            <a:ext cx="3456000" cy="2592000"/>
          </a:xfrm>
          <a:prstGeom prst="rect">
            <a:avLst/>
          </a:prstGeom>
          <a:ln w="28575">
            <a:solidFill>
              <a:schemeClr val="tx1"/>
            </a:solidFill>
          </a:ln>
        </p:spPr>
      </p:pic>
      <p:sp>
        <p:nvSpPr>
          <p:cNvPr id="11" name="テキスト ボックス 10">
            <a:extLst>
              <a:ext uri="{FF2B5EF4-FFF2-40B4-BE49-F238E27FC236}">
                <a16:creationId xmlns:a16="http://schemas.microsoft.com/office/drawing/2014/main" id="{D014CE00-12AE-FAB5-DC69-44A9798FE2F3}"/>
              </a:ext>
            </a:extLst>
          </p:cNvPr>
          <p:cNvSpPr txBox="1"/>
          <p:nvPr/>
        </p:nvSpPr>
        <p:spPr>
          <a:xfrm>
            <a:off x="528102" y="5593152"/>
            <a:ext cx="3570766" cy="923330"/>
          </a:xfrm>
          <a:prstGeom prst="rect">
            <a:avLst/>
          </a:prstGeom>
          <a:noFill/>
        </p:spPr>
        <p:txBody>
          <a:bodyPr wrap="square" rtlCol="0">
            <a:spAutoFit/>
          </a:bodyPr>
          <a:lstStyle/>
          <a:p>
            <a:r>
              <a:rPr kumimoji="1" lang="en-US" altLang="ja-JP" dirty="0"/>
              <a:t>Before HHPR, input coupler and HOM dampers were dismounted in a clean booth.</a:t>
            </a:r>
            <a:endParaRPr kumimoji="1" lang="ja-JP" altLang="en-US" dirty="0"/>
          </a:p>
        </p:txBody>
      </p:sp>
      <p:sp>
        <p:nvSpPr>
          <p:cNvPr id="12" name="テキスト ボックス 11">
            <a:extLst>
              <a:ext uri="{FF2B5EF4-FFF2-40B4-BE49-F238E27FC236}">
                <a16:creationId xmlns:a16="http://schemas.microsoft.com/office/drawing/2014/main" id="{309915FE-CA73-CE5C-525C-43A6E165CB8B}"/>
              </a:ext>
            </a:extLst>
          </p:cNvPr>
          <p:cNvSpPr txBox="1"/>
          <p:nvPr/>
        </p:nvSpPr>
        <p:spPr>
          <a:xfrm>
            <a:off x="1289808" y="1155700"/>
            <a:ext cx="2047355" cy="338554"/>
          </a:xfrm>
          <a:prstGeom prst="rect">
            <a:avLst/>
          </a:prstGeom>
          <a:solidFill>
            <a:schemeClr val="tx1"/>
          </a:solidFill>
        </p:spPr>
        <p:txBody>
          <a:bodyPr wrap="none" rtlCol="0">
            <a:spAutoFit/>
          </a:bodyPr>
          <a:lstStyle/>
          <a:p>
            <a:r>
              <a:rPr kumimoji="1" lang="en-US" altLang="ja-JP" sz="1600" dirty="0">
                <a:solidFill>
                  <a:schemeClr val="bg1"/>
                </a:solidFill>
              </a:rPr>
              <a:t>Removing Coupler</a:t>
            </a:r>
            <a:endParaRPr kumimoji="1" lang="ja-JP" altLang="en-US" sz="1600" dirty="0">
              <a:solidFill>
                <a:schemeClr val="bg1"/>
              </a:solidFill>
            </a:endParaRPr>
          </a:p>
        </p:txBody>
      </p:sp>
      <p:sp>
        <p:nvSpPr>
          <p:cNvPr id="13" name="テキスト ボックス 12">
            <a:extLst>
              <a:ext uri="{FF2B5EF4-FFF2-40B4-BE49-F238E27FC236}">
                <a16:creationId xmlns:a16="http://schemas.microsoft.com/office/drawing/2014/main" id="{A9242B33-2344-9CD5-DEC3-D8886D09C099}"/>
              </a:ext>
            </a:extLst>
          </p:cNvPr>
          <p:cNvSpPr txBox="1"/>
          <p:nvPr/>
        </p:nvSpPr>
        <p:spPr>
          <a:xfrm>
            <a:off x="5371113" y="3337711"/>
            <a:ext cx="4762842" cy="338554"/>
          </a:xfrm>
          <a:prstGeom prst="rect">
            <a:avLst/>
          </a:prstGeom>
          <a:solidFill>
            <a:schemeClr val="tx1"/>
          </a:solidFill>
        </p:spPr>
        <p:txBody>
          <a:bodyPr wrap="none" rtlCol="0">
            <a:spAutoFit/>
          </a:bodyPr>
          <a:lstStyle/>
          <a:p>
            <a:r>
              <a:rPr lang="en-US" altLang="ja-JP" sz="1600" dirty="0">
                <a:solidFill>
                  <a:schemeClr val="bg1"/>
                </a:solidFill>
              </a:rPr>
              <a:t>Removing HOM dampers and vacuum system</a:t>
            </a:r>
            <a:endParaRPr kumimoji="1" lang="ja-JP" altLang="en-US" sz="1600" dirty="0">
              <a:solidFill>
                <a:schemeClr val="bg1"/>
              </a:solidFill>
            </a:endParaRPr>
          </a:p>
        </p:txBody>
      </p:sp>
      <p:pic>
        <p:nvPicPr>
          <p:cNvPr id="14" name="図 13">
            <a:extLst>
              <a:ext uri="{FF2B5EF4-FFF2-40B4-BE49-F238E27FC236}">
                <a16:creationId xmlns:a16="http://schemas.microsoft.com/office/drawing/2014/main" id="{EE4F2A30-612D-4EF8-A2B2-632D83F6CD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178"/>
          <a:stretch/>
        </p:blipFill>
        <p:spPr>
          <a:xfrm>
            <a:off x="8278444" y="4129475"/>
            <a:ext cx="2931430" cy="2592000"/>
          </a:xfrm>
          <a:prstGeom prst="rect">
            <a:avLst/>
          </a:prstGeom>
          <a:ln w="28575">
            <a:solidFill>
              <a:schemeClr val="tx1"/>
            </a:solidFill>
          </a:ln>
        </p:spPr>
      </p:pic>
      <p:sp>
        <p:nvSpPr>
          <p:cNvPr id="15" name="タイトル 1">
            <a:extLst>
              <a:ext uri="{FF2B5EF4-FFF2-40B4-BE49-F238E27FC236}">
                <a16:creationId xmlns:a16="http://schemas.microsoft.com/office/drawing/2014/main" id="{FF228BE2-BFC2-CDBA-8D0B-B729139041E8}"/>
              </a:ext>
            </a:extLst>
          </p:cNvPr>
          <p:cNvSpPr>
            <a:spLocks noGrp="1"/>
          </p:cNvSpPr>
          <p:nvPr>
            <p:ph type="title"/>
          </p:nvPr>
        </p:nvSpPr>
        <p:spPr>
          <a:xfrm>
            <a:off x="965200" y="341518"/>
            <a:ext cx="10515600" cy="542519"/>
          </a:xfrm>
        </p:spPr>
        <p:txBody>
          <a:bodyPr>
            <a:normAutofit fontScale="90000"/>
          </a:bodyPr>
          <a:lstStyle/>
          <a:p>
            <a:r>
              <a:rPr lang="en-US" dirty="0"/>
              <a:t>Horizontal High </a:t>
            </a:r>
            <a:r>
              <a:rPr lang="en-US" altLang="ja-JP" dirty="0"/>
              <a:t>Pressure</a:t>
            </a:r>
            <a:r>
              <a:rPr lang="en-US" dirty="0"/>
              <a:t> Rinsing (HHPR)</a:t>
            </a:r>
          </a:p>
        </p:txBody>
      </p:sp>
      <p:sp>
        <p:nvSpPr>
          <p:cNvPr id="16" name="テキスト ボックス 15">
            <a:extLst>
              <a:ext uri="{FF2B5EF4-FFF2-40B4-BE49-F238E27FC236}">
                <a16:creationId xmlns:a16="http://schemas.microsoft.com/office/drawing/2014/main" id="{69928A32-0799-A338-C562-31B412F5C00F}"/>
              </a:ext>
            </a:extLst>
          </p:cNvPr>
          <p:cNvSpPr txBox="1"/>
          <p:nvPr/>
        </p:nvSpPr>
        <p:spPr>
          <a:xfrm>
            <a:off x="4297756" y="6361899"/>
            <a:ext cx="2538049" cy="338554"/>
          </a:xfrm>
          <a:prstGeom prst="rect">
            <a:avLst/>
          </a:prstGeom>
          <a:solidFill>
            <a:schemeClr val="tx1"/>
          </a:solidFill>
        </p:spPr>
        <p:txBody>
          <a:bodyPr wrap="square" rtlCol="0">
            <a:spAutoFit/>
          </a:bodyPr>
          <a:lstStyle/>
          <a:p>
            <a:r>
              <a:rPr lang="en-US" altLang="ja-JP" sz="1600" dirty="0">
                <a:solidFill>
                  <a:schemeClr val="bg1"/>
                </a:solidFill>
              </a:rPr>
              <a:t>Setting HHPR Apparatus</a:t>
            </a:r>
            <a:endParaRPr kumimoji="1" lang="ja-JP" altLang="en-US" sz="1600" dirty="0">
              <a:solidFill>
                <a:schemeClr val="bg1"/>
              </a:solidFill>
            </a:endParaRPr>
          </a:p>
        </p:txBody>
      </p:sp>
      <p:sp>
        <p:nvSpPr>
          <p:cNvPr id="17" name="テキスト ボックス 16">
            <a:extLst>
              <a:ext uri="{FF2B5EF4-FFF2-40B4-BE49-F238E27FC236}">
                <a16:creationId xmlns:a16="http://schemas.microsoft.com/office/drawing/2014/main" id="{3CB10688-1579-863C-C964-A26B989A29F4}"/>
              </a:ext>
            </a:extLst>
          </p:cNvPr>
          <p:cNvSpPr txBox="1"/>
          <p:nvPr/>
        </p:nvSpPr>
        <p:spPr>
          <a:xfrm>
            <a:off x="8313139" y="6347205"/>
            <a:ext cx="2862040" cy="338554"/>
          </a:xfrm>
          <a:prstGeom prst="rect">
            <a:avLst/>
          </a:prstGeom>
          <a:solidFill>
            <a:schemeClr val="tx1"/>
          </a:solidFill>
        </p:spPr>
        <p:txBody>
          <a:bodyPr wrap="square" rtlCol="0">
            <a:spAutoFit/>
          </a:bodyPr>
          <a:lstStyle/>
          <a:p>
            <a:r>
              <a:rPr lang="en-US" altLang="ja-JP" sz="1600" dirty="0">
                <a:solidFill>
                  <a:schemeClr val="bg1"/>
                </a:solidFill>
              </a:rPr>
              <a:t>Nozzle and Aspirator Head</a:t>
            </a:r>
            <a:endParaRPr kumimoji="1" lang="ja-JP" altLang="en-US" sz="1600" dirty="0">
              <a:solidFill>
                <a:schemeClr val="bg1"/>
              </a:solidFill>
            </a:endParaRPr>
          </a:p>
        </p:txBody>
      </p:sp>
    </p:spTree>
    <p:extLst>
      <p:ext uri="{BB962C8B-B14F-4D97-AF65-F5344CB8AC3E}">
        <p14:creationId xmlns:p14="http://schemas.microsoft.com/office/powerpoint/2010/main" val="263662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26B139D1-6CF5-78E0-D46C-439C409D604F}"/>
              </a:ext>
            </a:extLst>
          </p:cNvPr>
          <p:cNvSpPr>
            <a:spLocks noGrp="1"/>
          </p:cNvSpPr>
          <p:nvPr>
            <p:ph type="ftr" sz="quarter" idx="11"/>
          </p:nvPr>
        </p:nvSpPr>
        <p:spPr/>
        <p:txBody>
          <a:bodyPr/>
          <a:lstStyle/>
          <a:p>
            <a:r>
              <a:rPr lang="en-US"/>
              <a:t>TTC2022@Aomori</a:t>
            </a:r>
          </a:p>
        </p:txBody>
      </p:sp>
      <p:sp>
        <p:nvSpPr>
          <p:cNvPr id="5" name="スライド番号プレースホルダー 4">
            <a:extLst>
              <a:ext uri="{FF2B5EF4-FFF2-40B4-BE49-F238E27FC236}">
                <a16:creationId xmlns:a16="http://schemas.microsoft.com/office/drawing/2014/main" id="{5EB3175F-E862-27BC-BDA1-EA7F54480564}"/>
              </a:ext>
            </a:extLst>
          </p:cNvPr>
          <p:cNvSpPr>
            <a:spLocks noGrp="1"/>
          </p:cNvSpPr>
          <p:nvPr>
            <p:ph type="sldNum" sz="quarter" idx="12"/>
          </p:nvPr>
        </p:nvSpPr>
        <p:spPr/>
        <p:txBody>
          <a:bodyPr/>
          <a:lstStyle/>
          <a:p>
            <a:fld id="{098C2344-2581-4ED6-838D-11BF13A39D3C}" type="slidenum">
              <a:rPr lang="en-US" smtClean="0"/>
              <a:t>14</a:t>
            </a:fld>
            <a:endParaRPr lang="en-US"/>
          </a:p>
        </p:txBody>
      </p:sp>
      <p:sp>
        <p:nvSpPr>
          <p:cNvPr id="15" name="タイトル 1">
            <a:extLst>
              <a:ext uri="{FF2B5EF4-FFF2-40B4-BE49-F238E27FC236}">
                <a16:creationId xmlns:a16="http://schemas.microsoft.com/office/drawing/2014/main" id="{FF228BE2-BFC2-CDBA-8D0B-B729139041E8}"/>
              </a:ext>
            </a:extLst>
          </p:cNvPr>
          <p:cNvSpPr>
            <a:spLocks noGrp="1"/>
          </p:cNvSpPr>
          <p:nvPr>
            <p:ph type="title"/>
          </p:nvPr>
        </p:nvSpPr>
        <p:spPr>
          <a:xfrm>
            <a:off x="965200" y="341518"/>
            <a:ext cx="10515600" cy="542519"/>
          </a:xfrm>
        </p:spPr>
        <p:txBody>
          <a:bodyPr>
            <a:normAutofit fontScale="90000"/>
          </a:bodyPr>
          <a:lstStyle/>
          <a:p>
            <a:r>
              <a:rPr lang="en-US" dirty="0"/>
              <a:t>Horizontal High </a:t>
            </a:r>
            <a:r>
              <a:rPr lang="en-US" altLang="ja-JP" dirty="0"/>
              <a:t>Pressure</a:t>
            </a:r>
            <a:r>
              <a:rPr lang="en-US" dirty="0"/>
              <a:t> Rinsing (HHPR)</a:t>
            </a:r>
          </a:p>
        </p:txBody>
      </p:sp>
      <p:pic>
        <p:nvPicPr>
          <p:cNvPr id="2" name="図 1">
            <a:extLst>
              <a:ext uri="{FF2B5EF4-FFF2-40B4-BE49-F238E27FC236}">
                <a16:creationId xmlns:a16="http://schemas.microsoft.com/office/drawing/2014/main" id="{E7E623F6-C24B-373B-5FC9-5BDC242D13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68" r="-1579"/>
          <a:stretch/>
        </p:blipFill>
        <p:spPr>
          <a:xfrm>
            <a:off x="801030" y="1104877"/>
            <a:ext cx="3169514" cy="2592000"/>
          </a:xfrm>
          <a:prstGeom prst="rect">
            <a:avLst/>
          </a:prstGeom>
          <a:ln w="28575">
            <a:solidFill>
              <a:schemeClr val="tx1"/>
            </a:solidFill>
          </a:ln>
        </p:spPr>
      </p:pic>
      <p:pic>
        <p:nvPicPr>
          <p:cNvPr id="3" name="図 2">
            <a:extLst>
              <a:ext uri="{FF2B5EF4-FFF2-40B4-BE49-F238E27FC236}">
                <a16:creationId xmlns:a16="http://schemas.microsoft.com/office/drawing/2014/main" id="{17A889AE-901A-FA37-A464-0F96366D5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495" y="1104877"/>
            <a:ext cx="3456000" cy="2592000"/>
          </a:xfrm>
          <a:prstGeom prst="rect">
            <a:avLst/>
          </a:prstGeom>
          <a:ln w="28575">
            <a:solidFill>
              <a:schemeClr val="tx1"/>
            </a:solidFill>
          </a:ln>
        </p:spPr>
      </p:pic>
      <p:pic>
        <p:nvPicPr>
          <p:cNvPr id="6" name="図 5">
            <a:extLst>
              <a:ext uri="{FF2B5EF4-FFF2-40B4-BE49-F238E27FC236}">
                <a16:creationId xmlns:a16="http://schemas.microsoft.com/office/drawing/2014/main" id="{F27EB5FD-1D31-FC16-8CCA-C56BAE82A8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42"/>
          <a:stretch/>
        </p:blipFill>
        <p:spPr>
          <a:xfrm>
            <a:off x="800205" y="4005062"/>
            <a:ext cx="3171165" cy="2592000"/>
          </a:xfrm>
          <a:prstGeom prst="rect">
            <a:avLst/>
          </a:prstGeom>
          <a:ln w="28575">
            <a:solidFill>
              <a:schemeClr val="tx1"/>
            </a:solidFill>
          </a:ln>
        </p:spPr>
      </p:pic>
      <p:pic>
        <p:nvPicPr>
          <p:cNvPr id="18" name="図 17">
            <a:extLst>
              <a:ext uri="{FF2B5EF4-FFF2-40B4-BE49-F238E27FC236}">
                <a16:creationId xmlns:a16="http://schemas.microsoft.com/office/drawing/2014/main" id="{FD5C5DB4-ADEA-E126-F40B-F8E067AD4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0431" y="1105477"/>
            <a:ext cx="3454400" cy="2590800"/>
          </a:xfrm>
          <a:prstGeom prst="rect">
            <a:avLst/>
          </a:prstGeom>
          <a:ln w="28575">
            <a:solidFill>
              <a:schemeClr val="tx1"/>
            </a:solidFill>
          </a:ln>
        </p:spPr>
      </p:pic>
      <p:pic>
        <p:nvPicPr>
          <p:cNvPr id="19" name="図 18">
            <a:extLst>
              <a:ext uri="{FF2B5EF4-FFF2-40B4-BE49-F238E27FC236}">
                <a16:creationId xmlns:a16="http://schemas.microsoft.com/office/drawing/2014/main" id="{80D8CC4A-B87B-9902-588A-17F44F4C01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6495" y="4023062"/>
            <a:ext cx="3408001" cy="2556000"/>
          </a:xfrm>
          <a:prstGeom prst="rect">
            <a:avLst/>
          </a:prstGeom>
          <a:ln w="28575">
            <a:solidFill>
              <a:schemeClr val="tx1"/>
            </a:solidFill>
          </a:ln>
        </p:spPr>
      </p:pic>
      <p:sp>
        <p:nvSpPr>
          <p:cNvPr id="20" name="テキスト ボックス 19">
            <a:extLst>
              <a:ext uri="{FF2B5EF4-FFF2-40B4-BE49-F238E27FC236}">
                <a16:creationId xmlns:a16="http://schemas.microsoft.com/office/drawing/2014/main" id="{A4DD3388-B0A4-E7A3-5452-0304456C05C0}"/>
              </a:ext>
            </a:extLst>
          </p:cNvPr>
          <p:cNvSpPr txBox="1"/>
          <p:nvPr/>
        </p:nvSpPr>
        <p:spPr>
          <a:xfrm>
            <a:off x="1072767" y="1092200"/>
            <a:ext cx="2626040" cy="338554"/>
          </a:xfrm>
          <a:prstGeom prst="rect">
            <a:avLst/>
          </a:prstGeom>
          <a:solidFill>
            <a:schemeClr val="tx1"/>
          </a:solidFill>
        </p:spPr>
        <p:txBody>
          <a:bodyPr wrap="none" rtlCol="0">
            <a:spAutoFit/>
          </a:bodyPr>
          <a:lstStyle/>
          <a:p>
            <a:r>
              <a:rPr kumimoji="1" lang="en-US" altLang="ja-JP" sz="1600" dirty="0">
                <a:solidFill>
                  <a:schemeClr val="bg1"/>
                </a:solidFill>
              </a:rPr>
              <a:t>Opening Dummy Flange</a:t>
            </a:r>
            <a:endParaRPr kumimoji="1" lang="ja-JP" altLang="en-US" sz="1600" dirty="0">
              <a:solidFill>
                <a:schemeClr val="bg1"/>
              </a:solidFill>
            </a:endParaRPr>
          </a:p>
        </p:txBody>
      </p:sp>
      <p:sp>
        <p:nvSpPr>
          <p:cNvPr id="21" name="テキスト ボックス 20">
            <a:extLst>
              <a:ext uri="{FF2B5EF4-FFF2-40B4-BE49-F238E27FC236}">
                <a16:creationId xmlns:a16="http://schemas.microsoft.com/office/drawing/2014/main" id="{6F8FC792-CB39-7FB1-047E-4D95234699C6}"/>
              </a:ext>
            </a:extLst>
          </p:cNvPr>
          <p:cNvSpPr txBox="1"/>
          <p:nvPr/>
        </p:nvSpPr>
        <p:spPr>
          <a:xfrm>
            <a:off x="4637198" y="1092200"/>
            <a:ext cx="3063659" cy="338554"/>
          </a:xfrm>
          <a:prstGeom prst="rect">
            <a:avLst/>
          </a:prstGeom>
          <a:solidFill>
            <a:schemeClr val="tx1"/>
          </a:solidFill>
        </p:spPr>
        <p:txBody>
          <a:bodyPr wrap="none" rtlCol="0">
            <a:spAutoFit/>
          </a:bodyPr>
          <a:lstStyle/>
          <a:p>
            <a:r>
              <a:rPr kumimoji="1" lang="en-US" altLang="ja-JP" sz="1600" dirty="0">
                <a:solidFill>
                  <a:schemeClr val="bg1"/>
                </a:solidFill>
              </a:rPr>
              <a:t>Insert Automatic Drive Nozzle</a:t>
            </a:r>
            <a:endParaRPr kumimoji="1" lang="ja-JP" altLang="en-US" sz="1600" dirty="0">
              <a:solidFill>
                <a:schemeClr val="bg1"/>
              </a:solidFill>
            </a:endParaRPr>
          </a:p>
        </p:txBody>
      </p:sp>
      <p:sp>
        <p:nvSpPr>
          <p:cNvPr id="22" name="テキスト ボックス 21">
            <a:extLst>
              <a:ext uri="{FF2B5EF4-FFF2-40B4-BE49-F238E27FC236}">
                <a16:creationId xmlns:a16="http://schemas.microsoft.com/office/drawing/2014/main" id="{561556A1-B90C-D115-5C34-6839E08E833D}"/>
              </a:ext>
            </a:extLst>
          </p:cNvPr>
          <p:cNvSpPr txBox="1"/>
          <p:nvPr/>
        </p:nvSpPr>
        <p:spPr>
          <a:xfrm>
            <a:off x="9007085" y="1104877"/>
            <a:ext cx="2121093" cy="338554"/>
          </a:xfrm>
          <a:prstGeom prst="rect">
            <a:avLst/>
          </a:prstGeom>
          <a:solidFill>
            <a:schemeClr val="tx1"/>
          </a:solidFill>
        </p:spPr>
        <p:txBody>
          <a:bodyPr wrap="none" rtlCol="0">
            <a:spAutoFit/>
          </a:bodyPr>
          <a:lstStyle/>
          <a:p>
            <a:r>
              <a:rPr kumimoji="1" lang="en-US" altLang="ja-JP" sz="1600" dirty="0">
                <a:solidFill>
                  <a:schemeClr val="bg1"/>
                </a:solidFill>
              </a:rPr>
              <a:t>Rotating Water Jets</a:t>
            </a:r>
            <a:endParaRPr kumimoji="1" lang="ja-JP" altLang="en-US" sz="1600" dirty="0">
              <a:solidFill>
                <a:schemeClr val="bg1"/>
              </a:solidFill>
            </a:endParaRPr>
          </a:p>
        </p:txBody>
      </p:sp>
      <p:sp>
        <p:nvSpPr>
          <p:cNvPr id="23" name="テキスト ボックス 22">
            <a:extLst>
              <a:ext uri="{FF2B5EF4-FFF2-40B4-BE49-F238E27FC236}">
                <a16:creationId xmlns:a16="http://schemas.microsoft.com/office/drawing/2014/main" id="{BE6E697A-A31B-E632-BFBF-ECCBFBA485C8}"/>
              </a:ext>
            </a:extLst>
          </p:cNvPr>
          <p:cNvSpPr txBox="1"/>
          <p:nvPr/>
        </p:nvSpPr>
        <p:spPr>
          <a:xfrm>
            <a:off x="998228" y="6400280"/>
            <a:ext cx="2775119" cy="338554"/>
          </a:xfrm>
          <a:prstGeom prst="rect">
            <a:avLst/>
          </a:prstGeom>
          <a:solidFill>
            <a:schemeClr val="tx1"/>
          </a:solidFill>
        </p:spPr>
        <p:txBody>
          <a:bodyPr wrap="none" rtlCol="0">
            <a:spAutoFit/>
          </a:bodyPr>
          <a:lstStyle/>
          <a:p>
            <a:r>
              <a:rPr kumimoji="1" lang="en-US" altLang="ja-JP" sz="1600" dirty="0">
                <a:solidFill>
                  <a:schemeClr val="bg1"/>
                </a:solidFill>
              </a:rPr>
              <a:t>High Pressure Water Pump</a:t>
            </a:r>
            <a:endParaRPr kumimoji="1" lang="ja-JP" altLang="en-US" sz="1600" dirty="0">
              <a:solidFill>
                <a:schemeClr val="bg1"/>
              </a:solidFill>
            </a:endParaRPr>
          </a:p>
        </p:txBody>
      </p:sp>
      <p:sp>
        <p:nvSpPr>
          <p:cNvPr id="24" name="テキスト ボックス 23">
            <a:extLst>
              <a:ext uri="{FF2B5EF4-FFF2-40B4-BE49-F238E27FC236}">
                <a16:creationId xmlns:a16="http://schemas.microsoft.com/office/drawing/2014/main" id="{75134D0D-C8BF-FE4B-8486-60357BF1CAF5}"/>
              </a:ext>
            </a:extLst>
          </p:cNvPr>
          <p:cNvSpPr txBox="1"/>
          <p:nvPr/>
        </p:nvSpPr>
        <p:spPr>
          <a:xfrm>
            <a:off x="5205371" y="6382921"/>
            <a:ext cx="1781257" cy="338554"/>
          </a:xfrm>
          <a:prstGeom prst="rect">
            <a:avLst/>
          </a:prstGeom>
          <a:solidFill>
            <a:schemeClr val="tx1"/>
          </a:solidFill>
        </p:spPr>
        <p:txBody>
          <a:bodyPr wrap="none" rtlCol="0">
            <a:spAutoFit/>
          </a:bodyPr>
          <a:lstStyle/>
          <a:p>
            <a:r>
              <a:rPr kumimoji="1" lang="en-US" altLang="ja-JP" sz="1600" dirty="0">
                <a:solidFill>
                  <a:schemeClr val="bg1"/>
                </a:solidFill>
              </a:rPr>
              <a:t>Aspirator Pumps</a:t>
            </a:r>
            <a:endParaRPr kumimoji="1" lang="ja-JP" altLang="en-US" sz="1600" dirty="0">
              <a:solidFill>
                <a:schemeClr val="bg1"/>
              </a:solidFill>
            </a:endParaRPr>
          </a:p>
        </p:txBody>
      </p:sp>
      <p:pic>
        <p:nvPicPr>
          <p:cNvPr id="25" name="図 24">
            <a:extLst>
              <a:ext uri="{FF2B5EF4-FFF2-40B4-BE49-F238E27FC236}">
                <a16:creationId xmlns:a16="http://schemas.microsoft.com/office/drawing/2014/main" id="{7353A707-CAE9-A288-197E-878DBF5448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471" r="14553"/>
          <a:stretch/>
        </p:blipFill>
        <p:spPr>
          <a:xfrm>
            <a:off x="8776847" y="3811154"/>
            <a:ext cx="2581569" cy="2979817"/>
          </a:xfrm>
          <a:prstGeom prst="rect">
            <a:avLst/>
          </a:prstGeom>
          <a:ln w="28575">
            <a:solidFill>
              <a:schemeClr val="tx1"/>
            </a:solidFill>
          </a:ln>
        </p:spPr>
      </p:pic>
      <p:sp>
        <p:nvSpPr>
          <p:cNvPr id="26" name="テキスト ボックス 25">
            <a:extLst>
              <a:ext uri="{FF2B5EF4-FFF2-40B4-BE49-F238E27FC236}">
                <a16:creationId xmlns:a16="http://schemas.microsoft.com/office/drawing/2014/main" id="{BEBFAB14-0FDD-8B4C-9059-ADDC9EE949E9}"/>
              </a:ext>
            </a:extLst>
          </p:cNvPr>
          <p:cNvSpPr txBox="1"/>
          <p:nvPr/>
        </p:nvSpPr>
        <p:spPr>
          <a:xfrm>
            <a:off x="8856402" y="6481778"/>
            <a:ext cx="2422458" cy="338554"/>
          </a:xfrm>
          <a:prstGeom prst="rect">
            <a:avLst/>
          </a:prstGeom>
          <a:solidFill>
            <a:schemeClr val="tx1"/>
          </a:solidFill>
        </p:spPr>
        <p:txBody>
          <a:bodyPr wrap="none" rtlCol="0">
            <a:spAutoFit/>
          </a:bodyPr>
          <a:lstStyle/>
          <a:p>
            <a:r>
              <a:rPr kumimoji="1" lang="en-US" altLang="ja-JP" sz="1600" dirty="0">
                <a:solidFill>
                  <a:schemeClr val="bg1"/>
                </a:solidFill>
              </a:rPr>
              <a:t>Evacuation after HHPR</a:t>
            </a:r>
            <a:endParaRPr kumimoji="1" lang="ja-JP" altLang="en-US" sz="1600" dirty="0">
              <a:solidFill>
                <a:schemeClr val="bg1"/>
              </a:solidFill>
            </a:endParaRPr>
          </a:p>
        </p:txBody>
      </p:sp>
      <p:sp>
        <p:nvSpPr>
          <p:cNvPr id="27" name="テキスト ボックス 26">
            <a:extLst>
              <a:ext uri="{FF2B5EF4-FFF2-40B4-BE49-F238E27FC236}">
                <a16:creationId xmlns:a16="http://schemas.microsoft.com/office/drawing/2014/main" id="{58BB034E-DB71-EEB6-7E64-F749B8435310}"/>
              </a:ext>
            </a:extLst>
          </p:cNvPr>
          <p:cNvSpPr txBox="1"/>
          <p:nvPr/>
        </p:nvSpPr>
        <p:spPr>
          <a:xfrm>
            <a:off x="8661254" y="5685676"/>
            <a:ext cx="2819546" cy="738664"/>
          </a:xfrm>
          <a:prstGeom prst="rect">
            <a:avLst/>
          </a:prstGeom>
          <a:solidFill>
            <a:schemeClr val="bg1"/>
          </a:solidFill>
        </p:spPr>
        <p:txBody>
          <a:bodyPr wrap="square" rtlCol="0">
            <a:spAutoFit/>
          </a:bodyPr>
          <a:lstStyle/>
          <a:p>
            <a:r>
              <a:rPr lang="en-US" altLang="ja-JP" sz="1400" dirty="0"/>
              <a:t>Cavity was dried up by evacuation before setting the coupler and HOM dampers. </a:t>
            </a:r>
            <a:endParaRPr kumimoji="1" lang="ja-JP" altLang="en-US" sz="1400" dirty="0"/>
          </a:p>
        </p:txBody>
      </p:sp>
    </p:spTree>
    <p:extLst>
      <p:ext uri="{BB962C8B-B14F-4D97-AF65-F5344CB8AC3E}">
        <p14:creationId xmlns:p14="http://schemas.microsoft.com/office/powerpoint/2010/main" val="3294132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26B139D1-6CF5-78E0-D46C-439C409D604F}"/>
              </a:ext>
            </a:extLst>
          </p:cNvPr>
          <p:cNvSpPr>
            <a:spLocks noGrp="1"/>
          </p:cNvSpPr>
          <p:nvPr>
            <p:ph type="ftr" sz="quarter" idx="11"/>
          </p:nvPr>
        </p:nvSpPr>
        <p:spPr/>
        <p:txBody>
          <a:bodyPr/>
          <a:lstStyle/>
          <a:p>
            <a:r>
              <a:rPr lang="en-US"/>
              <a:t>TTC2022@Aomori</a:t>
            </a:r>
          </a:p>
        </p:txBody>
      </p:sp>
      <p:sp>
        <p:nvSpPr>
          <p:cNvPr id="5" name="スライド番号プレースホルダー 4">
            <a:extLst>
              <a:ext uri="{FF2B5EF4-FFF2-40B4-BE49-F238E27FC236}">
                <a16:creationId xmlns:a16="http://schemas.microsoft.com/office/drawing/2014/main" id="{5EB3175F-E862-27BC-BDA1-EA7F54480564}"/>
              </a:ext>
            </a:extLst>
          </p:cNvPr>
          <p:cNvSpPr>
            <a:spLocks noGrp="1"/>
          </p:cNvSpPr>
          <p:nvPr>
            <p:ph type="sldNum" sz="quarter" idx="12"/>
          </p:nvPr>
        </p:nvSpPr>
        <p:spPr/>
        <p:txBody>
          <a:bodyPr/>
          <a:lstStyle/>
          <a:p>
            <a:fld id="{098C2344-2581-4ED6-838D-11BF13A39D3C}" type="slidenum">
              <a:rPr lang="en-US" smtClean="0"/>
              <a:t>15</a:t>
            </a:fld>
            <a:endParaRPr lang="en-US"/>
          </a:p>
        </p:txBody>
      </p:sp>
      <p:sp>
        <p:nvSpPr>
          <p:cNvPr id="15" name="タイトル 1">
            <a:extLst>
              <a:ext uri="{FF2B5EF4-FFF2-40B4-BE49-F238E27FC236}">
                <a16:creationId xmlns:a16="http://schemas.microsoft.com/office/drawing/2014/main" id="{FF228BE2-BFC2-CDBA-8D0B-B729139041E8}"/>
              </a:ext>
            </a:extLst>
          </p:cNvPr>
          <p:cNvSpPr>
            <a:spLocks noGrp="1"/>
          </p:cNvSpPr>
          <p:nvPr>
            <p:ph type="title"/>
          </p:nvPr>
        </p:nvSpPr>
        <p:spPr>
          <a:xfrm>
            <a:off x="965200" y="341518"/>
            <a:ext cx="10515600" cy="542519"/>
          </a:xfrm>
        </p:spPr>
        <p:txBody>
          <a:bodyPr>
            <a:normAutofit fontScale="90000"/>
          </a:bodyPr>
          <a:lstStyle/>
          <a:p>
            <a:r>
              <a:rPr lang="en-US" dirty="0"/>
              <a:t>Horizontal High </a:t>
            </a:r>
            <a:r>
              <a:rPr lang="en-US" altLang="ja-JP" dirty="0"/>
              <a:t>Pressure</a:t>
            </a:r>
            <a:r>
              <a:rPr lang="en-US" dirty="0"/>
              <a:t> Rinsing (HHPR)</a:t>
            </a:r>
          </a:p>
        </p:txBody>
      </p:sp>
      <p:pic>
        <p:nvPicPr>
          <p:cNvPr id="8" name="図 7" descr="屋内, ブルー, 座る, 電車 が含まれている画像&#10;&#10;自動的に生成された説明">
            <a:extLst>
              <a:ext uri="{FF2B5EF4-FFF2-40B4-BE49-F238E27FC236}">
                <a16:creationId xmlns:a16="http://schemas.microsoft.com/office/drawing/2014/main" id="{B7D79689-AD84-F198-5AB8-3E590C689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31" y="2031106"/>
            <a:ext cx="3907367" cy="2930525"/>
          </a:xfrm>
          <a:prstGeom prst="rect">
            <a:avLst/>
          </a:prstGeom>
        </p:spPr>
      </p:pic>
      <p:pic>
        <p:nvPicPr>
          <p:cNvPr id="10" name="図 9" descr="ブルー, 金属, 吊るす, 大きい が含まれている画像&#10;&#10;自動的に生成された説明">
            <a:extLst>
              <a:ext uri="{FF2B5EF4-FFF2-40B4-BE49-F238E27FC236}">
                <a16:creationId xmlns:a16="http://schemas.microsoft.com/office/drawing/2014/main" id="{21705954-D1E7-06D5-C113-F2FD2D571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800475" y="1898550"/>
            <a:ext cx="4591049" cy="3443287"/>
          </a:xfrm>
          <a:prstGeom prst="rect">
            <a:avLst/>
          </a:prstGeom>
        </p:spPr>
      </p:pic>
      <p:pic>
        <p:nvPicPr>
          <p:cNvPr id="12" name="図 11" descr="屋内, 散らかった, 項目, テーブル が含まれている画像&#10;&#10;自動的に生成された説明">
            <a:extLst>
              <a:ext uri="{FF2B5EF4-FFF2-40B4-BE49-F238E27FC236}">
                <a16:creationId xmlns:a16="http://schemas.microsoft.com/office/drawing/2014/main" id="{B3BB45A9-01B0-DF2E-F6B3-219A0EF2C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685881" y="2401787"/>
            <a:ext cx="3740150" cy="2805112"/>
          </a:xfrm>
          <a:prstGeom prst="rect">
            <a:avLst/>
          </a:prstGeom>
        </p:spPr>
      </p:pic>
      <p:sp>
        <p:nvSpPr>
          <p:cNvPr id="22" name="テキスト ボックス 21">
            <a:extLst>
              <a:ext uri="{FF2B5EF4-FFF2-40B4-BE49-F238E27FC236}">
                <a16:creationId xmlns:a16="http://schemas.microsoft.com/office/drawing/2014/main" id="{561556A1-B90C-D115-5C34-6839E08E833D}"/>
              </a:ext>
            </a:extLst>
          </p:cNvPr>
          <p:cNvSpPr txBox="1"/>
          <p:nvPr/>
        </p:nvSpPr>
        <p:spPr>
          <a:xfrm>
            <a:off x="4620274" y="1333596"/>
            <a:ext cx="3009157" cy="338554"/>
          </a:xfrm>
          <a:prstGeom prst="rect">
            <a:avLst/>
          </a:prstGeom>
          <a:solidFill>
            <a:schemeClr val="tx1"/>
          </a:solidFill>
        </p:spPr>
        <p:txBody>
          <a:bodyPr wrap="none" rtlCol="0">
            <a:spAutoFit/>
          </a:bodyPr>
          <a:lstStyle/>
          <a:p>
            <a:r>
              <a:rPr kumimoji="1" lang="en-US" altLang="ja-JP" sz="1600" dirty="0">
                <a:solidFill>
                  <a:schemeClr val="bg1"/>
                </a:solidFill>
              </a:rPr>
              <a:t>Water draining from LBP side</a:t>
            </a:r>
            <a:endParaRPr kumimoji="1" lang="ja-JP" altLang="en-US" sz="1600" dirty="0">
              <a:solidFill>
                <a:schemeClr val="bg1"/>
              </a:solidFill>
            </a:endParaRPr>
          </a:p>
        </p:txBody>
      </p:sp>
    </p:spTree>
    <p:extLst>
      <p:ext uri="{BB962C8B-B14F-4D97-AF65-F5344CB8AC3E}">
        <p14:creationId xmlns:p14="http://schemas.microsoft.com/office/powerpoint/2010/main" val="274553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p:txBody>
          <a:bodyPr>
            <a:normAutofit fontScale="90000"/>
          </a:bodyPr>
          <a:lstStyle/>
          <a:p>
            <a:r>
              <a:rPr lang="en-US" dirty="0"/>
              <a:t>HHPR Cavity History</a:t>
            </a:r>
          </a:p>
        </p:txBody>
      </p:sp>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dirty="0"/>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16</a:t>
            </a:fld>
            <a:endParaRPr lang="en-US"/>
          </a:p>
        </p:txBody>
      </p:sp>
      <p:sp>
        <p:nvSpPr>
          <p:cNvPr id="5" name="コンテンツ プレースホルダー 4">
            <a:extLst>
              <a:ext uri="{FF2B5EF4-FFF2-40B4-BE49-F238E27FC236}">
                <a16:creationId xmlns:a16="http://schemas.microsoft.com/office/drawing/2014/main" id="{60D41E5D-CF3C-A28B-0500-377B40038349}"/>
              </a:ext>
            </a:extLst>
          </p:cNvPr>
          <p:cNvSpPr>
            <a:spLocks noGrp="1"/>
          </p:cNvSpPr>
          <p:nvPr>
            <p:ph sz="half" idx="1"/>
          </p:nvPr>
        </p:nvSpPr>
        <p:spPr>
          <a:xfrm>
            <a:off x="838200" y="1245707"/>
            <a:ext cx="10642600" cy="2818294"/>
          </a:xfrm>
        </p:spPr>
        <p:txBody>
          <a:bodyPr>
            <a:normAutofit/>
          </a:bodyPr>
          <a:lstStyle/>
          <a:p>
            <a:r>
              <a:rPr lang="en-US" sz="2000" dirty="0"/>
              <a:t>we have done this HHPR process for three cavities</a:t>
            </a:r>
          </a:p>
          <a:p>
            <a:pPr>
              <a:buFont typeface="Wingdings" panose="05000000000000000000" pitchFamily="2" charset="2"/>
              <a:buChar char="Ø"/>
            </a:pPr>
            <a:r>
              <a:rPr lang="en-US" sz="2000" dirty="0"/>
              <a:t>B03</a:t>
            </a:r>
          </a:p>
          <a:p>
            <a:pPr lvl="1"/>
            <a:r>
              <a:rPr lang="en-US" sz="1800" dirty="0"/>
              <a:t>He leak -&gt; Repairing (Particle contamination) -&gt; Horizontal test (HT) -&gt; HHPR</a:t>
            </a:r>
          </a:p>
          <a:p>
            <a:pPr lvl="1"/>
            <a:r>
              <a:rPr lang="en-US" sz="1800" dirty="0"/>
              <a:t>-&gt; HT -&gt; Tunnel </a:t>
            </a:r>
          </a:p>
          <a:p>
            <a:pPr>
              <a:buFont typeface="Wingdings" panose="05000000000000000000" pitchFamily="2" charset="2"/>
              <a:buChar char="Ø"/>
            </a:pPr>
            <a:r>
              <a:rPr lang="en-US" sz="2000" dirty="0"/>
              <a:t>B04</a:t>
            </a:r>
          </a:p>
          <a:p>
            <a:pPr lvl="1"/>
            <a:r>
              <a:rPr lang="en-US" sz="1800" dirty="0"/>
              <a:t>Accidental air induction -&gt; HHPR -&gt; HT -&gt; Tunnel</a:t>
            </a:r>
          </a:p>
          <a:p>
            <a:pPr>
              <a:buFont typeface="Wingdings" panose="05000000000000000000" pitchFamily="2" charset="2"/>
              <a:buChar char="Ø"/>
            </a:pPr>
            <a:r>
              <a:rPr lang="en-US" sz="2000" dirty="0"/>
              <a:t>B02</a:t>
            </a:r>
          </a:p>
          <a:p>
            <a:pPr lvl="1"/>
            <a:r>
              <a:rPr lang="en-US" sz="1800" dirty="0"/>
              <a:t>Accidental air induction (little) -&gt; HHPR -&gt; HT -&gt; Tunnel</a:t>
            </a:r>
          </a:p>
        </p:txBody>
      </p:sp>
      <p:sp>
        <p:nvSpPr>
          <p:cNvPr id="8" name="コンテンツ プレースホルダー 5">
            <a:extLst>
              <a:ext uri="{FF2B5EF4-FFF2-40B4-BE49-F238E27FC236}">
                <a16:creationId xmlns:a16="http://schemas.microsoft.com/office/drawing/2014/main" id="{013698E7-7899-C3F3-0DAD-DF2F9667D4E0}"/>
              </a:ext>
            </a:extLst>
          </p:cNvPr>
          <p:cNvSpPr>
            <a:spLocks noGrp="1"/>
          </p:cNvSpPr>
          <p:nvPr>
            <p:ph sz="half" idx="13"/>
          </p:nvPr>
        </p:nvSpPr>
        <p:spPr>
          <a:xfrm>
            <a:off x="590550" y="4767547"/>
            <a:ext cx="11010900" cy="1700946"/>
          </a:xfrm>
        </p:spPr>
        <p:txBody>
          <a:bodyPr>
            <a:normAutofit/>
          </a:bodyPr>
          <a:lstStyle/>
          <a:p>
            <a:r>
              <a:rPr lang="en-US" dirty="0"/>
              <a:t>The cause of the degradation of …</a:t>
            </a:r>
          </a:p>
          <a:p>
            <a:r>
              <a:rPr lang="en-US" dirty="0"/>
              <a:t>These cavities have been found to be contaminating particles during repair or due to atmospheric intrusion.</a:t>
            </a:r>
          </a:p>
          <a:p>
            <a:r>
              <a:rPr lang="en-US" dirty="0"/>
              <a:t>High pressure rinsing is the most effective and direct solution of field emission due to particle.</a:t>
            </a:r>
          </a:p>
          <a:p>
            <a:r>
              <a:rPr lang="en-US" dirty="0"/>
              <a:t>These cavities are recovered and install to the tunnel and operation.</a:t>
            </a:r>
          </a:p>
        </p:txBody>
      </p:sp>
    </p:spTree>
    <p:extLst>
      <p:ext uri="{BB962C8B-B14F-4D97-AF65-F5344CB8AC3E}">
        <p14:creationId xmlns:p14="http://schemas.microsoft.com/office/powerpoint/2010/main" val="3230102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p:txBody>
          <a:bodyPr>
            <a:normAutofit fontScale="90000"/>
          </a:bodyPr>
          <a:lstStyle/>
          <a:p>
            <a:r>
              <a:rPr lang="en-US" dirty="0"/>
              <a:t>Cavity Performance Recovery</a:t>
            </a:r>
          </a:p>
        </p:txBody>
      </p:sp>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17</a:t>
            </a:fld>
            <a:endParaRPr lang="en-US"/>
          </a:p>
        </p:txBody>
      </p:sp>
      <p:pic>
        <p:nvPicPr>
          <p:cNvPr id="25" name="図 24">
            <a:extLst>
              <a:ext uri="{FF2B5EF4-FFF2-40B4-BE49-F238E27FC236}">
                <a16:creationId xmlns:a16="http://schemas.microsoft.com/office/drawing/2014/main" id="{963C8956-0709-D836-D6FE-B5591EA2AF1E}"/>
              </a:ext>
            </a:extLst>
          </p:cNvPr>
          <p:cNvPicPr>
            <a:picLocks noChangeAspect="1"/>
          </p:cNvPicPr>
          <p:nvPr/>
        </p:nvPicPr>
        <p:blipFill>
          <a:blip r:embed="rId2"/>
          <a:stretch>
            <a:fillRect/>
          </a:stretch>
        </p:blipFill>
        <p:spPr>
          <a:xfrm>
            <a:off x="699049" y="1023621"/>
            <a:ext cx="11078380" cy="3424768"/>
          </a:xfrm>
          <a:prstGeom prst="rect">
            <a:avLst/>
          </a:prstGeom>
        </p:spPr>
      </p:pic>
      <mc:AlternateContent xmlns:mc="http://schemas.openxmlformats.org/markup-compatibility/2006" xmlns:a14="http://schemas.microsoft.com/office/drawing/2010/main">
        <mc:Choice Requires="a14">
          <p:sp>
            <p:nvSpPr>
              <p:cNvPr id="27" name="コンテンツ プレースホルダー 5">
                <a:extLst>
                  <a:ext uri="{FF2B5EF4-FFF2-40B4-BE49-F238E27FC236}">
                    <a16:creationId xmlns:a16="http://schemas.microsoft.com/office/drawing/2014/main" id="{66BE65C9-E41A-C0A1-6FBA-70359C43D9D1}"/>
                  </a:ext>
                </a:extLst>
              </p:cNvPr>
              <p:cNvSpPr txBox="1">
                <a:spLocks/>
              </p:cNvSpPr>
              <p:nvPr/>
            </p:nvSpPr>
            <p:spPr>
              <a:xfrm>
                <a:off x="590550" y="4767547"/>
                <a:ext cx="11010900" cy="1224880"/>
              </a:xfrm>
              <a:prstGeom prst="rect">
                <a:avLst/>
              </a:prstGeom>
              <a:solidFill>
                <a:schemeClr val="bg1">
                  <a:lumMod val="95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Clr>
                    <a:srgbClr val="1F497D"/>
                  </a:buClr>
                  <a:buSzPct val="100000"/>
                  <a:buFontTx/>
                  <a:buNone/>
                  <a:defRPr sz="1600" b="1" kern="1200">
                    <a:solidFill>
                      <a:srgbClr val="1F497D"/>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eiryo UI" panose="020B0604030504040204" pitchFamily="50" charset="-128"/>
                    <a:ea typeface="Meiryo UI" panose="020B0604030504040204" pitchFamily="50" charset="-128"/>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eiryo UI" panose="020B0604030504040204" pitchFamily="50" charset="-128"/>
                    <a:ea typeface="Meiryo UI" panose="020B0604030504040204" pitchFamily="50" charset="-128"/>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eiryo UI" panose="020B0604030504040204" pitchFamily="50" charset="-128"/>
                    <a:ea typeface="Meiryo UI" panose="020B0604030504040204" pitchFamily="50" charset="-128"/>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All of the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𝑄</m:t>
                        </m:r>
                      </m:e>
                      <m:sub>
                        <m:r>
                          <a:rPr lang="en-US" b="1" i="1" dirty="0" smtClean="0">
                            <a:latin typeface="Cambria Math" panose="02040503050406030204" pitchFamily="18" charset="0"/>
                          </a:rPr>
                          <m:t>𝟎</m:t>
                        </m:r>
                      </m:sub>
                    </m:sSub>
                  </m:oMath>
                </a14:m>
                <a:r>
                  <a:rPr lang="en-US" dirty="0"/>
                  <a:t>  of cavity recovered after HHPR.</a:t>
                </a:r>
              </a:p>
              <a:p>
                <a:r>
                  <a:rPr lang="en-US" dirty="0"/>
                  <a:t>F. E. was reduced by HHPR.</a:t>
                </a:r>
              </a:p>
              <a:p>
                <a:r>
                  <a:rPr lang="en-US" dirty="0"/>
                  <a:t>The recovered </a:t>
                </a:r>
                <a14:m>
                  <m:oMath xmlns:m="http://schemas.openxmlformats.org/officeDocument/2006/math">
                    <m:sSub>
                      <m:sSubPr>
                        <m:ctrlPr>
                          <a:rPr lang="en-US" b="1" i="1" dirty="0" smtClean="0">
                            <a:latin typeface="Cambria Math" panose="02040503050406030204" pitchFamily="18" charset="0"/>
                          </a:rPr>
                        </m:ctrlPr>
                      </m:sSubPr>
                      <m:e>
                        <m:r>
                          <a:rPr lang="en-US" i="1" dirty="0" smtClean="0">
                            <a:latin typeface="Cambria Math" panose="02040503050406030204" pitchFamily="18" charset="0"/>
                          </a:rPr>
                          <m:t>𝑄</m:t>
                        </m:r>
                      </m:e>
                      <m:sub>
                        <m:r>
                          <a:rPr lang="en-US" i="1" dirty="0" smtClean="0">
                            <a:latin typeface="Cambria Math" panose="02040503050406030204" pitchFamily="18" charset="0"/>
                          </a:rPr>
                          <m:t>0</m:t>
                        </m:r>
                      </m:sub>
                    </m:sSub>
                  </m:oMath>
                </a14:m>
                <a:r>
                  <a:rPr lang="en-US" dirty="0"/>
                  <a:t> value is close to the </a:t>
                </a:r>
                <a14:m>
                  <m:oMath xmlns:m="http://schemas.openxmlformats.org/officeDocument/2006/math">
                    <m:sSub>
                      <m:sSubPr>
                        <m:ctrlPr>
                          <a:rPr lang="en-US" b="1" i="1" dirty="0" smtClean="0">
                            <a:latin typeface="Cambria Math" panose="02040503050406030204" pitchFamily="18" charset="0"/>
                          </a:rPr>
                        </m:ctrlPr>
                      </m:sSubPr>
                      <m:e>
                        <m:r>
                          <a:rPr lang="en-US" i="1" dirty="0" smtClean="0">
                            <a:latin typeface="Cambria Math" panose="02040503050406030204" pitchFamily="18" charset="0"/>
                          </a:rPr>
                          <m:t>𝑄</m:t>
                        </m:r>
                      </m:e>
                      <m:sub>
                        <m:r>
                          <a:rPr lang="en-US" i="1" dirty="0" smtClean="0">
                            <a:latin typeface="Cambria Math" panose="02040503050406030204" pitchFamily="18" charset="0"/>
                          </a:rPr>
                          <m:t>0</m:t>
                        </m:r>
                      </m:sub>
                    </m:sSub>
                  </m:oMath>
                </a14:m>
                <a:r>
                  <a:rPr lang="en-US" dirty="0"/>
                  <a:t> value at the beginning KEKB.</a:t>
                </a:r>
              </a:p>
            </p:txBody>
          </p:sp>
        </mc:Choice>
        <mc:Fallback xmlns="">
          <p:sp>
            <p:nvSpPr>
              <p:cNvPr id="27" name="コンテンツ プレースホルダー 5">
                <a:extLst>
                  <a:ext uri="{FF2B5EF4-FFF2-40B4-BE49-F238E27FC236}">
                    <a16:creationId xmlns:a16="http://schemas.microsoft.com/office/drawing/2014/main" id="{66BE65C9-E41A-C0A1-6FBA-70359C43D9D1}"/>
                  </a:ext>
                </a:extLst>
              </p:cNvPr>
              <p:cNvSpPr txBox="1">
                <a:spLocks noRot="1" noChangeAspect="1" noMove="1" noResize="1" noEditPoints="1" noAdjustHandles="1" noChangeArrowheads="1" noChangeShapeType="1" noTextEdit="1"/>
              </p:cNvSpPr>
              <p:nvPr/>
            </p:nvSpPr>
            <p:spPr>
              <a:xfrm>
                <a:off x="590550" y="4767547"/>
                <a:ext cx="11010900" cy="1224880"/>
              </a:xfrm>
              <a:prstGeom prst="rect">
                <a:avLst/>
              </a:prstGeom>
              <a:blipFill>
                <a:blip r:embed="rId3"/>
                <a:stretch>
                  <a:fillRect l="-332" t="-3483"/>
                </a:stretch>
              </a:blipFill>
            </p:spPr>
            <p:txBody>
              <a:bodyPr/>
              <a:lstStyle/>
              <a:p>
                <a:r>
                  <a:rPr lang="en-US">
                    <a:noFill/>
                  </a:rPr>
                  <a:t> </a:t>
                </a:r>
              </a:p>
            </p:txBody>
          </p:sp>
        </mc:Fallback>
      </mc:AlternateContent>
    </p:spTree>
    <p:extLst>
      <p:ext uri="{BB962C8B-B14F-4D97-AF65-F5344CB8AC3E}">
        <p14:creationId xmlns:p14="http://schemas.microsoft.com/office/powerpoint/2010/main" val="698432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p:txBody>
          <a:bodyPr>
            <a:normAutofit fontScale="90000"/>
          </a:bodyPr>
          <a:lstStyle/>
          <a:p>
            <a:r>
              <a:rPr lang="en-US" dirty="0"/>
              <a:t>Summary and Future Plan</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C3CE45F-7126-4096-9D08-FCF41320A6B7}"/>
                  </a:ext>
                </a:extLst>
              </p:cNvPr>
              <p:cNvSpPr>
                <a:spLocks noGrp="1"/>
              </p:cNvSpPr>
              <p:nvPr>
                <p:ph sz="half" idx="1"/>
              </p:nvPr>
            </p:nvSpPr>
            <p:spPr>
              <a:xfrm>
                <a:off x="838200" y="1245706"/>
                <a:ext cx="9893300" cy="5587912"/>
              </a:xfrm>
            </p:spPr>
            <p:txBody>
              <a:bodyPr>
                <a:normAutofit/>
              </a:bodyPr>
              <a:lstStyle/>
              <a:p>
                <a:pPr marL="0" indent="0">
                  <a:buNone/>
                </a:pPr>
                <a:r>
                  <a:rPr lang="en-US" altLang="ja-JP" sz="3000" dirty="0"/>
                  <a:t>Summary</a:t>
                </a:r>
              </a:p>
              <a:p>
                <a:r>
                  <a:rPr lang="en-US" altLang="ja-JP" dirty="0"/>
                  <a:t>The KER-type superconducting cavities are more than 20 years old, but most of them are still operational.</a:t>
                </a:r>
              </a:p>
              <a:p>
                <a:r>
                  <a:rPr lang="en-US" altLang="ja-JP" dirty="0"/>
                  <a:t>Though the </a:t>
                </a:r>
                <a14:m>
                  <m:oMath xmlns:m="http://schemas.openxmlformats.org/officeDocument/2006/math">
                    <m:sSub>
                      <m:sSubPr>
                        <m:ctrlPr>
                          <a:rPr lang="en-US" altLang="ja-JP" i="1" dirty="0" smtClean="0">
                            <a:latin typeface="Cambria Math" panose="02040503050406030204" pitchFamily="18" charset="0"/>
                          </a:rPr>
                        </m:ctrlPr>
                      </m:sSubPr>
                      <m:e>
                        <m:r>
                          <a:rPr lang="ja-JP" altLang="en-US" i="1" dirty="0" smtClean="0">
                            <a:latin typeface="Cambria Math" panose="02040503050406030204" pitchFamily="18" charset="0"/>
                          </a:rPr>
                          <m:t>𝑄</m:t>
                        </m:r>
                      </m:e>
                      <m:sub>
                        <m:r>
                          <a:rPr lang="en-US" altLang="ja-JP" i="1" dirty="0" smtClean="0">
                            <a:latin typeface="Cambria Math" panose="02040503050406030204" pitchFamily="18" charset="0"/>
                          </a:rPr>
                          <m:t>0</m:t>
                        </m:r>
                      </m:sub>
                    </m:sSub>
                  </m:oMath>
                </a14:m>
                <a:r>
                  <a:rPr lang="en-US" altLang="ja-JP" dirty="0"/>
                  <a:t> value and maximum voltage gradually decreased, there is no problem in operation, and it can be recovered by periodic RF aging.</a:t>
                </a:r>
              </a:p>
              <a:p>
                <a:r>
                  <a:rPr lang="en-US" altLang="ja-JP" dirty="0"/>
                  <a:t>The major problem that has occurred has been the leakage of some cavities.</a:t>
                </a:r>
              </a:p>
              <a:p>
                <a:r>
                  <a:rPr lang="en-US" altLang="ja-JP" dirty="0"/>
                  <a:t>The repair of the cavity leak has a high possibility of particle contamination in the cavity, and some cavities have performance degradation due to strong field emission after repair.</a:t>
                </a:r>
              </a:p>
              <a:p>
                <a:r>
                  <a:rPr lang="en-US" altLang="ja-JP" dirty="0"/>
                  <a:t>These could not be addressed by RF-aging and HPR was required and the HHPR system can recover these cavities performance.</a:t>
                </a:r>
              </a:p>
              <a:p>
                <a:r>
                  <a:rPr lang="en-US" altLang="ja-JP" dirty="0"/>
                  <a:t>The HHPR system does not require re-construction of modules, which is advantageous in terms of time and cost.</a:t>
                </a:r>
              </a:p>
              <a:p>
                <a:pPr marL="0" indent="0">
                  <a:buNone/>
                </a:pPr>
                <a:endParaRPr lang="en-US" altLang="ja-JP" dirty="0"/>
              </a:p>
            </p:txBody>
          </p:sp>
        </mc:Choice>
        <mc:Fallback xmlns="">
          <p:sp>
            <p:nvSpPr>
              <p:cNvPr id="3" name="コンテンツ プレースホルダー 2">
                <a:extLst>
                  <a:ext uri="{FF2B5EF4-FFF2-40B4-BE49-F238E27FC236}">
                    <a16:creationId xmlns:a16="http://schemas.microsoft.com/office/drawing/2014/main" id="{8C3CE45F-7126-4096-9D08-FCF41320A6B7}"/>
                  </a:ext>
                </a:extLst>
              </p:cNvPr>
              <p:cNvSpPr>
                <a:spLocks noGrp="1" noRot="1" noChangeAspect="1" noMove="1" noResize="1" noEditPoints="1" noAdjustHandles="1" noChangeArrowheads="1" noChangeShapeType="1" noTextEdit="1"/>
              </p:cNvSpPr>
              <p:nvPr>
                <p:ph sz="half" idx="1"/>
              </p:nvPr>
            </p:nvSpPr>
            <p:spPr>
              <a:xfrm>
                <a:off x="838200" y="1245706"/>
                <a:ext cx="9893300" cy="5587912"/>
              </a:xfrm>
              <a:blipFill>
                <a:blip r:embed="rId2"/>
                <a:stretch>
                  <a:fillRect l="-1480" t="-2290" r="-678"/>
                </a:stretch>
              </a:blipFill>
            </p:spPr>
            <p:txBody>
              <a:bodyPr/>
              <a:lstStyle/>
              <a:p>
                <a:r>
                  <a:rPr lang="ja-JP" altLang="en-US">
                    <a:noFill/>
                  </a:rPr>
                  <a:t> </a:t>
                </a:r>
              </a:p>
            </p:txBody>
          </p:sp>
        </mc:Fallback>
      </mc:AlternateContent>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18</a:t>
            </a:fld>
            <a:endParaRPr lang="en-US"/>
          </a:p>
        </p:txBody>
      </p:sp>
    </p:spTree>
    <p:extLst>
      <p:ext uri="{BB962C8B-B14F-4D97-AF65-F5344CB8AC3E}">
        <p14:creationId xmlns:p14="http://schemas.microsoft.com/office/powerpoint/2010/main" val="94939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p:txBody>
          <a:bodyPr>
            <a:normAutofit fontScale="90000"/>
          </a:bodyPr>
          <a:lstStyle/>
          <a:p>
            <a:r>
              <a:rPr lang="en-US" dirty="0"/>
              <a:t>Summary and Future Plan</a:t>
            </a:r>
          </a:p>
        </p:txBody>
      </p:sp>
      <p:sp>
        <p:nvSpPr>
          <p:cNvPr id="3" name="コンテンツ プレースホルダー 2">
            <a:extLst>
              <a:ext uri="{FF2B5EF4-FFF2-40B4-BE49-F238E27FC236}">
                <a16:creationId xmlns:a16="http://schemas.microsoft.com/office/drawing/2014/main" id="{8C3CE45F-7126-4096-9D08-FCF41320A6B7}"/>
              </a:ext>
            </a:extLst>
          </p:cNvPr>
          <p:cNvSpPr>
            <a:spLocks noGrp="1"/>
          </p:cNvSpPr>
          <p:nvPr>
            <p:ph sz="half" idx="1"/>
          </p:nvPr>
        </p:nvSpPr>
        <p:spPr>
          <a:xfrm>
            <a:off x="838200" y="1245706"/>
            <a:ext cx="11101754" cy="5587912"/>
          </a:xfrm>
        </p:spPr>
        <p:txBody>
          <a:bodyPr>
            <a:normAutofit/>
          </a:bodyPr>
          <a:lstStyle/>
          <a:p>
            <a:pPr marL="0" indent="0">
              <a:buNone/>
            </a:pPr>
            <a:r>
              <a:rPr lang="en-US" altLang="ja-JP" sz="3000" dirty="0"/>
              <a:t>Future Plan</a:t>
            </a:r>
          </a:p>
          <a:p>
            <a:r>
              <a:rPr lang="en-US" altLang="ja-JP" dirty="0"/>
              <a:t>HHPR applying to backup cavity. </a:t>
            </a:r>
          </a:p>
          <a:p>
            <a:r>
              <a:rPr lang="en-US" altLang="ja-JP" dirty="0"/>
              <a:t>HHPR without coupler removal</a:t>
            </a:r>
          </a:p>
          <a:p>
            <a:pPr lvl="1"/>
            <a:r>
              <a:rPr lang="en-US" altLang="ja-JP" dirty="0"/>
              <a:t>There is a danger of particle contamination when the coupler is removed, and the coupling may be changed.</a:t>
            </a:r>
          </a:p>
          <a:p>
            <a:pPr lvl="1"/>
            <a:r>
              <a:rPr lang="en-US" altLang="ja-JP" dirty="0"/>
              <a:t>We already tested “wet” coupler aging test.</a:t>
            </a:r>
          </a:p>
          <a:p>
            <a:pPr lvl="1"/>
            <a:r>
              <a:rPr lang="ja-JP" altLang="en-US" dirty="0"/>
              <a:t>１）</a:t>
            </a:r>
            <a:r>
              <a:rPr lang="en-US" altLang="ja-JP" dirty="0"/>
              <a:t>Coupler and ceramic RF windows set to test-stand in wet condition</a:t>
            </a:r>
            <a:endParaRPr lang="ja-JP" altLang="en-US" dirty="0"/>
          </a:p>
          <a:p>
            <a:pPr lvl="1"/>
            <a:r>
              <a:rPr lang="ja-JP" altLang="en-US" dirty="0"/>
              <a:t>２）</a:t>
            </a:r>
            <a:r>
              <a:rPr lang="en-US" altLang="ja-JP" dirty="0"/>
              <a:t>Vacuum drying, no baking</a:t>
            </a:r>
            <a:endParaRPr lang="ja-JP" altLang="en-US" dirty="0"/>
          </a:p>
          <a:p>
            <a:pPr lvl="1"/>
            <a:r>
              <a:rPr lang="ja-JP" altLang="en-US" dirty="0"/>
              <a:t>３）</a:t>
            </a:r>
            <a:r>
              <a:rPr lang="en-US" altLang="ja-JP" dirty="0"/>
              <a:t>Coupler pass the 800 kW </a:t>
            </a:r>
            <a:r>
              <a:rPr lang="en-US" altLang="ja-JP" dirty="0" err="1"/>
              <a:t>P</a:t>
            </a:r>
            <a:r>
              <a:rPr lang="en-US" altLang="ja-JP" baseline="-25000" dirty="0" err="1"/>
              <a:t>tr</a:t>
            </a:r>
            <a:r>
              <a:rPr lang="en-US" altLang="ja-JP" dirty="0"/>
              <a:t> RF aging.</a:t>
            </a:r>
            <a:r>
              <a:rPr lang="ja-JP" altLang="en-US" dirty="0"/>
              <a:t> </a:t>
            </a:r>
            <a:r>
              <a:rPr lang="en-US" altLang="ja-JP" dirty="0"/>
              <a:t>(pre-aging with bias voltage of ±2kV up to 150kW in total reflection</a:t>
            </a:r>
          </a:p>
          <a:p>
            <a:pPr lvl="1"/>
            <a:endParaRPr lang="en-US" altLang="ja-JP" dirty="0"/>
          </a:p>
          <a:p>
            <a:r>
              <a:rPr lang="en-US" altLang="ja-JP" dirty="0"/>
              <a:t>Compact HPR system capable of HPR in tunnels</a:t>
            </a:r>
          </a:p>
          <a:p>
            <a:pPr lvl="1"/>
            <a:r>
              <a:rPr lang="en-US" altLang="ja-JP" dirty="0"/>
              <a:t>A more simplified HHPR system would benefit from reduced risk of failure and savings in time, so it is planned to be upgraded.</a:t>
            </a:r>
          </a:p>
          <a:p>
            <a:endParaRPr lang="en-US" altLang="ja-JP" dirty="0"/>
          </a:p>
          <a:p>
            <a:pPr marL="0" indent="0">
              <a:buNone/>
            </a:pPr>
            <a:endParaRPr lang="en-US" altLang="ja-JP" dirty="0"/>
          </a:p>
        </p:txBody>
      </p:sp>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19</a:t>
            </a:fld>
            <a:endParaRPr lang="en-US"/>
          </a:p>
        </p:txBody>
      </p:sp>
    </p:spTree>
    <p:extLst>
      <p:ext uri="{BB962C8B-B14F-4D97-AF65-F5344CB8AC3E}">
        <p14:creationId xmlns:p14="http://schemas.microsoft.com/office/powerpoint/2010/main" val="244727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p:txBody>
          <a:bodyPr>
            <a:normAutofit fontScale="90000"/>
          </a:bodyPr>
          <a:lstStyle/>
          <a:p>
            <a:r>
              <a:rPr lang="en-US" dirty="0"/>
              <a:t>What is </a:t>
            </a:r>
            <a:r>
              <a:rPr lang="en-US" dirty="0" err="1"/>
              <a:t>SuperKEKB</a:t>
            </a:r>
            <a:r>
              <a:rPr lang="en-US" dirty="0"/>
              <a:t>?</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C3CE45F-7126-4096-9D08-FCF41320A6B7}"/>
                  </a:ext>
                </a:extLst>
              </p:cNvPr>
              <p:cNvSpPr>
                <a:spLocks noGrp="1"/>
              </p:cNvSpPr>
              <p:nvPr>
                <p:ph sz="half" idx="1"/>
              </p:nvPr>
            </p:nvSpPr>
            <p:spPr>
              <a:xfrm>
                <a:off x="838201" y="1245706"/>
                <a:ext cx="5802426" cy="5110643"/>
              </a:xfrm>
            </p:spPr>
            <p:txBody>
              <a:bodyPr wrap="square">
                <a:normAutofit fontScale="25000" lnSpcReduction="20000"/>
              </a:bodyPr>
              <a:lstStyle/>
              <a:p>
                <a:pPr>
                  <a:lnSpc>
                    <a:spcPct val="120000"/>
                  </a:lnSpc>
                </a:pPr>
                <a:r>
                  <a:rPr lang="en-US" sz="7200" dirty="0"/>
                  <a:t>e</a:t>
                </a:r>
                <a:r>
                  <a:rPr lang="en-US" sz="7200" baseline="30000" dirty="0"/>
                  <a:t>-</a:t>
                </a:r>
                <a:r>
                  <a:rPr lang="en-US" sz="7200" dirty="0"/>
                  <a:t>/e</a:t>
                </a:r>
                <a:r>
                  <a:rPr lang="en-US" sz="7200" baseline="30000" dirty="0"/>
                  <a:t>+</a:t>
                </a:r>
                <a:r>
                  <a:rPr lang="en-US" sz="7200" dirty="0"/>
                  <a:t> asymmetric energy collider for B-mesons production</a:t>
                </a:r>
              </a:p>
              <a:p>
                <a:pPr>
                  <a:lnSpc>
                    <a:spcPct val="120000"/>
                  </a:lnSpc>
                </a:pPr>
                <a:r>
                  <a:rPr lang="en-US" sz="7200" dirty="0"/>
                  <a:t>Belle II is an upgraded detector to allow the experiment to record the enormous numbers of particle processes</a:t>
                </a:r>
              </a:p>
              <a:p>
                <a:pPr>
                  <a:lnSpc>
                    <a:spcPct val="120000"/>
                  </a:lnSpc>
                </a:pPr>
                <a:r>
                  <a:rPr lang="en-US" sz="7200" dirty="0" err="1"/>
                  <a:t>SuperKEKB</a:t>
                </a:r>
                <a:r>
                  <a:rPr lang="en-US" sz="7200" dirty="0"/>
                  <a:t> is the successor accelerator that based on KEKB</a:t>
                </a:r>
              </a:p>
              <a:p>
                <a:pPr>
                  <a:lnSpc>
                    <a:spcPct val="120000"/>
                  </a:lnSpc>
                </a:pPr>
                <a:r>
                  <a:rPr lang="en-US" sz="7200" dirty="0"/>
                  <a:t>To achieve the highest luminosity </a:t>
                </a:r>
                <a14:m>
                  <m:oMath xmlns:m="http://schemas.openxmlformats.org/officeDocument/2006/math">
                    <m:r>
                      <a:rPr lang="en-US" sz="7200" i="1" dirty="0" smtClean="0">
                        <a:latin typeface="Cambria Math" panose="02040503050406030204" pitchFamily="18" charset="0"/>
                        <a:cs typeface="Times New Roman" panose="02020603050405020304" pitchFamily="18" charset="0"/>
                      </a:rPr>
                      <m:t>8</m:t>
                    </m:r>
                    <m:r>
                      <a:rPr lang="en-US" sz="7200" b="1" i="1" dirty="0" smtClean="0">
                        <a:latin typeface="Cambria Math" panose="02040503050406030204" pitchFamily="18" charset="0"/>
                        <a:cs typeface="Times New Roman" panose="02020603050405020304" pitchFamily="18" charset="0"/>
                      </a:rPr>
                      <m:t>×</m:t>
                    </m:r>
                    <m:r>
                      <a:rPr lang="en-US" sz="7200" i="1" dirty="0" smtClean="0">
                        <a:latin typeface="Cambria Math" panose="02040503050406030204" pitchFamily="18" charset="0"/>
                        <a:cs typeface="Times New Roman" panose="02020603050405020304" pitchFamily="18" charset="0"/>
                      </a:rPr>
                      <m:t>10</m:t>
                    </m:r>
                    <m:r>
                      <a:rPr lang="en-US" sz="7200" i="1" baseline="30000" dirty="0" smtClean="0">
                        <a:latin typeface="Cambria Math" panose="02040503050406030204" pitchFamily="18" charset="0"/>
                        <a:cs typeface="Times New Roman" panose="02020603050405020304" pitchFamily="18" charset="0"/>
                      </a:rPr>
                      <m:t>35 </m:t>
                    </m:r>
                    <m:r>
                      <a:rPr lang="en-US" sz="7200" b="1" i="1" dirty="0" smtClean="0">
                        <a:latin typeface="Cambria Math" panose="02040503050406030204" pitchFamily="18" charset="0"/>
                        <a:cs typeface="Times New Roman" panose="02020603050405020304" pitchFamily="18" charset="0"/>
                      </a:rPr>
                      <m:t> </m:t>
                    </m:r>
                    <m:sSup>
                      <m:sSupPr>
                        <m:ctrlPr>
                          <a:rPr lang="en-US" sz="7200" b="0" i="1" dirty="0" smtClean="0">
                            <a:latin typeface="Cambria Math" panose="02040503050406030204" pitchFamily="18" charset="0"/>
                            <a:cs typeface="Times New Roman" panose="02020603050405020304" pitchFamily="18" charset="0"/>
                          </a:rPr>
                        </m:ctrlPr>
                      </m:sSupPr>
                      <m:e>
                        <m:r>
                          <m:rPr>
                            <m:sty m:val="p"/>
                          </m:rPr>
                          <a:rPr lang="en-US" sz="7200" b="0" i="0" dirty="0" smtClean="0">
                            <a:latin typeface="Cambria Math" panose="02040503050406030204" pitchFamily="18" charset="0"/>
                            <a:cs typeface="Times New Roman" panose="02020603050405020304" pitchFamily="18" charset="0"/>
                          </a:rPr>
                          <m:t>cm</m:t>
                        </m:r>
                      </m:e>
                      <m:sup>
                        <m:r>
                          <a:rPr lang="en-US" sz="7200" b="0" i="0" dirty="0" smtClean="0">
                            <a:latin typeface="Cambria Math" panose="02040503050406030204" pitchFamily="18" charset="0"/>
                            <a:cs typeface="Times New Roman" panose="02020603050405020304" pitchFamily="18" charset="0"/>
                          </a:rPr>
                          <m:t>−2</m:t>
                        </m:r>
                      </m:sup>
                    </m:sSup>
                    <m:sSup>
                      <m:sSupPr>
                        <m:ctrlPr>
                          <a:rPr lang="en-US" sz="7200" b="0" i="1" dirty="0" smtClean="0">
                            <a:latin typeface="Cambria Math" panose="02040503050406030204" pitchFamily="18" charset="0"/>
                            <a:cs typeface="Times New Roman" panose="02020603050405020304" pitchFamily="18" charset="0"/>
                          </a:rPr>
                        </m:ctrlPr>
                      </m:sSupPr>
                      <m:e>
                        <m:r>
                          <m:rPr>
                            <m:sty m:val="p"/>
                          </m:rPr>
                          <a:rPr lang="en-US" sz="7200" b="0" i="0" dirty="0" smtClean="0">
                            <a:latin typeface="Cambria Math" panose="02040503050406030204" pitchFamily="18" charset="0"/>
                            <a:cs typeface="Times New Roman" panose="02020603050405020304" pitchFamily="18" charset="0"/>
                          </a:rPr>
                          <m:t>s</m:t>
                        </m:r>
                      </m:e>
                      <m:sup>
                        <m:r>
                          <a:rPr lang="en-US" sz="7200" b="0" i="0" dirty="0" smtClean="0">
                            <a:latin typeface="Cambria Math" panose="02040503050406030204" pitchFamily="18" charset="0"/>
                            <a:cs typeface="Times New Roman" panose="02020603050405020304" pitchFamily="18" charset="0"/>
                          </a:rPr>
                          <m:t>−1</m:t>
                        </m:r>
                      </m:sup>
                    </m:sSup>
                  </m:oMath>
                </a14:m>
                <a:r>
                  <a:rPr lang="en-US" sz="7200" dirty="0">
                    <a:cs typeface="Times New Roman" panose="02020603050405020304" pitchFamily="18" charset="0"/>
                  </a:rPr>
                  <a:t>, Nano-beam scheme and almost twice beam current as KEKB</a:t>
                </a:r>
              </a:p>
              <a:p>
                <a:pPr>
                  <a:lnSpc>
                    <a:spcPct val="120000"/>
                  </a:lnSpc>
                </a:pPr>
                <a:r>
                  <a:rPr lang="en-US" sz="7200" dirty="0">
                    <a:cs typeface="Times New Roman" panose="02020603050405020304" pitchFamily="18" charset="0"/>
                  </a:rPr>
                  <a:t>Phase III beam operation started in 2019</a:t>
                </a:r>
              </a:p>
              <a:p>
                <a:pPr>
                  <a:lnSpc>
                    <a:spcPct val="120000"/>
                  </a:lnSpc>
                </a:pPr>
                <a:r>
                  <a:rPr lang="en-US" sz="7200" dirty="0">
                    <a:cs typeface="Times New Roman" panose="02020603050405020304" pitchFamily="18" charset="0"/>
                  </a:rPr>
                  <a:t>Peak luminosity of </a:t>
                </a:r>
                <a14:m>
                  <m:oMath xmlns:m="http://schemas.openxmlformats.org/officeDocument/2006/math">
                    <m:r>
                      <a:rPr lang="en-US" sz="7200" b="0" i="1" dirty="0" smtClean="0">
                        <a:latin typeface="Cambria Math" panose="02040503050406030204" pitchFamily="18" charset="0"/>
                        <a:cs typeface="Times New Roman" panose="02020603050405020304" pitchFamily="18" charset="0"/>
                      </a:rPr>
                      <m:t>4.65</m:t>
                    </m:r>
                    <m:r>
                      <a:rPr lang="en-US" sz="7200" b="1" i="1" dirty="0" smtClean="0">
                        <a:latin typeface="Cambria Math" panose="02040503050406030204" pitchFamily="18" charset="0"/>
                        <a:cs typeface="Times New Roman" panose="02020603050405020304" pitchFamily="18" charset="0"/>
                      </a:rPr>
                      <m:t>×</m:t>
                    </m:r>
                    <m:r>
                      <a:rPr lang="en-US" sz="7200" i="1" dirty="0" smtClean="0">
                        <a:latin typeface="Cambria Math" panose="02040503050406030204" pitchFamily="18" charset="0"/>
                        <a:cs typeface="Times New Roman" panose="02020603050405020304" pitchFamily="18" charset="0"/>
                      </a:rPr>
                      <m:t>10</m:t>
                    </m:r>
                    <m:r>
                      <a:rPr lang="en-US" sz="7200" i="1" baseline="30000" dirty="0" smtClean="0">
                        <a:latin typeface="Cambria Math" panose="02040503050406030204" pitchFamily="18" charset="0"/>
                        <a:cs typeface="Times New Roman" panose="02020603050405020304" pitchFamily="18" charset="0"/>
                      </a:rPr>
                      <m:t>3</m:t>
                    </m:r>
                    <m:r>
                      <a:rPr lang="en-US" sz="7200" b="0" i="1" baseline="30000" dirty="0" smtClean="0">
                        <a:latin typeface="Cambria Math" panose="02040503050406030204" pitchFamily="18" charset="0"/>
                        <a:cs typeface="Times New Roman" panose="02020603050405020304" pitchFamily="18" charset="0"/>
                      </a:rPr>
                      <m:t>4</m:t>
                    </m:r>
                    <m:r>
                      <a:rPr lang="en-US" sz="7200" i="1" baseline="30000" dirty="0" smtClean="0">
                        <a:latin typeface="Cambria Math" panose="02040503050406030204" pitchFamily="18" charset="0"/>
                        <a:cs typeface="Times New Roman" panose="02020603050405020304" pitchFamily="18" charset="0"/>
                      </a:rPr>
                      <m:t> </m:t>
                    </m:r>
                    <m:r>
                      <a:rPr lang="en-US" sz="7200" b="1" i="1" dirty="0" smtClean="0">
                        <a:latin typeface="Cambria Math" panose="02040503050406030204" pitchFamily="18" charset="0"/>
                        <a:cs typeface="Times New Roman" panose="02020603050405020304" pitchFamily="18" charset="0"/>
                      </a:rPr>
                      <m:t> </m:t>
                    </m:r>
                    <m:sSup>
                      <m:sSupPr>
                        <m:ctrlPr>
                          <a:rPr lang="en-US" sz="7200" b="0" i="1" dirty="0" smtClean="0">
                            <a:latin typeface="Cambria Math" panose="02040503050406030204" pitchFamily="18" charset="0"/>
                            <a:cs typeface="Times New Roman" panose="02020603050405020304" pitchFamily="18" charset="0"/>
                          </a:rPr>
                        </m:ctrlPr>
                      </m:sSupPr>
                      <m:e>
                        <m:r>
                          <m:rPr>
                            <m:sty m:val="p"/>
                          </m:rPr>
                          <a:rPr lang="en-US" sz="7200" b="0" i="0" dirty="0" smtClean="0">
                            <a:latin typeface="Cambria Math" panose="02040503050406030204" pitchFamily="18" charset="0"/>
                            <a:cs typeface="Times New Roman" panose="02020603050405020304" pitchFamily="18" charset="0"/>
                          </a:rPr>
                          <m:t>cm</m:t>
                        </m:r>
                      </m:e>
                      <m:sup>
                        <m:r>
                          <a:rPr lang="en-US" sz="7200" b="0" i="0" dirty="0" smtClean="0">
                            <a:latin typeface="Cambria Math" panose="02040503050406030204" pitchFamily="18" charset="0"/>
                            <a:cs typeface="Times New Roman" panose="02020603050405020304" pitchFamily="18" charset="0"/>
                          </a:rPr>
                          <m:t>−2</m:t>
                        </m:r>
                      </m:sup>
                    </m:sSup>
                    <m:sSup>
                      <m:sSupPr>
                        <m:ctrlPr>
                          <a:rPr lang="en-US" sz="7200" b="0" i="1" dirty="0" smtClean="0">
                            <a:latin typeface="Cambria Math" panose="02040503050406030204" pitchFamily="18" charset="0"/>
                            <a:cs typeface="Times New Roman" panose="02020603050405020304" pitchFamily="18" charset="0"/>
                          </a:rPr>
                        </m:ctrlPr>
                      </m:sSupPr>
                      <m:e>
                        <m:r>
                          <m:rPr>
                            <m:sty m:val="p"/>
                          </m:rPr>
                          <a:rPr lang="en-US" sz="7200" b="0" i="0" dirty="0" smtClean="0">
                            <a:latin typeface="Cambria Math" panose="02040503050406030204" pitchFamily="18" charset="0"/>
                            <a:cs typeface="Times New Roman" panose="02020603050405020304" pitchFamily="18" charset="0"/>
                          </a:rPr>
                          <m:t>s</m:t>
                        </m:r>
                      </m:e>
                      <m:sup>
                        <m:r>
                          <a:rPr lang="en-US" sz="7200" b="0" i="0" dirty="0" smtClean="0">
                            <a:latin typeface="Cambria Math" panose="02040503050406030204" pitchFamily="18" charset="0"/>
                            <a:cs typeface="Times New Roman" panose="02020603050405020304" pitchFamily="18" charset="0"/>
                          </a:rPr>
                          <m:t>−1</m:t>
                        </m:r>
                      </m:sup>
                    </m:sSup>
                  </m:oMath>
                </a14:m>
                <a:r>
                  <a:rPr lang="en-US" sz="7200" dirty="0">
                    <a:cs typeface="Times New Roman" panose="02020603050405020304" pitchFamily="18" charset="0"/>
                  </a:rPr>
                  <a:t> has been recorded in June 2022 </a:t>
                </a:r>
              </a:p>
              <a:p>
                <a:pPr>
                  <a:lnSpc>
                    <a:spcPct val="120000"/>
                  </a:lnSpc>
                </a:pPr>
                <a:r>
                  <a:rPr lang="en-US" sz="7200" dirty="0">
                    <a:cs typeface="Times New Roman" panose="02020603050405020304" pitchFamily="18" charset="0"/>
                  </a:rPr>
                  <a:t>508.876 MHz superconducting cavities accelerate the only electron (HER ring)</a:t>
                </a:r>
              </a:p>
              <a:p>
                <a:pPr>
                  <a:lnSpc>
                    <a:spcPct val="120000"/>
                  </a:lnSpc>
                </a:pPr>
                <a:endParaRPr lang="en-US" sz="7200" dirty="0">
                  <a:cs typeface="Times New Roman" panose="02020603050405020304" pitchFamily="18" charset="0"/>
                </a:endParaRPr>
              </a:p>
              <a:p>
                <a:endParaRPr lang="en-US" dirty="0">
                  <a:cs typeface="Times New Roman" panose="02020603050405020304" pitchFamily="18" charset="0"/>
                </a:endParaRPr>
              </a:p>
            </p:txBody>
          </p:sp>
        </mc:Choice>
        <mc:Fallback xmlns="">
          <p:sp>
            <p:nvSpPr>
              <p:cNvPr id="3" name="コンテンツ プレースホルダー 2">
                <a:extLst>
                  <a:ext uri="{FF2B5EF4-FFF2-40B4-BE49-F238E27FC236}">
                    <a16:creationId xmlns:a16="http://schemas.microsoft.com/office/drawing/2014/main" id="{8C3CE45F-7126-4096-9D08-FCF41320A6B7}"/>
                  </a:ext>
                </a:extLst>
              </p:cNvPr>
              <p:cNvSpPr>
                <a:spLocks noGrp="1" noRot="1" noChangeAspect="1" noMove="1" noResize="1" noEditPoints="1" noAdjustHandles="1" noChangeArrowheads="1" noChangeShapeType="1" noTextEdit="1"/>
              </p:cNvSpPr>
              <p:nvPr>
                <p:ph sz="half" idx="1"/>
              </p:nvPr>
            </p:nvSpPr>
            <p:spPr>
              <a:xfrm>
                <a:off x="838201" y="1245706"/>
                <a:ext cx="5802426" cy="5110643"/>
              </a:xfrm>
              <a:blipFill>
                <a:blip r:embed="rId2"/>
                <a:stretch>
                  <a:fillRect l="-1052" t="-834" r="-1893"/>
                </a:stretch>
              </a:blipFill>
            </p:spPr>
            <p:txBody>
              <a:bodyPr/>
              <a:lstStyle/>
              <a:p>
                <a:r>
                  <a:rPr lang="ja-JP" altLang="en-US">
                    <a:noFill/>
                  </a:rPr>
                  <a:t> </a:t>
                </a:r>
              </a:p>
            </p:txBody>
          </p:sp>
        </mc:Fallback>
      </mc:AlternateContent>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2</a:t>
            </a:fld>
            <a:endParaRPr lang="en-US"/>
          </a:p>
        </p:txBody>
      </p:sp>
      <p:pic>
        <p:nvPicPr>
          <p:cNvPr id="1026" name="Picture 2">
            <a:extLst>
              <a:ext uri="{FF2B5EF4-FFF2-40B4-BE49-F238E27FC236}">
                <a16:creationId xmlns:a16="http://schemas.microsoft.com/office/drawing/2014/main" id="{D51053E7-061F-24C0-4D9A-9D7D25DE0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512" y="136525"/>
            <a:ext cx="5199488" cy="38996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 7">
            <a:extLst>
              <a:ext uri="{FF2B5EF4-FFF2-40B4-BE49-F238E27FC236}">
                <a16:creationId xmlns:a16="http://schemas.microsoft.com/office/drawing/2014/main" id="{C59A6A59-F5D9-1D4E-4125-B005BAD4E1B9}"/>
              </a:ext>
            </a:extLst>
          </p:cNvPr>
          <p:cNvGraphicFramePr>
            <a:graphicFrameLocks noGrp="1"/>
          </p:cNvGraphicFramePr>
          <p:nvPr>
            <p:extLst>
              <p:ext uri="{D42A27DB-BD31-4B8C-83A1-F6EECF244321}">
                <p14:modId xmlns:p14="http://schemas.microsoft.com/office/powerpoint/2010/main" val="2825561360"/>
              </p:ext>
            </p:extLst>
          </p:nvPr>
        </p:nvGraphicFramePr>
        <p:xfrm>
          <a:off x="6640626" y="3811386"/>
          <a:ext cx="5199488" cy="2733810"/>
        </p:xfrm>
        <a:graphic>
          <a:graphicData uri="http://schemas.openxmlformats.org/drawingml/2006/table">
            <a:tbl>
              <a:tblPr firstRow="1" bandRow="1">
                <a:tableStyleId>{5C22544A-7EE6-4342-B048-85BDC9FD1C3A}</a:tableStyleId>
              </a:tblPr>
              <a:tblGrid>
                <a:gridCol w="1542005">
                  <a:extLst>
                    <a:ext uri="{9D8B030D-6E8A-4147-A177-3AD203B41FA5}">
                      <a16:colId xmlns:a16="http://schemas.microsoft.com/office/drawing/2014/main" val="3527911048"/>
                    </a:ext>
                  </a:extLst>
                </a:gridCol>
                <a:gridCol w="1888921">
                  <a:extLst>
                    <a:ext uri="{9D8B030D-6E8A-4147-A177-3AD203B41FA5}">
                      <a16:colId xmlns:a16="http://schemas.microsoft.com/office/drawing/2014/main" val="3331538035"/>
                    </a:ext>
                  </a:extLst>
                </a:gridCol>
                <a:gridCol w="1768562">
                  <a:extLst>
                    <a:ext uri="{9D8B030D-6E8A-4147-A177-3AD203B41FA5}">
                      <a16:colId xmlns:a16="http://schemas.microsoft.com/office/drawing/2014/main" val="3844913939"/>
                    </a:ext>
                  </a:extLst>
                </a:gridCol>
              </a:tblGrid>
              <a:tr h="363882">
                <a:tc>
                  <a:txBody>
                    <a:bodyPr/>
                    <a:lstStyle/>
                    <a:p>
                      <a:endParaRPr lang="en-US" sz="1200" dirty="0"/>
                    </a:p>
                  </a:txBody>
                  <a:tcPr/>
                </a:tc>
                <a:tc>
                  <a:txBody>
                    <a:bodyPr/>
                    <a:lstStyle/>
                    <a:p>
                      <a:r>
                        <a:rPr lang="en-US" sz="1200" dirty="0"/>
                        <a:t>LER (positron ring)</a:t>
                      </a:r>
                    </a:p>
                  </a:txBody>
                  <a:tcPr/>
                </a:tc>
                <a:tc>
                  <a:txBody>
                    <a:bodyPr/>
                    <a:lstStyle/>
                    <a:p>
                      <a:r>
                        <a:rPr lang="en-US" sz="1200" dirty="0"/>
                        <a:t>HER (electron ring)</a:t>
                      </a:r>
                    </a:p>
                  </a:txBody>
                  <a:tcPr/>
                </a:tc>
                <a:extLst>
                  <a:ext uri="{0D108BD9-81ED-4DB2-BD59-A6C34878D82A}">
                    <a16:rowId xmlns:a16="http://schemas.microsoft.com/office/drawing/2014/main" val="4274772078"/>
                  </a:ext>
                </a:extLst>
              </a:tr>
              <a:tr h="363882">
                <a:tc>
                  <a:txBody>
                    <a:bodyPr/>
                    <a:lstStyle/>
                    <a:p>
                      <a:r>
                        <a:rPr lang="en-US" sz="1200" dirty="0"/>
                        <a:t>Energy</a:t>
                      </a:r>
                    </a:p>
                  </a:txBody>
                  <a:tcPr/>
                </a:tc>
                <a:tc>
                  <a:txBody>
                    <a:bodyPr/>
                    <a:lstStyle/>
                    <a:p>
                      <a:r>
                        <a:rPr lang="en-US" sz="1200" dirty="0"/>
                        <a:t>4 GeV </a:t>
                      </a:r>
                    </a:p>
                  </a:txBody>
                  <a:tcPr/>
                </a:tc>
                <a:tc>
                  <a:txBody>
                    <a:bodyPr/>
                    <a:lstStyle/>
                    <a:p>
                      <a:r>
                        <a:rPr lang="en-US" sz="1200" dirty="0"/>
                        <a:t>7 GeV</a:t>
                      </a:r>
                    </a:p>
                  </a:txBody>
                  <a:tcPr/>
                </a:tc>
                <a:extLst>
                  <a:ext uri="{0D108BD9-81ED-4DB2-BD59-A6C34878D82A}">
                    <a16:rowId xmlns:a16="http://schemas.microsoft.com/office/drawing/2014/main" val="4006739563"/>
                  </a:ext>
                </a:extLst>
              </a:tr>
              <a:tr h="363882">
                <a:tc>
                  <a:txBody>
                    <a:bodyPr/>
                    <a:lstStyle/>
                    <a:p>
                      <a:r>
                        <a:rPr lang="en-US" sz="1200" dirty="0"/>
                        <a:t>Beam current</a:t>
                      </a:r>
                    </a:p>
                  </a:txBody>
                  <a:tcPr/>
                </a:tc>
                <a:tc>
                  <a:txBody>
                    <a:bodyPr/>
                    <a:lstStyle/>
                    <a:p>
                      <a:r>
                        <a:rPr lang="en-US" sz="1200" dirty="0"/>
                        <a:t>3.6 A (design)</a:t>
                      </a:r>
                    </a:p>
                    <a:p>
                      <a:r>
                        <a:rPr lang="en-US" sz="1200" dirty="0"/>
                        <a:t>1.32 A (2022 June)</a:t>
                      </a:r>
                    </a:p>
                  </a:txBody>
                  <a:tcPr/>
                </a:tc>
                <a:tc>
                  <a:txBody>
                    <a:bodyPr/>
                    <a:lstStyle/>
                    <a:p>
                      <a:r>
                        <a:rPr lang="en-US" sz="1200" dirty="0"/>
                        <a:t>2.6 A (design)</a:t>
                      </a:r>
                    </a:p>
                    <a:p>
                      <a:r>
                        <a:rPr lang="en-US" sz="1200" dirty="0"/>
                        <a:t>1.1 A (2022 June)</a:t>
                      </a:r>
                    </a:p>
                  </a:txBody>
                  <a:tcPr/>
                </a:tc>
                <a:extLst>
                  <a:ext uri="{0D108BD9-81ED-4DB2-BD59-A6C34878D82A}">
                    <a16:rowId xmlns:a16="http://schemas.microsoft.com/office/drawing/2014/main" val="792560629"/>
                  </a:ext>
                </a:extLst>
              </a:tr>
              <a:tr h="363882">
                <a:tc>
                  <a:txBody>
                    <a:bodyPr/>
                    <a:lstStyle/>
                    <a:p>
                      <a:r>
                        <a:rPr lang="en-US" sz="1200" dirty="0"/>
                        <a:t>Bunch current</a:t>
                      </a:r>
                    </a:p>
                  </a:txBody>
                  <a:tcPr/>
                </a:tc>
                <a:tc>
                  <a:txBody>
                    <a:bodyPr/>
                    <a:lstStyle/>
                    <a:p>
                      <a:r>
                        <a:rPr lang="en-US" sz="1200" dirty="0"/>
                        <a:t>1.44 mA (design)</a:t>
                      </a:r>
                    </a:p>
                    <a:p>
                      <a:r>
                        <a:rPr lang="en-US" sz="1200" dirty="0"/>
                        <a:t>0.59 mA (2022 June)</a:t>
                      </a:r>
                    </a:p>
                  </a:txBody>
                  <a:tcPr/>
                </a:tc>
                <a:tc>
                  <a:txBody>
                    <a:bodyPr/>
                    <a:lstStyle/>
                    <a:p>
                      <a:r>
                        <a:rPr lang="en-US" sz="1200" dirty="0"/>
                        <a:t>1.04 mA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0.49 mA (2022 June)</a:t>
                      </a:r>
                    </a:p>
                  </a:txBody>
                  <a:tcPr/>
                </a:tc>
                <a:extLst>
                  <a:ext uri="{0D108BD9-81ED-4DB2-BD59-A6C34878D82A}">
                    <a16:rowId xmlns:a16="http://schemas.microsoft.com/office/drawing/2014/main" val="469077263"/>
                  </a:ext>
                </a:extLst>
              </a:tr>
              <a:tr h="363882">
                <a:tc>
                  <a:txBody>
                    <a:bodyPr/>
                    <a:lstStyle/>
                    <a:p>
                      <a:r>
                        <a:rPr lang="en-US" sz="1200" dirty="0"/>
                        <a:t>Circumference </a:t>
                      </a:r>
                    </a:p>
                  </a:txBody>
                  <a:tcPr/>
                </a:tc>
                <a:tc gridSpan="2">
                  <a:txBody>
                    <a:bodyPr/>
                    <a:lstStyle/>
                    <a:p>
                      <a:pPr algn="ctr"/>
                      <a:r>
                        <a:rPr lang="en-US" sz="1200" dirty="0"/>
                        <a:t>3016 m</a:t>
                      </a:r>
                    </a:p>
                  </a:txBody>
                  <a:tcPr/>
                </a:tc>
                <a:tc hMerge="1">
                  <a:txBody>
                    <a:bodyPr/>
                    <a:lstStyle/>
                    <a:p>
                      <a:r>
                        <a:rPr lang="en-US" sz="1200" dirty="0"/>
                        <a:t>3016 m</a:t>
                      </a:r>
                    </a:p>
                  </a:txBody>
                  <a:tcPr/>
                </a:tc>
                <a:extLst>
                  <a:ext uri="{0D108BD9-81ED-4DB2-BD59-A6C34878D82A}">
                    <a16:rowId xmlns:a16="http://schemas.microsoft.com/office/drawing/2014/main" val="57862767"/>
                  </a:ext>
                </a:extLst>
              </a:tr>
              <a:tr h="363882">
                <a:tc>
                  <a:txBody>
                    <a:bodyPr/>
                    <a:lstStyle/>
                    <a:p>
                      <a:r>
                        <a:rPr lang="en-US" sz="1200" baseline="0" dirty="0"/>
                        <a:t>Luminosity </a:t>
                      </a:r>
                    </a:p>
                  </a:txBody>
                  <a:tcPr/>
                </a:tc>
                <a:tc gridSpan="2">
                  <a:txBody>
                    <a:bodyPr/>
                    <a:lstStyle/>
                    <a:p>
                      <a:pPr algn="ctr"/>
                      <a:r>
                        <a:rPr lang="en-US" sz="1200" dirty="0"/>
                        <a:t>4.65×1034  cm</a:t>
                      </a:r>
                      <a:r>
                        <a:rPr lang="en-US" sz="1200" baseline="30000" dirty="0"/>
                        <a:t>−2</a:t>
                      </a:r>
                      <a:r>
                        <a:rPr lang="en-US" sz="1200" dirty="0"/>
                        <a:t> s</a:t>
                      </a:r>
                      <a:r>
                        <a:rPr lang="en-US" sz="1200" baseline="30000" dirty="0"/>
                        <a:t>−1</a:t>
                      </a:r>
                      <a:endParaRPr lang="en-US" sz="1200" dirty="0"/>
                    </a:p>
                  </a:txBody>
                  <a:tcPr/>
                </a:tc>
                <a:tc hMerge="1">
                  <a:txBody>
                    <a:bodyPr/>
                    <a:lstStyle/>
                    <a:p>
                      <a:endParaRPr lang="en-US" sz="1200" dirty="0"/>
                    </a:p>
                  </a:txBody>
                  <a:tcPr/>
                </a:tc>
                <a:extLst>
                  <a:ext uri="{0D108BD9-81ED-4DB2-BD59-A6C34878D82A}">
                    <a16:rowId xmlns:a16="http://schemas.microsoft.com/office/drawing/2014/main" val="3722894644"/>
                  </a:ext>
                </a:extLst>
              </a:tr>
              <a:tr h="363882">
                <a:tc>
                  <a:txBody>
                    <a:bodyPr/>
                    <a:lstStyle/>
                    <a:p>
                      <a:r>
                        <a:rPr lang="en-US" sz="1200" baseline="0" dirty="0"/>
                        <a:t>Int. Luminosity</a:t>
                      </a:r>
                    </a:p>
                  </a:txBody>
                  <a:tcPr/>
                </a:tc>
                <a:tc gridSpan="2">
                  <a:txBody>
                    <a:bodyPr/>
                    <a:lstStyle/>
                    <a:p>
                      <a:pPr algn="ctr"/>
                      <a:r>
                        <a:rPr lang="en-US" sz="1200" dirty="0"/>
                        <a:t>0.41 ab</a:t>
                      </a:r>
                      <a:r>
                        <a:rPr lang="en-US" sz="1200" baseline="30000" dirty="0"/>
                        <a:t>-1</a:t>
                      </a:r>
                    </a:p>
                  </a:txBody>
                  <a:tcPr/>
                </a:tc>
                <a:tc hMerge="1">
                  <a:txBody>
                    <a:bodyPr/>
                    <a:lstStyle/>
                    <a:p>
                      <a:endParaRPr lang="en-US"/>
                    </a:p>
                  </a:txBody>
                  <a:tcPr/>
                </a:tc>
                <a:extLst>
                  <a:ext uri="{0D108BD9-81ED-4DB2-BD59-A6C34878D82A}">
                    <a16:rowId xmlns:a16="http://schemas.microsoft.com/office/drawing/2014/main" val="2810640478"/>
                  </a:ext>
                </a:extLst>
              </a:tr>
            </a:tbl>
          </a:graphicData>
        </a:graphic>
      </p:graphicFrame>
      <p:sp>
        <p:nvSpPr>
          <p:cNvPr id="10" name="テキスト ボックス 9">
            <a:extLst>
              <a:ext uri="{FF2B5EF4-FFF2-40B4-BE49-F238E27FC236}">
                <a16:creationId xmlns:a16="http://schemas.microsoft.com/office/drawing/2014/main" id="{C74877AB-BEEB-59D5-B407-9A5E23EF6260}"/>
              </a:ext>
            </a:extLst>
          </p:cNvPr>
          <p:cNvSpPr txBox="1"/>
          <p:nvPr/>
        </p:nvSpPr>
        <p:spPr>
          <a:xfrm>
            <a:off x="7550483" y="6516482"/>
            <a:ext cx="4499950" cy="276999"/>
          </a:xfrm>
          <a:prstGeom prst="rect">
            <a:avLst/>
          </a:prstGeom>
          <a:noFill/>
        </p:spPr>
        <p:txBody>
          <a:bodyPr wrap="square">
            <a:spAutoFit/>
          </a:bodyPr>
          <a:lstStyle/>
          <a:p>
            <a:r>
              <a:rPr lang="en-US" sz="1200" dirty="0"/>
              <a:t>Y. Funakoshi, presented at IPAC’22, Jun. 2022, MOPLXGD1</a:t>
            </a:r>
          </a:p>
        </p:txBody>
      </p:sp>
    </p:spTree>
    <p:extLst>
      <p:ext uri="{BB962C8B-B14F-4D97-AF65-F5344CB8AC3E}">
        <p14:creationId xmlns:p14="http://schemas.microsoft.com/office/powerpoint/2010/main" val="4246692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14FB9F-3CCF-C047-246E-926927ED6244}"/>
              </a:ext>
            </a:extLst>
          </p:cNvPr>
          <p:cNvSpPr>
            <a:spLocks noGrp="1"/>
          </p:cNvSpPr>
          <p:nvPr>
            <p:ph type="ctrTitle"/>
          </p:nvPr>
        </p:nvSpPr>
        <p:spPr/>
        <p:txBody>
          <a:bodyPr/>
          <a:lstStyle/>
          <a:p>
            <a:r>
              <a:rPr kumimoji="1" lang="en-US" altLang="ja-JP" dirty="0"/>
              <a:t>Appendix</a:t>
            </a:r>
            <a:endParaRPr kumimoji="1" lang="ja-JP" altLang="en-US" dirty="0"/>
          </a:p>
        </p:txBody>
      </p:sp>
      <p:sp>
        <p:nvSpPr>
          <p:cNvPr id="3" name="字幕 2">
            <a:extLst>
              <a:ext uri="{FF2B5EF4-FFF2-40B4-BE49-F238E27FC236}">
                <a16:creationId xmlns:a16="http://schemas.microsoft.com/office/drawing/2014/main" id="{3EF83AE0-563A-ED49-7EB7-DCF6DED38304}"/>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01666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21</a:t>
            </a:fld>
            <a:endParaRPr lang="en-US"/>
          </a:p>
        </p:txBody>
      </p:sp>
      <mc:AlternateContent xmlns:mc="http://schemas.openxmlformats.org/markup-compatibility/2006" xmlns:a14="http://schemas.microsoft.com/office/drawing/2010/main">
        <mc:Choice Requires="a14">
          <p:sp>
            <p:nvSpPr>
              <p:cNvPr id="8" name="タイトル 7">
                <a:extLst>
                  <a:ext uri="{FF2B5EF4-FFF2-40B4-BE49-F238E27FC236}">
                    <a16:creationId xmlns:a16="http://schemas.microsoft.com/office/drawing/2014/main" id="{B8BB1041-D8BF-68DE-91B7-109ECB42FCD7}"/>
                  </a:ext>
                </a:extLst>
              </p:cNvPr>
              <p:cNvSpPr>
                <a:spLocks noGrp="1"/>
              </p:cNvSpPr>
              <p:nvPr>
                <p:ph type="title"/>
              </p:nvPr>
            </p:nvSpPr>
            <p:spPr>
              <a:xfrm>
                <a:off x="977900" y="582818"/>
                <a:ext cx="10515600" cy="542519"/>
              </a:xfrm>
            </p:spPr>
            <p:txBody>
              <a:bodyPr>
                <a:normAutofit fontScale="90000"/>
              </a:bodyPr>
              <a:lstStyle/>
              <a:p>
                <a:r>
                  <a:rPr lang="en-US" dirty="0"/>
                  <a:t>Can HHPR recover the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𝑄</m:t>
                        </m:r>
                      </m:e>
                      <m:sub>
                        <m:r>
                          <a:rPr lang="en-US" b="0" i="1" dirty="0" smtClean="0">
                            <a:latin typeface="Cambria Math" panose="02040503050406030204" pitchFamily="18" charset="0"/>
                          </a:rPr>
                          <m:t>0</m:t>
                        </m:r>
                      </m:sub>
                    </m:sSub>
                  </m:oMath>
                </a14:m>
                <a:r>
                  <a:rPr lang="en-US" dirty="0"/>
                  <a:t> degradation over time?</a:t>
                </a:r>
              </a:p>
            </p:txBody>
          </p:sp>
        </mc:Choice>
        <mc:Fallback xmlns="">
          <p:sp>
            <p:nvSpPr>
              <p:cNvPr id="8" name="タイトル 7">
                <a:extLst>
                  <a:ext uri="{FF2B5EF4-FFF2-40B4-BE49-F238E27FC236}">
                    <a16:creationId xmlns:a16="http://schemas.microsoft.com/office/drawing/2014/main" id="{B8BB1041-D8BF-68DE-91B7-109ECB42FCD7}"/>
                  </a:ext>
                </a:extLst>
              </p:cNvPr>
              <p:cNvSpPr>
                <a:spLocks noGrp="1" noRot="1" noChangeAspect="1" noMove="1" noResize="1" noEditPoints="1" noAdjustHandles="1" noChangeArrowheads="1" noChangeShapeType="1" noTextEdit="1"/>
              </p:cNvSpPr>
              <p:nvPr>
                <p:ph type="title"/>
              </p:nvPr>
            </p:nvSpPr>
            <p:spPr>
              <a:xfrm>
                <a:off x="977900" y="582818"/>
                <a:ext cx="10515600" cy="542519"/>
              </a:xfrm>
              <a:blipFill>
                <a:blip r:embed="rId2"/>
                <a:stretch>
                  <a:fillRect l="-2029" t="-93258" b="-106742"/>
                </a:stretch>
              </a:blipFill>
            </p:spPr>
            <p:txBody>
              <a:bodyPr/>
              <a:lstStyle/>
              <a:p>
                <a:r>
                  <a:rPr lang="en-US">
                    <a:noFill/>
                  </a:rPr>
                  <a:t> </a:t>
                </a:r>
              </a:p>
            </p:txBody>
          </p:sp>
        </mc:Fallback>
      </mc:AlternateContent>
      <p:sp>
        <p:nvSpPr>
          <p:cNvPr id="9" name="コンテンツ プレースホルダー 2">
            <a:extLst>
              <a:ext uri="{FF2B5EF4-FFF2-40B4-BE49-F238E27FC236}">
                <a16:creationId xmlns:a16="http://schemas.microsoft.com/office/drawing/2014/main" id="{75AC0EF4-7D82-0A85-2B4D-FB509EEC1FD5}"/>
              </a:ext>
            </a:extLst>
          </p:cNvPr>
          <p:cNvSpPr>
            <a:spLocks noGrp="1"/>
          </p:cNvSpPr>
          <p:nvPr>
            <p:ph sz="half" idx="1"/>
          </p:nvPr>
        </p:nvSpPr>
        <p:spPr>
          <a:xfrm>
            <a:off x="838200" y="1711325"/>
            <a:ext cx="11239500" cy="4465640"/>
          </a:xfrm>
        </p:spPr>
        <p:txBody>
          <a:bodyPr/>
          <a:lstStyle/>
          <a:p>
            <a:r>
              <a:rPr lang="en-US" altLang="ja-JP" dirty="0"/>
              <a:t>If the cause was contamination of particles, it can be recoverable by HHPR.</a:t>
            </a:r>
          </a:p>
          <a:p>
            <a:r>
              <a:rPr lang="en-US" altLang="ja-JP" dirty="0"/>
              <a:t>KEKB-type cavity have not experienced HHPR since beginning of KEKB.</a:t>
            </a:r>
          </a:p>
          <a:p>
            <a:pPr marL="0" indent="0">
              <a:buNone/>
            </a:pPr>
            <a:endParaRPr lang="en-US" altLang="ja-JP" dirty="0"/>
          </a:p>
          <a:p>
            <a:r>
              <a:rPr lang="en-US" altLang="ja-JP" dirty="0"/>
              <a:t>To know what the cause is, we need to study the material and size of the particles.</a:t>
            </a:r>
          </a:p>
          <a:p>
            <a:r>
              <a:rPr lang="en-US" altLang="ja-JP" dirty="0"/>
              <a:t>D11D (end of right side of cavities) recently especially performance degradation is large</a:t>
            </a:r>
          </a:p>
          <a:p>
            <a:pPr lvl="1"/>
            <a:r>
              <a:rPr lang="en-US" altLang="ja-JP" dirty="0"/>
              <a:t>Without leak, accident</a:t>
            </a:r>
          </a:p>
          <a:p>
            <a:pPr lvl="1"/>
            <a:endParaRPr lang="en-US" altLang="ja-JP" dirty="0"/>
          </a:p>
          <a:p>
            <a:r>
              <a:rPr lang="en-US" altLang="ja-JP" dirty="0"/>
              <a:t>We plan to apply the HHPR to D11D in the tunnel.</a:t>
            </a:r>
          </a:p>
        </p:txBody>
      </p:sp>
    </p:spTree>
    <p:extLst>
      <p:ext uri="{BB962C8B-B14F-4D97-AF65-F5344CB8AC3E}">
        <p14:creationId xmlns:p14="http://schemas.microsoft.com/office/powerpoint/2010/main" val="175834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p:txBody>
          <a:bodyPr>
            <a:normAutofit fontScale="90000"/>
          </a:bodyPr>
          <a:lstStyle/>
          <a:p>
            <a:r>
              <a:rPr lang="en-US" dirty="0"/>
              <a:t>RF System of </a:t>
            </a:r>
            <a:r>
              <a:rPr lang="en-US" dirty="0" err="1"/>
              <a:t>SuperKEKB</a:t>
            </a:r>
            <a:endParaRPr lang="en-US" dirty="0"/>
          </a:p>
        </p:txBody>
      </p:sp>
      <p:sp>
        <p:nvSpPr>
          <p:cNvPr id="3" name="コンテンツ プレースホルダー 2">
            <a:extLst>
              <a:ext uri="{FF2B5EF4-FFF2-40B4-BE49-F238E27FC236}">
                <a16:creationId xmlns:a16="http://schemas.microsoft.com/office/drawing/2014/main" id="{8C3CE45F-7126-4096-9D08-FCF41320A6B7}"/>
              </a:ext>
            </a:extLst>
          </p:cNvPr>
          <p:cNvSpPr>
            <a:spLocks noGrp="1"/>
          </p:cNvSpPr>
          <p:nvPr>
            <p:ph sz="half" idx="1"/>
          </p:nvPr>
        </p:nvSpPr>
        <p:spPr>
          <a:xfrm>
            <a:off x="838200" y="1245706"/>
            <a:ext cx="6158948" cy="3151423"/>
          </a:xfrm>
        </p:spPr>
        <p:txBody>
          <a:bodyPr>
            <a:normAutofit lnSpcReduction="10000"/>
          </a:bodyPr>
          <a:lstStyle/>
          <a:p>
            <a:pPr marL="0" indent="0">
              <a:buNone/>
            </a:pPr>
            <a:r>
              <a:rPr lang="en-US" sz="2400" dirty="0"/>
              <a:t>2 type cavities installed </a:t>
            </a:r>
            <a:r>
              <a:rPr lang="en-US" sz="2400" dirty="0" err="1"/>
              <a:t>SuperKEKB</a:t>
            </a:r>
            <a:r>
              <a:rPr lang="en-US" sz="2400" dirty="0"/>
              <a:t> (Frequency is 508.876 MHz)</a:t>
            </a:r>
          </a:p>
          <a:p>
            <a:r>
              <a:rPr lang="en-US" sz="1800" dirty="0"/>
              <a:t>ARES cavity (normal conducting)</a:t>
            </a:r>
          </a:p>
          <a:p>
            <a:pPr lvl="1"/>
            <a:r>
              <a:rPr lang="en-US" sz="1600" dirty="0"/>
              <a:t>The three cavity system consist of energy storage cavity, accelerating cavity, and resonant coupling cavity</a:t>
            </a:r>
          </a:p>
          <a:p>
            <a:r>
              <a:rPr lang="en-US" sz="1800" dirty="0"/>
              <a:t>HOM damped  superconducting cavity</a:t>
            </a:r>
          </a:p>
          <a:p>
            <a:pPr lvl="1"/>
            <a:r>
              <a:rPr lang="en-US" sz="1600" dirty="0"/>
              <a:t>This cavity was developed for KEKB. And It reused until now</a:t>
            </a:r>
          </a:p>
          <a:p>
            <a:pPr lvl="1"/>
            <a:r>
              <a:rPr lang="en-US" sz="1600" dirty="0"/>
              <a:t>508.876 MHz single cell cavity, made of Nb</a:t>
            </a:r>
          </a:p>
          <a:p>
            <a:pPr lvl="1"/>
            <a:r>
              <a:rPr lang="en-US" sz="1600" dirty="0"/>
              <a:t>Total number of cavity is 8 (+1 spare). All cavities installed on the Nikko straight section of the </a:t>
            </a:r>
            <a:r>
              <a:rPr lang="en-US" altLang="ja-JP" sz="1600" dirty="0"/>
              <a:t>tunnel</a:t>
            </a:r>
          </a:p>
        </p:txBody>
      </p:sp>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3</a:t>
            </a:fld>
            <a:endParaRPr lang="en-US"/>
          </a:p>
        </p:txBody>
      </p:sp>
      <p:sp>
        <p:nvSpPr>
          <p:cNvPr id="12" name="テキスト ボックス 11">
            <a:extLst>
              <a:ext uri="{FF2B5EF4-FFF2-40B4-BE49-F238E27FC236}">
                <a16:creationId xmlns:a16="http://schemas.microsoft.com/office/drawing/2014/main" id="{0DE2E98F-094C-9EA3-6480-03EDA5A65AC2}"/>
              </a:ext>
            </a:extLst>
          </p:cNvPr>
          <p:cNvSpPr txBox="1"/>
          <p:nvPr/>
        </p:nvSpPr>
        <p:spPr>
          <a:xfrm>
            <a:off x="7550483" y="6516482"/>
            <a:ext cx="4499950" cy="276999"/>
          </a:xfrm>
          <a:prstGeom prst="rect">
            <a:avLst/>
          </a:prstGeom>
          <a:noFill/>
        </p:spPr>
        <p:txBody>
          <a:bodyPr wrap="square">
            <a:spAutoFit/>
          </a:bodyPr>
          <a:lstStyle/>
          <a:p>
            <a:r>
              <a:rPr lang="en-US" sz="1200" dirty="0"/>
              <a:t>M. </a:t>
            </a:r>
            <a:r>
              <a:rPr lang="en-US" sz="1200" dirty="0" err="1"/>
              <a:t>Nishiwaki</a:t>
            </a:r>
            <a:r>
              <a:rPr lang="en-US" sz="1200" dirty="0"/>
              <a:t>, presented at eeFACT2022</a:t>
            </a:r>
          </a:p>
        </p:txBody>
      </p:sp>
      <p:pic>
        <p:nvPicPr>
          <p:cNvPr id="8" name="図 7">
            <a:extLst>
              <a:ext uri="{FF2B5EF4-FFF2-40B4-BE49-F238E27FC236}">
                <a16:creationId xmlns:a16="http://schemas.microsoft.com/office/drawing/2014/main" id="{63E402E2-5AB3-2293-5C75-CF352B22678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603982" y="884037"/>
            <a:ext cx="4446451" cy="3513092"/>
          </a:xfrm>
          <a:prstGeom prst="rect">
            <a:avLst/>
          </a:prstGeom>
        </p:spPr>
      </p:pic>
      <p:pic>
        <p:nvPicPr>
          <p:cNvPr id="9" name="Picture 2">
            <a:extLst>
              <a:ext uri="{FF2B5EF4-FFF2-40B4-BE49-F238E27FC236}">
                <a16:creationId xmlns:a16="http://schemas.microsoft.com/office/drawing/2014/main" id="{FC70392F-51D0-C4BB-B670-3AE2F9B40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8868" y="4005632"/>
            <a:ext cx="3464893" cy="251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コンテンツ プレースホルダー 3">
            <a:extLst>
              <a:ext uri="{FF2B5EF4-FFF2-40B4-BE49-F238E27FC236}">
                <a16:creationId xmlns:a16="http://schemas.microsoft.com/office/drawing/2014/main" id="{6A0D9943-9871-40A2-E5ED-724E7A515DD7}"/>
              </a:ext>
            </a:extLst>
          </p:cNvPr>
          <p:cNvSpPr>
            <a:spLocks noGrp="1"/>
          </p:cNvSpPr>
          <p:nvPr>
            <p:ph sz="half" idx="13"/>
          </p:nvPr>
        </p:nvSpPr>
        <p:spPr>
          <a:xfrm>
            <a:off x="965200" y="5291852"/>
            <a:ext cx="5181600" cy="1013611"/>
          </a:xfrm>
        </p:spPr>
        <p:txBody>
          <a:bodyPr>
            <a:spAutoFit/>
          </a:bodyPr>
          <a:lstStyle/>
          <a:p>
            <a:r>
              <a:rPr lang="en-US" dirty="0"/>
              <a:t>SRF system re-used for </a:t>
            </a:r>
            <a:r>
              <a:rPr lang="en-US" dirty="0" err="1"/>
              <a:t>SuperKEKB</a:t>
            </a:r>
            <a:endParaRPr lang="en-US" dirty="0"/>
          </a:p>
          <a:p>
            <a:r>
              <a:rPr lang="en-US" dirty="0"/>
              <a:t>However, the beam current will be over twice.</a:t>
            </a:r>
          </a:p>
          <a:p>
            <a:r>
              <a:rPr lang="en-US" dirty="0"/>
              <a:t>HOM power will be increase greatly</a:t>
            </a:r>
          </a:p>
        </p:txBody>
      </p:sp>
    </p:spTree>
    <p:extLst>
      <p:ext uri="{BB962C8B-B14F-4D97-AF65-F5344CB8AC3E}">
        <p14:creationId xmlns:p14="http://schemas.microsoft.com/office/powerpoint/2010/main" val="69833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p:txBody>
          <a:bodyPr>
            <a:normAutofit fontScale="90000"/>
          </a:bodyPr>
          <a:lstStyle/>
          <a:p>
            <a:r>
              <a:rPr lang="en-US" dirty="0"/>
              <a:t>Superconducting cavity</a:t>
            </a:r>
          </a:p>
        </p:txBody>
      </p:sp>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4</a:t>
            </a:fld>
            <a:endParaRPr lang="en-US"/>
          </a:p>
        </p:txBody>
      </p:sp>
      <mc:AlternateContent xmlns:mc="http://schemas.openxmlformats.org/markup-compatibility/2006" xmlns:a14="http://schemas.microsoft.com/office/drawing/2010/main">
        <mc:Choice Requires="a14">
          <p:graphicFrame>
            <p:nvGraphicFramePr>
              <p:cNvPr id="4" name="表 13">
                <a:extLst>
                  <a:ext uri="{FF2B5EF4-FFF2-40B4-BE49-F238E27FC236}">
                    <a16:creationId xmlns:a16="http://schemas.microsoft.com/office/drawing/2014/main" id="{96075E66-8AE2-B65B-9634-5D94E757BBD2}"/>
                  </a:ext>
                </a:extLst>
              </p:cNvPr>
              <p:cNvGraphicFramePr>
                <a:graphicFrameLocks noGrp="1"/>
              </p:cNvGraphicFramePr>
              <p:nvPr>
                <p:extLst>
                  <p:ext uri="{D42A27DB-BD31-4B8C-83A1-F6EECF244321}">
                    <p14:modId xmlns:p14="http://schemas.microsoft.com/office/powerpoint/2010/main" val="343578128"/>
                  </p:ext>
                </p:extLst>
              </p:nvPr>
            </p:nvGraphicFramePr>
            <p:xfrm>
              <a:off x="7365682" y="3118472"/>
              <a:ext cx="4191318" cy="3739528"/>
            </p:xfrm>
            <a:graphic>
              <a:graphicData uri="http://schemas.openxmlformats.org/drawingml/2006/table">
                <a:tbl>
                  <a:tblPr firstRow="1" bandRow="1">
                    <a:tableStyleId>{5C22544A-7EE6-4342-B048-85BDC9FD1C3A}</a:tableStyleId>
                  </a:tblPr>
                  <a:tblGrid>
                    <a:gridCol w="1940878">
                      <a:extLst>
                        <a:ext uri="{9D8B030D-6E8A-4147-A177-3AD203B41FA5}">
                          <a16:colId xmlns:a16="http://schemas.microsoft.com/office/drawing/2014/main" val="3652764305"/>
                        </a:ext>
                      </a:extLst>
                    </a:gridCol>
                    <a:gridCol w="2250440">
                      <a:extLst>
                        <a:ext uri="{9D8B030D-6E8A-4147-A177-3AD203B41FA5}">
                          <a16:colId xmlns:a16="http://schemas.microsoft.com/office/drawing/2014/main" val="4033410973"/>
                        </a:ext>
                      </a:extLst>
                    </a:gridCol>
                  </a:tblGrid>
                  <a:tr h="247158">
                    <a:tc>
                      <a:txBody>
                        <a:bodyPr/>
                        <a:lstStyle/>
                        <a:p>
                          <a:endParaRPr lang="en-US" sz="1400" dirty="0"/>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Parameters</a:t>
                          </a:r>
                        </a:p>
                      </a:txBody>
                      <a:tcPr marL="74295" marR="74295" marT="37148" marB="37148"/>
                    </a:tc>
                    <a:extLst>
                      <a:ext uri="{0D108BD9-81ED-4DB2-BD59-A6C34878D82A}">
                        <a16:rowId xmlns:a16="http://schemas.microsoft.com/office/drawing/2014/main" val="1501588423"/>
                      </a:ext>
                    </a:extLst>
                  </a:tr>
                  <a:tr h="247158">
                    <a:tc>
                      <a:txBody>
                        <a:bodyPr/>
                        <a:lstStyle/>
                        <a:p>
                          <a:pPr algn="l"/>
                          <a:r>
                            <a:rPr lang="en-US" sz="1400" dirty="0"/>
                            <a:t>No. of cavity</a:t>
                          </a:r>
                        </a:p>
                      </a:txBody>
                      <a:tcPr marL="74295" marR="74295" marT="37148" marB="37148"/>
                    </a:tc>
                    <a:tc>
                      <a:txBody>
                        <a:bodyPr/>
                        <a:lstStyle/>
                        <a:p>
                          <a:pPr algn="ctr"/>
                          <a:r>
                            <a:rPr lang="en-US" sz="1400" dirty="0"/>
                            <a:t>8 (+1)</a:t>
                          </a:r>
                        </a:p>
                      </a:txBody>
                      <a:tcPr marL="74295" marR="74295" marT="37148" marB="37148"/>
                    </a:tc>
                    <a:extLst>
                      <a:ext uri="{0D108BD9-81ED-4DB2-BD59-A6C34878D82A}">
                        <a16:rowId xmlns:a16="http://schemas.microsoft.com/office/drawing/2014/main" val="1328837153"/>
                      </a:ext>
                    </a:extLst>
                  </a:tr>
                  <a:tr h="247158">
                    <a:tc>
                      <a:txBody>
                        <a:bodyPr/>
                        <a:lstStyle/>
                        <a:p>
                          <a:pPr algn="l"/>
                          <a:r>
                            <a:rPr lang="en-US" sz="1400" dirty="0"/>
                            <a:t>Frequency</a:t>
                          </a:r>
                        </a:p>
                      </a:txBody>
                      <a:tcPr marL="74295" marR="74295" marT="37148" marB="37148"/>
                    </a:tc>
                    <a:tc>
                      <a:txBody>
                        <a:bodyPr/>
                        <a:lstStyle/>
                        <a:p>
                          <a:pPr algn="ctr"/>
                          <a:r>
                            <a:rPr lang="en-US" sz="1400" dirty="0"/>
                            <a:t>508.876 MHz</a:t>
                          </a:r>
                        </a:p>
                      </a:txBody>
                      <a:tcPr marL="74295" marR="74295" marT="37148" marB="37148"/>
                    </a:tc>
                    <a:extLst>
                      <a:ext uri="{0D108BD9-81ED-4DB2-BD59-A6C34878D82A}">
                        <a16:rowId xmlns:a16="http://schemas.microsoft.com/office/drawing/2014/main" val="4212045747"/>
                      </a:ext>
                    </a:extLst>
                  </a:tr>
                  <a:tr h="247158">
                    <a:tc>
                      <a:txBody>
                        <a:bodyPr/>
                        <a:lstStyle/>
                        <a:p>
                          <a:pPr algn="l"/>
                          <a:r>
                            <a:rPr lang="en-US" sz="1400" dirty="0"/>
                            <a:t>Gap length</a:t>
                          </a:r>
                        </a:p>
                      </a:txBody>
                      <a:tcPr marL="74295" marR="74295" marT="37148" marB="37148"/>
                    </a:tc>
                    <a:tc>
                      <a:txBody>
                        <a:bodyPr/>
                        <a:lstStyle/>
                        <a:p>
                          <a:pPr algn="ctr"/>
                          <a:r>
                            <a:rPr lang="en-US" sz="1400" dirty="0"/>
                            <a:t>243 mm</a:t>
                          </a:r>
                        </a:p>
                      </a:txBody>
                      <a:tcPr marL="74295" marR="74295" marT="37148" marB="37148"/>
                    </a:tc>
                    <a:extLst>
                      <a:ext uri="{0D108BD9-81ED-4DB2-BD59-A6C34878D82A}">
                        <a16:rowId xmlns:a16="http://schemas.microsoft.com/office/drawing/2014/main" val="2444833025"/>
                      </a:ext>
                    </a:extLst>
                  </a:tr>
                  <a:tr h="247158">
                    <a:tc>
                      <a:txBody>
                        <a:bodyPr/>
                        <a:lstStyle/>
                        <a:p>
                          <a:pPr algn="l"/>
                          <a:r>
                            <a:rPr lang="en-US" sz="1400" dirty="0" err="1"/>
                            <a:t>R</a:t>
                          </a:r>
                          <a:r>
                            <a:rPr lang="en-US" sz="1400" baseline="-25000" dirty="0" err="1"/>
                            <a:t>sh</a:t>
                          </a:r>
                          <a:r>
                            <a:rPr lang="en-US" sz="1400" dirty="0"/>
                            <a:t>/Q</a:t>
                          </a:r>
                        </a:p>
                      </a:txBody>
                      <a:tcPr marL="74295" marR="74295" marT="37148" marB="37148"/>
                    </a:tc>
                    <a:tc>
                      <a:txBody>
                        <a:bodyPr/>
                        <a:lstStyle/>
                        <a:p>
                          <a:pPr algn="ctr"/>
                          <a:r>
                            <a:rPr lang="en-US" sz="1400" dirty="0"/>
                            <a:t>93 </a:t>
                          </a:r>
                          <a14:m>
                            <m:oMath xmlns:m="http://schemas.openxmlformats.org/officeDocument/2006/math">
                              <m:r>
                                <m:rPr>
                                  <m:sty m:val="p"/>
                                </m:rPr>
                                <a:rPr lang="en-US" sz="1400" b="0" i="0" baseline="0" dirty="0" smtClean="0">
                                  <a:latin typeface="Cambria Math" panose="02040503050406030204" pitchFamily="18" charset="0"/>
                                </a:rPr>
                                <m:t>Ω</m:t>
                              </m:r>
                            </m:oMath>
                          </a14:m>
                          <a:endParaRPr lang="en-US" sz="1400" i="0" baseline="0" dirty="0"/>
                        </a:p>
                      </a:txBody>
                      <a:tcPr marL="74295" marR="74295" marT="37148" marB="37148"/>
                    </a:tc>
                    <a:extLst>
                      <a:ext uri="{0D108BD9-81ED-4DB2-BD59-A6C34878D82A}">
                        <a16:rowId xmlns:a16="http://schemas.microsoft.com/office/drawing/2014/main" val="1532682243"/>
                      </a:ext>
                    </a:extLst>
                  </a:tr>
                  <a:tr h="247158">
                    <a:tc>
                      <a:txBody>
                        <a:bodyPr/>
                        <a:lstStyle/>
                        <a:p>
                          <a:pPr algn="l"/>
                          <a:r>
                            <a:rPr lang="en-US" sz="1400" dirty="0"/>
                            <a:t>Geometrical factor</a:t>
                          </a:r>
                        </a:p>
                      </a:txBody>
                      <a:tcPr marL="74295" marR="74295" marT="37148" marB="37148"/>
                    </a:tc>
                    <a:tc>
                      <a:txBody>
                        <a:bodyPr/>
                        <a:lstStyle/>
                        <a:p>
                          <a:pPr algn="ctr"/>
                          <a:r>
                            <a:rPr lang="en-US" sz="1400" dirty="0"/>
                            <a:t>251 </a:t>
                          </a:r>
                          <a14:m>
                            <m:oMath xmlns:m="http://schemas.openxmlformats.org/officeDocument/2006/math">
                              <m:r>
                                <m:rPr>
                                  <m:sty m:val="p"/>
                                </m:rPr>
                                <a:rPr lang="en-US" sz="1400" b="0" i="0" baseline="0" dirty="0" smtClean="0">
                                  <a:latin typeface="Cambria Math" panose="02040503050406030204" pitchFamily="18" charset="0"/>
                                </a:rPr>
                                <m:t>Ω</m:t>
                              </m:r>
                            </m:oMath>
                          </a14:m>
                          <a:endParaRPr lang="en-US" sz="1400" dirty="0"/>
                        </a:p>
                      </a:txBody>
                      <a:tcPr marL="74295" marR="74295" marT="37148" marB="37148"/>
                    </a:tc>
                    <a:extLst>
                      <a:ext uri="{0D108BD9-81ED-4DB2-BD59-A6C34878D82A}">
                        <a16:rowId xmlns:a16="http://schemas.microsoft.com/office/drawing/2014/main" val="93601495"/>
                      </a:ext>
                    </a:extLst>
                  </a:tr>
                  <a:tr h="247158">
                    <a:tc>
                      <a:txBody>
                        <a:bodyPr/>
                        <a:lstStyle/>
                        <a:p>
                          <a:pPr algn="l"/>
                          <a:r>
                            <a:rPr lang="en-US" sz="1400" dirty="0" err="1"/>
                            <a:t>E</a:t>
                          </a:r>
                          <a:r>
                            <a:rPr lang="en-US" sz="1400" baseline="-25000" dirty="0" err="1"/>
                            <a:t>sp</a:t>
                          </a:r>
                          <a:r>
                            <a:rPr lang="en-US" sz="1400" baseline="0" dirty="0"/>
                            <a:t>/</a:t>
                          </a:r>
                          <a:r>
                            <a:rPr lang="en-US" sz="1400" baseline="0" dirty="0" err="1"/>
                            <a:t>E</a:t>
                          </a:r>
                          <a:r>
                            <a:rPr lang="en-US" sz="1400" baseline="-25000" dirty="0" err="1"/>
                            <a:t>acc</a:t>
                          </a:r>
                          <a:endParaRPr lang="en-US" sz="1400" baseline="-25000" dirty="0"/>
                        </a:p>
                      </a:txBody>
                      <a:tcPr marL="74295" marR="74295" marT="37148" marB="37148"/>
                    </a:tc>
                    <a:tc>
                      <a:txBody>
                        <a:bodyPr/>
                        <a:lstStyle/>
                        <a:p>
                          <a:pPr algn="ctr"/>
                          <a:r>
                            <a:rPr lang="en-US" sz="1400" dirty="0"/>
                            <a:t>1.84</a:t>
                          </a:r>
                        </a:p>
                      </a:txBody>
                      <a:tcPr marL="74295" marR="74295" marT="37148" marB="37148"/>
                    </a:tc>
                    <a:extLst>
                      <a:ext uri="{0D108BD9-81ED-4DB2-BD59-A6C34878D82A}">
                        <a16:rowId xmlns:a16="http://schemas.microsoft.com/office/drawing/2014/main" val="3992446881"/>
                      </a:ext>
                    </a:extLst>
                  </a:tr>
                  <a:tr h="247158">
                    <a:tc>
                      <a:txBody>
                        <a:bodyPr/>
                        <a:lstStyle/>
                        <a:p>
                          <a:pPr algn="l"/>
                          <a:r>
                            <a:rPr lang="en-US" sz="1400" dirty="0" err="1"/>
                            <a:t>H</a:t>
                          </a:r>
                          <a:r>
                            <a:rPr lang="en-US" sz="1400" baseline="-25000" dirty="0" err="1"/>
                            <a:t>sp</a:t>
                          </a:r>
                          <a:r>
                            <a:rPr lang="en-US" sz="1400" dirty="0"/>
                            <a:t>/</a:t>
                          </a:r>
                          <a:r>
                            <a:rPr lang="en-US" sz="1400" dirty="0" err="1"/>
                            <a:t>E</a:t>
                          </a:r>
                          <a:r>
                            <a:rPr lang="en-US" sz="1400" baseline="-25000" dirty="0" err="1"/>
                            <a:t>acc</a:t>
                          </a:r>
                          <a:endParaRPr lang="en-US" sz="1400" baseline="-25000" dirty="0"/>
                        </a:p>
                      </a:txBody>
                      <a:tcPr marL="74295" marR="74295" marT="37148" marB="37148"/>
                    </a:tc>
                    <a:tc>
                      <a:txBody>
                        <a:bodyPr/>
                        <a:lstStyle/>
                        <a:p>
                          <a:pPr algn="ctr"/>
                          <a:r>
                            <a:rPr lang="en-US" sz="1400" dirty="0"/>
                            <a:t>4.03 </a:t>
                          </a:r>
                          <a14:m>
                            <m:oMath xmlns:m="http://schemas.openxmlformats.org/officeDocument/2006/math">
                              <m:r>
                                <m:rPr>
                                  <m:sty m:val="p"/>
                                </m:rPr>
                                <a:rPr lang="en-US" sz="1400" i="0" dirty="0" smtClean="0">
                                  <a:latin typeface="Cambria Math" panose="02040503050406030204" pitchFamily="18" charset="0"/>
                                </a:rPr>
                                <m:t>mT</m:t>
                              </m:r>
                              <m:r>
                                <a:rPr lang="en-US" sz="1400" i="0" dirty="0" smtClean="0">
                                  <a:latin typeface="Cambria Math" panose="02040503050406030204" pitchFamily="18" charset="0"/>
                                </a:rPr>
                                <m:t>/(</m:t>
                              </m:r>
                              <m:r>
                                <m:rPr>
                                  <m:sty m:val="p"/>
                                </m:rPr>
                                <a:rPr lang="en-US" sz="1400" i="0" dirty="0" smtClean="0">
                                  <a:latin typeface="Cambria Math" panose="02040503050406030204" pitchFamily="18" charset="0"/>
                                </a:rPr>
                                <m:t>MV</m:t>
                              </m:r>
                              <m:r>
                                <a:rPr lang="en-US" sz="1400" i="0" dirty="0" smtClean="0">
                                  <a:latin typeface="Cambria Math" panose="02040503050406030204" pitchFamily="18" charset="0"/>
                                </a:rPr>
                                <m:t>/</m:t>
                              </m:r>
                              <m:r>
                                <m:rPr>
                                  <m:sty m:val="p"/>
                                </m:rPr>
                                <a:rPr lang="en-US" sz="1400" i="0" dirty="0" smtClean="0">
                                  <a:latin typeface="Cambria Math" panose="02040503050406030204" pitchFamily="18" charset="0"/>
                                </a:rPr>
                                <m:t>m</m:t>
                              </m:r>
                              <m:r>
                                <a:rPr lang="en-US" sz="1400" i="0" dirty="0" smtClean="0">
                                  <a:latin typeface="Cambria Math" panose="02040503050406030204" pitchFamily="18" charset="0"/>
                                </a:rPr>
                                <m:t>)</m:t>
                              </m:r>
                            </m:oMath>
                          </a14:m>
                          <a:endParaRPr lang="en-US" sz="1400" i="0" dirty="0"/>
                        </a:p>
                      </a:txBody>
                      <a:tcPr marL="74295" marR="74295" marT="37148" marB="37148"/>
                    </a:tc>
                    <a:extLst>
                      <a:ext uri="{0D108BD9-81ED-4DB2-BD59-A6C34878D82A}">
                        <a16:rowId xmlns:a16="http://schemas.microsoft.com/office/drawing/2014/main" val="603517015"/>
                      </a:ext>
                    </a:extLst>
                  </a:tr>
                  <a:tr h="247158">
                    <a:tc>
                      <a:txBody>
                        <a:bodyPr/>
                        <a:lstStyle/>
                        <a:p>
                          <a:pPr algn="l"/>
                          <a:r>
                            <a:rPr lang="en-US" sz="1400" dirty="0"/>
                            <a:t>External Q</a:t>
                          </a:r>
                        </a:p>
                      </a:txBody>
                      <a:tcPr marL="74295" marR="74295" marT="37148" marB="37148"/>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10</m:t>
                                    </m:r>
                                  </m:e>
                                  <m:sup>
                                    <m:r>
                                      <a:rPr lang="en-US" sz="1400" b="0" i="1" smtClean="0">
                                        <a:latin typeface="Cambria Math" panose="02040503050406030204" pitchFamily="18" charset="0"/>
                                      </a:rPr>
                                      <m:t>4</m:t>
                                    </m:r>
                                  </m:sup>
                                </m:sSup>
                              </m:oMath>
                            </m:oMathPara>
                          </a14:m>
                          <a:endParaRPr lang="en-US" sz="1400" dirty="0"/>
                        </a:p>
                      </a:txBody>
                      <a:tcPr marL="74295" marR="74295" marT="37148" marB="37148"/>
                    </a:tc>
                    <a:extLst>
                      <a:ext uri="{0D108BD9-81ED-4DB2-BD59-A6C34878D82A}">
                        <a16:rowId xmlns:a16="http://schemas.microsoft.com/office/drawing/2014/main" val="178703306"/>
                      </a:ext>
                    </a:extLst>
                  </a:tr>
                  <a:tr h="247158">
                    <a:tc>
                      <a:txBody>
                        <a:bodyPr/>
                        <a:lstStyle/>
                        <a:p>
                          <a:pPr algn="l"/>
                          <a:r>
                            <a:rPr lang="en-US" sz="1400" dirty="0"/>
                            <a:t>Unloaded Q at 4.4 K</a:t>
                          </a:r>
                        </a:p>
                      </a:txBody>
                      <a:tcPr marL="74295" marR="74295" marT="37148" marB="3714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1×1</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0</m:t>
                                    </m:r>
                                  </m:e>
                                  <m:sup>
                                    <m:r>
                                      <a:rPr lang="en-US" sz="1400" b="0" i="1" smtClean="0">
                                        <a:latin typeface="Cambria Math" panose="02040503050406030204" pitchFamily="18" charset="0"/>
                                      </a:rPr>
                                      <m:t>9</m:t>
                                    </m:r>
                                  </m:sup>
                                </m:sSup>
                                <m:r>
                                  <a:rPr lang="en-US" sz="1400" b="0" i="1" smtClean="0">
                                    <a:latin typeface="Cambria Math" panose="02040503050406030204" pitchFamily="18" charset="0"/>
                                  </a:rPr>
                                  <m:t> @2 </m:t>
                                </m:r>
                                <m:r>
                                  <m:rPr>
                                    <m:sty m:val="p"/>
                                  </m:rPr>
                                  <a:rPr lang="en-US" sz="1400" b="0" i="0" smtClean="0">
                                    <a:latin typeface="Cambria Math" panose="02040503050406030204" pitchFamily="18" charset="0"/>
                                  </a:rPr>
                                  <m:t>MV</m:t>
                                </m:r>
                                <m:r>
                                  <a:rPr lang="en-US" sz="1400" b="0" i="0" smtClean="0">
                                    <a:latin typeface="Cambria Math" panose="02040503050406030204" pitchFamily="18" charset="0"/>
                                  </a:rPr>
                                  <m:t> (8 </m:t>
                                </m:r>
                                <m:r>
                                  <m:rPr>
                                    <m:sty m:val="p"/>
                                  </m:rPr>
                                  <a:rPr lang="en-US" sz="1400" b="0" i="0" smtClean="0">
                                    <a:latin typeface="Cambria Math" panose="02040503050406030204" pitchFamily="18" charset="0"/>
                                  </a:rPr>
                                  <m:t>MV</m:t>
                                </m:r>
                                <m:r>
                                  <a:rPr lang="en-US" sz="1400" b="0" i="0" smtClean="0">
                                    <a:latin typeface="Cambria Math" panose="02040503050406030204" pitchFamily="18" charset="0"/>
                                  </a:rPr>
                                  <m:t>/</m:t>
                                </m:r>
                                <m:r>
                                  <m:rPr>
                                    <m:sty m:val="p"/>
                                  </m:rPr>
                                  <a:rPr lang="en-US" sz="1400" b="0" i="0" smtClean="0">
                                    <a:latin typeface="Cambria Math" panose="02040503050406030204" pitchFamily="18" charset="0"/>
                                  </a:rPr>
                                  <m:t>m</m:t>
                                </m:r>
                                <m:r>
                                  <a:rPr lang="en-US" sz="1400" b="0" i="0" smtClean="0">
                                    <a:latin typeface="Cambria Math" panose="02040503050406030204" pitchFamily="18" charset="0"/>
                                  </a:rPr>
                                  <m:t>)</m:t>
                                </m:r>
                              </m:oMath>
                            </m:oMathPara>
                          </a14:m>
                          <a:endParaRPr lang="en-US" sz="1400" dirty="0"/>
                        </a:p>
                      </a:txBody>
                      <a:tcPr marL="74295" marR="74295" marT="37148" marB="37148"/>
                    </a:tc>
                    <a:extLst>
                      <a:ext uri="{0D108BD9-81ED-4DB2-BD59-A6C34878D82A}">
                        <a16:rowId xmlns:a16="http://schemas.microsoft.com/office/drawing/2014/main" val="1503705038"/>
                      </a:ext>
                    </a:extLst>
                  </a:tr>
                  <a:tr h="247158">
                    <a:tc>
                      <a:txBody>
                        <a:bodyPr/>
                        <a:lstStyle/>
                        <a:p>
                          <a:r>
                            <a:rPr lang="en-US" sz="1400" dirty="0"/>
                            <a:t>Beam loading</a:t>
                          </a:r>
                        </a:p>
                      </a:txBody>
                      <a:tcPr marL="74295" marR="74295" marT="37148" marB="37148"/>
                    </a:tc>
                    <a:tc>
                      <a:txBody>
                        <a:bodyPr/>
                        <a:lstStyle/>
                        <a:p>
                          <a:pPr algn="ctr"/>
                          <a:r>
                            <a:rPr lang="en-US" sz="1400" dirty="0"/>
                            <a:t>400 kW/cav.</a:t>
                          </a:r>
                        </a:p>
                      </a:txBody>
                      <a:tcPr marL="74295" marR="74295" marT="37148" marB="37148"/>
                    </a:tc>
                    <a:extLst>
                      <a:ext uri="{0D108BD9-81ED-4DB2-BD59-A6C34878D82A}">
                        <a16:rowId xmlns:a16="http://schemas.microsoft.com/office/drawing/2014/main" val="4167836837"/>
                      </a:ext>
                    </a:extLst>
                  </a:tr>
                  <a:tr h="247158">
                    <a:tc>
                      <a:txBody>
                        <a:bodyPr/>
                        <a:lstStyle/>
                        <a:p>
                          <a:r>
                            <a:rPr lang="en-US" sz="1400" dirty="0"/>
                            <a:t>HOM loading</a:t>
                          </a:r>
                        </a:p>
                      </a:txBody>
                      <a:tcPr marL="74295" marR="74295" marT="37148" marB="37148"/>
                    </a:tc>
                    <a:tc>
                      <a:txBody>
                        <a:bodyPr/>
                        <a:lstStyle/>
                        <a:p>
                          <a:pPr algn="ctr"/>
                          <a:r>
                            <a:rPr lang="en-US" sz="1400" dirty="0"/>
                            <a:t>37 kW/cav.</a:t>
                          </a:r>
                        </a:p>
                      </a:txBody>
                      <a:tcPr marL="74295" marR="74295" marT="37148" marB="37148"/>
                    </a:tc>
                    <a:extLst>
                      <a:ext uri="{0D108BD9-81ED-4DB2-BD59-A6C34878D82A}">
                        <a16:rowId xmlns:a16="http://schemas.microsoft.com/office/drawing/2014/main" val="124930432"/>
                      </a:ext>
                    </a:extLst>
                  </a:tr>
                  <a:tr h="247158">
                    <a:tc>
                      <a:txBody>
                        <a:bodyPr/>
                        <a:lstStyle/>
                        <a:p>
                          <a:r>
                            <a:rPr lang="en-US" sz="1400" dirty="0"/>
                            <a:t>RF voltage</a:t>
                          </a:r>
                        </a:p>
                      </a:txBody>
                      <a:tcPr marL="74295" marR="74295" marT="37148" marB="37148"/>
                    </a:tc>
                    <a:tc>
                      <a:txBody>
                        <a:bodyPr/>
                        <a:lstStyle/>
                        <a:p>
                          <a:pPr algn="ctr"/>
                          <a:r>
                            <a:rPr lang="en-US" sz="1400" dirty="0"/>
                            <a:t>1.5 MV/cav.</a:t>
                          </a:r>
                        </a:p>
                      </a:txBody>
                      <a:tcPr marL="74295" marR="74295" marT="37148" marB="37148"/>
                    </a:tc>
                    <a:extLst>
                      <a:ext uri="{0D108BD9-81ED-4DB2-BD59-A6C34878D82A}">
                        <a16:rowId xmlns:a16="http://schemas.microsoft.com/office/drawing/2014/main" val="1287386112"/>
                      </a:ext>
                    </a:extLst>
                  </a:tr>
                </a:tbl>
              </a:graphicData>
            </a:graphic>
          </p:graphicFrame>
        </mc:Choice>
        <mc:Fallback xmlns="">
          <p:graphicFrame>
            <p:nvGraphicFramePr>
              <p:cNvPr id="4" name="表 13">
                <a:extLst>
                  <a:ext uri="{FF2B5EF4-FFF2-40B4-BE49-F238E27FC236}">
                    <a16:creationId xmlns:a16="http://schemas.microsoft.com/office/drawing/2014/main" id="{96075E66-8AE2-B65B-9634-5D94E757BBD2}"/>
                  </a:ext>
                </a:extLst>
              </p:cNvPr>
              <p:cNvGraphicFramePr>
                <a:graphicFrameLocks noGrp="1"/>
              </p:cNvGraphicFramePr>
              <p:nvPr>
                <p:extLst>
                  <p:ext uri="{D42A27DB-BD31-4B8C-83A1-F6EECF244321}">
                    <p14:modId xmlns:p14="http://schemas.microsoft.com/office/powerpoint/2010/main" val="343578128"/>
                  </p:ext>
                </p:extLst>
              </p:nvPr>
            </p:nvGraphicFramePr>
            <p:xfrm>
              <a:off x="7365682" y="3118472"/>
              <a:ext cx="4191318" cy="3739528"/>
            </p:xfrm>
            <a:graphic>
              <a:graphicData uri="http://schemas.openxmlformats.org/drawingml/2006/table">
                <a:tbl>
                  <a:tblPr firstRow="1" bandRow="1">
                    <a:tableStyleId>{5C22544A-7EE6-4342-B048-85BDC9FD1C3A}</a:tableStyleId>
                  </a:tblPr>
                  <a:tblGrid>
                    <a:gridCol w="1940878">
                      <a:extLst>
                        <a:ext uri="{9D8B030D-6E8A-4147-A177-3AD203B41FA5}">
                          <a16:colId xmlns:a16="http://schemas.microsoft.com/office/drawing/2014/main" val="3652764305"/>
                        </a:ext>
                      </a:extLst>
                    </a:gridCol>
                    <a:gridCol w="2250440">
                      <a:extLst>
                        <a:ext uri="{9D8B030D-6E8A-4147-A177-3AD203B41FA5}">
                          <a16:colId xmlns:a16="http://schemas.microsoft.com/office/drawing/2014/main" val="4033410973"/>
                        </a:ext>
                      </a:extLst>
                    </a:gridCol>
                  </a:tblGrid>
                  <a:tr h="287656">
                    <a:tc>
                      <a:txBody>
                        <a:bodyPr/>
                        <a:lstStyle/>
                        <a:p>
                          <a:endParaRPr lang="en-US" sz="1400" dirty="0"/>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Parameters</a:t>
                          </a:r>
                        </a:p>
                      </a:txBody>
                      <a:tcPr marL="74295" marR="74295" marT="37148" marB="37148"/>
                    </a:tc>
                    <a:extLst>
                      <a:ext uri="{0D108BD9-81ED-4DB2-BD59-A6C34878D82A}">
                        <a16:rowId xmlns:a16="http://schemas.microsoft.com/office/drawing/2014/main" val="1501588423"/>
                      </a:ext>
                    </a:extLst>
                  </a:tr>
                  <a:tr h="287656">
                    <a:tc>
                      <a:txBody>
                        <a:bodyPr/>
                        <a:lstStyle/>
                        <a:p>
                          <a:pPr algn="l"/>
                          <a:r>
                            <a:rPr lang="en-US" sz="1400" dirty="0"/>
                            <a:t>No. of cavity</a:t>
                          </a:r>
                        </a:p>
                      </a:txBody>
                      <a:tcPr marL="74295" marR="74295" marT="37148" marB="37148"/>
                    </a:tc>
                    <a:tc>
                      <a:txBody>
                        <a:bodyPr/>
                        <a:lstStyle/>
                        <a:p>
                          <a:pPr algn="ctr"/>
                          <a:r>
                            <a:rPr lang="en-US" sz="1400" dirty="0"/>
                            <a:t>8 (+1)</a:t>
                          </a:r>
                        </a:p>
                      </a:txBody>
                      <a:tcPr marL="74295" marR="74295" marT="37148" marB="37148"/>
                    </a:tc>
                    <a:extLst>
                      <a:ext uri="{0D108BD9-81ED-4DB2-BD59-A6C34878D82A}">
                        <a16:rowId xmlns:a16="http://schemas.microsoft.com/office/drawing/2014/main" val="1328837153"/>
                      </a:ext>
                    </a:extLst>
                  </a:tr>
                  <a:tr h="287656">
                    <a:tc>
                      <a:txBody>
                        <a:bodyPr/>
                        <a:lstStyle/>
                        <a:p>
                          <a:pPr algn="l"/>
                          <a:r>
                            <a:rPr lang="en-US" sz="1400" dirty="0"/>
                            <a:t>Frequency</a:t>
                          </a:r>
                        </a:p>
                      </a:txBody>
                      <a:tcPr marL="74295" marR="74295" marT="37148" marB="37148"/>
                    </a:tc>
                    <a:tc>
                      <a:txBody>
                        <a:bodyPr/>
                        <a:lstStyle/>
                        <a:p>
                          <a:pPr algn="ctr"/>
                          <a:r>
                            <a:rPr lang="en-US" sz="1400" dirty="0"/>
                            <a:t>508.876 MHz</a:t>
                          </a:r>
                        </a:p>
                      </a:txBody>
                      <a:tcPr marL="74295" marR="74295" marT="37148" marB="37148"/>
                    </a:tc>
                    <a:extLst>
                      <a:ext uri="{0D108BD9-81ED-4DB2-BD59-A6C34878D82A}">
                        <a16:rowId xmlns:a16="http://schemas.microsoft.com/office/drawing/2014/main" val="4212045747"/>
                      </a:ext>
                    </a:extLst>
                  </a:tr>
                  <a:tr h="287656">
                    <a:tc>
                      <a:txBody>
                        <a:bodyPr/>
                        <a:lstStyle/>
                        <a:p>
                          <a:pPr algn="l"/>
                          <a:r>
                            <a:rPr lang="en-US" sz="1400" dirty="0"/>
                            <a:t>Gap length</a:t>
                          </a:r>
                        </a:p>
                      </a:txBody>
                      <a:tcPr marL="74295" marR="74295" marT="37148" marB="37148"/>
                    </a:tc>
                    <a:tc>
                      <a:txBody>
                        <a:bodyPr/>
                        <a:lstStyle/>
                        <a:p>
                          <a:pPr algn="ctr"/>
                          <a:r>
                            <a:rPr lang="en-US" sz="1400" dirty="0"/>
                            <a:t>243 mm</a:t>
                          </a:r>
                        </a:p>
                      </a:txBody>
                      <a:tcPr marL="74295" marR="74295" marT="37148" marB="37148"/>
                    </a:tc>
                    <a:extLst>
                      <a:ext uri="{0D108BD9-81ED-4DB2-BD59-A6C34878D82A}">
                        <a16:rowId xmlns:a16="http://schemas.microsoft.com/office/drawing/2014/main" val="2444833025"/>
                      </a:ext>
                    </a:extLst>
                  </a:tr>
                  <a:tr h="287656">
                    <a:tc>
                      <a:txBody>
                        <a:bodyPr/>
                        <a:lstStyle/>
                        <a:p>
                          <a:pPr algn="l"/>
                          <a:r>
                            <a:rPr lang="en-US" sz="1400" dirty="0" err="1"/>
                            <a:t>R</a:t>
                          </a:r>
                          <a:r>
                            <a:rPr lang="en-US" sz="1400" baseline="-25000" dirty="0" err="1"/>
                            <a:t>sh</a:t>
                          </a:r>
                          <a:r>
                            <a:rPr lang="en-US" sz="1400" dirty="0"/>
                            <a:t>/Q</a:t>
                          </a:r>
                        </a:p>
                      </a:txBody>
                      <a:tcPr marL="74295" marR="74295" marT="37148" marB="37148"/>
                    </a:tc>
                    <a:tc>
                      <a:txBody>
                        <a:bodyPr/>
                        <a:lstStyle/>
                        <a:p>
                          <a:endParaRPr lang="ja-JP"/>
                        </a:p>
                      </a:txBody>
                      <a:tcPr marL="74295" marR="74295" marT="37148" marB="37148">
                        <a:blipFill>
                          <a:blip r:embed="rId2"/>
                          <a:stretch>
                            <a:fillRect l="-86721" t="-408511" r="-1084" b="-829787"/>
                          </a:stretch>
                        </a:blipFill>
                      </a:tcPr>
                    </a:tc>
                    <a:extLst>
                      <a:ext uri="{0D108BD9-81ED-4DB2-BD59-A6C34878D82A}">
                        <a16:rowId xmlns:a16="http://schemas.microsoft.com/office/drawing/2014/main" val="1532682243"/>
                      </a:ext>
                    </a:extLst>
                  </a:tr>
                  <a:tr h="287656">
                    <a:tc>
                      <a:txBody>
                        <a:bodyPr/>
                        <a:lstStyle/>
                        <a:p>
                          <a:pPr algn="l"/>
                          <a:r>
                            <a:rPr lang="en-US" sz="1400" dirty="0"/>
                            <a:t>Geometrical factor</a:t>
                          </a:r>
                        </a:p>
                      </a:txBody>
                      <a:tcPr marL="74295" marR="74295" marT="37148" marB="37148"/>
                    </a:tc>
                    <a:tc>
                      <a:txBody>
                        <a:bodyPr/>
                        <a:lstStyle/>
                        <a:p>
                          <a:endParaRPr lang="ja-JP"/>
                        </a:p>
                      </a:txBody>
                      <a:tcPr marL="74295" marR="74295" marT="37148" marB="37148">
                        <a:blipFill>
                          <a:blip r:embed="rId2"/>
                          <a:stretch>
                            <a:fillRect l="-86721" t="-508511" r="-1084" b="-729787"/>
                          </a:stretch>
                        </a:blipFill>
                      </a:tcPr>
                    </a:tc>
                    <a:extLst>
                      <a:ext uri="{0D108BD9-81ED-4DB2-BD59-A6C34878D82A}">
                        <a16:rowId xmlns:a16="http://schemas.microsoft.com/office/drawing/2014/main" val="93601495"/>
                      </a:ext>
                    </a:extLst>
                  </a:tr>
                  <a:tr h="287656">
                    <a:tc>
                      <a:txBody>
                        <a:bodyPr/>
                        <a:lstStyle/>
                        <a:p>
                          <a:pPr algn="l"/>
                          <a:r>
                            <a:rPr lang="en-US" sz="1400" dirty="0" err="1"/>
                            <a:t>E</a:t>
                          </a:r>
                          <a:r>
                            <a:rPr lang="en-US" sz="1400" baseline="-25000" dirty="0" err="1"/>
                            <a:t>sp</a:t>
                          </a:r>
                          <a:r>
                            <a:rPr lang="en-US" sz="1400" baseline="0" dirty="0"/>
                            <a:t>/</a:t>
                          </a:r>
                          <a:r>
                            <a:rPr lang="en-US" sz="1400" baseline="0" dirty="0" err="1"/>
                            <a:t>E</a:t>
                          </a:r>
                          <a:r>
                            <a:rPr lang="en-US" sz="1400" baseline="-25000" dirty="0" err="1"/>
                            <a:t>acc</a:t>
                          </a:r>
                          <a:endParaRPr lang="en-US" sz="1400" baseline="-25000" dirty="0"/>
                        </a:p>
                      </a:txBody>
                      <a:tcPr marL="74295" marR="74295" marT="37148" marB="37148"/>
                    </a:tc>
                    <a:tc>
                      <a:txBody>
                        <a:bodyPr/>
                        <a:lstStyle/>
                        <a:p>
                          <a:pPr algn="ctr"/>
                          <a:r>
                            <a:rPr lang="en-US" sz="1400" dirty="0"/>
                            <a:t>1.84</a:t>
                          </a:r>
                        </a:p>
                      </a:txBody>
                      <a:tcPr marL="74295" marR="74295" marT="37148" marB="37148"/>
                    </a:tc>
                    <a:extLst>
                      <a:ext uri="{0D108BD9-81ED-4DB2-BD59-A6C34878D82A}">
                        <a16:rowId xmlns:a16="http://schemas.microsoft.com/office/drawing/2014/main" val="3992446881"/>
                      </a:ext>
                    </a:extLst>
                  </a:tr>
                  <a:tr h="287656">
                    <a:tc>
                      <a:txBody>
                        <a:bodyPr/>
                        <a:lstStyle/>
                        <a:p>
                          <a:pPr algn="l"/>
                          <a:r>
                            <a:rPr lang="en-US" sz="1400" dirty="0" err="1"/>
                            <a:t>H</a:t>
                          </a:r>
                          <a:r>
                            <a:rPr lang="en-US" sz="1400" baseline="-25000" dirty="0" err="1"/>
                            <a:t>sp</a:t>
                          </a:r>
                          <a:r>
                            <a:rPr lang="en-US" sz="1400" dirty="0"/>
                            <a:t>/</a:t>
                          </a:r>
                          <a:r>
                            <a:rPr lang="en-US" sz="1400" dirty="0" err="1"/>
                            <a:t>E</a:t>
                          </a:r>
                          <a:r>
                            <a:rPr lang="en-US" sz="1400" baseline="-25000" dirty="0" err="1"/>
                            <a:t>acc</a:t>
                          </a:r>
                          <a:endParaRPr lang="en-US" sz="1400" baseline="-25000" dirty="0"/>
                        </a:p>
                      </a:txBody>
                      <a:tcPr marL="74295" marR="74295" marT="37148" marB="37148"/>
                    </a:tc>
                    <a:tc>
                      <a:txBody>
                        <a:bodyPr/>
                        <a:lstStyle/>
                        <a:p>
                          <a:endParaRPr lang="ja-JP"/>
                        </a:p>
                      </a:txBody>
                      <a:tcPr marL="74295" marR="74295" marT="37148" marB="37148">
                        <a:blipFill>
                          <a:blip r:embed="rId2"/>
                          <a:stretch>
                            <a:fillRect l="-86721" t="-710638" r="-1084" b="-527660"/>
                          </a:stretch>
                        </a:blipFill>
                      </a:tcPr>
                    </a:tc>
                    <a:extLst>
                      <a:ext uri="{0D108BD9-81ED-4DB2-BD59-A6C34878D82A}">
                        <a16:rowId xmlns:a16="http://schemas.microsoft.com/office/drawing/2014/main" val="603517015"/>
                      </a:ext>
                    </a:extLst>
                  </a:tr>
                  <a:tr h="287656">
                    <a:tc>
                      <a:txBody>
                        <a:bodyPr/>
                        <a:lstStyle/>
                        <a:p>
                          <a:pPr algn="l"/>
                          <a:r>
                            <a:rPr lang="en-US" sz="1400" dirty="0"/>
                            <a:t>External Q</a:t>
                          </a:r>
                        </a:p>
                      </a:txBody>
                      <a:tcPr marL="74295" marR="74295" marT="37148" marB="37148"/>
                    </a:tc>
                    <a:tc>
                      <a:txBody>
                        <a:bodyPr/>
                        <a:lstStyle/>
                        <a:p>
                          <a:endParaRPr lang="ja-JP"/>
                        </a:p>
                      </a:txBody>
                      <a:tcPr marL="74295" marR="74295" marT="37148" marB="37148">
                        <a:blipFill>
                          <a:blip r:embed="rId2"/>
                          <a:stretch>
                            <a:fillRect l="-86721" t="-810638" r="-1084" b="-427660"/>
                          </a:stretch>
                        </a:blipFill>
                      </a:tcPr>
                    </a:tc>
                    <a:extLst>
                      <a:ext uri="{0D108BD9-81ED-4DB2-BD59-A6C34878D82A}">
                        <a16:rowId xmlns:a16="http://schemas.microsoft.com/office/drawing/2014/main" val="178703306"/>
                      </a:ext>
                    </a:extLst>
                  </a:tr>
                  <a:tr h="287656">
                    <a:tc>
                      <a:txBody>
                        <a:bodyPr/>
                        <a:lstStyle/>
                        <a:p>
                          <a:pPr algn="l"/>
                          <a:r>
                            <a:rPr lang="en-US" sz="1400" dirty="0"/>
                            <a:t>Unloaded Q at 4.4 K</a:t>
                          </a:r>
                        </a:p>
                      </a:txBody>
                      <a:tcPr marL="74295" marR="74295" marT="37148" marB="37148"/>
                    </a:tc>
                    <a:tc>
                      <a:txBody>
                        <a:bodyPr/>
                        <a:lstStyle/>
                        <a:p>
                          <a:endParaRPr lang="ja-JP"/>
                        </a:p>
                      </a:txBody>
                      <a:tcPr marL="74295" marR="74295" marT="37148" marB="37148">
                        <a:blipFill>
                          <a:blip r:embed="rId2"/>
                          <a:stretch>
                            <a:fillRect l="-86721" t="-910638" r="-1084" b="-327660"/>
                          </a:stretch>
                        </a:blipFill>
                      </a:tcPr>
                    </a:tc>
                    <a:extLst>
                      <a:ext uri="{0D108BD9-81ED-4DB2-BD59-A6C34878D82A}">
                        <a16:rowId xmlns:a16="http://schemas.microsoft.com/office/drawing/2014/main" val="1503705038"/>
                      </a:ext>
                    </a:extLst>
                  </a:tr>
                  <a:tr h="287656">
                    <a:tc>
                      <a:txBody>
                        <a:bodyPr/>
                        <a:lstStyle/>
                        <a:p>
                          <a:r>
                            <a:rPr lang="en-US" sz="1400" dirty="0"/>
                            <a:t>Beam loading</a:t>
                          </a:r>
                        </a:p>
                      </a:txBody>
                      <a:tcPr marL="74295" marR="74295" marT="37148" marB="37148"/>
                    </a:tc>
                    <a:tc>
                      <a:txBody>
                        <a:bodyPr/>
                        <a:lstStyle/>
                        <a:p>
                          <a:pPr algn="ctr"/>
                          <a:r>
                            <a:rPr lang="en-US" sz="1400" dirty="0"/>
                            <a:t>400 kW/cav.</a:t>
                          </a:r>
                        </a:p>
                      </a:txBody>
                      <a:tcPr marL="74295" marR="74295" marT="37148" marB="37148"/>
                    </a:tc>
                    <a:extLst>
                      <a:ext uri="{0D108BD9-81ED-4DB2-BD59-A6C34878D82A}">
                        <a16:rowId xmlns:a16="http://schemas.microsoft.com/office/drawing/2014/main" val="4167836837"/>
                      </a:ext>
                    </a:extLst>
                  </a:tr>
                  <a:tr h="287656">
                    <a:tc>
                      <a:txBody>
                        <a:bodyPr/>
                        <a:lstStyle/>
                        <a:p>
                          <a:r>
                            <a:rPr lang="en-US" sz="1400" dirty="0"/>
                            <a:t>HOM loading</a:t>
                          </a:r>
                        </a:p>
                      </a:txBody>
                      <a:tcPr marL="74295" marR="74295" marT="37148" marB="37148"/>
                    </a:tc>
                    <a:tc>
                      <a:txBody>
                        <a:bodyPr/>
                        <a:lstStyle/>
                        <a:p>
                          <a:pPr algn="ctr"/>
                          <a:r>
                            <a:rPr lang="en-US" sz="1400" dirty="0"/>
                            <a:t>37 kW/cav.</a:t>
                          </a:r>
                        </a:p>
                      </a:txBody>
                      <a:tcPr marL="74295" marR="74295" marT="37148" marB="37148"/>
                    </a:tc>
                    <a:extLst>
                      <a:ext uri="{0D108BD9-81ED-4DB2-BD59-A6C34878D82A}">
                        <a16:rowId xmlns:a16="http://schemas.microsoft.com/office/drawing/2014/main" val="124930432"/>
                      </a:ext>
                    </a:extLst>
                  </a:tr>
                  <a:tr h="287656">
                    <a:tc>
                      <a:txBody>
                        <a:bodyPr/>
                        <a:lstStyle/>
                        <a:p>
                          <a:r>
                            <a:rPr lang="en-US" sz="1400" dirty="0"/>
                            <a:t>RF voltage</a:t>
                          </a:r>
                        </a:p>
                      </a:txBody>
                      <a:tcPr marL="74295" marR="74295" marT="37148" marB="37148"/>
                    </a:tc>
                    <a:tc>
                      <a:txBody>
                        <a:bodyPr/>
                        <a:lstStyle/>
                        <a:p>
                          <a:pPr algn="ctr"/>
                          <a:r>
                            <a:rPr lang="en-US" sz="1400" dirty="0"/>
                            <a:t>1.5 MV/cav.</a:t>
                          </a:r>
                        </a:p>
                      </a:txBody>
                      <a:tcPr marL="74295" marR="74295" marT="37148" marB="37148"/>
                    </a:tc>
                    <a:extLst>
                      <a:ext uri="{0D108BD9-81ED-4DB2-BD59-A6C34878D82A}">
                        <a16:rowId xmlns:a16="http://schemas.microsoft.com/office/drawing/2014/main" val="1287386112"/>
                      </a:ext>
                    </a:extLst>
                  </a:tr>
                </a:tbl>
              </a:graphicData>
            </a:graphic>
          </p:graphicFrame>
        </mc:Fallback>
      </mc:AlternateContent>
      <p:sp>
        <p:nvSpPr>
          <p:cNvPr id="8" name="コンテンツ プレースホルダー 7">
            <a:extLst>
              <a:ext uri="{FF2B5EF4-FFF2-40B4-BE49-F238E27FC236}">
                <a16:creationId xmlns:a16="http://schemas.microsoft.com/office/drawing/2014/main" id="{9B44CECE-F0DB-FC12-F839-F2DD884C80F2}"/>
              </a:ext>
            </a:extLst>
          </p:cNvPr>
          <p:cNvSpPr>
            <a:spLocks noGrp="1"/>
          </p:cNvSpPr>
          <p:nvPr>
            <p:ph sz="half" idx="1"/>
          </p:nvPr>
        </p:nvSpPr>
        <p:spPr>
          <a:xfrm>
            <a:off x="838200" y="1245706"/>
            <a:ext cx="9321800" cy="4931259"/>
          </a:xfrm>
        </p:spPr>
        <p:txBody>
          <a:bodyPr>
            <a:normAutofit/>
          </a:bodyPr>
          <a:lstStyle/>
          <a:p>
            <a:r>
              <a:rPr lang="en-US" sz="1800" dirty="0"/>
              <a:t>The superconducting cavity installed in </a:t>
            </a:r>
            <a:r>
              <a:rPr lang="en-US" sz="1800" dirty="0" err="1"/>
              <a:t>SuperKEKB</a:t>
            </a:r>
            <a:r>
              <a:rPr lang="en-US" sz="1800" dirty="0"/>
              <a:t> was developed in the 1990 s for the previous ring of KEKB.</a:t>
            </a:r>
          </a:p>
          <a:p>
            <a:r>
              <a:rPr lang="en-US" sz="1800" dirty="0"/>
              <a:t>The cavity has been optimized to achieve a CW acceleration of 1.5 MV at a large beam power of 400 kW.</a:t>
            </a:r>
          </a:p>
          <a:p>
            <a:r>
              <a:rPr lang="en-US" sz="1800" dirty="0"/>
              <a:t>The temperature is 4.4 K by immersion cooling with liquid helium.</a:t>
            </a:r>
          </a:p>
          <a:p>
            <a:r>
              <a:rPr lang="en-US" sz="1800" dirty="0"/>
              <a:t>The single cell has been chosen to reduce the number of HOMs</a:t>
            </a:r>
          </a:p>
          <a:p>
            <a:endParaRPr lang="en-US" sz="1800" dirty="0"/>
          </a:p>
        </p:txBody>
      </p:sp>
      <p:pic>
        <p:nvPicPr>
          <p:cNvPr id="12" name="図 11">
            <a:extLst>
              <a:ext uri="{FF2B5EF4-FFF2-40B4-BE49-F238E27FC236}">
                <a16:creationId xmlns:a16="http://schemas.microsoft.com/office/drawing/2014/main" id="{B421C895-0090-504A-4632-27CD0F897B9D}"/>
              </a:ext>
            </a:extLst>
          </p:cNvPr>
          <p:cNvPicPr>
            <a:picLocks noChangeAspect="1"/>
          </p:cNvPicPr>
          <p:nvPr/>
        </p:nvPicPr>
        <p:blipFill>
          <a:blip r:embed="rId3"/>
          <a:stretch>
            <a:fillRect/>
          </a:stretch>
        </p:blipFill>
        <p:spPr>
          <a:xfrm>
            <a:off x="282472" y="3578712"/>
            <a:ext cx="7082488" cy="3254906"/>
          </a:xfrm>
          <a:prstGeom prst="rect">
            <a:avLst/>
          </a:prstGeom>
        </p:spPr>
      </p:pic>
    </p:spTree>
    <p:extLst>
      <p:ext uri="{BB962C8B-B14F-4D97-AF65-F5344CB8AC3E}">
        <p14:creationId xmlns:p14="http://schemas.microsoft.com/office/powerpoint/2010/main" val="108255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DDDFD407-E75A-93FB-9916-928C7EB402AC}"/>
              </a:ext>
            </a:extLst>
          </p:cNvPr>
          <p:cNvPicPr>
            <a:picLocks noChangeAspect="1"/>
          </p:cNvPicPr>
          <p:nvPr/>
        </p:nvPicPr>
        <p:blipFill>
          <a:blip r:embed="rId2"/>
          <a:stretch>
            <a:fillRect/>
          </a:stretch>
        </p:blipFill>
        <p:spPr>
          <a:xfrm>
            <a:off x="282472" y="3578712"/>
            <a:ext cx="7082488" cy="3254906"/>
          </a:xfrm>
          <a:prstGeom prst="rect">
            <a:avLst/>
          </a:prstGeom>
        </p:spPr>
      </p:pic>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p:txBody>
          <a:bodyPr>
            <a:normAutofit fontScale="90000"/>
          </a:bodyPr>
          <a:lstStyle/>
          <a:p>
            <a:r>
              <a:rPr lang="en-US" dirty="0"/>
              <a:t>Superconducting cavity</a:t>
            </a:r>
          </a:p>
        </p:txBody>
      </p:sp>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dirty="0"/>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5</a:t>
            </a:fld>
            <a:endParaRPr lang="en-US"/>
          </a:p>
        </p:txBody>
      </p:sp>
      <p:sp>
        <p:nvSpPr>
          <p:cNvPr id="8" name="コンテンツ プレースホルダー 7">
            <a:extLst>
              <a:ext uri="{FF2B5EF4-FFF2-40B4-BE49-F238E27FC236}">
                <a16:creationId xmlns:a16="http://schemas.microsoft.com/office/drawing/2014/main" id="{9B44CECE-F0DB-FC12-F839-F2DD884C80F2}"/>
              </a:ext>
            </a:extLst>
          </p:cNvPr>
          <p:cNvSpPr>
            <a:spLocks noGrp="1"/>
          </p:cNvSpPr>
          <p:nvPr>
            <p:ph sz="half" idx="1"/>
          </p:nvPr>
        </p:nvSpPr>
        <p:spPr>
          <a:xfrm>
            <a:off x="795607" y="1204812"/>
            <a:ext cx="7082488" cy="4359525"/>
          </a:xfrm>
        </p:spPr>
        <p:txBody>
          <a:bodyPr>
            <a:normAutofit/>
          </a:bodyPr>
          <a:lstStyle/>
          <a:p>
            <a:r>
              <a:rPr lang="en-US" altLang="ja-JP" sz="2000" dirty="0"/>
              <a:t>HOM due to high beam current is absorbed by the HOM dampers installed at both side of the cavity.</a:t>
            </a:r>
          </a:p>
          <a:p>
            <a:r>
              <a:rPr lang="en-US" altLang="ja-JP" sz="2000" dirty="0"/>
              <a:t>The HOM damper is located outside the cryostat and the temperature is room temperature.</a:t>
            </a:r>
          </a:p>
          <a:p>
            <a:r>
              <a:rPr lang="en-US" altLang="ja-JP" sz="2000" dirty="0"/>
              <a:t>HOM of kW is absorbed and damper cooled by water cooling.</a:t>
            </a:r>
          </a:p>
          <a:p>
            <a:endParaRPr lang="en-US" altLang="ja-JP" sz="2000" dirty="0"/>
          </a:p>
        </p:txBody>
      </p:sp>
      <p:sp>
        <p:nvSpPr>
          <p:cNvPr id="3" name="楕円 2">
            <a:extLst>
              <a:ext uri="{FF2B5EF4-FFF2-40B4-BE49-F238E27FC236}">
                <a16:creationId xmlns:a16="http://schemas.microsoft.com/office/drawing/2014/main" id="{889529E0-41E6-46F7-D898-0B93B35BDEB5}"/>
              </a:ext>
            </a:extLst>
          </p:cNvPr>
          <p:cNvSpPr/>
          <p:nvPr/>
        </p:nvSpPr>
        <p:spPr>
          <a:xfrm>
            <a:off x="2523744" y="4887605"/>
            <a:ext cx="560832" cy="658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楕円 4">
            <a:extLst>
              <a:ext uri="{FF2B5EF4-FFF2-40B4-BE49-F238E27FC236}">
                <a16:creationId xmlns:a16="http://schemas.microsoft.com/office/drawing/2014/main" id="{C40A63E6-5723-A7C2-86C0-6AC346B65841}"/>
              </a:ext>
            </a:extLst>
          </p:cNvPr>
          <p:cNvSpPr/>
          <p:nvPr/>
        </p:nvSpPr>
        <p:spPr>
          <a:xfrm>
            <a:off x="4414106" y="4882257"/>
            <a:ext cx="560832" cy="658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図 8">
            <a:extLst>
              <a:ext uri="{FF2B5EF4-FFF2-40B4-BE49-F238E27FC236}">
                <a16:creationId xmlns:a16="http://schemas.microsoft.com/office/drawing/2014/main" id="{474D38AD-249B-7CE4-6277-5598C84F8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153400" y="739365"/>
            <a:ext cx="2701636" cy="2523051"/>
          </a:xfrm>
          <a:prstGeom prst="rect">
            <a:avLst/>
          </a:prstGeom>
        </p:spPr>
      </p:pic>
      <p:sp>
        <p:nvSpPr>
          <p:cNvPr id="10" name="テキスト ボックス 9">
            <a:extLst>
              <a:ext uri="{FF2B5EF4-FFF2-40B4-BE49-F238E27FC236}">
                <a16:creationId xmlns:a16="http://schemas.microsoft.com/office/drawing/2014/main" id="{B35005E8-CD0F-3040-67CC-EFDDE12988EA}"/>
              </a:ext>
            </a:extLst>
          </p:cNvPr>
          <p:cNvSpPr txBox="1"/>
          <p:nvPr/>
        </p:nvSpPr>
        <p:spPr>
          <a:xfrm>
            <a:off x="8153297" y="733030"/>
            <a:ext cx="1865895" cy="225126"/>
          </a:xfrm>
          <a:prstGeom prst="rect">
            <a:avLst/>
          </a:prstGeom>
          <a:solidFill>
            <a:schemeClr val="bg1"/>
          </a:solidFill>
        </p:spPr>
        <p:txBody>
          <a:bodyPr wrap="none" lIns="0" tIns="0" rIns="0" bIns="0" rtlCol="0">
            <a:spAutoFit/>
          </a:bodyPr>
          <a:lstStyle/>
          <a:p>
            <a:r>
              <a:rPr lang="en-US" altLang="ja-JP" sz="1463" dirty="0"/>
              <a:t>Ferrite HOM Damper</a:t>
            </a:r>
            <a:endParaRPr lang="ja-JP" altLang="en-US" sz="1463" dirty="0"/>
          </a:p>
        </p:txBody>
      </p:sp>
      <p:sp>
        <p:nvSpPr>
          <p:cNvPr id="11" name="テキスト ボックス 10">
            <a:extLst>
              <a:ext uri="{FF2B5EF4-FFF2-40B4-BE49-F238E27FC236}">
                <a16:creationId xmlns:a16="http://schemas.microsoft.com/office/drawing/2014/main" id="{4A7ABF14-B17F-811D-E2D3-60A5CB2C1358}"/>
              </a:ext>
            </a:extLst>
          </p:cNvPr>
          <p:cNvSpPr txBox="1"/>
          <p:nvPr/>
        </p:nvSpPr>
        <p:spPr>
          <a:xfrm>
            <a:off x="8176865" y="2942175"/>
            <a:ext cx="2510303" cy="200055"/>
          </a:xfrm>
          <a:prstGeom prst="rect">
            <a:avLst/>
          </a:prstGeom>
          <a:solidFill>
            <a:schemeClr val="bg1"/>
          </a:solidFill>
        </p:spPr>
        <p:txBody>
          <a:bodyPr wrap="none" lIns="0" tIns="0" rIns="0" bIns="0" rtlCol="0">
            <a:spAutoFit/>
          </a:bodyPr>
          <a:lstStyle/>
          <a:p>
            <a:r>
              <a:rPr lang="en-US" altLang="ja-JP" sz="1300" dirty="0" err="1"/>
              <a:t>HIPped</a:t>
            </a:r>
            <a:r>
              <a:rPr lang="en-US" altLang="ja-JP" sz="1300" dirty="0"/>
              <a:t> Ferrite (thickness: 4mm)</a:t>
            </a:r>
            <a:endParaRPr lang="ja-JP" altLang="en-US" sz="1300" dirty="0"/>
          </a:p>
        </p:txBody>
      </p:sp>
      <p:cxnSp>
        <p:nvCxnSpPr>
          <p:cNvPr id="13" name="直線矢印コネクタ 12">
            <a:extLst>
              <a:ext uri="{FF2B5EF4-FFF2-40B4-BE49-F238E27FC236}">
                <a16:creationId xmlns:a16="http://schemas.microsoft.com/office/drawing/2014/main" id="{8060A1F4-5723-EA01-B910-B1CDC6A5478A}"/>
              </a:ext>
            </a:extLst>
          </p:cNvPr>
          <p:cNvCxnSpPr>
            <a:cxnSpLocks/>
          </p:cNvCxnSpPr>
          <p:nvPr/>
        </p:nvCxnSpPr>
        <p:spPr>
          <a:xfrm flipV="1">
            <a:off x="8895842" y="2548899"/>
            <a:ext cx="339149" cy="428658"/>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2581C2B-E9AA-647F-87DA-A91DF1E34024}"/>
              </a:ext>
            </a:extLst>
          </p:cNvPr>
          <p:cNvSpPr txBox="1"/>
          <p:nvPr/>
        </p:nvSpPr>
        <p:spPr>
          <a:xfrm>
            <a:off x="9832267" y="1004757"/>
            <a:ext cx="1692771" cy="200055"/>
          </a:xfrm>
          <a:prstGeom prst="rect">
            <a:avLst/>
          </a:prstGeom>
          <a:solidFill>
            <a:schemeClr val="bg1"/>
          </a:solidFill>
        </p:spPr>
        <p:txBody>
          <a:bodyPr wrap="none" lIns="0" tIns="0" rIns="0" bIns="0" rtlCol="0">
            <a:spAutoFit/>
          </a:bodyPr>
          <a:lstStyle/>
          <a:p>
            <a:r>
              <a:rPr lang="en-US" altLang="ja-JP" sz="1300" dirty="0"/>
              <a:t>Stainless Steel Flange</a:t>
            </a:r>
            <a:endParaRPr lang="ja-JP" altLang="en-US" sz="1300" dirty="0"/>
          </a:p>
        </p:txBody>
      </p:sp>
      <p:cxnSp>
        <p:nvCxnSpPr>
          <p:cNvPr id="15" name="直線矢印コネクタ 14">
            <a:extLst>
              <a:ext uri="{FF2B5EF4-FFF2-40B4-BE49-F238E27FC236}">
                <a16:creationId xmlns:a16="http://schemas.microsoft.com/office/drawing/2014/main" id="{F1985E41-FF28-E817-F480-A3C89A36894C}"/>
              </a:ext>
            </a:extLst>
          </p:cNvPr>
          <p:cNvCxnSpPr>
            <a:stCxn id="14" idx="2"/>
          </p:cNvCxnSpPr>
          <p:nvPr/>
        </p:nvCxnSpPr>
        <p:spPr>
          <a:xfrm flipH="1">
            <a:off x="10144720" y="1204812"/>
            <a:ext cx="533933" cy="197550"/>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C85465EB-6F3B-F1B3-236E-2C5679E0444C}"/>
              </a:ext>
            </a:extLst>
          </p:cNvPr>
          <p:cNvSpPr txBox="1"/>
          <p:nvPr/>
        </p:nvSpPr>
        <p:spPr>
          <a:xfrm>
            <a:off x="7971174" y="1036908"/>
            <a:ext cx="684726" cy="600164"/>
          </a:xfrm>
          <a:prstGeom prst="rect">
            <a:avLst/>
          </a:prstGeom>
          <a:solidFill>
            <a:schemeClr val="bg1"/>
          </a:solidFill>
        </p:spPr>
        <p:txBody>
          <a:bodyPr wrap="square" lIns="0" tIns="0" rIns="0" bIns="0" rtlCol="0">
            <a:spAutoFit/>
          </a:bodyPr>
          <a:lstStyle/>
          <a:p>
            <a:r>
              <a:rPr lang="en-US" altLang="ja-JP" sz="1300" dirty="0"/>
              <a:t>Copper Pipe for Cooling</a:t>
            </a:r>
            <a:endParaRPr lang="ja-JP" altLang="en-US" sz="1300" dirty="0"/>
          </a:p>
        </p:txBody>
      </p:sp>
      <p:cxnSp>
        <p:nvCxnSpPr>
          <p:cNvPr id="17" name="直線矢印コネクタ 16">
            <a:extLst>
              <a:ext uri="{FF2B5EF4-FFF2-40B4-BE49-F238E27FC236}">
                <a16:creationId xmlns:a16="http://schemas.microsoft.com/office/drawing/2014/main" id="{2965706F-5AE0-331D-15E0-A5F37FE5690E}"/>
              </a:ext>
            </a:extLst>
          </p:cNvPr>
          <p:cNvCxnSpPr>
            <a:cxnSpLocks/>
          </p:cNvCxnSpPr>
          <p:nvPr/>
        </p:nvCxnSpPr>
        <p:spPr>
          <a:xfrm>
            <a:off x="8625172" y="1324028"/>
            <a:ext cx="541340" cy="199426"/>
          </a:xfrm>
          <a:prstGeom prst="straightConnector1">
            <a:avLst/>
          </a:prstGeom>
          <a:ln w="1905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FFC26BD1-3650-9EED-D836-4F9597F45582}"/>
              </a:ext>
            </a:extLst>
          </p:cNvPr>
          <p:cNvSpPr txBox="1"/>
          <p:nvPr/>
        </p:nvSpPr>
        <p:spPr>
          <a:xfrm>
            <a:off x="8249316" y="3274220"/>
            <a:ext cx="2509802" cy="392415"/>
          </a:xfrm>
          <a:prstGeom prst="rect">
            <a:avLst/>
          </a:prstGeom>
          <a:noFill/>
        </p:spPr>
        <p:txBody>
          <a:bodyPr wrap="square">
            <a:spAutoFit/>
          </a:bodyPr>
          <a:lstStyle/>
          <a:p>
            <a:r>
              <a:rPr lang="en-US" sz="975" dirty="0"/>
              <a:t>M. </a:t>
            </a:r>
            <a:r>
              <a:rPr lang="en-US" sz="975" dirty="0" err="1"/>
              <a:t>Nishiwaki</a:t>
            </a:r>
            <a:r>
              <a:rPr lang="en-US" sz="975" dirty="0"/>
              <a:t>, presented at eeFACT2022</a:t>
            </a:r>
          </a:p>
        </p:txBody>
      </p:sp>
      <p:graphicFrame>
        <p:nvGraphicFramePr>
          <p:cNvPr id="19" name="表 19">
            <a:extLst>
              <a:ext uri="{FF2B5EF4-FFF2-40B4-BE49-F238E27FC236}">
                <a16:creationId xmlns:a16="http://schemas.microsoft.com/office/drawing/2014/main" id="{8405D391-90E1-D9F5-F666-ECCCE84B3B40}"/>
              </a:ext>
            </a:extLst>
          </p:cNvPr>
          <p:cNvGraphicFramePr>
            <a:graphicFrameLocks noGrp="1"/>
          </p:cNvGraphicFramePr>
          <p:nvPr>
            <p:extLst>
              <p:ext uri="{D42A27DB-BD31-4B8C-83A1-F6EECF244321}">
                <p14:modId xmlns:p14="http://schemas.microsoft.com/office/powerpoint/2010/main" val="2940397339"/>
              </p:ext>
            </p:extLst>
          </p:nvPr>
        </p:nvGraphicFramePr>
        <p:xfrm>
          <a:off x="7844793" y="4052090"/>
          <a:ext cx="3275214" cy="2433320"/>
        </p:xfrm>
        <a:graphic>
          <a:graphicData uri="http://schemas.openxmlformats.org/drawingml/2006/table">
            <a:tbl>
              <a:tblPr firstRow="1" bandRow="1">
                <a:tableStyleId>{5C22544A-7EE6-4342-B048-85BDC9FD1C3A}</a:tableStyleId>
              </a:tblPr>
              <a:tblGrid>
                <a:gridCol w="1735021">
                  <a:extLst>
                    <a:ext uri="{9D8B030D-6E8A-4147-A177-3AD203B41FA5}">
                      <a16:colId xmlns:a16="http://schemas.microsoft.com/office/drawing/2014/main" val="277077329"/>
                    </a:ext>
                  </a:extLst>
                </a:gridCol>
                <a:gridCol w="963613">
                  <a:extLst>
                    <a:ext uri="{9D8B030D-6E8A-4147-A177-3AD203B41FA5}">
                      <a16:colId xmlns:a16="http://schemas.microsoft.com/office/drawing/2014/main" val="2991060763"/>
                    </a:ext>
                  </a:extLst>
                </a:gridCol>
                <a:gridCol w="576580">
                  <a:extLst>
                    <a:ext uri="{9D8B030D-6E8A-4147-A177-3AD203B41FA5}">
                      <a16:colId xmlns:a16="http://schemas.microsoft.com/office/drawing/2014/main" val="2548327705"/>
                    </a:ext>
                  </a:extLst>
                </a:gridCol>
              </a:tblGrid>
              <a:tr h="370840">
                <a:tc>
                  <a:txBody>
                    <a:bodyPr/>
                    <a:lstStyle/>
                    <a:p>
                      <a:endParaRPr lang="en-US" sz="1600"/>
                    </a:p>
                  </a:txBody>
                  <a:tcPr/>
                </a:tc>
                <a:tc>
                  <a:txBody>
                    <a:bodyPr/>
                    <a:lstStyle/>
                    <a:p>
                      <a:r>
                        <a:rPr lang="en-US" sz="1600" dirty="0"/>
                        <a:t>SBP</a:t>
                      </a:r>
                    </a:p>
                  </a:txBody>
                  <a:tcPr/>
                </a:tc>
                <a:tc>
                  <a:txBody>
                    <a:bodyPr/>
                    <a:lstStyle/>
                    <a:p>
                      <a:r>
                        <a:rPr lang="en-US" sz="1600" dirty="0"/>
                        <a:t>LBP</a:t>
                      </a:r>
                    </a:p>
                  </a:txBody>
                  <a:tcPr/>
                </a:tc>
                <a:extLst>
                  <a:ext uri="{0D108BD9-81ED-4DB2-BD59-A6C34878D82A}">
                    <a16:rowId xmlns:a16="http://schemas.microsoft.com/office/drawing/2014/main" val="1904243559"/>
                  </a:ext>
                </a:extLst>
              </a:tr>
              <a:tr h="370840">
                <a:tc>
                  <a:txBody>
                    <a:bodyPr/>
                    <a:lstStyle/>
                    <a:p>
                      <a:r>
                        <a:rPr lang="en-US" sz="1600" dirty="0"/>
                        <a:t>Absorber material</a:t>
                      </a:r>
                    </a:p>
                  </a:txBody>
                  <a:tcPr/>
                </a:tc>
                <a:tc gridSpan="2">
                  <a:txBody>
                    <a:bodyPr/>
                    <a:lstStyle/>
                    <a:p>
                      <a:pPr algn="ctr"/>
                      <a:r>
                        <a:rPr lang="en-US" altLang="ja-JP" sz="1600" dirty="0"/>
                        <a:t>Ferrite (IB004)</a:t>
                      </a:r>
                      <a:endParaRPr lang="en-US" sz="1600" dirty="0"/>
                    </a:p>
                  </a:txBody>
                  <a:tcPr/>
                </a:tc>
                <a:tc hMerge="1">
                  <a:txBody>
                    <a:bodyPr/>
                    <a:lstStyle/>
                    <a:p>
                      <a:endParaRPr lang="en-US" dirty="0"/>
                    </a:p>
                  </a:txBody>
                  <a:tcPr/>
                </a:tc>
                <a:extLst>
                  <a:ext uri="{0D108BD9-81ED-4DB2-BD59-A6C34878D82A}">
                    <a16:rowId xmlns:a16="http://schemas.microsoft.com/office/drawing/2014/main" val="2825906041"/>
                  </a:ext>
                </a:extLst>
              </a:tr>
              <a:tr h="370840">
                <a:tc>
                  <a:txBody>
                    <a:bodyPr/>
                    <a:lstStyle/>
                    <a:p>
                      <a:r>
                        <a:rPr lang="en-US" sz="1600" dirty="0"/>
                        <a:t>Jacket material</a:t>
                      </a:r>
                    </a:p>
                  </a:txBody>
                  <a:tcPr/>
                </a:tc>
                <a:tc gridSpan="2">
                  <a:txBody>
                    <a:bodyPr/>
                    <a:lstStyle/>
                    <a:p>
                      <a:pPr algn="ctr"/>
                      <a:r>
                        <a:rPr lang="en-US" sz="1600" dirty="0"/>
                        <a:t>Copper</a:t>
                      </a:r>
                    </a:p>
                  </a:txBody>
                  <a:tcPr/>
                </a:tc>
                <a:tc hMerge="1">
                  <a:txBody>
                    <a:bodyPr/>
                    <a:lstStyle/>
                    <a:p>
                      <a:endParaRPr lang="en-US" dirty="0"/>
                    </a:p>
                  </a:txBody>
                  <a:tcPr/>
                </a:tc>
                <a:extLst>
                  <a:ext uri="{0D108BD9-81ED-4DB2-BD59-A6C34878D82A}">
                    <a16:rowId xmlns:a16="http://schemas.microsoft.com/office/drawing/2014/main" val="2266940464"/>
                  </a:ext>
                </a:extLst>
              </a:tr>
              <a:tr h="370840">
                <a:tc>
                  <a:txBody>
                    <a:bodyPr/>
                    <a:lstStyle/>
                    <a:p>
                      <a:r>
                        <a:rPr lang="en-US" sz="1600" dirty="0"/>
                        <a:t>Diameter (mm)</a:t>
                      </a:r>
                    </a:p>
                  </a:txBody>
                  <a:tcPr/>
                </a:tc>
                <a:tc>
                  <a:txBody>
                    <a:bodyPr/>
                    <a:lstStyle/>
                    <a:p>
                      <a:r>
                        <a:rPr lang="en-US" sz="1600" dirty="0"/>
                        <a:t>220</a:t>
                      </a:r>
                    </a:p>
                  </a:txBody>
                  <a:tcPr/>
                </a:tc>
                <a:tc>
                  <a:txBody>
                    <a:bodyPr/>
                    <a:lstStyle/>
                    <a:p>
                      <a:r>
                        <a:rPr lang="en-US" sz="1600" dirty="0"/>
                        <a:t>300</a:t>
                      </a:r>
                    </a:p>
                  </a:txBody>
                  <a:tcPr/>
                </a:tc>
                <a:extLst>
                  <a:ext uri="{0D108BD9-81ED-4DB2-BD59-A6C34878D82A}">
                    <a16:rowId xmlns:a16="http://schemas.microsoft.com/office/drawing/2014/main" val="765721581"/>
                  </a:ext>
                </a:extLst>
              </a:tr>
              <a:tr h="370840">
                <a:tc>
                  <a:txBody>
                    <a:bodyPr/>
                    <a:lstStyle/>
                    <a:p>
                      <a:r>
                        <a:rPr lang="en-US" sz="1600" dirty="0"/>
                        <a:t>Length (mm)</a:t>
                      </a:r>
                    </a:p>
                  </a:txBody>
                  <a:tcPr/>
                </a:tc>
                <a:tc>
                  <a:txBody>
                    <a:bodyPr/>
                    <a:lstStyle/>
                    <a:p>
                      <a:r>
                        <a:rPr lang="en-US" sz="1600" dirty="0"/>
                        <a:t>120</a:t>
                      </a:r>
                    </a:p>
                  </a:txBody>
                  <a:tcPr/>
                </a:tc>
                <a:tc>
                  <a:txBody>
                    <a:bodyPr/>
                    <a:lstStyle/>
                    <a:p>
                      <a:r>
                        <a:rPr lang="en-US" sz="1600" dirty="0"/>
                        <a:t>150</a:t>
                      </a:r>
                    </a:p>
                  </a:txBody>
                  <a:tcPr/>
                </a:tc>
                <a:extLst>
                  <a:ext uri="{0D108BD9-81ED-4DB2-BD59-A6C34878D82A}">
                    <a16:rowId xmlns:a16="http://schemas.microsoft.com/office/drawing/2014/main" val="34645120"/>
                  </a:ext>
                </a:extLst>
              </a:tr>
              <a:tr h="370840">
                <a:tc>
                  <a:txBody>
                    <a:bodyPr/>
                    <a:lstStyle/>
                    <a:p>
                      <a:r>
                        <a:rPr lang="en-US" sz="1600" dirty="0"/>
                        <a:t>Thickness</a:t>
                      </a:r>
                    </a:p>
                  </a:txBody>
                  <a:tcPr/>
                </a:tc>
                <a:tc>
                  <a:txBody>
                    <a:bodyPr/>
                    <a:lstStyle/>
                    <a:p>
                      <a:r>
                        <a:rPr lang="en-US" sz="1600" dirty="0"/>
                        <a:t>4-3</a:t>
                      </a:r>
                    </a:p>
                  </a:txBody>
                  <a:tcPr/>
                </a:tc>
                <a:tc>
                  <a:txBody>
                    <a:bodyPr/>
                    <a:lstStyle/>
                    <a:p>
                      <a:r>
                        <a:rPr lang="en-US" sz="1600" dirty="0"/>
                        <a:t>4-3</a:t>
                      </a:r>
                    </a:p>
                  </a:txBody>
                  <a:tcPr/>
                </a:tc>
                <a:extLst>
                  <a:ext uri="{0D108BD9-81ED-4DB2-BD59-A6C34878D82A}">
                    <a16:rowId xmlns:a16="http://schemas.microsoft.com/office/drawing/2014/main" val="4171134491"/>
                  </a:ext>
                </a:extLst>
              </a:tr>
            </a:tbl>
          </a:graphicData>
        </a:graphic>
      </p:graphicFrame>
    </p:spTree>
    <p:extLst>
      <p:ext uri="{BB962C8B-B14F-4D97-AF65-F5344CB8AC3E}">
        <p14:creationId xmlns:p14="http://schemas.microsoft.com/office/powerpoint/2010/main" val="111497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p:txBody>
          <a:bodyPr>
            <a:normAutofit fontScale="90000"/>
          </a:bodyPr>
          <a:lstStyle/>
          <a:p>
            <a:r>
              <a:rPr lang="en-US" dirty="0"/>
              <a:t>Status of operating</a:t>
            </a:r>
          </a:p>
        </p:txBody>
      </p:sp>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6</a:t>
            </a:fld>
            <a:endParaRPr lang="en-US"/>
          </a:p>
        </p:txBody>
      </p:sp>
      <p:pic>
        <p:nvPicPr>
          <p:cNvPr id="9" name="図 8">
            <a:extLst>
              <a:ext uri="{FF2B5EF4-FFF2-40B4-BE49-F238E27FC236}">
                <a16:creationId xmlns:a16="http://schemas.microsoft.com/office/drawing/2014/main" id="{07B87CFB-4970-E960-BFBD-E98DA7AE8254}"/>
              </a:ext>
            </a:extLst>
          </p:cNvPr>
          <p:cNvPicPr>
            <a:picLocks noChangeAspect="1"/>
          </p:cNvPicPr>
          <p:nvPr/>
        </p:nvPicPr>
        <p:blipFill rotWithShape="1">
          <a:blip r:embed="rId2"/>
          <a:srcRect r="76625"/>
          <a:stretch/>
        </p:blipFill>
        <p:spPr>
          <a:xfrm>
            <a:off x="6942322" y="1035517"/>
            <a:ext cx="1895185" cy="3068051"/>
          </a:xfrm>
          <a:prstGeom prst="rect">
            <a:avLst/>
          </a:prstGeom>
        </p:spPr>
      </p:pic>
      <p:sp>
        <p:nvSpPr>
          <p:cNvPr id="12" name="テキスト ボックス 11">
            <a:extLst>
              <a:ext uri="{FF2B5EF4-FFF2-40B4-BE49-F238E27FC236}">
                <a16:creationId xmlns:a16="http://schemas.microsoft.com/office/drawing/2014/main" id="{89F743B5-DC36-1202-2604-B8EE65C00180}"/>
              </a:ext>
            </a:extLst>
          </p:cNvPr>
          <p:cNvSpPr txBox="1"/>
          <p:nvPr/>
        </p:nvSpPr>
        <p:spPr>
          <a:xfrm>
            <a:off x="7792362" y="5707951"/>
            <a:ext cx="3558218" cy="584775"/>
          </a:xfrm>
          <a:prstGeom prst="rect">
            <a:avLst/>
          </a:prstGeom>
          <a:noFill/>
        </p:spPr>
        <p:txBody>
          <a:bodyPr wrap="square">
            <a:spAutoFit/>
          </a:bodyPr>
          <a:lstStyle/>
          <a:p>
            <a:r>
              <a:rPr lang="en-US" sz="1600" dirty="0"/>
              <a:t>Detailed in M. </a:t>
            </a:r>
            <a:r>
              <a:rPr lang="en-US" sz="1600" dirty="0" err="1"/>
              <a:t>Nishiwaki</a:t>
            </a:r>
            <a:r>
              <a:rPr lang="en-US" sz="1600" dirty="0"/>
              <a:t>, presented at This TTC2022</a:t>
            </a:r>
          </a:p>
        </p:txBody>
      </p:sp>
      <p:sp>
        <p:nvSpPr>
          <p:cNvPr id="13" name="テキスト ボックス 12">
            <a:extLst>
              <a:ext uri="{FF2B5EF4-FFF2-40B4-BE49-F238E27FC236}">
                <a16:creationId xmlns:a16="http://schemas.microsoft.com/office/drawing/2014/main" id="{A2F8C6EA-108F-C769-F899-00C7577214AC}"/>
              </a:ext>
            </a:extLst>
          </p:cNvPr>
          <p:cNvSpPr txBox="1"/>
          <p:nvPr/>
        </p:nvSpPr>
        <p:spPr>
          <a:xfrm>
            <a:off x="6767572" y="4443998"/>
            <a:ext cx="5064207" cy="1200329"/>
          </a:xfrm>
          <a:prstGeom prst="rect">
            <a:avLst/>
          </a:prstGeom>
          <a:noFill/>
          <a:ln>
            <a:solidFill>
              <a:schemeClr val="tx1"/>
            </a:solidFill>
          </a:ln>
        </p:spPr>
        <p:txBody>
          <a:bodyPr wrap="none" rtlCol="0">
            <a:spAutoFit/>
          </a:bodyPr>
          <a:lstStyle/>
          <a:p>
            <a:pPr algn="ctr"/>
            <a:r>
              <a:rPr lang="en-US" altLang="ja-JP" b="1" dirty="0"/>
              <a:t>Resent operation status (2022ab, 4months)</a:t>
            </a:r>
          </a:p>
          <a:p>
            <a:pPr algn="ctr"/>
            <a:r>
              <a:rPr lang="en-US" altLang="ja-JP" b="1" dirty="0"/>
              <a:t># of Beam Aborts caused by RF system : 72 </a:t>
            </a:r>
          </a:p>
          <a:p>
            <a:pPr algn="ctr"/>
            <a:r>
              <a:rPr kumimoji="1" lang="en-US" altLang="ja-JP" b="1" dirty="0"/>
              <a:t>: 0.6 aborts/day</a:t>
            </a:r>
          </a:p>
          <a:p>
            <a:pPr algn="ctr"/>
            <a:r>
              <a:rPr kumimoji="1" lang="en-US" altLang="ja-JP" b="1" dirty="0"/>
              <a:t>(Total # of beam aborts : &gt;1300)</a:t>
            </a:r>
            <a:endParaRPr kumimoji="1" lang="ja-JP" altLang="en-US" b="1" dirty="0"/>
          </a:p>
        </p:txBody>
      </p:sp>
      <p:pic>
        <p:nvPicPr>
          <p:cNvPr id="15" name="図 14">
            <a:extLst>
              <a:ext uri="{FF2B5EF4-FFF2-40B4-BE49-F238E27FC236}">
                <a16:creationId xmlns:a16="http://schemas.microsoft.com/office/drawing/2014/main" id="{4712C7F8-5E67-F93D-6FFD-1E21805C7A47}"/>
              </a:ext>
            </a:extLst>
          </p:cNvPr>
          <p:cNvPicPr>
            <a:picLocks noChangeAspect="1"/>
          </p:cNvPicPr>
          <p:nvPr/>
        </p:nvPicPr>
        <p:blipFill rotWithShape="1">
          <a:blip r:embed="rId2"/>
          <a:srcRect l="71789" r="222"/>
          <a:stretch/>
        </p:blipFill>
        <p:spPr>
          <a:xfrm>
            <a:off x="8837507" y="1035516"/>
            <a:ext cx="2269309" cy="3068051"/>
          </a:xfrm>
          <a:prstGeom prst="rect">
            <a:avLst/>
          </a:prstGeom>
        </p:spPr>
      </p:pic>
      <p:sp>
        <p:nvSpPr>
          <p:cNvPr id="16" name="コンテンツ プレースホルダー 7">
            <a:extLst>
              <a:ext uri="{FF2B5EF4-FFF2-40B4-BE49-F238E27FC236}">
                <a16:creationId xmlns:a16="http://schemas.microsoft.com/office/drawing/2014/main" id="{63D55409-E8F6-7740-389E-D43D7A96E391}"/>
              </a:ext>
            </a:extLst>
          </p:cNvPr>
          <p:cNvSpPr>
            <a:spLocks noGrp="1"/>
          </p:cNvSpPr>
          <p:nvPr>
            <p:ph sz="half" idx="1"/>
          </p:nvPr>
        </p:nvSpPr>
        <p:spPr>
          <a:xfrm>
            <a:off x="795607" y="1596060"/>
            <a:ext cx="5757593" cy="3968277"/>
          </a:xfrm>
        </p:spPr>
        <p:txBody>
          <a:bodyPr>
            <a:normAutofit/>
          </a:bodyPr>
          <a:lstStyle/>
          <a:p>
            <a:r>
              <a:rPr lang="en-US" altLang="ja-JP" sz="2000" dirty="0"/>
              <a:t>The superconducting cavities are operating very stably and low trip rate.</a:t>
            </a:r>
          </a:p>
          <a:p>
            <a:r>
              <a:rPr lang="en-US" altLang="ja-JP" sz="2000" dirty="0"/>
              <a:t>We applied RF aging as maintenance every two weeks.</a:t>
            </a:r>
          </a:p>
          <a:p>
            <a:r>
              <a:rPr lang="en-US" altLang="ja-JP" sz="2000" dirty="0" err="1"/>
              <a:t>SuperKEKB</a:t>
            </a:r>
            <a:r>
              <a:rPr lang="en-US" altLang="ja-JP" sz="2000" dirty="0"/>
              <a:t> will increase e</a:t>
            </a:r>
            <a:r>
              <a:rPr lang="en-US" altLang="ja-JP" sz="2000" baseline="30000" dirty="0"/>
              <a:t>- </a:t>
            </a:r>
            <a:r>
              <a:rPr lang="en-US" altLang="ja-JP" sz="2000" dirty="0"/>
              <a:t>current to over 2 A.</a:t>
            </a:r>
          </a:p>
          <a:p>
            <a:r>
              <a:rPr lang="en-US" altLang="ja-JP" sz="2000" dirty="0"/>
              <a:t>These cavities have no experience as high beam current </a:t>
            </a:r>
          </a:p>
          <a:p>
            <a:endParaRPr lang="en-US" altLang="ja-JP" sz="2000" dirty="0"/>
          </a:p>
          <a:p>
            <a:endParaRPr lang="en-US" altLang="ja-JP" sz="2000" dirty="0"/>
          </a:p>
          <a:p>
            <a:endParaRPr lang="en-US" altLang="ja-JP" sz="2000" dirty="0"/>
          </a:p>
        </p:txBody>
      </p:sp>
    </p:spTree>
    <p:extLst>
      <p:ext uri="{BB962C8B-B14F-4D97-AF65-F5344CB8AC3E}">
        <p14:creationId xmlns:p14="http://schemas.microsoft.com/office/powerpoint/2010/main" val="175386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p:txBody>
              <a:bodyPr>
                <a:normAutofit fontScale="90000"/>
              </a:bodyPr>
              <a:lstStyle/>
              <a:p>
                <a:r>
                  <a:rPr lang="en-US" dirty="0"/>
                  <a:t>Degradating of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𝑄</m:t>
                        </m:r>
                      </m:e>
                      <m:sub>
                        <m:r>
                          <a:rPr lang="en-US" i="1" dirty="0" smtClean="0">
                            <a:latin typeface="Cambria Math" panose="02040503050406030204" pitchFamily="18" charset="0"/>
                          </a:rPr>
                          <m:t>0</m:t>
                        </m:r>
                      </m:sub>
                    </m:sSub>
                  </m:oMath>
                </a14:m>
                <a:r>
                  <a:rPr lang="en-US" dirty="0"/>
                  <a:t> from KEKB era</a:t>
                </a:r>
              </a:p>
            </p:txBody>
          </p:sp>
        </mc:Choice>
        <mc:Fallback xmlns="">
          <p:sp>
            <p:nvSpPr>
              <p:cNvPr id="2" name="タイトル 1">
                <a:extLst>
                  <a:ext uri="{FF2B5EF4-FFF2-40B4-BE49-F238E27FC236}">
                    <a16:creationId xmlns:a16="http://schemas.microsoft.com/office/drawing/2014/main" id="{58CEB4D7-019D-41A3-9D01-E6442FA23CD4}"/>
                  </a:ext>
                </a:extLst>
              </p:cNvPr>
              <p:cNvSpPr>
                <a:spLocks noGrp="1" noRot="1" noChangeAspect="1" noMove="1" noResize="1" noEditPoints="1" noAdjustHandles="1" noChangeArrowheads="1" noChangeShapeType="1" noTextEdit="1"/>
              </p:cNvSpPr>
              <p:nvPr>
                <p:ph type="title"/>
              </p:nvPr>
            </p:nvSpPr>
            <p:spPr>
              <a:blipFill>
                <a:blip r:embed="rId2"/>
                <a:stretch>
                  <a:fillRect l="-2029" t="-42697" b="-55056"/>
                </a:stretch>
              </a:blipFill>
            </p:spPr>
            <p:txBody>
              <a:bodyPr/>
              <a:lstStyle/>
              <a:p>
                <a:r>
                  <a:rPr lang="en-US">
                    <a:noFill/>
                  </a:rPr>
                  <a:t> </a:t>
                </a:r>
              </a:p>
            </p:txBody>
          </p:sp>
        </mc:Fallback>
      </mc:AlternateContent>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7</a:t>
            </a:fld>
            <a:endParaRPr lang="en-US"/>
          </a:p>
        </p:txBody>
      </p:sp>
      <p:graphicFrame>
        <p:nvGraphicFramePr>
          <p:cNvPr id="9" name="Object 10">
            <a:extLst>
              <a:ext uri="{FF2B5EF4-FFF2-40B4-BE49-F238E27FC236}">
                <a16:creationId xmlns:a16="http://schemas.microsoft.com/office/drawing/2014/main" id="{1F28E4CC-48EE-ECA0-7DEE-47BBFC260514}"/>
              </a:ext>
            </a:extLst>
          </p:cNvPr>
          <p:cNvGraphicFramePr>
            <a:graphicFrameLocks noChangeAspect="1"/>
          </p:cNvGraphicFramePr>
          <p:nvPr>
            <p:extLst>
              <p:ext uri="{D42A27DB-BD31-4B8C-83A1-F6EECF244321}">
                <p14:modId xmlns:p14="http://schemas.microsoft.com/office/powerpoint/2010/main" val="2762241157"/>
              </p:ext>
            </p:extLst>
          </p:nvPr>
        </p:nvGraphicFramePr>
        <p:xfrm>
          <a:off x="540528" y="1912780"/>
          <a:ext cx="5555470" cy="3479511"/>
        </p:xfrm>
        <a:graphic>
          <a:graphicData uri="http://schemas.openxmlformats.org/presentationml/2006/ole">
            <mc:AlternateContent xmlns:mc="http://schemas.openxmlformats.org/markup-compatibility/2006">
              <mc:Choice xmlns:v="urn:schemas-microsoft-com:vml" Requires="v">
                <p:oleObj name="Image" r:id="rId3" imgW="5401429" imgH="3381847" progId="PSP7.Image">
                  <p:embed/>
                </p:oleObj>
              </mc:Choice>
              <mc:Fallback>
                <p:oleObj name="Image" r:id="rId3" imgW="5401429" imgH="3381847" progId="PSP7.Image">
                  <p:embed/>
                  <p:pic>
                    <p:nvPicPr>
                      <p:cNvPr id="9" name="Object 10">
                        <a:extLst>
                          <a:ext uri="{FF2B5EF4-FFF2-40B4-BE49-F238E27FC236}">
                            <a16:creationId xmlns:a16="http://schemas.microsoft.com/office/drawing/2014/main" id="{1F28E4CC-48EE-ECA0-7DEE-47BBFC260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528" y="1912780"/>
                        <a:ext cx="5555470" cy="3479511"/>
                      </a:xfrm>
                      <a:prstGeom prst="rect">
                        <a:avLst/>
                      </a:prstGeom>
                      <a:noFill/>
                      <a:ln>
                        <a:noFill/>
                      </a:ln>
                    </p:spPr>
                  </p:pic>
                </p:oleObj>
              </mc:Fallback>
            </mc:AlternateContent>
          </a:graphicData>
        </a:graphic>
      </p:graphicFrame>
      <p:graphicFrame>
        <p:nvGraphicFramePr>
          <p:cNvPr id="10" name="Object 11">
            <a:extLst>
              <a:ext uri="{FF2B5EF4-FFF2-40B4-BE49-F238E27FC236}">
                <a16:creationId xmlns:a16="http://schemas.microsoft.com/office/drawing/2014/main" id="{C03B1D94-06F8-0C38-BA16-788F2FB3E7EA}"/>
              </a:ext>
            </a:extLst>
          </p:cNvPr>
          <p:cNvGraphicFramePr>
            <a:graphicFrameLocks noChangeAspect="1"/>
          </p:cNvGraphicFramePr>
          <p:nvPr>
            <p:extLst>
              <p:ext uri="{D42A27DB-BD31-4B8C-83A1-F6EECF244321}">
                <p14:modId xmlns:p14="http://schemas.microsoft.com/office/powerpoint/2010/main" val="1484495523"/>
              </p:ext>
            </p:extLst>
          </p:nvPr>
        </p:nvGraphicFramePr>
        <p:xfrm>
          <a:off x="6095999" y="1932092"/>
          <a:ext cx="5777658" cy="3658481"/>
        </p:xfrm>
        <a:graphic>
          <a:graphicData uri="http://schemas.openxmlformats.org/presentationml/2006/ole">
            <mc:AlternateContent xmlns:mc="http://schemas.openxmlformats.org/markup-compatibility/2006">
              <mc:Choice xmlns:v="urn:schemas-microsoft-com:vml" Requires="v">
                <p:oleObj name="Image" r:id="rId5" imgW="5342857" imgH="3381847" progId="PSP7.Image">
                  <p:embed/>
                </p:oleObj>
              </mc:Choice>
              <mc:Fallback>
                <p:oleObj name="Image" r:id="rId5" imgW="5342857" imgH="3381847" progId="PSP7.Image">
                  <p:embed/>
                  <p:pic>
                    <p:nvPicPr>
                      <p:cNvPr id="10" name="Object 11">
                        <a:extLst>
                          <a:ext uri="{FF2B5EF4-FFF2-40B4-BE49-F238E27FC236}">
                            <a16:creationId xmlns:a16="http://schemas.microsoft.com/office/drawing/2014/main" id="{C03B1D94-06F8-0C38-BA16-788F2FB3E7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1932092"/>
                        <a:ext cx="5777658" cy="3658481"/>
                      </a:xfrm>
                      <a:prstGeom prst="rect">
                        <a:avLst/>
                      </a:prstGeom>
                      <a:noFill/>
                      <a:ln>
                        <a:noFill/>
                      </a:ln>
                    </p:spPr>
                  </p:pic>
                </p:oleObj>
              </mc:Fallback>
            </mc:AlternateContent>
          </a:graphicData>
        </a:graphic>
      </p:graphicFrame>
      <p:sp>
        <p:nvSpPr>
          <p:cNvPr id="11" name="コンテンツ プレースホルダー 3">
            <a:extLst>
              <a:ext uri="{FF2B5EF4-FFF2-40B4-BE49-F238E27FC236}">
                <a16:creationId xmlns:a16="http://schemas.microsoft.com/office/drawing/2014/main" id="{4769C25F-AF4F-2E33-5C05-764043200BC9}"/>
              </a:ext>
            </a:extLst>
          </p:cNvPr>
          <p:cNvSpPr txBox="1">
            <a:spLocks/>
          </p:cNvSpPr>
          <p:nvPr/>
        </p:nvSpPr>
        <p:spPr>
          <a:xfrm>
            <a:off x="356443" y="5544127"/>
            <a:ext cx="11375574" cy="1235210"/>
          </a:xfrm>
          <a:prstGeom prst="rect">
            <a:avLst/>
          </a:prstGeom>
          <a:solidFill>
            <a:schemeClr val="bg1">
              <a:lumMod val="95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Clr>
                <a:srgbClr val="1F497D"/>
              </a:buClr>
              <a:buSzPct val="100000"/>
              <a:buFontTx/>
              <a:buNone/>
              <a:defRPr sz="1600" b="1" kern="1200">
                <a:solidFill>
                  <a:srgbClr val="1F497D"/>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eiryo UI" panose="020B0604030504040204" pitchFamily="50" charset="-128"/>
                <a:ea typeface="Meiryo UI" panose="020B0604030504040204" pitchFamily="50" charset="-128"/>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eiryo UI" panose="020B0604030504040204" pitchFamily="50" charset="-128"/>
                <a:ea typeface="Meiryo UI" panose="020B0604030504040204" pitchFamily="50" charset="-128"/>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eiryo UI" panose="020B0604030504040204" pitchFamily="50" charset="-128"/>
                <a:ea typeface="Meiryo UI" panose="020B0604030504040204" pitchFamily="50" charset="-128"/>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From the KEKB operation, the performance gradually degraded with time.</a:t>
            </a:r>
          </a:p>
          <a:p>
            <a:r>
              <a:rPr lang="en-US" dirty="0"/>
              <a:t>There was a leak trouble, and a gasket was changed to change the coupling of the coupler, However, the performance was not greatly affected.</a:t>
            </a:r>
          </a:p>
          <a:p>
            <a:r>
              <a:rPr lang="en-US" dirty="0"/>
              <a:t>The cause of Q degradation seems to have occurred due to contamination of particles.</a:t>
            </a:r>
          </a:p>
        </p:txBody>
      </p:sp>
      <p:sp>
        <p:nvSpPr>
          <p:cNvPr id="13" name="テキスト ボックス 12">
            <a:extLst>
              <a:ext uri="{FF2B5EF4-FFF2-40B4-BE49-F238E27FC236}">
                <a16:creationId xmlns:a16="http://schemas.microsoft.com/office/drawing/2014/main" id="{527B860B-3DDA-E77F-273A-AFEC6F8F8A92}"/>
              </a:ext>
            </a:extLst>
          </p:cNvPr>
          <p:cNvSpPr txBox="1"/>
          <p:nvPr/>
        </p:nvSpPr>
        <p:spPr>
          <a:xfrm>
            <a:off x="2107034" y="1143339"/>
            <a:ext cx="2422458" cy="769441"/>
          </a:xfrm>
          <a:prstGeom prst="rect">
            <a:avLst/>
          </a:prstGeom>
          <a:noFill/>
        </p:spPr>
        <p:txBody>
          <a:bodyPr wrap="none" rtlCol="0">
            <a:spAutoFit/>
          </a:bodyPr>
          <a:lstStyle/>
          <a:p>
            <a:r>
              <a:rPr lang="en-US" sz="4400" dirty="0"/>
              <a:t>Left side</a:t>
            </a:r>
          </a:p>
        </p:txBody>
      </p:sp>
      <p:sp>
        <p:nvSpPr>
          <p:cNvPr id="14" name="テキスト ボックス 13">
            <a:extLst>
              <a:ext uri="{FF2B5EF4-FFF2-40B4-BE49-F238E27FC236}">
                <a16:creationId xmlns:a16="http://schemas.microsoft.com/office/drawing/2014/main" id="{7FC443B2-89E3-8D68-9A03-F933A7BE1B95}"/>
              </a:ext>
            </a:extLst>
          </p:cNvPr>
          <p:cNvSpPr txBox="1"/>
          <p:nvPr/>
        </p:nvSpPr>
        <p:spPr>
          <a:xfrm>
            <a:off x="7586849" y="1078273"/>
            <a:ext cx="2795958" cy="769441"/>
          </a:xfrm>
          <a:prstGeom prst="rect">
            <a:avLst/>
          </a:prstGeom>
          <a:noFill/>
        </p:spPr>
        <p:txBody>
          <a:bodyPr wrap="none" rtlCol="0">
            <a:spAutoFit/>
          </a:bodyPr>
          <a:lstStyle/>
          <a:p>
            <a:r>
              <a:rPr lang="en-US" sz="4400" dirty="0"/>
              <a:t>Right side</a:t>
            </a:r>
          </a:p>
        </p:txBody>
      </p:sp>
      <p:pic>
        <p:nvPicPr>
          <p:cNvPr id="16" name="図 15" descr="黒い背景に白い文字がある&#10;&#10;低い精度で自動的に生成された説明">
            <a:extLst>
              <a:ext uri="{FF2B5EF4-FFF2-40B4-BE49-F238E27FC236}">
                <a16:creationId xmlns:a16="http://schemas.microsoft.com/office/drawing/2014/main" id="{51071D46-C93C-BCA4-E2D6-6E687DFF5D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7547" y="851106"/>
            <a:ext cx="2930658" cy="1223774"/>
          </a:xfrm>
          <a:prstGeom prst="rect">
            <a:avLst/>
          </a:prstGeom>
        </p:spPr>
      </p:pic>
      <p:sp>
        <p:nvSpPr>
          <p:cNvPr id="17" name="テキスト ボックス 16">
            <a:extLst>
              <a:ext uri="{FF2B5EF4-FFF2-40B4-BE49-F238E27FC236}">
                <a16:creationId xmlns:a16="http://schemas.microsoft.com/office/drawing/2014/main" id="{422EFBCD-A939-F435-E71A-F17C87B9D042}"/>
              </a:ext>
            </a:extLst>
          </p:cNvPr>
          <p:cNvSpPr txBox="1"/>
          <p:nvPr/>
        </p:nvSpPr>
        <p:spPr>
          <a:xfrm>
            <a:off x="10725816" y="4795270"/>
            <a:ext cx="925656" cy="242374"/>
          </a:xfrm>
          <a:prstGeom prst="rect">
            <a:avLst/>
          </a:prstGeom>
          <a:noFill/>
        </p:spPr>
        <p:txBody>
          <a:bodyPr wrap="square">
            <a:spAutoFit/>
          </a:bodyPr>
          <a:lstStyle/>
          <a:p>
            <a:r>
              <a:rPr lang="en-US" sz="975" dirty="0"/>
              <a:t>T. </a:t>
            </a:r>
            <a:r>
              <a:rPr lang="en-US" sz="975" dirty="0" err="1"/>
              <a:t>Furuya</a:t>
            </a:r>
            <a:endParaRPr lang="en-US" sz="975" dirty="0"/>
          </a:p>
        </p:txBody>
      </p:sp>
      <p:sp>
        <p:nvSpPr>
          <p:cNvPr id="18" name="テキスト ボックス 17">
            <a:extLst>
              <a:ext uri="{FF2B5EF4-FFF2-40B4-BE49-F238E27FC236}">
                <a16:creationId xmlns:a16="http://schemas.microsoft.com/office/drawing/2014/main" id="{8F8227F2-F0AE-3DB5-FD6F-8B1D9BE58B9E}"/>
              </a:ext>
            </a:extLst>
          </p:cNvPr>
          <p:cNvSpPr txBox="1"/>
          <p:nvPr/>
        </p:nvSpPr>
        <p:spPr>
          <a:xfrm>
            <a:off x="4798779" y="4674083"/>
            <a:ext cx="925656" cy="242374"/>
          </a:xfrm>
          <a:prstGeom prst="rect">
            <a:avLst/>
          </a:prstGeom>
          <a:noFill/>
        </p:spPr>
        <p:txBody>
          <a:bodyPr wrap="square">
            <a:spAutoFit/>
          </a:bodyPr>
          <a:lstStyle/>
          <a:p>
            <a:r>
              <a:rPr lang="en-US" sz="975" dirty="0"/>
              <a:t>T. </a:t>
            </a:r>
            <a:r>
              <a:rPr lang="en-US" sz="975" dirty="0" err="1"/>
              <a:t>Furuya</a:t>
            </a:r>
            <a:endParaRPr lang="en-US" sz="975" dirty="0"/>
          </a:p>
        </p:txBody>
      </p:sp>
    </p:spTree>
    <p:extLst>
      <p:ext uri="{BB962C8B-B14F-4D97-AF65-F5344CB8AC3E}">
        <p14:creationId xmlns:p14="http://schemas.microsoft.com/office/powerpoint/2010/main" val="44818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p:txBody>
              <a:bodyPr>
                <a:normAutofit fontScale="90000"/>
              </a:bodyPr>
              <a:lstStyle/>
              <a:p>
                <a:r>
                  <a:rPr lang="en-US" dirty="0"/>
                  <a:t>Degradating of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𝑄</m:t>
                        </m:r>
                      </m:e>
                      <m:sub>
                        <m:r>
                          <a:rPr lang="en-US" i="1" dirty="0" smtClean="0">
                            <a:latin typeface="Cambria Math" panose="02040503050406030204" pitchFamily="18" charset="0"/>
                          </a:rPr>
                          <m:t>0</m:t>
                        </m:r>
                      </m:sub>
                    </m:sSub>
                  </m:oMath>
                </a14:m>
                <a:r>
                  <a:rPr lang="en-US" dirty="0"/>
                  <a:t> during </a:t>
                </a:r>
                <a:r>
                  <a:rPr lang="en-US" dirty="0" err="1"/>
                  <a:t>SuperKEKB</a:t>
                </a:r>
                <a:r>
                  <a:rPr lang="en-US" dirty="0"/>
                  <a:t> era</a:t>
                </a:r>
              </a:p>
            </p:txBody>
          </p:sp>
        </mc:Choice>
        <mc:Fallback xmlns="">
          <p:sp>
            <p:nvSpPr>
              <p:cNvPr id="2" name="タイトル 1">
                <a:extLst>
                  <a:ext uri="{FF2B5EF4-FFF2-40B4-BE49-F238E27FC236}">
                    <a16:creationId xmlns:a16="http://schemas.microsoft.com/office/drawing/2014/main" id="{58CEB4D7-019D-41A3-9D01-E6442FA23CD4}"/>
                  </a:ext>
                </a:extLst>
              </p:cNvPr>
              <p:cNvSpPr>
                <a:spLocks noGrp="1" noRot="1" noChangeAspect="1" noMove="1" noResize="1" noEditPoints="1" noAdjustHandles="1" noChangeArrowheads="1" noChangeShapeType="1" noTextEdit="1"/>
              </p:cNvSpPr>
              <p:nvPr>
                <p:ph type="title"/>
              </p:nvPr>
            </p:nvSpPr>
            <p:spPr>
              <a:blipFill>
                <a:blip r:embed="rId2"/>
                <a:stretch>
                  <a:fillRect l="-2029" t="-42697" b="-55056"/>
                </a:stretch>
              </a:blipFill>
            </p:spPr>
            <p:txBody>
              <a:bodyPr/>
              <a:lstStyle/>
              <a:p>
                <a:r>
                  <a:rPr lang="en-US">
                    <a:noFill/>
                  </a:rPr>
                  <a:t> </a:t>
                </a:r>
              </a:p>
            </p:txBody>
          </p:sp>
        </mc:Fallback>
      </mc:AlternateContent>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8</a:t>
            </a:fld>
            <a:endParaRPr lang="en-US"/>
          </a:p>
        </p:txBody>
      </p:sp>
      <p:sp>
        <p:nvSpPr>
          <p:cNvPr id="11" name="コンテンツ プレースホルダー 3">
            <a:extLst>
              <a:ext uri="{FF2B5EF4-FFF2-40B4-BE49-F238E27FC236}">
                <a16:creationId xmlns:a16="http://schemas.microsoft.com/office/drawing/2014/main" id="{4769C25F-AF4F-2E33-5C05-764043200BC9}"/>
              </a:ext>
            </a:extLst>
          </p:cNvPr>
          <p:cNvSpPr txBox="1">
            <a:spLocks/>
          </p:cNvSpPr>
          <p:nvPr/>
        </p:nvSpPr>
        <p:spPr>
          <a:xfrm>
            <a:off x="356443" y="5544127"/>
            <a:ext cx="11375574" cy="1013611"/>
          </a:xfrm>
          <a:prstGeom prst="rect">
            <a:avLst/>
          </a:prstGeom>
          <a:solidFill>
            <a:schemeClr val="bg1">
              <a:lumMod val="95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Clr>
                <a:srgbClr val="1F497D"/>
              </a:buClr>
              <a:buSzPct val="100000"/>
              <a:buFontTx/>
              <a:buNone/>
              <a:defRPr sz="1600" b="1" kern="1200">
                <a:solidFill>
                  <a:srgbClr val="1F497D"/>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eiryo UI" panose="020B0604030504040204" pitchFamily="50" charset="-128"/>
                <a:ea typeface="Meiryo UI" panose="020B0604030504040204" pitchFamily="50" charset="-128"/>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eiryo UI" panose="020B0604030504040204" pitchFamily="50" charset="-128"/>
                <a:ea typeface="Meiryo UI" panose="020B0604030504040204" pitchFamily="50" charset="-128"/>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eiryo UI" panose="020B0604030504040204" pitchFamily="50" charset="-128"/>
                <a:ea typeface="Meiryo UI" panose="020B0604030504040204" pitchFamily="50" charset="-128"/>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Although there is a tendency of performance deterioration even in this </a:t>
            </a:r>
            <a:r>
              <a:rPr lang="en-US" dirty="0" err="1"/>
              <a:t>SuperKEKB</a:t>
            </a:r>
            <a:r>
              <a:rPr lang="en-US" dirty="0"/>
              <a:t> era, </a:t>
            </a:r>
          </a:p>
          <a:p>
            <a:r>
              <a:rPr lang="en-US" dirty="0"/>
              <a:t>It is not a very serious.</a:t>
            </a:r>
          </a:p>
          <a:p>
            <a:r>
              <a:rPr lang="en-US" dirty="0"/>
              <a:t>However, x-ray level increase over time.</a:t>
            </a:r>
          </a:p>
        </p:txBody>
      </p:sp>
      <p:pic>
        <p:nvPicPr>
          <p:cNvPr id="15" name="図 14" descr="グラフ, 散布図&#10;&#10;自動的に生成された説明">
            <a:extLst>
              <a:ext uri="{FF2B5EF4-FFF2-40B4-BE49-F238E27FC236}">
                <a16:creationId xmlns:a16="http://schemas.microsoft.com/office/drawing/2014/main" id="{78ADEB21-A7F0-0B5E-D0C5-065D0CD20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912" y="1041781"/>
            <a:ext cx="6134722" cy="4444484"/>
          </a:xfrm>
          <a:prstGeom prst="rect">
            <a:avLst/>
          </a:prstGeom>
        </p:spPr>
      </p:pic>
    </p:spTree>
    <p:extLst>
      <p:ext uri="{BB962C8B-B14F-4D97-AF65-F5344CB8AC3E}">
        <p14:creationId xmlns:p14="http://schemas.microsoft.com/office/powerpoint/2010/main" val="175865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EB4D7-019D-41A3-9D01-E6442FA23CD4}"/>
              </a:ext>
            </a:extLst>
          </p:cNvPr>
          <p:cNvSpPr>
            <a:spLocks noGrp="1"/>
          </p:cNvSpPr>
          <p:nvPr>
            <p:ph type="title"/>
          </p:nvPr>
        </p:nvSpPr>
        <p:spPr>
          <a:xfrm>
            <a:off x="965199" y="136525"/>
            <a:ext cx="10515600" cy="542519"/>
          </a:xfrm>
        </p:spPr>
        <p:txBody>
          <a:bodyPr>
            <a:noAutofit/>
          </a:bodyPr>
          <a:lstStyle/>
          <a:p>
            <a:r>
              <a:rPr lang="en-US" sz="3600" dirty="0"/>
              <a:t>Degradating of </a:t>
            </a:r>
            <a:r>
              <a:rPr lang="en-US" sz="3600" dirty="0" err="1"/>
              <a:t>Vc</a:t>
            </a:r>
            <a:r>
              <a:rPr lang="en-US" sz="3600" dirty="0"/>
              <a:t> during </a:t>
            </a:r>
            <a:r>
              <a:rPr lang="en-US" sz="3600" dirty="0" err="1"/>
              <a:t>SuperKEKB</a:t>
            </a:r>
            <a:endParaRPr lang="en-US" sz="3600" dirty="0"/>
          </a:p>
        </p:txBody>
      </p:sp>
      <p:sp>
        <p:nvSpPr>
          <p:cNvPr id="6" name="フッター プレースホルダー 5">
            <a:extLst>
              <a:ext uri="{FF2B5EF4-FFF2-40B4-BE49-F238E27FC236}">
                <a16:creationId xmlns:a16="http://schemas.microsoft.com/office/drawing/2014/main" id="{8F94FEFE-3F50-47F9-B687-3671DD092220}"/>
              </a:ext>
            </a:extLst>
          </p:cNvPr>
          <p:cNvSpPr>
            <a:spLocks noGrp="1"/>
          </p:cNvSpPr>
          <p:nvPr>
            <p:ph type="ftr" sz="quarter" idx="11"/>
          </p:nvPr>
        </p:nvSpPr>
        <p:spPr/>
        <p:txBody>
          <a:bodyPr/>
          <a:lstStyle/>
          <a:p>
            <a:r>
              <a:rPr lang="en-US"/>
              <a:t>TTC2022@Aomori</a:t>
            </a:r>
          </a:p>
        </p:txBody>
      </p:sp>
      <p:sp>
        <p:nvSpPr>
          <p:cNvPr id="7" name="スライド番号プレースホルダー 6">
            <a:extLst>
              <a:ext uri="{FF2B5EF4-FFF2-40B4-BE49-F238E27FC236}">
                <a16:creationId xmlns:a16="http://schemas.microsoft.com/office/drawing/2014/main" id="{A032B591-7389-49BF-886F-2D9EE777529C}"/>
              </a:ext>
            </a:extLst>
          </p:cNvPr>
          <p:cNvSpPr>
            <a:spLocks noGrp="1"/>
          </p:cNvSpPr>
          <p:nvPr>
            <p:ph type="sldNum" sz="quarter" idx="12"/>
          </p:nvPr>
        </p:nvSpPr>
        <p:spPr/>
        <p:txBody>
          <a:bodyPr/>
          <a:lstStyle/>
          <a:p>
            <a:fld id="{098C2344-2581-4ED6-838D-11BF13A39D3C}" type="slidenum">
              <a:rPr lang="en-US" smtClean="0"/>
              <a:t>9</a:t>
            </a:fld>
            <a:endParaRPr lang="en-US"/>
          </a:p>
        </p:txBody>
      </p:sp>
      <p:sp>
        <p:nvSpPr>
          <p:cNvPr id="11" name="コンテンツ プレースホルダー 3">
            <a:extLst>
              <a:ext uri="{FF2B5EF4-FFF2-40B4-BE49-F238E27FC236}">
                <a16:creationId xmlns:a16="http://schemas.microsoft.com/office/drawing/2014/main" id="{4769C25F-AF4F-2E33-5C05-764043200BC9}"/>
              </a:ext>
            </a:extLst>
          </p:cNvPr>
          <p:cNvSpPr txBox="1">
            <a:spLocks/>
          </p:cNvSpPr>
          <p:nvPr/>
        </p:nvSpPr>
        <p:spPr>
          <a:xfrm>
            <a:off x="107004" y="5358025"/>
            <a:ext cx="11977991" cy="1363450"/>
          </a:xfrm>
          <a:prstGeom prst="rect">
            <a:avLst/>
          </a:prstGeom>
          <a:solidFill>
            <a:schemeClr val="bg1">
              <a:lumMod val="95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Clr>
                <a:srgbClr val="1F497D"/>
              </a:buClr>
              <a:buSzPct val="100000"/>
              <a:buFontTx/>
              <a:buNone/>
              <a:defRPr sz="1600" b="1" kern="1200">
                <a:solidFill>
                  <a:srgbClr val="1F497D"/>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eiryo UI" panose="020B0604030504040204" pitchFamily="50" charset="-128"/>
                <a:ea typeface="Meiryo UI" panose="020B0604030504040204" pitchFamily="50" charset="-128"/>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eiryo UI" panose="020B0604030504040204" pitchFamily="50" charset="-128"/>
                <a:ea typeface="Meiryo UI" panose="020B0604030504040204" pitchFamily="50" charset="-128"/>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eiryo UI" panose="020B0604030504040204" pitchFamily="50" charset="-128"/>
                <a:ea typeface="Meiryo UI" panose="020B0604030504040204" pitchFamily="50" charset="-128"/>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Maximum accelerating gradient also degraded with field emission over time.</a:t>
            </a:r>
          </a:p>
          <a:p>
            <a:r>
              <a:rPr lang="en-US" dirty="0"/>
              <a:t>2 MV (8.23 MV/m) is design require cavity voltage for </a:t>
            </a:r>
            <a:r>
              <a:rPr lang="en-US" dirty="0" err="1"/>
              <a:t>SuperKEKB</a:t>
            </a:r>
            <a:r>
              <a:rPr lang="en-US" dirty="0"/>
              <a:t>. Operating gradient is from 1.35 to 1.5 MV.</a:t>
            </a:r>
          </a:p>
          <a:p>
            <a:r>
              <a:rPr lang="en-US" dirty="0"/>
              <a:t>This degradation did not affect to operation.</a:t>
            </a:r>
          </a:p>
          <a:p>
            <a:r>
              <a:rPr lang="en-US" dirty="0"/>
              <a:t>RF aging (~a few hours) every two weeks maintenance is effective to keep performance.</a:t>
            </a:r>
          </a:p>
        </p:txBody>
      </p:sp>
      <p:pic>
        <p:nvPicPr>
          <p:cNvPr id="3" name="図 2" descr="グラフ, 散布図&#10;&#10;自動的に生成された説明">
            <a:extLst>
              <a:ext uri="{FF2B5EF4-FFF2-40B4-BE49-F238E27FC236}">
                <a16:creationId xmlns:a16="http://schemas.microsoft.com/office/drawing/2014/main" id="{BBF3750E-B901-4887-679D-7A258C5A4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381" y="786596"/>
            <a:ext cx="6095238" cy="4571429"/>
          </a:xfrm>
          <a:prstGeom prst="rect">
            <a:avLst/>
          </a:prstGeom>
        </p:spPr>
      </p:pic>
      <p:cxnSp>
        <p:nvCxnSpPr>
          <p:cNvPr id="5" name="直線矢印コネクタ 4">
            <a:extLst>
              <a:ext uri="{FF2B5EF4-FFF2-40B4-BE49-F238E27FC236}">
                <a16:creationId xmlns:a16="http://schemas.microsoft.com/office/drawing/2014/main" id="{75C57C29-6012-5200-07AF-4F1F5F5FE968}"/>
              </a:ext>
            </a:extLst>
          </p:cNvPr>
          <p:cNvCxnSpPr/>
          <p:nvPr/>
        </p:nvCxnSpPr>
        <p:spPr>
          <a:xfrm>
            <a:off x="3771900" y="4356100"/>
            <a:ext cx="13462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C3823A61-2D69-74A5-3797-876ECE3ED7AA}"/>
              </a:ext>
            </a:extLst>
          </p:cNvPr>
          <p:cNvCxnSpPr>
            <a:cxnSpLocks/>
          </p:cNvCxnSpPr>
          <p:nvPr/>
        </p:nvCxnSpPr>
        <p:spPr>
          <a:xfrm>
            <a:off x="6680200" y="4521200"/>
            <a:ext cx="2370931" cy="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90020140-0FF8-A239-3C9D-531F947F571A}"/>
              </a:ext>
            </a:extLst>
          </p:cNvPr>
          <p:cNvSpPr txBox="1"/>
          <p:nvPr/>
        </p:nvSpPr>
        <p:spPr>
          <a:xfrm>
            <a:off x="3892777" y="4336534"/>
            <a:ext cx="1154483" cy="369332"/>
          </a:xfrm>
          <a:prstGeom prst="rect">
            <a:avLst/>
          </a:prstGeom>
          <a:noFill/>
        </p:spPr>
        <p:txBody>
          <a:bodyPr wrap="none" rtlCol="0">
            <a:spAutoFit/>
          </a:bodyPr>
          <a:lstStyle/>
          <a:p>
            <a:r>
              <a:rPr lang="en-US" dirty="0"/>
              <a:t>KEKB era</a:t>
            </a:r>
          </a:p>
        </p:txBody>
      </p:sp>
      <p:sp>
        <p:nvSpPr>
          <p:cNvPr id="17" name="テキスト ボックス 16">
            <a:extLst>
              <a:ext uri="{FF2B5EF4-FFF2-40B4-BE49-F238E27FC236}">
                <a16:creationId xmlns:a16="http://schemas.microsoft.com/office/drawing/2014/main" id="{3FA4548D-F5C5-C5CE-69F6-36F326BC6BE2}"/>
              </a:ext>
            </a:extLst>
          </p:cNvPr>
          <p:cNvSpPr txBox="1"/>
          <p:nvPr/>
        </p:nvSpPr>
        <p:spPr>
          <a:xfrm>
            <a:off x="6772131" y="4521200"/>
            <a:ext cx="1787669" cy="369332"/>
          </a:xfrm>
          <a:prstGeom prst="rect">
            <a:avLst/>
          </a:prstGeom>
          <a:noFill/>
        </p:spPr>
        <p:txBody>
          <a:bodyPr wrap="square" rtlCol="0">
            <a:spAutoFit/>
          </a:bodyPr>
          <a:lstStyle/>
          <a:p>
            <a:r>
              <a:rPr lang="en-US" dirty="0" err="1"/>
              <a:t>SuperKEKB</a:t>
            </a:r>
            <a:r>
              <a:rPr lang="en-US" dirty="0"/>
              <a:t> era</a:t>
            </a:r>
          </a:p>
        </p:txBody>
      </p:sp>
    </p:spTree>
    <p:extLst>
      <p:ext uri="{BB962C8B-B14F-4D97-AF65-F5344CB8AC3E}">
        <p14:creationId xmlns:p14="http://schemas.microsoft.com/office/powerpoint/2010/main" val="34793215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B716E752CAA524B8C9DB12A48F48EAD" ma:contentTypeVersion="2" ma:contentTypeDescription="新しいドキュメントを作成します。" ma:contentTypeScope="" ma:versionID="ad243e214b159a7b666a174967c7ff89">
  <xsd:schema xmlns:xsd="http://www.w3.org/2001/XMLSchema" xmlns:xs="http://www.w3.org/2001/XMLSchema" xmlns:p="http://schemas.microsoft.com/office/2006/metadata/properties" xmlns:ns3="954611f5-7ca5-437a-97a1-e42616c4f560" targetNamespace="http://schemas.microsoft.com/office/2006/metadata/properties" ma:root="true" ma:fieldsID="24c0b933470eb7fc7ddd1250ed3a11f3" ns3:_="">
    <xsd:import namespace="954611f5-7ca5-437a-97a1-e42616c4f56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611f5-7ca5-437a-97a1-e42616c4f5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45601F-8CCE-4B49-9873-D40312D5E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4611f5-7ca5-437a-97a1-e42616c4f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C2CD5F-2626-4BB7-830F-2CDA65344660}">
  <ds:schemaRefs>
    <ds:schemaRef ds:uri="http://schemas.microsoft.com/sharepoint/v3/contenttype/forms"/>
  </ds:schemaRefs>
</ds:datastoreItem>
</file>

<file path=customXml/itemProps3.xml><?xml version="1.0" encoding="utf-8"?>
<ds:datastoreItem xmlns:ds="http://schemas.openxmlformats.org/officeDocument/2006/customXml" ds:itemID="{1F4B9518-440B-4283-9F6B-2DC4F1E1302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954611f5-7ca5-437a-97a1-e42616c4f56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5417</TotalTime>
  <Words>1865</Words>
  <Application>Microsoft Office PowerPoint</Application>
  <PresentationFormat>ワイド画面</PresentationFormat>
  <Paragraphs>271</Paragraphs>
  <Slides>21</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31" baseType="lpstr">
      <vt:lpstr>Liberation Sans</vt:lpstr>
      <vt:lpstr>Meiryo UI</vt:lpstr>
      <vt:lpstr>Arial</vt:lpstr>
      <vt:lpstr>Calibri</vt:lpstr>
      <vt:lpstr>Cambria Math</vt:lpstr>
      <vt:lpstr>Century Gothic</vt:lpstr>
      <vt:lpstr>Symbol</vt:lpstr>
      <vt:lpstr>Wingdings</vt:lpstr>
      <vt:lpstr>Office テーマ</vt:lpstr>
      <vt:lpstr>Image</vt:lpstr>
      <vt:lpstr>Horizontal HPR in SuperKEKB at KEK</vt:lpstr>
      <vt:lpstr>What is SuperKEKB?</vt:lpstr>
      <vt:lpstr>RF System of SuperKEKB</vt:lpstr>
      <vt:lpstr>Superconducting cavity</vt:lpstr>
      <vt:lpstr>Superconducting cavity</vt:lpstr>
      <vt:lpstr>Status of operating</vt:lpstr>
      <vt:lpstr>Degradating of Q_0 from KEKB era</vt:lpstr>
      <vt:lpstr>Degradating of Q_0 during SuperKEKB era</vt:lpstr>
      <vt:lpstr>Degradating of Vc during SuperKEKB</vt:lpstr>
      <vt:lpstr>Cavity leak and HHPR method</vt:lpstr>
      <vt:lpstr>Horizontal High Pressure Rinsing (HHPR)</vt:lpstr>
      <vt:lpstr>Horizontal High Pressure Rinsing (HHPR)</vt:lpstr>
      <vt:lpstr>Horizontal High Pressure Rinsing (HHPR)</vt:lpstr>
      <vt:lpstr>Horizontal High Pressure Rinsing (HHPR)</vt:lpstr>
      <vt:lpstr>Horizontal High Pressure Rinsing (HHPR)</vt:lpstr>
      <vt:lpstr>HHPR Cavity History</vt:lpstr>
      <vt:lpstr>Cavity Performance Recovery</vt:lpstr>
      <vt:lpstr>Summary and Future Plan</vt:lpstr>
      <vt:lpstr>Summary and Future Plan</vt:lpstr>
      <vt:lpstr>Appendix</vt:lpstr>
      <vt:lpstr>Can HHPR recover the Q_0 degradation over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Okada Takafumi</dc:creator>
  <cp:lastModifiedBy>OKADA Takafumi</cp:lastModifiedBy>
  <cp:revision>29</cp:revision>
  <dcterms:created xsi:type="dcterms:W3CDTF">2020-03-04T06:43:10Z</dcterms:created>
  <dcterms:modified xsi:type="dcterms:W3CDTF">2022-10-13T00:49:09Z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0x0101000B716E752CAA524B8C9DB12A48F48EAD</vt:lpwstr>
  </property>
</Properties>
</file>