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342" r:id="rId3"/>
    <p:sldId id="339" r:id="rId4"/>
    <p:sldId id="338" r:id="rId5"/>
    <p:sldId id="340" r:id="rId6"/>
    <p:sldId id="341" r:id="rId7"/>
    <p:sldId id="344" r:id="rId8"/>
    <p:sldId id="343" r:id="rId9"/>
    <p:sldId id="345" r:id="rId10"/>
    <p:sldId id="346" r:id="rId11"/>
    <p:sldId id="347" r:id="rId12"/>
    <p:sldId id="348" r:id="rId13"/>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et Mathieu" initials="OM" lastIdx="1" clrIdx="0">
    <p:extLst>
      <p:ext uri="{19B8F6BF-5375-455C-9EA6-DF929625EA0E}">
        <p15:presenceInfo xmlns:p15="http://schemas.microsoft.com/office/powerpoint/2012/main" userId="0400952d450a93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50A1"/>
    <a:srgbClr val="6C9BD2"/>
    <a:srgbClr val="DD6430"/>
    <a:srgbClr val="D17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5719" autoAdjust="0"/>
  </p:normalViewPr>
  <p:slideViewPr>
    <p:cSldViewPr snapToGrid="0">
      <p:cViewPr varScale="1">
        <p:scale>
          <a:sx n="69" d="100"/>
          <a:sy n="69" d="100"/>
        </p:scale>
        <p:origin x="564" y="72"/>
      </p:cViewPr>
      <p:guideLst/>
    </p:cSldViewPr>
  </p:slideViewPr>
  <p:notesTextViewPr>
    <p:cViewPr>
      <p:scale>
        <a:sx n="1" d="1"/>
        <a:sy n="1" d="1"/>
      </p:scale>
      <p:origin x="0" y="0"/>
    </p:cViewPr>
  </p:notesTextViewPr>
  <p:notesViewPr>
    <p:cSldViewPr snapToGrid="0">
      <p:cViewPr varScale="1">
        <p:scale>
          <a:sx n="88" d="100"/>
          <a:sy n="88" d="100"/>
        </p:scale>
        <p:origin x="2064"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ijik\Desktop\TTC2022%20participa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45-4E3B-AC0D-C18548FC44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45-4E3B-AC0D-C18548FC44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45-4E3B-AC0D-C18548FC44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45-4E3B-AC0D-C18548FC449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F45-4E3B-AC0D-C18548FC44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F45-4E3B-AC0D-C18548FC449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F45-4E3B-AC0D-C18548FC449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F45-4E3B-AC0D-C18548FC449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F45-4E3B-AC0D-C18548FC449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F45-4E3B-AC0D-C18548FC449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F45-4E3B-AC0D-C18548FC449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F45-4E3B-AC0D-C18548FC449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F45-4E3B-AC0D-C18548FC449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6F45-4E3B-AC0D-C18548FC4491}"/>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6F45-4E3B-AC0D-C18548FC4491}"/>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6F45-4E3B-AC0D-C18548FC4491}"/>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6F45-4E3B-AC0D-C18548FC4491}"/>
              </c:ext>
            </c:extLst>
          </c:dPt>
          <c:val>
            <c:numRef>
              <c:f>Sheet1!$O$1:$O$17</c:f>
              <c:numCache>
                <c:formatCode>General</c:formatCode>
                <c:ptCount val="17"/>
                <c:pt idx="0">
                  <c:v>18</c:v>
                </c:pt>
                <c:pt idx="1">
                  <c:v>8</c:v>
                </c:pt>
                <c:pt idx="2">
                  <c:v>3</c:v>
                </c:pt>
                <c:pt idx="3">
                  <c:v>3</c:v>
                </c:pt>
                <c:pt idx="4">
                  <c:v>8</c:v>
                </c:pt>
                <c:pt idx="5">
                  <c:v>8</c:v>
                </c:pt>
                <c:pt idx="6">
                  <c:v>5</c:v>
                </c:pt>
                <c:pt idx="7">
                  <c:v>5</c:v>
                </c:pt>
                <c:pt idx="8">
                  <c:v>3</c:v>
                </c:pt>
                <c:pt idx="9">
                  <c:v>3</c:v>
                </c:pt>
                <c:pt idx="10">
                  <c:v>3</c:v>
                </c:pt>
                <c:pt idx="11">
                  <c:v>2</c:v>
                </c:pt>
                <c:pt idx="12">
                  <c:v>12</c:v>
                </c:pt>
                <c:pt idx="13">
                  <c:v>11</c:v>
                </c:pt>
                <c:pt idx="14">
                  <c:v>21</c:v>
                </c:pt>
              </c:numCache>
            </c:numRef>
          </c:val>
          <c:extLst>
            <c:ext xmlns:c16="http://schemas.microsoft.com/office/drawing/2014/chart" uri="{C3380CC4-5D6E-409C-BE32-E72D297353CC}">
              <c16:uniqueId val="{00000022-6F45-4E3B-AC0D-C18548FC449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01586660699954E-2"/>
          <c:y val="3.8949308075793471E-2"/>
          <c:w val="0.86570309739186901"/>
          <c:h val="0.90560805734306493"/>
        </c:manualLayout>
      </c:layout>
      <c:barChart>
        <c:barDir val="bar"/>
        <c:grouping val="clustered"/>
        <c:varyColors val="0"/>
        <c:ser>
          <c:idx val="0"/>
          <c:order val="0"/>
          <c:spPr>
            <a:solidFill>
              <a:schemeClr val="accent1"/>
            </a:solidFill>
            <a:ln>
              <a:noFill/>
            </a:ln>
            <a:effectLst/>
          </c:spPr>
          <c:invertIfNegative val="0"/>
          <c:val>
            <c:numRef>
              <c:f>Sheet1!$B$1:$B$10</c:f>
              <c:numCache>
                <c:formatCode>0_);[Red]\(0\)</c:formatCode>
                <c:ptCount val="10"/>
                <c:pt idx="0">
                  <c:v>1</c:v>
                </c:pt>
                <c:pt idx="1">
                  <c:v>1</c:v>
                </c:pt>
                <c:pt idx="2">
                  <c:v>1</c:v>
                </c:pt>
                <c:pt idx="3">
                  <c:v>3</c:v>
                </c:pt>
                <c:pt idx="4">
                  <c:v>4</c:v>
                </c:pt>
                <c:pt idx="5">
                  <c:v>5</c:v>
                </c:pt>
                <c:pt idx="6">
                  <c:v>9</c:v>
                </c:pt>
                <c:pt idx="7">
                  <c:v>14</c:v>
                </c:pt>
                <c:pt idx="8">
                  <c:v>26</c:v>
                </c:pt>
                <c:pt idx="9">
                  <c:v>50</c:v>
                </c:pt>
              </c:numCache>
            </c:numRef>
          </c:val>
          <c:extLst>
            <c:ext xmlns:c16="http://schemas.microsoft.com/office/drawing/2014/chart" uri="{C3380CC4-5D6E-409C-BE32-E72D297353CC}">
              <c16:uniqueId val="{00000000-35D8-4184-ABD8-11F35EA3EA42}"/>
            </c:ext>
          </c:extLst>
        </c:ser>
        <c:dLbls>
          <c:showLegendKey val="0"/>
          <c:showVal val="0"/>
          <c:showCatName val="0"/>
          <c:showSerName val="0"/>
          <c:showPercent val="0"/>
          <c:showBubbleSize val="0"/>
        </c:dLbls>
        <c:gapWidth val="182"/>
        <c:axId val="1054171151"/>
        <c:axId val="1054153679"/>
      </c:barChart>
      <c:catAx>
        <c:axId val="1054171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54153679"/>
        <c:crosses val="autoZero"/>
        <c:auto val="1"/>
        <c:lblAlgn val="ctr"/>
        <c:lblOffset val="100"/>
        <c:noMultiLvlLbl val="0"/>
      </c:catAx>
      <c:valAx>
        <c:axId val="1054153679"/>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54171151"/>
        <c:crosses val="autoZero"/>
        <c:crossBetween val="between"/>
      </c:valAx>
      <c:spPr>
        <a:noFill/>
        <a:ln w="7620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272FD1B-8103-4D2E-B2B8-F6B4FA21BB42}" type="datetimeFigureOut">
              <a:rPr kumimoji="1" lang="ja-JP" altLang="en-US" smtClean="0"/>
              <a:t>2022/10/9</a:t>
            </a:fld>
            <a:endParaRPr kumimoji="1" lang="ja-JP" altLang="en-US"/>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9848FCD5-2B77-4CDA-9A16-0E7825A18A20}" type="slidenum">
              <a:rPr kumimoji="1" lang="ja-JP" altLang="en-US" smtClean="0"/>
              <a:t>‹#›</a:t>
            </a:fld>
            <a:endParaRPr kumimoji="1" lang="ja-JP" altLang="en-US"/>
          </a:p>
        </p:txBody>
      </p:sp>
    </p:spTree>
    <p:extLst>
      <p:ext uri="{BB962C8B-B14F-4D97-AF65-F5344CB8AC3E}">
        <p14:creationId xmlns:p14="http://schemas.microsoft.com/office/powerpoint/2010/main" val="19836573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ja-JP"/>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dirty="0"/>
              <a:t>Click to edit Master subtitle style</a:t>
            </a:r>
            <a:endParaRPr lang="en-US" dirty="0"/>
          </a:p>
        </p:txBody>
      </p:sp>
      <p:sp>
        <p:nvSpPr>
          <p:cNvPr id="10" name="Date Placeholder 3">
            <a:extLst>
              <a:ext uri="{FF2B5EF4-FFF2-40B4-BE49-F238E27FC236}">
                <a16:creationId xmlns:a16="http://schemas.microsoft.com/office/drawing/2014/main" id="{A3AEF057-80C9-4608-B16D-388BCDBF416F}"/>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
        <p:nvSpPr>
          <p:cNvPr id="11" name="Footer Placeholder 4">
            <a:extLst>
              <a:ext uri="{FF2B5EF4-FFF2-40B4-BE49-F238E27FC236}">
                <a16:creationId xmlns:a16="http://schemas.microsoft.com/office/drawing/2014/main" id="{78F9F536-F701-4951-BCB9-6C6F94FDFB41}"/>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2" name="Slide Number Placeholder 5">
            <a:extLst>
              <a:ext uri="{FF2B5EF4-FFF2-40B4-BE49-F238E27FC236}">
                <a16:creationId xmlns:a16="http://schemas.microsoft.com/office/drawing/2014/main" id="{3B8B18CA-0BB9-4C11-BF9E-AD2979E620C4}"/>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50A1"/>
                </a:solidFill>
              </a:defRPr>
            </a:lvl1pPr>
          </a:lstStyle>
          <a:p>
            <a:r>
              <a:rPr lang="en-US" altLang="ja-JP" dirty="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8" name="Footer Placeholder 4">
            <a:extLst>
              <a:ext uri="{FF2B5EF4-FFF2-40B4-BE49-F238E27FC236}">
                <a16:creationId xmlns:a16="http://schemas.microsoft.com/office/drawing/2014/main" id="{4AED926A-4B86-45C7-B292-8D89BE092C2F}"/>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9" name="Slide Number Placeholder 5">
            <a:extLst>
              <a:ext uri="{FF2B5EF4-FFF2-40B4-BE49-F238E27FC236}">
                <a16:creationId xmlns:a16="http://schemas.microsoft.com/office/drawing/2014/main" id="{119E0886-86FC-4A2D-A295-309F62C05DD1}"/>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0" name="Date Placeholder 3">
            <a:extLst>
              <a:ext uri="{FF2B5EF4-FFF2-40B4-BE49-F238E27FC236}">
                <a16:creationId xmlns:a16="http://schemas.microsoft.com/office/drawing/2014/main" id="{4A78908A-8004-4403-ADBD-423D01A47A6A}"/>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1D50A1"/>
                </a:solidFill>
              </a:defRPr>
            </a:lvl1pPr>
          </a:lstStyle>
          <a:p>
            <a:r>
              <a:rPr lang="en-US" altLang="ja-JP" dirty="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8" name="Footer Placeholder 4">
            <a:extLst>
              <a:ext uri="{FF2B5EF4-FFF2-40B4-BE49-F238E27FC236}">
                <a16:creationId xmlns:a16="http://schemas.microsoft.com/office/drawing/2014/main" id="{9BF8CB5E-D785-4338-8700-86D88E800F91}"/>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9" name="Slide Number Placeholder 5">
            <a:extLst>
              <a:ext uri="{FF2B5EF4-FFF2-40B4-BE49-F238E27FC236}">
                <a16:creationId xmlns:a16="http://schemas.microsoft.com/office/drawing/2014/main" id="{2A808530-7C9C-4EE1-9130-912439B44BAD}"/>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0" name="Date Placeholder 3">
            <a:extLst>
              <a:ext uri="{FF2B5EF4-FFF2-40B4-BE49-F238E27FC236}">
                <a16:creationId xmlns:a16="http://schemas.microsoft.com/office/drawing/2014/main" id="{FBA6A365-E806-4BEE-82EA-4E4EAD38C814}"/>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101" y="291210"/>
            <a:ext cx="7699768" cy="1215114"/>
          </a:xfrm>
        </p:spPr>
        <p:txBody>
          <a:bodyPr/>
          <a:lstStyle>
            <a:lvl1pPr>
              <a:defRPr>
                <a:solidFill>
                  <a:srgbClr val="1D50A1"/>
                </a:solidFill>
              </a:defRPr>
            </a:lvl1pPr>
          </a:lstStyle>
          <a:p>
            <a:r>
              <a:rPr lang="en-US" altLang="ja-JP" dirty="0"/>
              <a:t>Click to edit Master title style</a:t>
            </a:r>
            <a:endParaRPr lang="en-US" dirty="0"/>
          </a:p>
        </p:txBody>
      </p:sp>
      <p:sp>
        <p:nvSpPr>
          <p:cNvPr id="3" name="Content Placeholder 2"/>
          <p:cNvSpPr>
            <a:spLocks noGrp="1"/>
          </p:cNvSpPr>
          <p:nvPr>
            <p:ph idx="1"/>
          </p:nvPr>
        </p:nvSpPr>
        <p:spPr>
          <a:xfrm>
            <a:off x="384569" y="1595832"/>
            <a:ext cx="11397795" cy="4671010"/>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7" name="Date Placeholder 3">
            <a:extLst>
              <a:ext uri="{FF2B5EF4-FFF2-40B4-BE49-F238E27FC236}">
                <a16:creationId xmlns:a16="http://schemas.microsoft.com/office/drawing/2014/main" id="{8E6C49D2-B768-45B5-82C7-5783C355439D}"/>
              </a:ext>
            </a:extLst>
          </p:cNvPr>
          <p:cNvSpPr>
            <a:spLocks noGrp="1"/>
          </p:cNvSpPr>
          <p:nvPr>
            <p:ph type="dt" sz="half" idx="2"/>
          </p:nvPr>
        </p:nvSpPr>
        <p:spPr>
          <a:xfrm>
            <a:off x="1618061"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
        <p:nvSpPr>
          <p:cNvPr id="8" name="Footer Placeholder 4">
            <a:extLst>
              <a:ext uri="{FF2B5EF4-FFF2-40B4-BE49-F238E27FC236}">
                <a16:creationId xmlns:a16="http://schemas.microsoft.com/office/drawing/2014/main" id="{E76915AD-03D4-4732-A51D-2978E46F1AFD}"/>
              </a:ext>
            </a:extLst>
          </p:cNvPr>
          <p:cNvSpPr>
            <a:spLocks noGrp="1"/>
          </p:cNvSpPr>
          <p:nvPr>
            <p:ph type="ftr" sz="quarter" idx="3"/>
          </p:nvPr>
        </p:nvSpPr>
        <p:spPr>
          <a:xfrm>
            <a:off x="4472988" y="6356350"/>
            <a:ext cx="6880811"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9" name="Slide Number Placeholder 5">
            <a:extLst>
              <a:ext uri="{FF2B5EF4-FFF2-40B4-BE49-F238E27FC236}">
                <a16:creationId xmlns:a16="http://schemas.microsoft.com/office/drawing/2014/main" id="{B5466798-AB9E-42BB-BF1D-95A152C5AA38}"/>
              </a:ext>
            </a:extLst>
          </p:cNvPr>
          <p:cNvSpPr>
            <a:spLocks noGrp="1"/>
          </p:cNvSpPr>
          <p:nvPr>
            <p:ph type="sldNum" sz="quarter" idx="4"/>
          </p:nvPr>
        </p:nvSpPr>
        <p:spPr>
          <a:xfrm>
            <a:off x="11436536" y="6354658"/>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1D50A1"/>
                </a:solidFill>
              </a:defRPr>
            </a:lvl1pPr>
          </a:lstStyle>
          <a:p>
            <a:r>
              <a:rPr lang="en-US" altLang="ja-JP" dirty="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1D50A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Click to edit Master text styles</a:t>
            </a:r>
          </a:p>
        </p:txBody>
      </p:sp>
      <p:sp>
        <p:nvSpPr>
          <p:cNvPr id="10" name="Footer Placeholder 4">
            <a:extLst>
              <a:ext uri="{FF2B5EF4-FFF2-40B4-BE49-F238E27FC236}">
                <a16:creationId xmlns:a16="http://schemas.microsoft.com/office/drawing/2014/main" id="{7538FC61-1EC9-4BC0-A5D1-AF31EE230628}"/>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1" name="Slide Number Placeholder 5">
            <a:extLst>
              <a:ext uri="{FF2B5EF4-FFF2-40B4-BE49-F238E27FC236}">
                <a16:creationId xmlns:a16="http://schemas.microsoft.com/office/drawing/2014/main" id="{B57A3908-8832-4F58-86EA-72FE4C34FBE9}"/>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2" name="Date Placeholder 3">
            <a:extLst>
              <a:ext uri="{FF2B5EF4-FFF2-40B4-BE49-F238E27FC236}">
                <a16:creationId xmlns:a16="http://schemas.microsoft.com/office/drawing/2014/main" id="{124C1486-B79E-4E04-8D5A-CA37ED002C69}"/>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50A1"/>
                </a:solidFill>
              </a:defRPr>
            </a:lvl1pPr>
          </a:lstStyle>
          <a:p>
            <a:r>
              <a:rPr lang="en-US" altLang="ja-JP" dirty="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9" name="Footer Placeholder 4">
            <a:extLst>
              <a:ext uri="{FF2B5EF4-FFF2-40B4-BE49-F238E27FC236}">
                <a16:creationId xmlns:a16="http://schemas.microsoft.com/office/drawing/2014/main" id="{7A9C7CC5-3D7C-45D3-9C90-A2A87E645480}"/>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0" name="Slide Number Placeholder 5">
            <a:extLst>
              <a:ext uri="{FF2B5EF4-FFF2-40B4-BE49-F238E27FC236}">
                <a16:creationId xmlns:a16="http://schemas.microsoft.com/office/drawing/2014/main" id="{324FF08C-28BB-4C24-A1FB-6BBBBBCC151A}"/>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1" name="Date Placeholder 3">
            <a:extLst>
              <a:ext uri="{FF2B5EF4-FFF2-40B4-BE49-F238E27FC236}">
                <a16:creationId xmlns:a16="http://schemas.microsoft.com/office/drawing/2014/main" id="{AB9DE162-3E60-4AF4-915B-2985FF3C4FC7}"/>
              </a:ext>
            </a:extLst>
          </p:cNvPr>
          <p:cNvSpPr>
            <a:spLocks noGrp="1"/>
          </p:cNvSpPr>
          <p:nvPr>
            <p:ph type="dt" sz="half" idx="10"/>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1D50A1"/>
                </a:solidFill>
              </a:defRPr>
            </a:lvl1pPr>
          </a:lstStyle>
          <a:p>
            <a:r>
              <a:rPr lang="en-US" altLang="ja-JP" dirty="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1D50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1D50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11" name="Footer Placeholder 4">
            <a:extLst>
              <a:ext uri="{FF2B5EF4-FFF2-40B4-BE49-F238E27FC236}">
                <a16:creationId xmlns:a16="http://schemas.microsoft.com/office/drawing/2014/main" id="{625264B7-E440-49D2-AF5C-8A699A8F8092}"/>
              </a:ext>
            </a:extLst>
          </p:cNvPr>
          <p:cNvSpPr>
            <a:spLocks noGrp="1"/>
          </p:cNvSpPr>
          <p:nvPr>
            <p:ph type="ftr" sz="quarter" idx="11"/>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2" name="Slide Number Placeholder 5">
            <a:extLst>
              <a:ext uri="{FF2B5EF4-FFF2-40B4-BE49-F238E27FC236}">
                <a16:creationId xmlns:a16="http://schemas.microsoft.com/office/drawing/2014/main" id="{4ECC2BF5-011F-4586-80B8-15AD6530D41B}"/>
              </a:ext>
            </a:extLst>
          </p:cNvPr>
          <p:cNvSpPr>
            <a:spLocks noGrp="1"/>
          </p:cNvSpPr>
          <p:nvPr>
            <p:ph type="sldNum" sz="quarter" idx="12"/>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3" name="Date Placeholder 3">
            <a:extLst>
              <a:ext uri="{FF2B5EF4-FFF2-40B4-BE49-F238E27FC236}">
                <a16:creationId xmlns:a16="http://schemas.microsoft.com/office/drawing/2014/main" id="{4D4E5174-E206-4BD1-957B-D1A1DB85A39B}"/>
              </a:ext>
            </a:extLst>
          </p:cNvPr>
          <p:cNvSpPr>
            <a:spLocks noGrp="1"/>
          </p:cNvSpPr>
          <p:nvPr>
            <p:ph type="dt" sz="half" idx="13"/>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50A1"/>
                </a:solidFill>
              </a:defRPr>
            </a:lvl1pPr>
          </a:lstStyle>
          <a:p>
            <a:r>
              <a:rPr lang="en-US" altLang="ja-JP" dirty="0"/>
              <a:t>Click to edit Master title style</a:t>
            </a:r>
            <a:endParaRPr lang="en-US" dirty="0"/>
          </a:p>
        </p:txBody>
      </p:sp>
      <p:sp>
        <p:nvSpPr>
          <p:cNvPr id="7" name="Footer Placeholder 4">
            <a:extLst>
              <a:ext uri="{FF2B5EF4-FFF2-40B4-BE49-F238E27FC236}">
                <a16:creationId xmlns:a16="http://schemas.microsoft.com/office/drawing/2014/main" id="{F8ABBF98-260C-4D92-85B5-9BAB7F2BFF0F}"/>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8" name="Slide Number Placeholder 5">
            <a:extLst>
              <a:ext uri="{FF2B5EF4-FFF2-40B4-BE49-F238E27FC236}">
                <a16:creationId xmlns:a16="http://schemas.microsoft.com/office/drawing/2014/main" id="{69320617-6FE9-49B6-AD8B-DA3E5F86882F}"/>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9" name="Date Placeholder 3">
            <a:extLst>
              <a:ext uri="{FF2B5EF4-FFF2-40B4-BE49-F238E27FC236}">
                <a16:creationId xmlns:a16="http://schemas.microsoft.com/office/drawing/2014/main" id="{FD622247-6132-4697-A5EC-41A7684813AC}"/>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FD31073-5F42-4238-AA33-E5C65276C5C9}"/>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7" name="Slide Number Placeholder 5">
            <a:extLst>
              <a:ext uri="{FF2B5EF4-FFF2-40B4-BE49-F238E27FC236}">
                <a16:creationId xmlns:a16="http://schemas.microsoft.com/office/drawing/2014/main" id="{6561B24D-50D9-4742-9103-E7C6414E2F44}"/>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8" name="Date Placeholder 3">
            <a:extLst>
              <a:ext uri="{FF2B5EF4-FFF2-40B4-BE49-F238E27FC236}">
                <a16:creationId xmlns:a16="http://schemas.microsoft.com/office/drawing/2014/main" id="{A8D217AB-9441-4952-A158-3F3CE317D67F}"/>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D50A1"/>
                </a:solidFill>
              </a:defRPr>
            </a:lvl1pPr>
          </a:lstStyle>
          <a:p>
            <a:r>
              <a:rPr lang="en-US" altLang="ja-JP" dirty="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rgbClr val="1D50A1"/>
                </a:solidFill>
              </a:defRPr>
            </a:lvl1pPr>
            <a:lvl2pPr>
              <a:defRPr sz="2800">
                <a:solidFill>
                  <a:srgbClr val="1D50A1"/>
                </a:solidFill>
              </a:defRPr>
            </a:lvl2pPr>
            <a:lvl3pPr>
              <a:defRPr sz="2400">
                <a:solidFill>
                  <a:srgbClr val="1D50A1"/>
                </a:solidFill>
              </a:defRPr>
            </a:lvl3pPr>
            <a:lvl4pPr>
              <a:defRPr sz="2000">
                <a:solidFill>
                  <a:srgbClr val="1D50A1"/>
                </a:solidFill>
              </a:defRPr>
            </a:lvl4pPr>
            <a:lvl5pPr>
              <a:defRPr sz="2000">
                <a:solidFill>
                  <a:srgbClr val="1D50A1"/>
                </a:solidFill>
              </a:defRPr>
            </a:lvl5pPr>
            <a:lvl6pPr>
              <a:defRPr sz="2000"/>
            </a:lvl6pPr>
            <a:lvl7pPr>
              <a:defRPr sz="2000"/>
            </a:lvl7pPr>
            <a:lvl8pPr>
              <a:defRPr sz="2000"/>
            </a:lvl8pPr>
            <a:lvl9pPr>
              <a:defRPr sz="2000"/>
            </a:lvl9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1D50A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dirty="0"/>
              <a:t>Click to edit Master text styles</a:t>
            </a:r>
          </a:p>
        </p:txBody>
      </p:sp>
      <p:sp>
        <p:nvSpPr>
          <p:cNvPr id="9" name="Footer Placeholder 4">
            <a:extLst>
              <a:ext uri="{FF2B5EF4-FFF2-40B4-BE49-F238E27FC236}">
                <a16:creationId xmlns:a16="http://schemas.microsoft.com/office/drawing/2014/main" id="{E11678FC-6856-4C4E-B397-A83FE2A90556}"/>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0" name="Slide Number Placeholder 5">
            <a:extLst>
              <a:ext uri="{FF2B5EF4-FFF2-40B4-BE49-F238E27FC236}">
                <a16:creationId xmlns:a16="http://schemas.microsoft.com/office/drawing/2014/main" id="{59AC7561-7E46-405F-8D17-988C4A9A983A}"/>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1" name="Date Placeholder 3">
            <a:extLst>
              <a:ext uri="{FF2B5EF4-FFF2-40B4-BE49-F238E27FC236}">
                <a16:creationId xmlns:a16="http://schemas.microsoft.com/office/drawing/2014/main" id="{A402911D-65C7-45CA-9394-6C0A7DFD4261}"/>
              </a:ext>
            </a:extLst>
          </p:cNvPr>
          <p:cNvSpPr>
            <a:spLocks noGrp="1"/>
          </p:cNvSpPr>
          <p:nvPr>
            <p:ph type="dt" sz="half" idx="10"/>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D50A1"/>
                </a:solidFill>
              </a:defRPr>
            </a:lvl1pPr>
          </a:lstStyle>
          <a:p>
            <a:r>
              <a:rPr lang="en-US" altLang="ja-JP" dirty="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solidFill>
                  <a:srgbClr val="1D50A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dirty="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1D50A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dirty="0"/>
              <a:t>Click to edit Master text styles</a:t>
            </a:r>
          </a:p>
        </p:txBody>
      </p:sp>
      <p:sp>
        <p:nvSpPr>
          <p:cNvPr id="9" name="Footer Placeholder 4">
            <a:extLst>
              <a:ext uri="{FF2B5EF4-FFF2-40B4-BE49-F238E27FC236}">
                <a16:creationId xmlns:a16="http://schemas.microsoft.com/office/drawing/2014/main" id="{3CEC779B-132A-4582-9A57-F94B7E99CDF1}"/>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0" name="Slide Number Placeholder 5">
            <a:extLst>
              <a:ext uri="{FF2B5EF4-FFF2-40B4-BE49-F238E27FC236}">
                <a16:creationId xmlns:a16="http://schemas.microsoft.com/office/drawing/2014/main" id="{C4C56F00-6750-49DC-A495-CB6B4C806B71}"/>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1" name="Date Placeholder 3">
            <a:extLst>
              <a:ext uri="{FF2B5EF4-FFF2-40B4-BE49-F238E27FC236}">
                <a16:creationId xmlns:a16="http://schemas.microsoft.com/office/drawing/2014/main" id="{7C9C7A72-4BD9-4688-85A7-DD13DF0ED545}"/>
              </a:ext>
            </a:extLst>
          </p:cNvPr>
          <p:cNvSpPr>
            <a:spLocks noGrp="1"/>
          </p:cNvSpPr>
          <p:nvPr>
            <p:ph type="dt" sz="half" idx="10"/>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1101" y="136525"/>
            <a:ext cx="7699768" cy="1173921"/>
          </a:xfrm>
          <a:prstGeom prst="rect">
            <a:avLst/>
          </a:prstGeom>
        </p:spPr>
        <p:txBody>
          <a:bodyPr vert="horz" lIns="91440" tIns="45720" rIns="91440" bIns="45720" rtlCol="0" anchor="t">
            <a:normAutofit/>
          </a:bodyPr>
          <a:lstStyle/>
          <a:p>
            <a:r>
              <a:rPr lang="en-US" altLang="ja-JP" dirty="0"/>
              <a:t>Click to edit Master title style</a:t>
            </a:r>
            <a:endParaRPr lang="en-US" dirty="0"/>
          </a:p>
        </p:txBody>
      </p:sp>
      <p:sp>
        <p:nvSpPr>
          <p:cNvPr id="3" name="Text Placeholder 2"/>
          <p:cNvSpPr>
            <a:spLocks noGrp="1"/>
          </p:cNvSpPr>
          <p:nvPr>
            <p:ph type="body" idx="1"/>
          </p:nvPr>
        </p:nvSpPr>
        <p:spPr>
          <a:xfrm>
            <a:off x="7177088" y="1847004"/>
            <a:ext cx="10515600" cy="4351338"/>
          </a:xfrm>
          <a:prstGeom prst="rect">
            <a:avLst/>
          </a:prstGeom>
        </p:spPr>
        <p:txBody>
          <a:bodyPr vert="horz" lIns="91440" tIns="45720" rIns="91440" bIns="45720" rtlCol="0">
            <a:normAutofit/>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pic>
        <p:nvPicPr>
          <p:cNvPr id="8" name="Picture 7" descr="A picture containing drawing, food&#10;&#10;Description automatically generated">
            <a:extLst>
              <a:ext uri="{FF2B5EF4-FFF2-40B4-BE49-F238E27FC236}">
                <a16:creationId xmlns:a16="http://schemas.microsoft.com/office/drawing/2014/main" id="{69C8DE71-210D-4A86-AF36-B35607A0F63F}"/>
              </a:ext>
            </a:extLst>
          </p:cNvPr>
          <p:cNvPicPr>
            <a:picLocks noChangeAspect="1"/>
          </p:cNvPicPr>
          <p:nvPr userDrawn="1"/>
        </p:nvPicPr>
        <p:blipFill>
          <a:blip r:embed="rId13"/>
          <a:stretch>
            <a:fillRect/>
          </a:stretch>
        </p:blipFill>
        <p:spPr>
          <a:xfrm>
            <a:off x="10846044" y="208809"/>
            <a:ext cx="1129833" cy="661613"/>
          </a:xfrm>
          <a:prstGeom prst="rect">
            <a:avLst/>
          </a:prstGeom>
        </p:spPr>
      </p:pic>
      <p:pic>
        <p:nvPicPr>
          <p:cNvPr id="12" name="Picture 11">
            <a:extLst>
              <a:ext uri="{FF2B5EF4-FFF2-40B4-BE49-F238E27FC236}">
                <a16:creationId xmlns:a16="http://schemas.microsoft.com/office/drawing/2014/main" id="{D352A519-9CAA-44DF-8093-10C07AD7F8CC}"/>
              </a:ext>
            </a:extLst>
          </p:cNvPr>
          <p:cNvPicPr>
            <a:picLocks noChangeAspect="1"/>
          </p:cNvPicPr>
          <p:nvPr userDrawn="1"/>
        </p:nvPicPr>
        <p:blipFill>
          <a:blip r:embed="rId14"/>
          <a:stretch>
            <a:fillRect/>
          </a:stretch>
        </p:blipFill>
        <p:spPr>
          <a:xfrm>
            <a:off x="0" y="6317081"/>
            <a:ext cx="1840448" cy="540920"/>
          </a:xfrm>
          <a:prstGeom prst="rect">
            <a:avLst/>
          </a:prstGeom>
        </p:spPr>
      </p:pic>
      <p:sp>
        <p:nvSpPr>
          <p:cNvPr id="11" name="Date Placeholder 3">
            <a:extLst>
              <a:ext uri="{FF2B5EF4-FFF2-40B4-BE49-F238E27FC236}">
                <a16:creationId xmlns:a16="http://schemas.microsoft.com/office/drawing/2014/main" id="{05A1D9F0-4713-4456-BC8D-0DB8675FE655}"/>
              </a:ext>
            </a:extLst>
          </p:cNvPr>
          <p:cNvSpPr>
            <a:spLocks noGrp="1"/>
          </p:cNvSpPr>
          <p:nvPr>
            <p:ph type="dt" sz="half" idx="2"/>
          </p:nvPr>
        </p:nvSpPr>
        <p:spPr>
          <a:xfrm>
            <a:off x="1618061" y="6356350"/>
            <a:ext cx="2743200" cy="365125"/>
          </a:xfrm>
          <a:prstGeom prst="rect">
            <a:avLst/>
          </a:prstGeom>
        </p:spPr>
        <p:txBody>
          <a:bodyPr anchor="ctr"/>
          <a:lstStyle>
            <a:lvl1pPr>
              <a:defRPr sz="1200">
                <a:solidFill>
                  <a:srgbClr val="6C9BD2"/>
                </a:solidFill>
              </a:defRPr>
            </a:lvl1pPr>
          </a:lstStyle>
          <a:p>
            <a:r>
              <a:rPr lang="en-US" altLang="ja-JP"/>
              <a:t>Eiji Kako (KEK, Japan)</a:t>
            </a:r>
            <a:endParaRPr lang="en-US" sz="1200" dirty="0"/>
          </a:p>
        </p:txBody>
      </p:sp>
      <p:sp>
        <p:nvSpPr>
          <p:cNvPr id="13" name="Footer Placeholder 4">
            <a:extLst>
              <a:ext uri="{FF2B5EF4-FFF2-40B4-BE49-F238E27FC236}">
                <a16:creationId xmlns:a16="http://schemas.microsoft.com/office/drawing/2014/main" id="{76309B28-2831-43AB-8C00-31958F2C3252}"/>
              </a:ext>
            </a:extLst>
          </p:cNvPr>
          <p:cNvSpPr>
            <a:spLocks noGrp="1"/>
          </p:cNvSpPr>
          <p:nvPr>
            <p:ph type="ftr" sz="quarter" idx="3"/>
          </p:nvPr>
        </p:nvSpPr>
        <p:spPr>
          <a:xfrm>
            <a:off x="4472988" y="6356350"/>
            <a:ext cx="6880811" cy="365125"/>
          </a:xfrm>
          <a:prstGeom prst="rect">
            <a:avLst/>
          </a:prstGeom>
        </p:spPr>
        <p:txBody>
          <a:bodyPr anchor="ctr"/>
          <a:lstStyle>
            <a:lvl1pPr>
              <a:defRPr sz="1200">
                <a:solidFill>
                  <a:srgbClr val="6C9BD2"/>
                </a:solidFill>
              </a:defRPr>
            </a:lvl1pPr>
          </a:lstStyle>
          <a:p>
            <a:pPr algn="ctr"/>
            <a:r>
              <a:rPr lang="en-US"/>
              <a:t>TTC2022-Aomori, 2022 October 11th</a:t>
            </a:r>
            <a:endParaRPr lang="en-US" dirty="0"/>
          </a:p>
        </p:txBody>
      </p:sp>
      <p:sp>
        <p:nvSpPr>
          <p:cNvPr id="14" name="Slide Number Placeholder 5">
            <a:extLst>
              <a:ext uri="{FF2B5EF4-FFF2-40B4-BE49-F238E27FC236}">
                <a16:creationId xmlns:a16="http://schemas.microsoft.com/office/drawing/2014/main" id="{478F6E2C-DC1E-4AD1-8983-AAD2AFBF1351}"/>
              </a:ext>
            </a:extLst>
          </p:cNvPr>
          <p:cNvSpPr>
            <a:spLocks noGrp="1"/>
          </p:cNvSpPr>
          <p:nvPr>
            <p:ph type="sldNum" sz="quarter" idx="4"/>
          </p:nvPr>
        </p:nvSpPr>
        <p:spPr>
          <a:xfrm>
            <a:off x="11436536" y="6354658"/>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pic>
        <p:nvPicPr>
          <p:cNvPr id="5" name="Picture 4" descr="Text&#10;&#10;Description automatically generated">
            <a:extLst>
              <a:ext uri="{FF2B5EF4-FFF2-40B4-BE49-F238E27FC236}">
                <a16:creationId xmlns:a16="http://schemas.microsoft.com/office/drawing/2014/main" id="{71817C92-9248-425F-9F26-D14C73DA5D4B}"/>
              </a:ext>
            </a:extLst>
          </p:cNvPr>
          <p:cNvPicPr>
            <a:picLocks noChangeAspect="1"/>
          </p:cNvPicPr>
          <p:nvPr userDrawn="1"/>
        </p:nvPicPr>
        <p:blipFill>
          <a:blip r:embed="rId15"/>
          <a:stretch>
            <a:fillRect/>
          </a:stretch>
        </p:blipFill>
        <p:spPr>
          <a:xfrm>
            <a:off x="9318186" y="208022"/>
            <a:ext cx="1412079" cy="662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g"/><Relationship Id="rId5" Type="http://schemas.openxmlformats.org/officeDocument/2006/relationships/image" Target="../media/image8.jpeg"/><Relationship Id="rId10" Type="http://schemas.openxmlformats.org/officeDocument/2006/relationships/image" Target="../media/image11.jpg"/><Relationship Id="rId4" Type="http://schemas.openxmlformats.org/officeDocument/2006/relationships/image" Target="../media/image6.png"/><Relationship Id="rId9"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3D559E-A0C3-4393-8DEA-1794088C35C1}"/>
              </a:ext>
            </a:extLst>
          </p:cNvPr>
          <p:cNvSpPr txBox="1">
            <a:spLocks/>
          </p:cNvSpPr>
          <p:nvPr/>
        </p:nvSpPr>
        <p:spPr>
          <a:xfrm>
            <a:off x="4967658" y="1318796"/>
            <a:ext cx="6292358" cy="158015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mn-lt"/>
              </a:rPr>
              <a:t>Introduction talk in</a:t>
            </a:r>
          </a:p>
          <a:p>
            <a:r>
              <a:rPr lang="en-US" dirty="0">
                <a:latin typeface="+mn-lt"/>
              </a:rPr>
              <a:t>TTC-2022 Aomori meeting</a:t>
            </a:r>
          </a:p>
        </p:txBody>
      </p:sp>
      <p:sp>
        <p:nvSpPr>
          <p:cNvPr id="5" name="Title 1">
            <a:extLst>
              <a:ext uri="{FF2B5EF4-FFF2-40B4-BE49-F238E27FC236}">
                <a16:creationId xmlns:a16="http://schemas.microsoft.com/office/drawing/2014/main" id="{8D93420D-20B9-4D18-9F47-D453478AC8E5}"/>
              </a:ext>
            </a:extLst>
          </p:cNvPr>
          <p:cNvSpPr txBox="1">
            <a:spLocks/>
          </p:cNvSpPr>
          <p:nvPr/>
        </p:nvSpPr>
        <p:spPr>
          <a:xfrm>
            <a:off x="6439524" y="4779880"/>
            <a:ext cx="3244080" cy="4311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mn-lt"/>
              </a:rPr>
              <a:t>October 11</a:t>
            </a:r>
            <a:r>
              <a:rPr lang="en-US" sz="2800" baseline="30000" dirty="0">
                <a:latin typeface="+mn-lt"/>
              </a:rPr>
              <a:t>th</a:t>
            </a:r>
            <a:r>
              <a:rPr lang="en-US" sz="2800" dirty="0">
                <a:latin typeface="+mn-lt"/>
              </a:rPr>
              <a:t> , 2022</a:t>
            </a:r>
          </a:p>
          <a:p>
            <a:endParaRPr lang="en-US" dirty="0"/>
          </a:p>
        </p:txBody>
      </p:sp>
      <p:sp>
        <p:nvSpPr>
          <p:cNvPr id="6" name="Title 1">
            <a:extLst>
              <a:ext uri="{FF2B5EF4-FFF2-40B4-BE49-F238E27FC236}">
                <a16:creationId xmlns:a16="http://schemas.microsoft.com/office/drawing/2014/main" id="{7CAF19B9-97EC-4C94-8896-610E75E1AA19}"/>
              </a:ext>
            </a:extLst>
          </p:cNvPr>
          <p:cNvSpPr txBox="1">
            <a:spLocks/>
          </p:cNvSpPr>
          <p:nvPr/>
        </p:nvSpPr>
        <p:spPr>
          <a:xfrm>
            <a:off x="5792372" y="3322496"/>
            <a:ext cx="4280476" cy="10673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mn-lt"/>
              </a:rPr>
              <a:t>Eiji Kako (KEK, Japan)</a:t>
            </a:r>
          </a:p>
          <a:p>
            <a:r>
              <a:rPr lang="en-US" sz="2800" dirty="0">
                <a:latin typeface="+mn-lt"/>
              </a:rPr>
              <a:t>TTC Chair</a:t>
            </a:r>
          </a:p>
        </p:txBody>
      </p:sp>
      <p:cxnSp>
        <p:nvCxnSpPr>
          <p:cNvPr id="7" name="直線コネクタ 6">
            <a:extLst>
              <a:ext uri="{FF2B5EF4-FFF2-40B4-BE49-F238E27FC236}">
                <a16:creationId xmlns:a16="http://schemas.microsoft.com/office/drawing/2014/main" id="{6B91424C-A34A-48C6-A163-5330C859CC25}"/>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0B413368-9C0A-4971-BEB8-FB4B2F949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直線コネクタ 11">
            <a:extLst>
              <a:ext uri="{FF2B5EF4-FFF2-40B4-BE49-F238E27FC236}">
                <a16:creationId xmlns:a16="http://schemas.microsoft.com/office/drawing/2014/main" id="{CCFC4AC1-216E-4F4E-A219-4E52ECF6109C}"/>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日付プレースホルダー 16">
            <a:extLst>
              <a:ext uri="{FF2B5EF4-FFF2-40B4-BE49-F238E27FC236}">
                <a16:creationId xmlns:a16="http://schemas.microsoft.com/office/drawing/2014/main" id="{2C53BE2E-2E5E-442D-82B5-BCC48ACF4529}"/>
              </a:ext>
            </a:extLst>
          </p:cNvPr>
          <p:cNvSpPr>
            <a:spLocks noGrp="1"/>
          </p:cNvSpPr>
          <p:nvPr>
            <p:ph type="dt" sz="half" idx="2"/>
          </p:nvPr>
        </p:nvSpPr>
        <p:spPr/>
        <p:txBody>
          <a:bodyPr/>
          <a:lstStyle/>
          <a:p>
            <a:r>
              <a:rPr lang="en-US" altLang="ja-JP"/>
              <a:t>Eiji Kako (KEK, Japan)</a:t>
            </a:r>
            <a:endParaRPr lang="en-US" sz="1200" dirty="0"/>
          </a:p>
        </p:txBody>
      </p:sp>
      <p:sp>
        <p:nvSpPr>
          <p:cNvPr id="18" name="フッター プレースホルダー 17">
            <a:extLst>
              <a:ext uri="{FF2B5EF4-FFF2-40B4-BE49-F238E27FC236}">
                <a16:creationId xmlns:a16="http://schemas.microsoft.com/office/drawing/2014/main" id="{423C9045-47AC-41F6-912C-6BB77FAC698D}"/>
              </a:ext>
            </a:extLst>
          </p:cNvPr>
          <p:cNvSpPr>
            <a:spLocks noGrp="1"/>
          </p:cNvSpPr>
          <p:nvPr>
            <p:ph type="ftr" sz="quarter" idx="3"/>
          </p:nvPr>
        </p:nvSpPr>
        <p:spPr/>
        <p:txBody>
          <a:bodyPr/>
          <a:lstStyle/>
          <a:p>
            <a:pPr algn="ctr"/>
            <a:r>
              <a:rPr lang="en-US"/>
              <a:t>TTC2022-Aomori, 2022 October 11th</a:t>
            </a:r>
            <a:endParaRPr lang="en-US" dirty="0"/>
          </a:p>
        </p:txBody>
      </p:sp>
      <p:sp>
        <p:nvSpPr>
          <p:cNvPr id="19" name="スライド番号プレースホルダー 18">
            <a:extLst>
              <a:ext uri="{FF2B5EF4-FFF2-40B4-BE49-F238E27FC236}">
                <a16:creationId xmlns:a16="http://schemas.microsoft.com/office/drawing/2014/main" id="{C30FF9A9-5590-46CF-9244-4F9BC179FA6B}"/>
              </a:ext>
            </a:extLst>
          </p:cNvPr>
          <p:cNvSpPr>
            <a:spLocks noGrp="1"/>
          </p:cNvSpPr>
          <p:nvPr>
            <p:ph type="sldNum" sz="quarter" idx="4"/>
          </p:nvPr>
        </p:nvSpPr>
        <p:spPr/>
        <p:txBody>
          <a:bodyPr/>
          <a:lstStyle/>
          <a:p>
            <a:pPr algn="r"/>
            <a:fld id="{48F63A3B-78C7-47BE-AE5E-E10140E04643}" type="slidenum">
              <a:rPr lang="en-US" smtClean="0"/>
              <a:pPr algn="r"/>
              <a:t>1</a:t>
            </a:fld>
            <a:endParaRPr lang="en-US" dirty="0"/>
          </a:p>
        </p:txBody>
      </p:sp>
      <p:pic>
        <p:nvPicPr>
          <p:cNvPr id="3" name="図 2" descr="グラフィカル ユーザー インターフェイス, Web サイト&#10;&#10;自動的に生成された説明">
            <a:extLst>
              <a:ext uri="{FF2B5EF4-FFF2-40B4-BE49-F238E27FC236}">
                <a16:creationId xmlns:a16="http://schemas.microsoft.com/office/drawing/2014/main" id="{61725915-F4D9-F41A-40A3-2394A2A316D9}"/>
              </a:ext>
            </a:extLst>
          </p:cNvPr>
          <p:cNvPicPr>
            <a:picLocks noChangeAspect="1"/>
          </p:cNvPicPr>
          <p:nvPr/>
        </p:nvPicPr>
        <p:blipFill>
          <a:blip r:embed="rId3"/>
          <a:stretch>
            <a:fillRect/>
          </a:stretch>
        </p:blipFill>
        <p:spPr>
          <a:xfrm>
            <a:off x="603737" y="986333"/>
            <a:ext cx="4062047" cy="5256766"/>
          </a:xfrm>
          <a:prstGeom prst="rect">
            <a:avLst/>
          </a:prstGeom>
        </p:spPr>
      </p:pic>
      <p:pic>
        <p:nvPicPr>
          <p:cNvPr id="10" name="図 9" descr="港に停泊した船&#10;&#10;低い精度で自動的に生成された説明">
            <a:extLst>
              <a:ext uri="{FF2B5EF4-FFF2-40B4-BE49-F238E27FC236}">
                <a16:creationId xmlns:a16="http://schemas.microsoft.com/office/drawing/2014/main" id="{7CDAA5EB-E561-B52C-6BD0-DAD4139170A2}"/>
              </a:ext>
            </a:extLst>
          </p:cNvPr>
          <p:cNvPicPr>
            <a:picLocks noChangeAspect="1"/>
          </p:cNvPicPr>
          <p:nvPr/>
        </p:nvPicPr>
        <p:blipFill>
          <a:blip r:embed="rId4"/>
          <a:stretch>
            <a:fillRect/>
          </a:stretch>
        </p:blipFill>
        <p:spPr>
          <a:xfrm>
            <a:off x="1817549" y="0"/>
            <a:ext cx="1362437" cy="956430"/>
          </a:xfrm>
          <a:prstGeom prst="rect">
            <a:avLst/>
          </a:prstGeom>
        </p:spPr>
      </p:pic>
    </p:spTree>
    <p:extLst>
      <p:ext uri="{BB962C8B-B14F-4D97-AF65-F5344CB8AC3E}">
        <p14:creationId xmlns:p14="http://schemas.microsoft.com/office/powerpoint/2010/main" val="32360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773CCDA-00FA-31C6-0EB6-42EA3D22CBF1}"/>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0EA66D55-0483-FF69-51B1-107EA651F333}"/>
              </a:ext>
            </a:extLst>
          </p:cNvPr>
          <p:cNvSpPr>
            <a:spLocks noGrp="1"/>
          </p:cNvSpPr>
          <p:nvPr>
            <p:ph type="sldNum" sz="quarter" idx="4"/>
          </p:nvPr>
        </p:nvSpPr>
        <p:spPr/>
        <p:txBody>
          <a:bodyPr/>
          <a:lstStyle/>
          <a:p>
            <a:pPr algn="r"/>
            <a:fld id="{48F63A3B-78C7-47BE-AE5E-E10140E04643}" type="slidenum">
              <a:rPr lang="en-US" smtClean="0"/>
              <a:pPr algn="r"/>
              <a:t>10</a:t>
            </a:fld>
            <a:endParaRPr lang="en-US" dirty="0"/>
          </a:p>
        </p:txBody>
      </p:sp>
      <p:sp>
        <p:nvSpPr>
          <p:cNvPr id="4" name="日付プレースホルダー 3">
            <a:extLst>
              <a:ext uri="{FF2B5EF4-FFF2-40B4-BE49-F238E27FC236}">
                <a16:creationId xmlns:a16="http://schemas.microsoft.com/office/drawing/2014/main" id="{EF479C88-5455-5C2A-9930-3337670FB4C5}"/>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6FA58847-3BBB-94A6-A04F-F18FD3900AC7}"/>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75A3D521-CB15-4B04-F9AF-D09A7A8E0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03D06CC2-4831-49DC-33D3-F004F8F10EED}"/>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4CD210E0-822A-D1B6-BD67-F185A9387051}"/>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Title 1">
            <a:extLst>
              <a:ext uri="{FF2B5EF4-FFF2-40B4-BE49-F238E27FC236}">
                <a16:creationId xmlns:a16="http://schemas.microsoft.com/office/drawing/2014/main" id="{FBA8CA37-2B58-322E-547A-394066DAD15C}"/>
              </a:ext>
            </a:extLst>
          </p:cNvPr>
          <p:cNvSpPr txBox="1">
            <a:spLocks/>
          </p:cNvSpPr>
          <p:nvPr/>
        </p:nvSpPr>
        <p:spPr>
          <a:xfrm>
            <a:off x="3080340" y="121590"/>
            <a:ext cx="6315706" cy="7343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mn-lt"/>
              </a:rPr>
              <a:t>Updated TTC Technical Board </a:t>
            </a:r>
          </a:p>
        </p:txBody>
      </p:sp>
      <p:sp>
        <p:nvSpPr>
          <p:cNvPr id="10" name="テキスト ボックス 9">
            <a:extLst>
              <a:ext uri="{FF2B5EF4-FFF2-40B4-BE49-F238E27FC236}">
                <a16:creationId xmlns:a16="http://schemas.microsoft.com/office/drawing/2014/main" id="{CF0701C2-FF91-8F5F-F4DB-4ABB1FAF6623}"/>
              </a:ext>
            </a:extLst>
          </p:cNvPr>
          <p:cNvSpPr txBox="1"/>
          <p:nvPr/>
        </p:nvSpPr>
        <p:spPr>
          <a:xfrm>
            <a:off x="175332" y="3115037"/>
            <a:ext cx="2537757" cy="1323439"/>
          </a:xfrm>
          <a:prstGeom prst="rect">
            <a:avLst/>
          </a:prstGeom>
          <a:noFill/>
        </p:spPr>
        <p:txBody>
          <a:bodyPr wrap="square" rtlCol="0">
            <a:spAutoFit/>
          </a:bodyPr>
          <a:lstStyle/>
          <a:p>
            <a:r>
              <a:rPr lang="en-US" altLang="ja-JP" sz="2000" u="sng" dirty="0"/>
              <a:t>Improvements:</a:t>
            </a:r>
          </a:p>
          <a:p>
            <a:pPr marL="342900" indent="-342900">
              <a:buFont typeface="Wingdings" panose="05000000000000000000" pitchFamily="2" charset="2"/>
              <a:buChar char="Ø"/>
            </a:pPr>
            <a:r>
              <a:rPr lang="en-US" altLang="ja-JP" sz="2000" dirty="0">
                <a:solidFill>
                  <a:srgbClr val="00B050"/>
                </a:solidFill>
              </a:rPr>
              <a:t>Gender balance</a:t>
            </a:r>
          </a:p>
          <a:p>
            <a:pPr marL="342900" indent="-342900">
              <a:buFont typeface="Wingdings" panose="05000000000000000000" pitchFamily="2" charset="2"/>
              <a:buChar char="Ø"/>
            </a:pPr>
            <a:r>
              <a:rPr lang="en-US" altLang="ja-JP" sz="2000" dirty="0">
                <a:solidFill>
                  <a:srgbClr val="00B050"/>
                </a:solidFill>
              </a:rPr>
              <a:t>Laboratory balance</a:t>
            </a:r>
          </a:p>
          <a:p>
            <a:pPr marL="342900" indent="-342900">
              <a:buFont typeface="Wingdings" panose="05000000000000000000" pitchFamily="2" charset="2"/>
              <a:buChar char="Ø"/>
            </a:pPr>
            <a:r>
              <a:rPr lang="en-US" altLang="ja-JP" sz="2000" dirty="0">
                <a:solidFill>
                  <a:srgbClr val="00B050"/>
                </a:solidFill>
              </a:rPr>
              <a:t>Age balance</a:t>
            </a:r>
          </a:p>
        </p:txBody>
      </p:sp>
      <p:sp>
        <p:nvSpPr>
          <p:cNvPr id="11" name="Title 1">
            <a:extLst>
              <a:ext uri="{FF2B5EF4-FFF2-40B4-BE49-F238E27FC236}">
                <a16:creationId xmlns:a16="http://schemas.microsoft.com/office/drawing/2014/main" id="{CF1F8734-8A36-40B0-B78D-E1073B4CD146}"/>
              </a:ext>
            </a:extLst>
          </p:cNvPr>
          <p:cNvSpPr txBox="1">
            <a:spLocks/>
          </p:cNvSpPr>
          <p:nvPr/>
        </p:nvSpPr>
        <p:spPr>
          <a:xfrm>
            <a:off x="196057" y="4877618"/>
            <a:ext cx="2102775" cy="4190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0070C0"/>
                </a:solidFill>
                <a:latin typeface="+mn-lt"/>
              </a:rPr>
              <a:t>* new TB member </a:t>
            </a:r>
          </a:p>
        </p:txBody>
      </p:sp>
      <p:sp>
        <p:nvSpPr>
          <p:cNvPr id="15" name="Content Placeholder 2">
            <a:extLst>
              <a:ext uri="{FF2B5EF4-FFF2-40B4-BE49-F238E27FC236}">
                <a16:creationId xmlns:a16="http://schemas.microsoft.com/office/drawing/2014/main" id="{DB84FD85-A522-497B-85FF-43B553D92BA9}"/>
              </a:ext>
            </a:extLst>
          </p:cNvPr>
          <p:cNvSpPr>
            <a:spLocks noGrp="1"/>
          </p:cNvSpPr>
          <p:nvPr/>
        </p:nvSpPr>
        <p:spPr>
          <a:xfrm>
            <a:off x="3025889" y="1188067"/>
            <a:ext cx="2796414" cy="44818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1800" b="1" dirty="0">
                <a:solidFill>
                  <a:srgbClr val="FF0000"/>
                </a:solidFill>
              </a:rPr>
              <a:t>Cavity and couplers</a:t>
            </a:r>
          </a:p>
          <a:p>
            <a:pPr marL="0" indent="0">
              <a:lnSpc>
                <a:spcPct val="110000"/>
              </a:lnSpc>
              <a:spcBef>
                <a:spcPts val="0"/>
              </a:spcBef>
              <a:buNone/>
            </a:pPr>
            <a:r>
              <a:rPr lang="en-US" altLang="ja-JP" sz="1800" dirty="0"/>
              <a:t>S. </a:t>
            </a:r>
            <a:r>
              <a:rPr lang="en-US" altLang="ja-JP" sz="1800" dirty="0" err="1"/>
              <a:t>Calatroni</a:t>
            </a:r>
            <a:r>
              <a:rPr lang="en-US" altLang="ja-JP" sz="1800" dirty="0"/>
              <a:t> (CERN) 	</a:t>
            </a:r>
          </a:p>
          <a:p>
            <a:pPr marL="0" indent="0">
              <a:lnSpc>
                <a:spcPct val="110000"/>
              </a:lnSpc>
              <a:spcBef>
                <a:spcPts val="0"/>
              </a:spcBef>
              <a:buNone/>
            </a:pPr>
            <a:r>
              <a:rPr lang="en-US" altLang="ja-JP" sz="1800" dirty="0"/>
              <a:t>R.L. </a:t>
            </a:r>
            <a:r>
              <a:rPr lang="en-US" altLang="ja-JP" sz="1800" dirty="0" err="1"/>
              <a:t>Geng</a:t>
            </a:r>
            <a:r>
              <a:rPr lang="en-US" altLang="ja-JP" sz="1800" dirty="0"/>
              <a:t> (ORNL) 	</a:t>
            </a:r>
          </a:p>
          <a:p>
            <a:pPr marL="0" indent="0">
              <a:lnSpc>
                <a:spcPct val="110000"/>
              </a:lnSpc>
              <a:spcBef>
                <a:spcPts val="0"/>
              </a:spcBef>
              <a:buNone/>
            </a:pPr>
            <a:r>
              <a:rPr lang="en-US" altLang="ja-JP" sz="1800" dirty="0"/>
              <a:t>J. Hao (PKU)	</a:t>
            </a:r>
          </a:p>
          <a:p>
            <a:pPr>
              <a:lnSpc>
                <a:spcPct val="110000"/>
              </a:lnSpc>
              <a:spcBef>
                <a:spcPts val="0"/>
              </a:spcBef>
              <a:buAutoNum type="alphaUcPeriod"/>
            </a:pPr>
            <a:r>
              <a:rPr lang="en-US" altLang="ja-JP" sz="1800" dirty="0" err="1"/>
              <a:t>Romanenko</a:t>
            </a:r>
            <a:r>
              <a:rPr lang="en-US" altLang="ja-JP" sz="1800" dirty="0"/>
              <a:t> (FNAL)</a:t>
            </a:r>
          </a:p>
          <a:p>
            <a:pPr marL="0" indent="0">
              <a:lnSpc>
                <a:spcPct val="110000"/>
              </a:lnSpc>
              <a:spcBef>
                <a:spcPts val="0"/>
              </a:spcBef>
              <a:buNone/>
            </a:pPr>
            <a:r>
              <a:rPr lang="en-US" altLang="ja-JP" sz="1800" dirty="0"/>
              <a:t>K. </a:t>
            </a:r>
            <a:r>
              <a:rPr lang="en-US" altLang="ja-JP" sz="1800" dirty="0" err="1"/>
              <a:t>Umemori</a:t>
            </a:r>
            <a:r>
              <a:rPr lang="en-US" altLang="ja-JP" sz="1800" dirty="0"/>
              <a:t> (KEK) </a:t>
            </a:r>
            <a:endParaRPr lang="ja-JP" altLang="ja-JP" sz="1800" dirty="0"/>
          </a:p>
          <a:p>
            <a:pPr marL="0" indent="0">
              <a:lnSpc>
                <a:spcPct val="110000"/>
              </a:lnSpc>
              <a:spcBef>
                <a:spcPts val="0"/>
              </a:spcBef>
              <a:buNone/>
            </a:pPr>
            <a:r>
              <a:rPr lang="en-US" altLang="ja-JP" sz="1800" dirty="0"/>
              <a:t>J.Y. </a:t>
            </a:r>
            <a:r>
              <a:rPr lang="en-US" altLang="ja-JP" sz="1800" dirty="0" err="1"/>
              <a:t>Zhai</a:t>
            </a:r>
            <a:r>
              <a:rPr lang="en-US" altLang="ja-JP" sz="1800" dirty="0"/>
              <a:t> (IHEP)	</a:t>
            </a:r>
          </a:p>
          <a:p>
            <a:pPr marL="0" indent="0">
              <a:lnSpc>
                <a:spcPct val="110000"/>
              </a:lnSpc>
              <a:spcBef>
                <a:spcPts val="0"/>
              </a:spcBef>
              <a:buNone/>
            </a:pPr>
            <a:r>
              <a:rPr lang="en-US" altLang="ja-JP" sz="1800" dirty="0"/>
              <a:t>D. </a:t>
            </a:r>
            <a:r>
              <a:rPr lang="en-US" altLang="ja-JP" sz="1800" dirty="0" err="1"/>
              <a:t>Longuevergne</a:t>
            </a:r>
            <a:r>
              <a:rPr lang="en-US" altLang="ja-JP" sz="1800" dirty="0"/>
              <a:t> (</a:t>
            </a:r>
            <a:r>
              <a:rPr lang="en-US" altLang="ja-JP" sz="1800" dirty="0" err="1"/>
              <a:t>IJCLab</a:t>
            </a:r>
            <a:r>
              <a:rPr lang="en-US" altLang="ja-JP" sz="1800" dirty="0"/>
              <a:t>) </a:t>
            </a:r>
          </a:p>
          <a:p>
            <a:pPr marL="0" indent="0">
              <a:lnSpc>
                <a:spcPct val="110000"/>
              </a:lnSpc>
              <a:spcBef>
                <a:spcPts val="0"/>
              </a:spcBef>
              <a:buNone/>
            </a:pPr>
            <a:r>
              <a:rPr lang="en-US" altLang="ja-JP" sz="1800" dirty="0"/>
              <a:t>Z. Conway (BNL)	</a:t>
            </a:r>
          </a:p>
          <a:p>
            <a:pPr marL="0" indent="0">
              <a:lnSpc>
                <a:spcPct val="110000"/>
              </a:lnSpc>
              <a:spcBef>
                <a:spcPts val="0"/>
              </a:spcBef>
              <a:buNone/>
            </a:pPr>
            <a:r>
              <a:rPr lang="en-US" altLang="ja-JP" sz="1800" dirty="0"/>
              <a:t>N. Sakamoto (RIKEN)</a:t>
            </a:r>
          </a:p>
          <a:p>
            <a:pPr marL="0" indent="0">
              <a:lnSpc>
                <a:spcPct val="110000"/>
              </a:lnSpc>
              <a:spcBef>
                <a:spcPts val="0"/>
              </a:spcBef>
              <a:buNone/>
            </a:pPr>
            <a:r>
              <a:rPr lang="en-US" altLang="ja-JP" sz="1800" dirty="0">
                <a:solidFill>
                  <a:srgbClr val="0070C0"/>
                </a:solidFill>
              </a:rPr>
              <a:t>L. Monaco (INFN Milano) * </a:t>
            </a:r>
            <a:endParaRPr lang="en-US" altLang="ja-JP" sz="1800" b="1" dirty="0">
              <a:solidFill>
                <a:srgbClr val="0070C0"/>
              </a:solidFill>
            </a:endParaRPr>
          </a:p>
          <a:p>
            <a:pPr marL="0" indent="0">
              <a:lnSpc>
                <a:spcPct val="110000"/>
              </a:lnSpc>
              <a:spcBef>
                <a:spcPts val="0"/>
              </a:spcBef>
              <a:buNone/>
            </a:pPr>
            <a:r>
              <a:rPr lang="en-US" altLang="ja-JP" sz="1800" dirty="0">
                <a:solidFill>
                  <a:srgbClr val="0070C0"/>
                </a:solidFill>
              </a:rPr>
              <a:t>L. </a:t>
            </a:r>
            <a:r>
              <a:rPr lang="en-US" altLang="ja-JP" sz="1800" dirty="0" err="1">
                <a:solidFill>
                  <a:srgbClr val="0070C0"/>
                </a:solidFill>
              </a:rPr>
              <a:t>Popielarski</a:t>
            </a:r>
            <a:r>
              <a:rPr lang="en-US" altLang="ja-JP" sz="1800" dirty="0">
                <a:solidFill>
                  <a:srgbClr val="0070C0"/>
                </a:solidFill>
              </a:rPr>
              <a:t> (FRIB) * </a:t>
            </a:r>
            <a:endParaRPr lang="en-US" altLang="ja-JP" sz="1800" b="1" dirty="0">
              <a:solidFill>
                <a:srgbClr val="0070C0"/>
              </a:solidFill>
            </a:endParaRPr>
          </a:p>
          <a:p>
            <a:pPr marL="0" indent="0">
              <a:lnSpc>
                <a:spcPct val="110000"/>
              </a:lnSpc>
              <a:spcBef>
                <a:spcPts val="0"/>
              </a:spcBef>
              <a:buNone/>
            </a:pPr>
            <a:r>
              <a:rPr lang="en-US" altLang="ja-JP" sz="1800" dirty="0">
                <a:solidFill>
                  <a:srgbClr val="0070C0"/>
                </a:solidFill>
              </a:rPr>
              <a:t>M. </a:t>
            </a:r>
            <a:r>
              <a:rPr lang="en-US" altLang="ja-JP" sz="1800" dirty="0" err="1">
                <a:solidFill>
                  <a:srgbClr val="0070C0"/>
                </a:solidFill>
              </a:rPr>
              <a:t>Martinello</a:t>
            </a:r>
            <a:r>
              <a:rPr lang="en-US" altLang="ja-JP" sz="1800" dirty="0">
                <a:solidFill>
                  <a:srgbClr val="0070C0"/>
                </a:solidFill>
              </a:rPr>
              <a:t> (SLAC) * </a:t>
            </a:r>
            <a:endParaRPr lang="en-US" altLang="ja-JP" sz="1800" b="1" dirty="0">
              <a:solidFill>
                <a:srgbClr val="0070C0"/>
              </a:solidFill>
            </a:endParaRPr>
          </a:p>
          <a:p>
            <a:pPr marL="0" indent="0">
              <a:lnSpc>
                <a:spcPct val="110000"/>
              </a:lnSpc>
              <a:spcBef>
                <a:spcPts val="0"/>
              </a:spcBef>
              <a:buNone/>
            </a:pPr>
            <a:r>
              <a:rPr lang="en-US" altLang="ja-JP" sz="1800" dirty="0">
                <a:solidFill>
                  <a:srgbClr val="0070C0"/>
                </a:solidFill>
              </a:rPr>
              <a:t>P. </a:t>
            </a:r>
            <a:r>
              <a:rPr lang="en-US" altLang="ja-JP" sz="1800" dirty="0" err="1">
                <a:solidFill>
                  <a:srgbClr val="0070C0"/>
                </a:solidFill>
              </a:rPr>
              <a:t>Dhakal</a:t>
            </a:r>
            <a:r>
              <a:rPr lang="en-US" altLang="ja-JP" sz="1800" dirty="0">
                <a:solidFill>
                  <a:srgbClr val="0070C0"/>
                </a:solidFill>
              </a:rPr>
              <a:t> (</a:t>
            </a:r>
            <a:r>
              <a:rPr lang="en-US" altLang="ja-JP" sz="1800" dirty="0" err="1">
                <a:solidFill>
                  <a:srgbClr val="0070C0"/>
                </a:solidFill>
              </a:rPr>
              <a:t>Jlab</a:t>
            </a:r>
            <a:r>
              <a:rPr lang="en-US" altLang="ja-JP" sz="1800" dirty="0">
                <a:solidFill>
                  <a:srgbClr val="0070C0"/>
                </a:solidFill>
              </a:rPr>
              <a:t>) * </a:t>
            </a:r>
            <a:endParaRPr lang="ja-JP" altLang="ja-JP" sz="1800" b="1" dirty="0">
              <a:solidFill>
                <a:srgbClr val="0070C0"/>
              </a:solidFill>
            </a:endParaRPr>
          </a:p>
        </p:txBody>
      </p:sp>
      <p:sp>
        <p:nvSpPr>
          <p:cNvPr id="16" name="TextBox 4">
            <a:extLst>
              <a:ext uri="{FF2B5EF4-FFF2-40B4-BE49-F238E27FC236}">
                <a16:creationId xmlns:a16="http://schemas.microsoft.com/office/drawing/2014/main" id="{299C3E0E-8309-4A1D-BF7C-36BEBA9C6D7E}"/>
              </a:ext>
            </a:extLst>
          </p:cNvPr>
          <p:cNvSpPr txBox="1"/>
          <p:nvPr/>
        </p:nvSpPr>
        <p:spPr>
          <a:xfrm>
            <a:off x="6075506" y="971026"/>
            <a:ext cx="3024336" cy="525695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b="1" dirty="0">
                <a:solidFill>
                  <a:srgbClr val="FF0000"/>
                </a:solidFill>
              </a:rPr>
              <a:t>RF and tuning</a:t>
            </a:r>
          </a:p>
          <a:p>
            <a:pPr>
              <a:lnSpc>
                <a:spcPct val="110000"/>
              </a:lnSpc>
            </a:pPr>
            <a:r>
              <a:rPr lang="en-US" altLang="ja-JP" dirty="0"/>
              <a:t>F. </a:t>
            </a:r>
            <a:r>
              <a:rPr lang="en-US" altLang="ja-JP" dirty="0" err="1"/>
              <a:t>Gerigk</a:t>
            </a:r>
            <a:r>
              <a:rPr lang="en-US" altLang="ja-JP" dirty="0"/>
              <a:t> (CERN)	</a:t>
            </a:r>
          </a:p>
          <a:p>
            <a:pPr>
              <a:lnSpc>
                <a:spcPct val="110000"/>
              </a:lnSpc>
            </a:pPr>
            <a:r>
              <a:rPr lang="en-US" altLang="ja-JP" dirty="0"/>
              <a:t>A. Wheelhouse (STFC)	</a:t>
            </a:r>
          </a:p>
          <a:p>
            <a:pPr>
              <a:lnSpc>
                <a:spcPct val="110000"/>
              </a:lnSpc>
            </a:pPr>
            <a:r>
              <a:rPr lang="en-US" altLang="ja-JP" dirty="0"/>
              <a:t>C. </a:t>
            </a:r>
            <a:r>
              <a:rPr lang="en-US" altLang="ja-JP" dirty="0" err="1"/>
              <a:t>Hovater</a:t>
            </a:r>
            <a:r>
              <a:rPr lang="en-US" altLang="ja-JP" dirty="0"/>
              <a:t> (</a:t>
            </a:r>
            <a:r>
              <a:rPr lang="en-US" altLang="ja-JP" dirty="0" err="1"/>
              <a:t>JLab</a:t>
            </a:r>
            <a:r>
              <a:rPr lang="en-US" altLang="ja-JP" dirty="0"/>
              <a:t>)</a:t>
            </a:r>
            <a:endParaRPr lang="en-US" dirty="0"/>
          </a:p>
          <a:p>
            <a:pPr>
              <a:lnSpc>
                <a:spcPct val="110000"/>
              </a:lnSpc>
            </a:pPr>
            <a:endParaRPr lang="en-US" dirty="0"/>
          </a:p>
          <a:p>
            <a:pPr>
              <a:lnSpc>
                <a:spcPct val="110000"/>
              </a:lnSpc>
            </a:pPr>
            <a:r>
              <a:rPr lang="en-US" b="1" dirty="0">
                <a:solidFill>
                  <a:srgbClr val="FF0000"/>
                </a:solidFill>
              </a:rPr>
              <a:t>Cryomodule and cryogenics</a:t>
            </a:r>
            <a:r>
              <a:rPr lang="en-US" altLang="ja-JP" dirty="0"/>
              <a:t>	</a:t>
            </a:r>
            <a:endParaRPr lang="ja-JP" altLang="ja-JP" dirty="0"/>
          </a:p>
          <a:p>
            <a:pPr>
              <a:lnSpc>
                <a:spcPct val="110000"/>
              </a:lnSpc>
            </a:pPr>
            <a:r>
              <a:rPr lang="en-US" altLang="ja-JP" dirty="0"/>
              <a:t>T. </a:t>
            </a:r>
            <a:r>
              <a:rPr lang="en-US" altLang="ja-JP" dirty="0" err="1"/>
              <a:t>Arkan</a:t>
            </a:r>
            <a:r>
              <a:rPr lang="en-US" altLang="ja-JP" dirty="0"/>
              <a:t> (FNAL)</a:t>
            </a:r>
          </a:p>
          <a:p>
            <a:pPr>
              <a:lnSpc>
                <a:spcPct val="110000"/>
              </a:lnSpc>
            </a:pPr>
            <a:r>
              <a:rPr lang="en-US" altLang="ja-JP" dirty="0"/>
              <a:t>K. </a:t>
            </a:r>
            <a:r>
              <a:rPr lang="en-US" altLang="ja-JP" dirty="0" err="1"/>
              <a:t>Jensch</a:t>
            </a:r>
            <a:r>
              <a:rPr lang="en-US" altLang="ja-JP" dirty="0"/>
              <a:t> (DESY)</a:t>
            </a:r>
          </a:p>
          <a:p>
            <a:pPr>
              <a:lnSpc>
                <a:spcPct val="110000"/>
              </a:lnSpc>
            </a:pPr>
            <a:r>
              <a:rPr lang="es-ES" altLang="ja-JP" dirty="0"/>
              <a:t>J. Mammosser (ORNL)</a:t>
            </a:r>
            <a:r>
              <a:rPr lang="en-US" altLang="ja-JP" dirty="0"/>
              <a:t>	</a:t>
            </a:r>
          </a:p>
          <a:p>
            <a:pPr>
              <a:lnSpc>
                <a:spcPct val="110000"/>
              </a:lnSpc>
            </a:pPr>
            <a:r>
              <a:rPr lang="en-US" altLang="ja-JP" dirty="0">
                <a:solidFill>
                  <a:srgbClr val="0070C0"/>
                </a:solidFill>
              </a:rPr>
              <a:t>S. Aderhold (SLAC) *</a:t>
            </a:r>
            <a:br>
              <a:rPr lang="en-US" altLang="ja-JP" dirty="0">
                <a:solidFill>
                  <a:srgbClr val="0070C0"/>
                </a:solidFill>
              </a:rPr>
            </a:br>
            <a:r>
              <a:rPr lang="en-US" altLang="ja-JP" dirty="0">
                <a:solidFill>
                  <a:srgbClr val="0070C0"/>
                </a:solidFill>
              </a:rPr>
              <a:t>S. </a:t>
            </a:r>
            <a:r>
              <a:rPr lang="en-US" altLang="ja-JP" dirty="0" err="1">
                <a:solidFill>
                  <a:srgbClr val="0070C0"/>
                </a:solidFill>
              </a:rPr>
              <a:t>Barbanotti</a:t>
            </a:r>
            <a:r>
              <a:rPr lang="en-US" altLang="ja-JP" dirty="0">
                <a:solidFill>
                  <a:srgbClr val="0070C0"/>
                </a:solidFill>
              </a:rPr>
              <a:t> (DESY) *</a:t>
            </a:r>
            <a:br>
              <a:rPr lang="en-US" altLang="ja-JP" dirty="0">
                <a:solidFill>
                  <a:srgbClr val="0070C0"/>
                </a:solidFill>
              </a:rPr>
            </a:br>
            <a:r>
              <a:rPr lang="de-DE" altLang="ja-JP" dirty="0">
                <a:solidFill>
                  <a:srgbClr val="0070C0"/>
                </a:solidFill>
              </a:rPr>
              <a:t>A. Neumann (HZB) *</a:t>
            </a:r>
            <a:endParaRPr lang="ja-JP" altLang="ja-JP" b="1" dirty="0">
              <a:solidFill>
                <a:srgbClr val="0070C0"/>
              </a:solidFill>
            </a:endParaRPr>
          </a:p>
          <a:p>
            <a:pPr>
              <a:lnSpc>
                <a:spcPct val="110000"/>
              </a:lnSpc>
            </a:pPr>
            <a:endParaRPr lang="it-IT" dirty="0"/>
          </a:p>
          <a:p>
            <a:pPr>
              <a:lnSpc>
                <a:spcPct val="110000"/>
              </a:lnSpc>
            </a:pPr>
            <a:r>
              <a:rPr lang="it-IT" b="1" dirty="0">
                <a:solidFill>
                  <a:srgbClr val="FF0000"/>
                </a:solidFill>
              </a:rPr>
              <a:t>Integration and operation</a:t>
            </a:r>
          </a:p>
          <a:p>
            <a:pPr>
              <a:lnSpc>
                <a:spcPct val="110000"/>
              </a:lnSpc>
            </a:pPr>
            <a:r>
              <a:rPr lang="it-IT" altLang="ja-JP" dirty="0"/>
              <a:t>M. Liepe (C</a:t>
            </a:r>
            <a:r>
              <a:rPr lang="de-DE" altLang="ja-JP" dirty="0"/>
              <a:t>ornell)</a:t>
            </a:r>
            <a:r>
              <a:rPr lang="en-US" altLang="ja-JP" dirty="0"/>
              <a:t>	</a:t>
            </a:r>
          </a:p>
          <a:p>
            <a:pPr>
              <a:lnSpc>
                <a:spcPct val="110000"/>
              </a:lnSpc>
            </a:pPr>
            <a:r>
              <a:rPr lang="en-US" altLang="ja-JP" dirty="0"/>
              <a:t>E. Harms (FNAL)</a:t>
            </a:r>
          </a:p>
          <a:p>
            <a:pPr>
              <a:lnSpc>
                <a:spcPct val="110000"/>
              </a:lnSpc>
            </a:pPr>
            <a:r>
              <a:rPr lang="en-US" altLang="ja-JP" dirty="0"/>
              <a:t>J. </a:t>
            </a:r>
            <a:r>
              <a:rPr lang="en-US" altLang="ja-JP" dirty="0" err="1"/>
              <a:t>Branlard</a:t>
            </a:r>
            <a:r>
              <a:rPr lang="en-US" altLang="ja-JP" dirty="0"/>
              <a:t> (DESY)	</a:t>
            </a:r>
            <a:endParaRPr lang="ja-JP" altLang="ja-JP" dirty="0"/>
          </a:p>
        </p:txBody>
      </p:sp>
      <p:sp>
        <p:nvSpPr>
          <p:cNvPr id="17" name="TextBox 5">
            <a:extLst>
              <a:ext uri="{FF2B5EF4-FFF2-40B4-BE49-F238E27FC236}">
                <a16:creationId xmlns:a16="http://schemas.microsoft.com/office/drawing/2014/main" id="{6A2C4122-97AB-43B5-9738-5DE8AFB62091}"/>
              </a:ext>
            </a:extLst>
          </p:cNvPr>
          <p:cNvSpPr txBox="1"/>
          <p:nvPr/>
        </p:nvSpPr>
        <p:spPr>
          <a:xfrm>
            <a:off x="9251025" y="1095961"/>
            <a:ext cx="2646302" cy="2209964"/>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s-ES" b="1" dirty="0">
                <a:solidFill>
                  <a:schemeClr val="accent2">
                    <a:lumMod val="60000"/>
                    <a:lumOff val="40000"/>
                  </a:schemeClr>
                </a:solidFill>
              </a:rPr>
              <a:t>Honoris causa (observers)</a:t>
            </a:r>
          </a:p>
          <a:p>
            <a:pPr>
              <a:lnSpc>
                <a:spcPct val="110000"/>
              </a:lnSpc>
            </a:pPr>
            <a:r>
              <a:rPr lang="es-ES" altLang="ja-JP" dirty="0">
                <a:solidFill>
                  <a:schemeClr val="bg1">
                    <a:lumMod val="50000"/>
                  </a:schemeClr>
                </a:solidFill>
              </a:rPr>
              <a:t>C. Pagani (INFN)</a:t>
            </a:r>
            <a:r>
              <a:rPr lang="en-US" altLang="ja-JP" dirty="0">
                <a:solidFill>
                  <a:schemeClr val="bg1">
                    <a:lumMod val="50000"/>
                  </a:schemeClr>
                </a:solidFill>
              </a:rPr>
              <a:t>	</a:t>
            </a:r>
          </a:p>
          <a:p>
            <a:pPr>
              <a:lnSpc>
                <a:spcPct val="110000"/>
              </a:lnSpc>
            </a:pPr>
            <a:r>
              <a:rPr lang="es-ES" altLang="ja-JP" dirty="0">
                <a:solidFill>
                  <a:schemeClr val="bg1">
                    <a:lumMod val="50000"/>
                  </a:schemeClr>
                </a:solidFill>
              </a:rPr>
              <a:t>M. Ross (SLAC)</a:t>
            </a:r>
            <a:endParaRPr lang="ja-JP" altLang="ja-JP" dirty="0">
              <a:solidFill>
                <a:schemeClr val="bg1">
                  <a:lumMod val="50000"/>
                </a:schemeClr>
              </a:solidFill>
            </a:endParaRPr>
          </a:p>
          <a:p>
            <a:pPr>
              <a:lnSpc>
                <a:spcPct val="110000"/>
              </a:lnSpc>
            </a:pPr>
            <a:r>
              <a:rPr lang="es-ES" altLang="ja-JP" dirty="0">
                <a:solidFill>
                  <a:schemeClr val="bg1">
                    <a:lumMod val="50000"/>
                  </a:schemeClr>
                </a:solidFill>
              </a:rPr>
              <a:t>O. Napoly (CEA)	</a:t>
            </a:r>
          </a:p>
          <a:p>
            <a:pPr>
              <a:lnSpc>
                <a:spcPct val="110000"/>
              </a:lnSpc>
            </a:pPr>
            <a:r>
              <a:rPr lang="es-ES" altLang="ja-JP" dirty="0">
                <a:solidFill>
                  <a:schemeClr val="bg1">
                    <a:lumMod val="50000"/>
                  </a:schemeClr>
                </a:solidFill>
              </a:rPr>
              <a:t>H. Padamsee (Cornell)</a:t>
            </a:r>
          </a:p>
          <a:p>
            <a:pPr>
              <a:lnSpc>
                <a:spcPct val="110000"/>
              </a:lnSpc>
            </a:pPr>
            <a:r>
              <a:rPr lang="en-US" altLang="ja-JP" dirty="0">
                <a:solidFill>
                  <a:schemeClr val="bg1">
                    <a:lumMod val="50000"/>
                  </a:schemeClr>
                </a:solidFill>
              </a:rPr>
              <a:t>W.-D. Moeller (DESY)</a:t>
            </a:r>
          </a:p>
          <a:p>
            <a:pPr>
              <a:lnSpc>
                <a:spcPct val="110000"/>
              </a:lnSpc>
            </a:pPr>
            <a:r>
              <a:rPr lang="it-IT" altLang="ja-JP" dirty="0">
                <a:solidFill>
                  <a:schemeClr val="bg1">
                    <a:lumMod val="50000"/>
                  </a:schemeClr>
                </a:solidFill>
              </a:rPr>
              <a:t>P. Pierini (ESS) </a:t>
            </a:r>
          </a:p>
        </p:txBody>
      </p:sp>
      <p:sp>
        <p:nvSpPr>
          <p:cNvPr id="18" name="TextBox 5">
            <a:extLst>
              <a:ext uri="{FF2B5EF4-FFF2-40B4-BE49-F238E27FC236}">
                <a16:creationId xmlns:a16="http://schemas.microsoft.com/office/drawing/2014/main" id="{D8F742CD-3A07-4BED-BC6A-70FD733F8DA0}"/>
              </a:ext>
            </a:extLst>
          </p:cNvPr>
          <p:cNvSpPr txBox="1"/>
          <p:nvPr/>
        </p:nvSpPr>
        <p:spPr>
          <a:xfrm>
            <a:off x="9247677" y="4658123"/>
            <a:ext cx="2538131" cy="1295868"/>
          </a:xfrm>
          <a:prstGeom prst="rect">
            <a:avLst/>
          </a:prstGeom>
          <a:noFill/>
        </p:spPr>
        <p:txBody>
          <a:bodyPr wrap="none" rtlCol="0">
            <a:spAutoFit/>
          </a:bodyPr>
          <a:lstStyle/>
          <a:p>
            <a:pPr>
              <a:lnSpc>
                <a:spcPct val="110000"/>
              </a:lnSpc>
            </a:pPr>
            <a:r>
              <a:rPr lang="en-US" altLang="ja-JP" dirty="0"/>
              <a:t>Total (w/o observer) = </a:t>
            </a:r>
            <a:r>
              <a:rPr lang="en-US" altLang="ja-JP" dirty="0">
                <a:solidFill>
                  <a:srgbClr val="FF0000"/>
                </a:solidFill>
              </a:rPr>
              <a:t>27</a:t>
            </a:r>
          </a:p>
          <a:p>
            <a:pPr>
              <a:lnSpc>
                <a:spcPct val="110000"/>
              </a:lnSpc>
            </a:pPr>
            <a:r>
              <a:rPr lang="en-US" altLang="ja-JP" dirty="0"/>
              <a:t>(EU=</a:t>
            </a:r>
            <a:r>
              <a:rPr lang="en-US" altLang="ja-JP" dirty="0">
                <a:solidFill>
                  <a:srgbClr val="FF0000"/>
                </a:solidFill>
              </a:rPr>
              <a:t>10</a:t>
            </a:r>
            <a:r>
              <a:rPr lang="en-US" altLang="ja-JP" dirty="0"/>
              <a:t>, NA=</a:t>
            </a:r>
            <a:r>
              <a:rPr lang="en-US" altLang="ja-JP" dirty="0">
                <a:solidFill>
                  <a:srgbClr val="FF0000"/>
                </a:solidFill>
              </a:rPr>
              <a:t>12</a:t>
            </a:r>
            <a:r>
              <a:rPr lang="en-US" altLang="ja-JP" dirty="0"/>
              <a:t>, Asia=</a:t>
            </a:r>
            <a:r>
              <a:rPr lang="en-US" altLang="ja-JP" dirty="0">
                <a:solidFill>
                  <a:srgbClr val="FF0000"/>
                </a:solidFill>
              </a:rPr>
              <a:t>5</a:t>
            </a:r>
            <a:r>
              <a:rPr lang="en-US" altLang="ja-JP" dirty="0"/>
              <a:t>)</a:t>
            </a:r>
          </a:p>
          <a:p>
            <a:pPr>
              <a:lnSpc>
                <a:spcPct val="110000"/>
              </a:lnSpc>
            </a:pPr>
            <a:endParaRPr lang="en-US" altLang="ja-JP" dirty="0"/>
          </a:p>
          <a:p>
            <a:pPr>
              <a:lnSpc>
                <a:spcPct val="110000"/>
              </a:lnSpc>
            </a:pPr>
            <a:r>
              <a:rPr lang="en-US" altLang="ja-JP" dirty="0"/>
              <a:t>Gender balance = </a:t>
            </a:r>
            <a:r>
              <a:rPr lang="en-US" altLang="ja-JP" dirty="0">
                <a:solidFill>
                  <a:srgbClr val="FF0000"/>
                </a:solidFill>
              </a:rPr>
              <a:t>4/27</a:t>
            </a:r>
          </a:p>
        </p:txBody>
      </p:sp>
      <p:sp>
        <p:nvSpPr>
          <p:cNvPr id="20" name="Content Placeholder 2">
            <a:extLst>
              <a:ext uri="{FF2B5EF4-FFF2-40B4-BE49-F238E27FC236}">
                <a16:creationId xmlns:a16="http://schemas.microsoft.com/office/drawing/2014/main" id="{6F62A46D-E2E6-4401-BD0C-B4FA4FF75DC0}"/>
              </a:ext>
            </a:extLst>
          </p:cNvPr>
          <p:cNvSpPr>
            <a:spLocks noGrp="1"/>
          </p:cNvSpPr>
          <p:nvPr/>
        </p:nvSpPr>
        <p:spPr>
          <a:xfrm>
            <a:off x="257830" y="1295243"/>
            <a:ext cx="2041002" cy="1124282"/>
          </a:xfrm>
          <a:prstGeom prst="rect">
            <a:avLst/>
          </a:prstGeom>
          <a:ln w="28575">
            <a:solidFill>
              <a:srgbClr val="FF0000"/>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2000" b="1" dirty="0">
                <a:solidFill>
                  <a:srgbClr val="FF0000"/>
                </a:solidFill>
              </a:rPr>
              <a:t>Co-chairs</a:t>
            </a:r>
          </a:p>
          <a:p>
            <a:pPr marL="0" indent="0">
              <a:lnSpc>
                <a:spcPct val="110000"/>
              </a:lnSpc>
              <a:spcBef>
                <a:spcPts val="0"/>
              </a:spcBef>
              <a:buNone/>
            </a:pPr>
            <a:r>
              <a:rPr lang="en-US" altLang="ja-JP" sz="2000" dirty="0"/>
              <a:t>D. Reschke (DESY)</a:t>
            </a:r>
          </a:p>
          <a:p>
            <a:pPr marL="0" indent="0">
              <a:lnSpc>
                <a:spcPct val="110000"/>
              </a:lnSpc>
              <a:spcBef>
                <a:spcPts val="0"/>
              </a:spcBef>
              <a:buNone/>
            </a:pPr>
            <a:r>
              <a:rPr lang="en-US" altLang="ja-JP" sz="2000" dirty="0"/>
              <a:t>H. Sakai (KEK)</a:t>
            </a:r>
          </a:p>
          <a:p>
            <a:pPr marL="0" indent="0">
              <a:lnSpc>
                <a:spcPct val="110000"/>
              </a:lnSpc>
              <a:spcBef>
                <a:spcPts val="0"/>
              </a:spcBef>
              <a:buNone/>
            </a:pPr>
            <a:endParaRPr lang="en-US" altLang="ja-JP" sz="1800" dirty="0"/>
          </a:p>
          <a:p>
            <a:pPr marL="0" indent="0">
              <a:lnSpc>
                <a:spcPct val="110000"/>
              </a:lnSpc>
              <a:spcBef>
                <a:spcPts val="0"/>
              </a:spcBef>
              <a:buNone/>
            </a:pPr>
            <a:endParaRPr lang="ja-JP" altLang="ja-JP" sz="1800" b="1" dirty="0">
              <a:solidFill>
                <a:srgbClr val="0070C0"/>
              </a:solidFill>
            </a:endParaRPr>
          </a:p>
        </p:txBody>
      </p:sp>
    </p:spTree>
    <p:extLst>
      <p:ext uri="{BB962C8B-B14F-4D97-AF65-F5344CB8AC3E}">
        <p14:creationId xmlns:p14="http://schemas.microsoft.com/office/powerpoint/2010/main" val="51037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1988F5D6-D1C2-C099-B17B-348CD2B538C0}"/>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88F022D5-0D1F-78D6-ACBC-15080F219017}"/>
              </a:ext>
            </a:extLst>
          </p:cNvPr>
          <p:cNvSpPr>
            <a:spLocks noGrp="1"/>
          </p:cNvSpPr>
          <p:nvPr>
            <p:ph type="sldNum" sz="quarter" idx="4"/>
          </p:nvPr>
        </p:nvSpPr>
        <p:spPr/>
        <p:txBody>
          <a:bodyPr/>
          <a:lstStyle/>
          <a:p>
            <a:pPr algn="r"/>
            <a:fld id="{48F63A3B-78C7-47BE-AE5E-E10140E04643}" type="slidenum">
              <a:rPr lang="en-US" smtClean="0"/>
              <a:pPr algn="r"/>
              <a:t>11</a:t>
            </a:fld>
            <a:endParaRPr lang="en-US" dirty="0"/>
          </a:p>
        </p:txBody>
      </p:sp>
      <p:sp>
        <p:nvSpPr>
          <p:cNvPr id="4" name="日付プレースホルダー 3">
            <a:extLst>
              <a:ext uri="{FF2B5EF4-FFF2-40B4-BE49-F238E27FC236}">
                <a16:creationId xmlns:a16="http://schemas.microsoft.com/office/drawing/2014/main" id="{CD1FAF6D-B879-2628-98B2-4565D5DB6D67}"/>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EFC198A6-9366-03EA-F49D-15F654A26149}"/>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600DEBF1-C033-E642-203B-D1A608941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5F7FC0C6-72AC-DB87-F7E3-372E9754AC43}"/>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0628DB1F-3E46-F871-46B5-656205081ADA}"/>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Title 1">
            <a:extLst>
              <a:ext uri="{FF2B5EF4-FFF2-40B4-BE49-F238E27FC236}">
                <a16:creationId xmlns:a16="http://schemas.microsoft.com/office/drawing/2014/main" id="{B48739E4-984E-F634-1727-C4A41F280A26}"/>
              </a:ext>
            </a:extLst>
          </p:cNvPr>
          <p:cNvSpPr txBox="1">
            <a:spLocks/>
          </p:cNvSpPr>
          <p:nvPr/>
        </p:nvSpPr>
        <p:spPr>
          <a:xfrm>
            <a:off x="3083004" y="153754"/>
            <a:ext cx="6310378" cy="68219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mn-lt"/>
              </a:rPr>
              <a:t>Activities of TTC Working Groups </a:t>
            </a:r>
          </a:p>
        </p:txBody>
      </p:sp>
      <p:sp>
        <p:nvSpPr>
          <p:cNvPr id="10" name="Title 1">
            <a:extLst>
              <a:ext uri="{FF2B5EF4-FFF2-40B4-BE49-F238E27FC236}">
                <a16:creationId xmlns:a16="http://schemas.microsoft.com/office/drawing/2014/main" id="{115444DB-8D6E-4618-B7EF-2DF9213F28F8}"/>
              </a:ext>
            </a:extLst>
          </p:cNvPr>
          <p:cNvSpPr txBox="1">
            <a:spLocks/>
          </p:cNvSpPr>
          <p:nvPr/>
        </p:nvSpPr>
        <p:spPr>
          <a:xfrm>
            <a:off x="-27757" y="1044101"/>
            <a:ext cx="10402208" cy="6756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l"/>
            </a:pPr>
            <a:r>
              <a:rPr lang="en-US" sz="3600" u="sng" dirty="0">
                <a:latin typeface="+mn-lt"/>
              </a:rPr>
              <a:t>New chairs of TTC High-Q/High-G Working Group:</a:t>
            </a:r>
          </a:p>
        </p:txBody>
      </p:sp>
      <p:sp>
        <p:nvSpPr>
          <p:cNvPr id="11" name="Title 1">
            <a:extLst>
              <a:ext uri="{FF2B5EF4-FFF2-40B4-BE49-F238E27FC236}">
                <a16:creationId xmlns:a16="http://schemas.microsoft.com/office/drawing/2014/main" id="{069C3F12-3DA5-4E88-8822-74FF64623607}"/>
              </a:ext>
            </a:extLst>
          </p:cNvPr>
          <p:cNvSpPr txBox="1">
            <a:spLocks/>
          </p:cNvSpPr>
          <p:nvPr/>
        </p:nvSpPr>
        <p:spPr>
          <a:xfrm>
            <a:off x="-27757" y="3968829"/>
            <a:ext cx="8476426" cy="6031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l"/>
            </a:pPr>
            <a:r>
              <a:rPr lang="en-US" sz="3600" u="sng" dirty="0">
                <a:latin typeface="+mn-lt"/>
              </a:rPr>
              <a:t>Chairs of TTC Thin Film Working Group:</a:t>
            </a:r>
          </a:p>
        </p:txBody>
      </p:sp>
      <p:sp>
        <p:nvSpPr>
          <p:cNvPr id="12" name="テキスト ボックス 11">
            <a:extLst>
              <a:ext uri="{FF2B5EF4-FFF2-40B4-BE49-F238E27FC236}">
                <a16:creationId xmlns:a16="http://schemas.microsoft.com/office/drawing/2014/main" id="{04CFEFF7-E4D4-4180-886D-A436DBD16A41}"/>
              </a:ext>
            </a:extLst>
          </p:cNvPr>
          <p:cNvSpPr txBox="1"/>
          <p:nvPr/>
        </p:nvSpPr>
        <p:spPr>
          <a:xfrm>
            <a:off x="1284281" y="1671623"/>
            <a:ext cx="5511554" cy="1384995"/>
          </a:xfrm>
          <a:prstGeom prst="rect">
            <a:avLst/>
          </a:prstGeom>
          <a:noFill/>
        </p:spPr>
        <p:txBody>
          <a:bodyPr wrap="square" rtlCol="0">
            <a:spAutoFit/>
          </a:bodyPr>
          <a:lstStyle/>
          <a:p>
            <a:pPr marL="457200" indent="-457200" algn="just">
              <a:buFont typeface="Arial" panose="020B0604020202020204" pitchFamily="34" charset="0"/>
              <a:buChar char="•"/>
            </a:pPr>
            <a:r>
              <a:rPr lang="en-US" altLang="ja-JP" sz="2800" dirty="0"/>
              <a:t>Martina </a:t>
            </a:r>
            <a:r>
              <a:rPr lang="en-US" altLang="ja-JP" sz="2800" dirty="0" err="1"/>
              <a:t>Martinello</a:t>
            </a:r>
            <a:r>
              <a:rPr lang="en-US" altLang="ja-JP" sz="2800" dirty="0"/>
              <a:t> (SLAC)</a:t>
            </a:r>
          </a:p>
          <a:p>
            <a:pPr marL="457200" indent="-457200" algn="just">
              <a:buFont typeface="Arial" panose="020B0604020202020204" pitchFamily="34" charset="0"/>
              <a:buChar char="•"/>
            </a:pPr>
            <a:r>
              <a:rPr lang="en-US" altLang="ja-JP" sz="2800" dirty="0" err="1"/>
              <a:t>Kensei</a:t>
            </a:r>
            <a:r>
              <a:rPr lang="en-US" altLang="ja-JP" sz="2800" dirty="0"/>
              <a:t> </a:t>
            </a:r>
            <a:r>
              <a:rPr lang="en-US" altLang="ja-JP" sz="2800" dirty="0" err="1"/>
              <a:t>Umemori</a:t>
            </a:r>
            <a:r>
              <a:rPr lang="en-US" altLang="ja-JP" sz="2800" dirty="0"/>
              <a:t> (KEK)</a:t>
            </a:r>
          </a:p>
          <a:p>
            <a:pPr marL="457200" indent="-457200" algn="just">
              <a:buFont typeface="Arial" panose="020B0604020202020204" pitchFamily="34" charset="0"/>
              <a:buChar char="•"/>
            </a:pPr>
            <a:r>
              <a:rPr lang="en-US" altLang="ja-JP" sz="2800" dirty="0">
                <a:solidFill>
                  <a:schemeClr val="bg1">
                    <a:lumMod val="50000"/>
                  </a:schemeClr>
                </a:solidFill>
              </a:rPr>
              <a:t>Akira Miyazaki (Uppsala U)</a:t>
            </a:r>
          </a:p>
        </p:txBody>
      </p:sp>
      <p:sp>
        <p:nvSpPr>
          <p:cNvPr id="13" name="テキスト ボックス 12">
            <a:extLst>
              <a:ext uri="{FF2B5EF4-FFF2-40B4-BE49-F238E27FC236}">
                <a16:creationId xmlns:a16="http://schemas.microsoft.com/office/drawing/2014/main" id="{2B1A603C-761E-41E0-8452-218498B03AA4}"/>
              </a:ext>
            </a:extLst>
          </p:cNvPr>
          <p:cNvSpPr txBox="1"/>
          <p:nvPr/>
        </p:nvSpPr>
        <p:spPr>
          <a:xfrm>
            <a:off x="1284281" y="4614722"/>
            <a:ext cx="5511554" cy="954107"/>
          </a:xfrm>
          <a:prstGeom prst="rect">
            <a:avLst/>
          </a:prstGeom>
          <a:noFill/>
        </p:spPr>
        <p:txBody>
          <a:bodyPr wrap="square" rtlCol="0">
            <a:spAutoFit/>
          </a:bodyPr>
          <a:lstStyle/>
          <a:p>
            <a:pPr marL="457200" indent="-457200" algn="just">
              <a:buFont typeface="Arial" panose="020B0604020202020204" pitchFamily="34" charset="0"/>
              <a:buChar char="•"/>
            </a:pPr>
            <a:r>
              <a:rPr lang="en-US" altLang="ja-JP" sz="2800" dirty="0"/>
              <a:t>Marc </a:t>
            </a:r>
            <a:r>
              <a:rPr lang="en-US" altLang="ja-JP" sz="2800" dirty="0" err="1"/>
              <a:t>Wenskat</a:t>
            </a:r>
            <a:r>
              <a:rPr lang="en-US" altLang="ja-JP" sz="2800" dirty="0"/>
              <a:t> (U. Hamburg)</a:t>
            </a:r>
          </a:p>
          <a:p>
            <a:pPr marL="457200" indent="-457200" algn="just">
              <a:buFont typeface="Arial" panose="020B0604020202020204" pitchFamily="34" charset="0"/>
              <a:buChar char="•"/>
            </a:pPr>
            <a:r>
              <a:rPr lang="en-US" altLang="ja-JP" sz="2800" dirty="0"/>
              <a:t>Sebastian </a:t>
            </a:r>
            <a:r>
              <a:rPr lang="en-US" altLang="ja-JP" sz="2800" dirty="0" err="1"/>
              <a:t>Keckert</a:t>
            </a:r>
            <a:r>
              <a:rPr lang="en-US" altLang="ja-JP" sz="2800" dirty="0"/>
              <a:t> (HZB)</a:t>
            </a:r>
          </a:p>
        </p:txBody>
      </p:sp>
      <p:sp>
        <p:nvSpPr>
          <p:cNvPr id="14" name="Title 1">
            <a:extLst>
              <a:ext uri="{FF2B5EF4-FFF2-40B4-BE49-F238E27FC236}">
                <a16:creationId xmlns:a16="http://schemas.microsoft.com/office/drawing/2014/main" id="{A39C072E-0299-4F21-AFBB-EBD803C273FC}"/>
              </a:ext>
            </a:extLst>
          </p:cNvPr>
          <p:cNvSpPr txBox="1">
            <a:spLocks/>
          </p:cNvSpPr>
          <p:nvPr/>
        </p:nvSpPr>
        <p:spPr>
          <a:xfrm>
            <a:off x="316227" y="3023270"/>
            <a:ext cx="11875773" cy="6756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u="sng" dirty="0">
                <a:solidFill>
                  <a:srgbClr val="0070C0"/>
                </a:solidFill>
                <a:latin typeface="+mn-lt"/>
              </a:rPr>
              <a:t>TTC High-Q/High-G WG remote meeting was held on May 5</a:t>
            </a:r>
            <a:r>
              <a:rPr lang="en-US" sz="2800" u="sng" baseline="30000" dirty="0">
                <a:solidFill>
                  <a:srgbClr val="0070C0"/>
                </a:solidFill>
                <a:latin typeface="+mn-lt"/>
              </a:rPr>
              <a:t>th</a:t>
            </a:r>
            <a:r>
              <a:rPr lang="en-US" sz="2800" u="sng" dirty="0">
                <a:solidFill>
                  <a:srgbClr val="0070C0"/>
                </a:solidFill>
                <a:latin typeface="+mn-lt"/>
              </a:rPr>
              <a:t> and Sept. 8</a:t>
            </a:r>
            <a:r>
              <a:rPr lang="en-US" sz="2800" u="sng" baseline="30000" dirty="0">
                <a:solidFill>
                  <a:srgbClr val="0070C0"/>
                </a:solidFill>
                <a:latin typeface="+mn-lt"/>
              </a:rPr>
              <a:t>th</a:t>
            </a:r>
            <a:r>
              <a:rPr lang="en-US" sz="2800" u="sng" dirty="0">
                <a:solidFill>
                  <a:srgbClr val="0070C0"/>
                </a:solidFill>
                <a:latin typeface="+mn-lt"/>
              </a:rPr>
              <a:t>, 2022.  </a:t>
            </a:r>
          </a:p>
        </p:txBody>
      </p:sp>
      <p:sp>
        <p:nvSpPr>
          <p:cNvPr id="15" name="Title 1">
            <a:extLst>
              <a:ext uri="{FF2B5EF4-FFF2-40B4-BE49-F238E27FC236}">
                <a16:creationId xmlns:a16="http://schemas.microsoft.com/office/drawing/2014/main" id="{DDD38351-5F21-48DB-92B5-CD0C270EA417}"/>
              </a:ext>
            </a:extLst>
          </p:cNvPr>
          <p:cNvSpPr txBox="1">
            <a:spLocks/>
          </p:cNvSpPr>
          <p:nvPr/>
        </p:nvSpPr>
        <p:spPr>
          <a:xfrm>
            <a:off x="316227" y="5552328"/>
            <a:ext cx="11801517" cy="67564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u="sng" dirty="0">
                <a:solidFill>
                  <a:srgbClr val="0070C0"/>
                </a:solidFill>
                <a:latin typeface="+mn-lt"/>
              </a:rPr>
              <a:t>TTC Thin Film WG remote meeting was held on Aug. 24</a:t>
            </a:r>
            <a:r>
              <a:rPr lang="en-US" sz="2800" u="sng" baseline="30000" dirty="0">
                <a:solidFill>
                  <a:srgbClr val="0070C0"/>
                </a:solidFill>
                <a:latin typeface="+mn-lt"/>
              </a:rPr>
              <a:t>th</a:t>
            </a:r>
            <a:r>
              <a:rPr lang="en-US" sz="2800" u="sng" dirty="0">
                <a:solidFill>
                  <a:srgbClr val="0070C0"/>
                </a:solidFill>
                <a:latin typeface="+mn-lt"/>
              </a:rPr>
              <a:t>, 2022.  </a:t>
            </a:r>
          </a:p>
        </p:txBody>
      </p:sp>
      <p:sp>
        <p:nvSpPr>
          <p:cNvPr id="16" name="テキスト ボックス 15">
            <a:extLst>
              <a:ext uri="{FF2B5EF4-FFF2-40B4-BE49-F238E27FC236}">
                <a16:creationId xmlns:a16="http://schemas.microsoft.com/office/drawing/2014/main" id="{9C8AE045-5B6E-486D-8BDE-5CE457AA28DD}"/>
              </a:ext>
            </a:extLst>
          </p:cNvPr>
          <p:cNvSpPr txBox="1"/>
          <p:nvPr/>
        </p:nvSpPr>
        <p:spPr>
          <a:xfrm>
            <a:off x="5915891" y="2155101"/>
            <a:ext cx="4673011" cy="523220"/>
          </a:xfrm>
          <a:prstGeom prst="rect">
            <a:avLst/>
          </a:prstGeom>
          <a:noFill/>
        </p:spPr>
        <p:txBody>
          <a:bodyPr wrap="none" rtlCol="0">
            <a:spAutoFit/>
          </a:bodyPr>
          <a:lstStyle/>
          <a:p>
            <a:r>
              <a:rPr kumimoji="1" lang="en-US" altLang="ja-JP" sz="2800" dirty="0">
                <a:solidFill>
                  <a:srgbClr val="00B050"/>
                </a:solidFill>
                <a:sym typeface="Wingdings" panose="05000000000000000000" pitchFamily="2" charset="2"/>
              </a:rPr>
              <a:t> Summary talk in WG-1 </a:t>
            </a:r>
            <a:endParaRPr kumimoji="1" lang="ja-JP" altLang="en-US" sz="2800" dirty="0">
              <a:solidFill>
                <a:srgbClr val="00B050"/>
              </a:solidFill>
            </a:endParaRPr>
          </a:p>
        </p:txBody>
      </p:sp>
      <p:sp>
        <p:nvSpPr>
          <p:cNvPr id="17" name="テキスト ボックス 16">
            <a:extLst>
              <a:ext uri="{FF2B5EF4-FFF2-40B4-BE49-F238E27FC236}">
                <a16:creationId xmlns:a16="http://schemas.microsoft.com/office/drawing/2014/main" id="{5ABFF201-FA84-4E64-A399-FA2E0C96C1E2}"/>
              </a:ext>
            </a:extLst>
          </p:cNvPr>
          <p:cNvSpPr txBox="1"/>
          <p:nvPr/>
        </p:nvSpPr>
        <p:spPr>
          <a:xfrm>
            <a:off x="6071912" y="4657512"/>
            <a:ext cx="6079613" cy="523220"/>
          </a:xfrm>
          <a:prstGeom prst="rect">
            <a:avLst/>
          </a:prstGeom>
          <a:noFill/>
        </p:spPr>
        <p:txBody>
          <a:bodyPr wrap="none" rtlCol="0">
            <a:spAutoFit/>
          </a:bodyPr>
          <a:lstStyle/>
          <a:p>
            <a:r>
              <a:rPr kumimoji="1" lang="en-US" altLang="ja-JP" sz="2800" dirty="0">
                <a:solidFill>
                  <a:srgbClr val="00B050"/>
                </a:solidFill>
                <a:sym typeface="Wingdings" panose="05000000000000000000" pitchFamily="2" charset="2"/>
              </a:rPr>
              <a:t> Summary talk in plenary session </a:t>
            </a:r>
            <a:endParaRPr kumimoji="1" lang="ja-JP" altLang="en-US" sz="2800" dirty="0">
              <a:solidFill>
                <a:srgbClr val="00B050"/>
              </a:solidFill>
            </a:endParaRPr>
          </a:p>
        </p:txBody>
      </p:sp>
    </p:spTree>
    <p:extLst>
      <p:ext uri="{BB962C8B-B14F-4D97-AF65-F5344CB8AC3E}">
        <p14:creationId xmlns:p14="http://schemas.microsoft.com/office/powerpoint/2010/main" val="337393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09B6D0C-E6D5-43F1-CF00-8A1BBD252C2F}"/>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3BC64E4B-5FA0-CE8C-0CF8-A0C6D894CF89}"/>
              </a:ext>
            </a:extLst>
          </p:cNvPr>
          <p:cNvSpPr>
            <a:spLocks noGrp="1"/>
          </p:cNvSpPr>
          <p:nvPr>
            <p:ph type="sldNum" sz="quarter" idx="4"/>
          </p:nvPr>
        </p:nvSpPr>
        <p:spPr/>
        <p:txBody>
          <a:bodyPr/>
          <a:lstStyle/>
          <a:p>
            <a:pPr algn="r"/>
            <a:fld id="{48F63A3B-78C7-47BE-AE5E-E10140E04643}" type="slidenum">
              <a:rPr lang="en-US" smtClean="0"/>
              <a:pPr algn="r"/>
              <a:t>12</a:t>
            </a:fld>
            <a:endParaRPr lang="en-US" dirty="0"/>
          </a:p>
        </p:txBody>
      </p:sp>
      <p:sp>
        <p:nvSpPr>
          <p:cNvPr id="4" name="日付プレースホルダー 3">
            <a:extLst>
              <a:ext uri="{FF2B5EF4-FFF2-40B4-BE49-F238E27FC236}">
                <a16:creationId xmlns:a16="http://schemas.microsoft.com/office/drawing/2014/main" id="{DB29CBFE-528B-A07C-4085-989042ABBBE2}"/>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DCD77827-5E7B-9AD5-F301-6A311570C5B9}"/>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A768793C-D0D9-E668-BDB4-2492FBF79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624B5C2C-F6E8-CB45-6E1A-09CE68EC9B99}"/>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474227EA-9352-AD4B-4DE5-BCE91E50A3D7}"/>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Title 1">
            <a:extLst>
              <a:ext uri="{FF2B5EF4-FFF2-40B4-BE49-F238E27FC236}">
                <a16:creationId xmlns:a16="http://schemas.microsoft.com/office/drawing/2014/main" id="{8D1E3B75-966E-6EE2-561C-94F551D7A666}"/>
              </a:ext>
            </a:extLst>
          </p:cNvPr>
          <p:cNvSpPr txBox="1">
            <a:spLocks/>
          </p:cNvSpPr>
          <p:nvPr/>
        </p:nvSpPr>
        <p:spPr>
          <a:xfrm>
            <a:off x="5225662" y="5269840"/>
            <a:ext cx="6731877" cy="6958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mn-lt"/>
              </a:rPr>
              <a:t>Thank you for your attention! </a:t>
            </a:r>
          </a:p>
        </p:txBody>
      </p:sp>
      <p:sp>
        <p:nvSpPr>
          <p:cNvPr id="10" name="Title 1">
            <a:extLst>
              <a:ext uri="{FF2B5EF4-FFF2-40B4-BE49-F238E27FC236}">
                <a16:creationId xmlns:a16="http://schemas.microsoft.com/office/drawing/2014/main" id="{1FE78A32-D4C9-5150-8BF8-4CF5DBD8E37B}"/>
              </a:ext>
            </a:extLst>
          </p:cNvPr>
          <p:cNvSpPr txBox="1">
            <a:spLocks/>
          </p:cNvSpPr>
          <p:nvPr/>
        </p:nvSpPr>
        <p:spPr>
          <a:xfrm>
            <a:off x="1538410" y="1886323"/>
            <a:ext cx="9340605" cy="24536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70C0"/>
                </a:solidFill>
                <a:latin typeface="+mn-lt"/>
              </a:rPr>
              <a:t>at TTC meeting:</a:t>
            </a:r>
          </a:p>
          <a:p>
            <a:r>
              <a:rPr lang="en-US" dirty="0">
                <a:solidFill>
                  <a:srgbClr val="0070C0"/>
                </a:solidFill>
                <a:latin typeface="+mn-lt"/>
              </a:rPr>
              <a:t>Please enjoy insight discussions in WGs on cutting-edge SRF technologies.</a:t>
            </a:r>
          </a:p>
          <a:p>
            <a:r>
              <a:rPr lang="en-US" sz="4000" dirty="0">
                <a:latin typeface="+mn-lt"/>
              </a:rPr>
              <a:t> </a:t>
            </a:r>
          </a:p>
        </p:txBody>
      </p:sp>
    </p:spTree>
    <p:extLst>
      <p:ext uri="{BB962C8B-B14F-4D97-AF65-F5344CB8AC3E}">
        <p14:creationId xmlns:p14="http://schemas.microsoft.com/office/powerpoint/2010/main" val="382803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3A46E6B8-2410-6586-5F2F-A84DD5A876C6}"/>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99D8C1E6-9FCF-BE82-0FA9-F6AA01E08A51}"/>
              </a:ext>
            </a:extLst>
          </p:cNvPr>
          <p:cNvSpPr>
            <a:spLocks noGrp="1"/>
          </p:cNvSpPr>
          <p:nvPr>
            <p:ph type="sldNum" sz="quarter" idx="4"/>
          </p:nvPr>
        </p:nvSpPr>
        <p:spPr/>
        <p:txBody>
          <a:bodyPr/>
          <a:lstStyle/>
          <a:p>
            <a:pPr algn="r"/>
            <a:fld id="{48F63A3B-78C7-47BE-AE5E-E10140E04643}" type="slidenum">
              <a:rPr lang="en-US" smtClean="0"/>
              <a:pPr algn="r"/>
              <a:t>2</a:t>
            </a:fld>
            <a:endParaRPr lang="en-US" dirty="0"/>
          </a:p>
        </p:txBody>
      </p:sp>
      <p:sp>
        <p:nvSpPr>
          <p:cNvPr id="4" name="日付プレースホルダー 3">
            <a:extLst>
              <a:ext uri="{FF2B5EF4-FFF2-40B4-BE49-F238E27FC236}">
                <a16:creationId xmlns:a16="http://schemas.microsoft.com/office/drawing/2014/main" id="{ABA0666E-D8BE-533B-31FB-47D10E9A56C0}"/>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4132A6AA-E61A-67A8-8E95-243D231469CE}"/>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74BC6467-E0CD-4AE8-139F-10132B155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B9B73259-685B-CCF0-5954-D1AFD13FC975}"/>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A77BA9F5-4806-D1FF-9722-786902DD086C}"/>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Title 1">
            <a:extLst>
              <a:ext uri="{FF2B5EF4-FFF2-40B4-BE49-F238E27FC236}">
                <a16:creationId xmlns:a16="http://schemas.microsoft.com/office/drawing/2014/main" id="{AADB6504-825C-10A5-3F08-6655B4E29B06}"/>
              </a:ext>
            </a:extLst>
          </p:cNvPr>
          <p:cNvSpPr txBox="1">
            <a:spLocks/>
          </p:cNvSpPr>
          <p:nvPr/>
        </p:nvSpPr>
        <p:spPr>
          <a:xfrm>
            <a:off x="2869324" y="189280"/>
            <a:ext cx="6819799" cy="5199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mn-lt"/>
              </a:rPr>
              <a:t>Mission of TESLA Technology Collaboration</a:t>
            </a:r>
          </a:p>
        </p:txBody>
      </p:sp>
      <p:sp>
        <p:nvSpPr>
          <p:cNvPr id="10" name="テキスト ボックス 9">
            <a:extLst>
              <a:ext uri="{FF2B5EF4-FFF2-40B4-BE49-F238E27FC236}">
                <a16:creationId xmlns:a16="http://schemas.microsoft.com/office/drawing/2014/main" id="{539C0234-496B-D01D-D8C3-E91FDE71D08B}"/>
              </a:ext>
            </a:extLst>
          </p:cNvPr>
          <p:cNvSpPr txBox="1"/>
          <p:nvPr/>
        </p:nvSpPr>
        <p:spPr>
          <a:xfrm>
            <a:off x="848425" y="956431"/>
            <a:ext cx="10592726" cy="5139869"/>
          </a:xfrm>
          <a:prstGeom prst="rect">
            <a:avLst/>
          </a:prstGeom>
          <a:noFill/>
        </p:spPr>
        <p:txBody>
          <a:bodyPr wrap="square" rtlCol="0">
            <a:spAutoFit/>
          </a:bodyPr>
          <a:lstStyle/>
          <a:p>
            <a:pPr marL="68580" algn="just">
              <a:spcBef>
                <a:spcPts val="595"/>
              </a:spcBef>
              <a:spcAft>
                <a:spcPts val="0"/>
              </a:spcAft>
            </a:pPr>
            <a:r>
              <a:rPr lang="en-US" altLang="ja-JP" sz="2800" b="1" u="sng" dirty="0">
                <a:effectLst/>
                <a:ea typeface="Arial" panose="020B0604020202020204" pitchFamily="34" charset="0"/>
              </a:rPr>
              <a:t>Mission of the TESLA Technology Collaboration</a:t>
            </a:r>
            <a:endParaRPr lang="ja-JP" altLang="ja-JP" sz="2800" u="sng" dirty="0">
              <a:effectLst/>
              <a:ea typeface="Arial" panose="020B0604020202020204" pitchFamily="34" charset="0"/>
            </a:endParaRPr>
          </a:p>
          <a:p>
            <a:pPr marR="66675" lvl="0" algn="just">
              <a:lnSpc>
                <a:spcPct val="100000"/>
              </a:lnSpc>
              <a:spcBef>
                <a:spcPts val="590"/>
              </a:spcBef>
              <a:spcAft>
                <a:spcPts val="0"/>
              </a:spcAft>
              <a:buSzPts val="1350"/>
              <a:tabLst>
                <a:tab pos="402590" algn="l"/>
              </a:tabLst>
            </a:pPr>
            <a:r>
              <a:rPr lang="en-US" altLang="ja-JP" sz="1000" dirty="0">
                <a:effectLst/>
                <a:ea typeface="Arial" panose="020B0604020202020204" pitchFamily="34" charset="0"/>
              </a:rPr>
              <a:t> </a:t>
            </a:r>
          </a:p>
          <a:p>
            <a:pPr marR="66675" lvl="0" algn="just">
              <a:lnSpc>
                <a:spcPct val="100000"/>
              </a:lnSpc>
              <a:spcBef>
                <a:spcPts val="590"/>
              </a:spcBef>
              <a:spcAft>
                <a:spcPts val="0"/>
              </a:spcAft>
              <a:buSzPts val="1350"/>
              <a:tabLst>
                <a:tab pos="402590" algn="l"/>
              </a:tabLst>
            </a:pPr>
            <a:r>
              <a:rPr lang="en-US" altLang="ja-JP" sz="2400" dirty="0">
                <a:effectLst/>
                <a:ea typeface="Arial" panose="020B0604020202020204" pitchFamily="34" charset="0"/>
              </a:rPr>
              <a:t>The mission of the TESLA Technology Collaboration is </a:t>
            </a:r>
          </a:p>
          <a:p>
            <a:pPr marL="285750" marR="66675" lvl="0" indent="-285750" algn="just">
              <a:lnSpc>
                <a:spcPct val="100000"/>
              </a:lnSpc>
              <a:spcBef>
                <a:spcPts val="590"/>
              </a:spcBef>
              <a:spcAft>
                <a:spcPts val="0"/>
              </a:spcAft>
              <a:buSzPts val="1350"/>
              <a:buFont typeface="Wingdings" panose="05000000000000000000" pitchFamily="2" charset="2"/>
              <a:buChar char="u"/>
              <a:tabLst>
                <a:tab pos="402590" algn="l"/>
              </a:tabLst>
            </a:pPr>
            <a:r>
              <a:rPr lang="en-US" altLang="ja-JP" sz="2400" dirty="0">
                <a:effectLst/>
                <a:ea typeface="Arial" panose="020B0604020202020204" pitchFamily="34" charset="0"/>
              </a:rPr>
              <a:t>to advance SCRF technology R&amp;D and related accelerator studies across the broad diversity of scientific applications. </a:t>
            </a:r>
          </a:p>
          <a:p>
            <a:pPr marL="285750" marR="66675" lvl="0" indent="-285750" algn="just">
              <a:lnSpc>
                <a:spcPct val="100000"/>
              </a:lnSpc>
              <a:spcBef>
                <a:spcPts val="590"/>
              </a:spcBef>
              <a:spcAft>
                <a:spcPts val="0"/>
              </a:spcAft>
              <a:buSzPts val="1350"/>
              <a:buFont typeface="Wingdings" panose="05000000000000000000" pitchFamily="2" charset="2"/>
              <a:buChar char="u"/>
              <a:tabLst>
                <a:tab pos="402590" algn="l"/>
              </a:tabLst>
            </a:pPr>
            <a:r>
              <a:rPr lang="en-US" altLang="ja-JP" sz="2400" dirty="0">
                <a:effectLst/>
                <a:ea typeface="Arial" panose="020B0604020202020204" pitchFamily="34" charset="0"/>
              </a:rPr>
              <a:t>to keep open and provide a bridge for communication and sharing of ideas, developments, and testing across associated projects. </a:t>
            </a:r>
            <a:endParaRPr lang="en-US" altLang="ja-JP" sz="2400" dirty="0">
              <a:ea typeface="Arial" panose="020B0604020202020204" pitchFamily="34" charset="0"/>
            </a:endParaRPr>
          </a:p>
          <a:p>
            <a:pPr marR="66675" lvl="0" algn="just">
              <a:lnSpc>
                <a:spcPct val="100000"/>
              </a:lnSpc>
              <a:spcBef>
                <a:spcPts val="590"/>
              </a:spcBef>
              <a:spcAft>
                <a:spcPts val="0"/>
              </a:spcAft>
              <a:buSzPts val="1350"/>
              <a:tabLst>
                <a:tab pos="402590" algn="l"/>
              </a:tabLst>
            </a:pPr>
            <a:r>
              <a:rPr lang="en-US" altLang="ja-JP" sz="2400" dirty="0">
                <a:effectLst/>
                <a:ea typeface="Arial" panose="020B0604020202020204" pitchFamily="34" charset="0"/>
              </a:rPr>
              <a:t>To this</a:t>
            </a:r>
            <a:r>
              <a:rPr lang="en-US" altLang="ja-JP" sz="2400" spc="15" dirty="0">
                <a:effectLst/>
                <a:ea typeface="Arial" panose="020B0604020202020204" pitchFamily="34" charset="0"/>
              </a:rPr>
              <a:t> </a:t>
            </a:r>
            <a:r>
              <a:rPr lang="en-US" altLang="ja-JP" sz="2400" dirty="0">
                <a:effectLst/>
                <a:ea typeface="Arial" panose="020B0604020202020204" pitchFamily="34" charset="0"/>
              </a:rPr>
              <a:t>end, </a:t>
            </a:r>
            <a:endParaRPr lang="en-US" altLang="ja-JP" sz="2400" dirty="0">
              <a:ea typeface="Arial" panose="020B0604020202020204" pitchFamily="34" charset="0"/>
            </a:endParaRPr>
          </a:p>
          <a:p>
            <a:pPr marL="285750" marR="66675" lvl="0" indent="-285750" algn="just">
              <a:lnSpc>
                <a:spcPct val="100000"/>
              </a:lnSpc>
              <a:spcBef>
                <a:spcPts val="590"/>
              </a:spcBef>
              <a:spcAft>
                <a:spcPts val="0"/>
              </a:spcAft>
              <a:buSzPts val="1350"/>
              <a:buFont typeface="Wingdings" panose="05000000000000000000" pitchFamily="2" charset="2"/>
              <a:buChar char="u"/>
              <a:tabLst>
                <a:tab pos="402590" algn="l"/>
              </a:tabLst>
            </a:pPr>
            <a:r>
              <a:rPr lang="en-US" altLang="ja-JP" sz="2400" dirty="0">
                <a:ea typeface="Arial" panose="020B0604020202020204" pitchFamily="34" charset="0"/>
              </a:rPr>
              <a:t>The TTC</a:t>
            </a:r>
            <a:r>
              <a:rPr lang="en-US" altLang="ja-JP" sz="2400" dirty="0">
                <a:effectLst/>
                <a:ea typeface="Arial" panose="020B0604020202020204" pitchFamily="34" charset="0"/>
              </a:rPr>
              <a:t> will support and encourage </a:t>
            </a:r>
            <a:r>
              <a:rPr lang="en-US" altLang="ja-JP" sz="2400" dirty="0">
                <a:solidFill>
                  <a:srgbClr val="FF0000"/>
                </a:solidFill>
                <a:effectLst/>
                <a:ea typeface="Arial" panose="020B0604020202020204" pitchFamily="34" charset="0"/>
              </a:rPr>
              <a:t>free and open exchange of scientific and technical knowledge, expertise, engineering designs, and</a:t>
            </a:r>
            <a:r>
              <a:rPr lang="en-US" altLang="ja-JP" sz="2400" spc="20" dirty="0">
                <a:solidFill>
                  <a:srgbClr val="FF0000"/>
                </a:solidFill>
                <a:effectLst/>
                <a:ea typeface="Arial" panose="020B0604020202020204" pitchFamily="34" charset="0"/>
              </a:rPr>
              <a:t> </a:t>
            </a:r>
            <a:r>
              <a:rPr lang="en-US" altLang="ja-JP" sz="2400" dirty="0">
                <a:solidFill>
                  <a:srgbClr val="FF0000"/>
                </a:solidFill>
                <a:effectLst/>
                <a:ea typeface="Arial" panose="020B0604020202020204" pitchFamily="34" charset="0"/>
              </a:rPr>
              <a:t>equipment</a:t>
            </a:r>
            <a:r>
              <a:rPr lang="en-US" altLang="ja-JP" sz="2400" i="1" dirty="0">
                <a:solidFill>
                  <a:srgbClr val="FF0000"/>
                </a:solidFill>
                <a:effectLst/>
                <a:ea typeface="Arial" panose="020B0604020202020204" pitchFamily="34" charset="0"/>
                <a:cs typeface="Arial" panose="020B0604020202020204" pitchFamily="34" charset="0"/>
              </a:rPr>
              <a:t>.</a:t>
            </a:r>
          </a:p>
          <a:p>
            <a:pPr marR="66675" lvl="0" algn="just">
              <a:lnSpc>
                <a:spcPct val="100000"/>
              </a:lnSpc>
              <a:spcBef>
                <a:spcPts val="590"/>
              </a:spcBef>
              <a:spcAft>
                <a:spcPts val="0"/>
              </a:spcAft>
              <a:buSzPts val="1350"/>
              <a:tabLst>
                <a:tab pos="402590" algn="l"/>
              </a:tabLst>
            </a:pPr>
            <a:r>
              <a:rPr lang="en-US" altLang="ja-JP" sz="1000" i="1" dirty="0">
                <a:ea typeface="Arial" panose="020B0604020202020204" pitchFamily="34" charset="0"/>
                <a:cs typeface="Arial" panose="020B0604020202020204" pitchFamily="34" charset="0"/>
              </a:rPr>
              <a:t> </a:t>
            </a:r>
          </a:p>
          <a:p>
            <a:pPr marR="66675" lvl="0" algn="just">
              <a:lnSpc>
                <a:spcPct val="100000"/>
              </a:lnSpc>
              <a:spcBef>
                <a:spcPts val="590"/>
              </a:spcBef>
              <a:spcAft>
                <a:spcPts val="0"/>
              </a:spcAft>
              <a:buSzPts val="1350"/>
              <a:tabLst>
                <a:tab pos="402590" algn="l"/>
              </a:tabLst>
            </a:pPr>
            <a:r>
              <a:rPr lang="en-US" altLang="ja-JP" sz="2400" dirty="0">
                <a:solidFill>
                  <a:srgbClr val="0070C0"/>
                </a:solidFill>
                <a:effectLst/>
                <a:ea typeface="Arial" panose="020B0604020202020204" pitchFamily="34" charset="0"/>
                <a:cs typeface="Arial" panose="020B0604020202020204" pitchFamily="34" charset="0"/>
              </a:rPr>
              <a:t>The TTC organizes regular collaboration meetings where new developments are reported, recent findings are discussed, and technical issues concluded.</a:t>
            </a:r>
          </a:p>
        </p:txBody>
      </p:sp>
    </p:spTree>
    <p:extLst>
      <p:ext uri="{BB962C8B-B14F-4D97-AF65-F5344CB8AC3E}">
        <p14:creationId xmlns:p14="http://schemas.microsoft.com/office/powerpoint/2010/main" val="384620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C62ACD-A750-47F4-B4D4-920BDCF1B119}"/>
              </a:ext>
            </a:extLst>
          </p:cNvPr>
          <p:cNvSpPr>
            <a:spLocks noGrp="1"/>
          </p:cNvSpPr>
          <p:nvPr>
            <p:ph type="dt" sz="half" idx="2"/>
          </p:nvPr>
        </p:nvSpPr>
        <p:spPr/>
        <p:txBody>
          <a:bodyPr/>
          <a:lstStyle/>
          <a:p>
            <a:r>
              <a:rPr lang="en-US" altLang="ja-JP"/>
              <a:t>Eiji Kako (KEK, Japan)</a:t>
            </a:r>
            <a:endParaRPr lang="en-US" sz="1200" dirty="0"/>
          </a:p>
        </p:txBody>
      </p:sp>
      <p:sp>
        <p:nvSpPr>
          <p:cNvPr id="5" name="Footer Placeholder 4">
            <a:extLst>
              <a:ext uri="{FF2B5EF4-FFF2-40B4-BE49-F238E27FC236}">
                <a16:creationId xmlns:a16="http://schemas.microsoft.com/office/drawing/2014/main" id="{83A217A7-21A4-4B4D-A17D-A977ED38CACD}"/>
              </a:ext>
            </a:extLst>
          </p:cNvPr>
          <p:cNvSpPr>
            <a:spLocks noGrp="1"/>
          </p:cNvSpPr>
          <p:nvPr>
            <p:ph type="ftr" sz="quarter" idx="3"/>
          </p:nvPr>
        </p:nvSpPr>
        <p:spPr/>
        <p:txBody>
          <a:bodyPr/>
          <a:lstStyle/>
          <a:p>
            <a:pPr algn="ctr"/>
            <a:r>
              <a:rPr lang="en-US"/>
              <a:t>TTC2022-Aomori, 2022 October 11th</a:t>
            </a:r>
            <a:endParaRPr lang="en-US" dirty="0"/>
          </a:p>
        </p:txBody>
      </p:sp>
      <p:sp>
        <p:nvSpPr>
          <p:cNvPr id="6" name="Slide Number Placeholder 5">
            <a:extLst>
              <a:ext uri="{FF2B5EF4-FFF2-40B4-BE49-F238E27FC236}">
                <a16:creationId xmlns:a16="http://schemas.microsoft.com/office/drawing/2014/main" id="{8C983972-F633-4FCA-A10D-C53095DA70E4}"/>
              </a:ext>
            </a:extLst>
          </p:cNvPr>
          <p:cNvSpPr>
            <a:spLocks noGrp="1"/>
          </p:cNvSpPr>
          <p:nvPr>
            <p:ph type="sldNum" sz="quarter" idx="4"/>
          </p:nvPr>
        </p:nvSpPr>
        <p:spPr/>
        <p:txBody>
          <a:bodyPr/>
          <a:lstStyle/>
          <a:p>
            <a:pPr algn="r"/>
            <a:fld id="{48F63A3B-78C7-47BE-AE5E-E10140E04643}" type="slidenum">
              <a:rPr lang="en-US" smtClean="0"/>
              <a:pPr algn="r"/>
              <a:t>3</a:t>
            </a:fld>
            <a:endParaRPr lang="en-US" dirty="0"/>
          </a:p>
        </p:txBody>
      </p:sp>
      <p:cxnSp>
        <p:nvCxnSpPr>
          <p:cNvPr id="14" name="直線コネクタ 13">
            <a:extLst>
              <a:ext uri="{FF2B5EF4-FFF2-40B4-BE49-F238E27FC236}">
                <a16:creationId xmlns:a16="http://schemas.microsoft.com/office/drawing/2014/main" id="{6A62D8E0-A018-46B1-ACB2-1BE96C01DE48}"/>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F5107CDF-B509-4108-AE15-5DAB70592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直線コネクタ 15">
            <a:extLst>
              <a:ext uri="{FF2B5EF4-FFF2-40B4-BE49-F238E27FC236}">
                <a16:creationId xmlns:a16="http://schemas.microsoft.com/office/drawing/2014/main" id="{3F88C7DC-928B-4C7C-9EAF-F59FE51953A2}"/>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図 1" descr="港に停泊した船&#10;&#10;低い精度で自動的に生成された説明">
            <a:extLst>
              <a:ext uri="{FF2B5EF4-FFF2-40B4-BE49-F238E27FC236}">
                <a16:creationId xmlns:a16="http://schemas.microsoft.com/office/drawing/2014/main" id="{30E6B824-E256-36D1-DC2A-22B183DB0373}"/>
              </a:ext>
            </a:extLst>
          </p:cNvPr>
          <p:cNvPicPr>
            <a:picLocks noChangeAspect="1"/>
          </p:cNvPicPr>
          <p:nvPr/>
        </p:nvPicPr>
        <p:blipFill>
          <a:blip r:embed="rId4"/>
          <a:stretch>
            <a:fillRect/>
          </a:stretch>
        </p:blipFill>
        <p:spPr>
          <a:xfrm>
            <a:off x="1817549" y="0"/>
            <a:ext cx="1362437" cy="956430"/>
          </a:xfrm>
          <a:prstGeom prst="rect">
            <a:avLst/>
          </a:prstGeom>
        </p:spPr>
      </p:pic>
      <p:pic>
        <p:nvPicPr>
          <p:cNvPr id="8" name="図 7" descr="講堂にいる人達&#10;&#10;中程度の精度で自動的に生成された説明">
            <a:extLst>
              <a:ext uri="{FF2B5EF4-FFF2-40B4-BE49-F238E27FC236}">
                <a16:creationId xmlns:a16="http://schemas.microsoft.com/office/drawing/2014/main" id="{78428337-949C-5993-CD6C-8A06F2C1DA11}"/>
              </a:ext>
            </a:extLst>
          </p:cNvPr>
          <p:cNvPicPr>
            <a:picLocks noChangeAspect="1"/>
          </p:cNvPicPr>
          <p:nvPr/>
        </p:nvPicPr>
        <p:blipFill>
          <a:blip r:embed="rId5"/>
          <a:stretch>
            <a:fillRect/>
          </a:stretch>
        </p:blipFill>
        <p:spPr>
          <a:xfrm>
            <a:off x="6872324" y="1033633"/>
            <a:ext cx="5259854" cy="2306734"/>
          </a:xfrm>
          <a:prstGeom prst="rect">
            <a:avLst/>
          </a:prstGeom>
        </p:spPr>
      </p:pic>
      <p:pic>
        <p:nvPicPr>
          <p:cNvPr id="10" name="図 9" descr="芝生の上にいる人たち&#10;&#10;中程度の精度で自動的に生成された説明">
            <a:extLst>
              <a:ext uri="{FF2B5EF4-FFF2-40B4-BE49-F238E27FC236}">
                <a16:creationId xmlns:a16="http://schemas.microsoft.com/office/drawing/2014/main" id="{9C6C7346-F9BE-C3D8-53BA-A13319C9BFC0}"/>
              </a:ext>
            </a:extLst>
          </p:cNvPr>
          <p:cNvPicPr>
            <a:picLocks noChangeAspect="1"/>
          </p:cNvPicPr>
          <p:nvPr/>
        </p:nvPicPr>
        <p:blipFill>
          <a:blip r:embed="rId6"/>
          <a:stretch>
            <a:fillRect/>
          </a:stretch>
        </p:blipFill>
        <p:spPr>
          <a:xfrm>
            <a:off x="59822" y="1033633"/>
            <a:ext cx="3471487" cy="2314325"/>
          </a:xfrm>
          <a:prstGeom prst="rect">
            <a:avLst/>
          </a:prstGeom>
        </p:spPr>
      </p:pic>
      <p:pic>
        <p:nvPicPr>
          <p:cNvPr id="3" name="Picture 2" descr="C:\Users\E.Kako\Desktop\２０１１年１月から, 2019, Feb. 01\Conference and Workshop, 2011, 2012, 2013\TTC at TRIUMF, Feb. 2019\Plesentaion Files at TTC TRIUMF\Group Photo TTC in TRIUMF.jpg">
            <a:extLst>
              <a:ext uri="{FF2B5EF4-FFF2-40B4-BE49-F238E27FC236}">
                <a16:creationId xmlns:a16="http://schemas.microsoft.com/office/drawing/2014/main" id="{E3F87C82-4EA6-8B7C-5A3D-74FD7376BA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1309" y="1033633"/>
            <a:ext cx="3471487" cy="23134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オブジェクト 10">
            <a:extLst>
              <a:ext uri="{FF2B5EF4-FFF2-40B4-BE49-F238E27FC236}">
                <a16:creationId xmlns:a16="http://schemas.microsoft.com/office/drawing/2014/main" id="{07F7CE0B-20D0-EACC-8EAB-F2486E9A24CE}"/>
              </a:ext>
            </a:extLst>
          </p:cNvPr>
          <p:cNvGraphicFramePr>
            <a:graphicFrameLocks noChangeAspect="1"/>
          </p:cNvGraphicFramePr>
          <p:nvPr>
            <p:extLst>
              <p:ext uri="{D42A27DB-BD31-4B8C-83A1-F6EECF244321}">
                <p14:modId xmlns:p14="http://schemas.microsoft.com/office/powerpoint/2010/main" val="4074708407"/>
              </p:ext>
            </p:extLst>
          </p:nvPr>
        </p:nvGraphicFramePr>
        <p:xfrm>
          <a:off x="1356347" y="3388588"/>
          <a:ext cx="2135279" cy="2847039"/>
        </p:xfrm>
        <a:graphic>
          <a:graphicData uri="http://schemas.openxmlformats.org/presentationml/2006/ole">
            <mc:AlternateContent xmlns:mc="http://schemas.openxmlformats.org/markup-compatibility/2006">
              <mc:Choice xmlns:v="urn:schemas-microsoft-com:vml" Requires="v">
                <p:oleObj spid="_x0000_s1034" name="Acrobat Document" r:id="rId8" imgW="4800294" imgH="6400800" progId="Acrobat.Document.DC">
                  <p:embed/>
                </p:oleObj>
              </mc:Choice>
              <mc:Fallback>
                <p:oleObj name="Acrobat Document" r:id="rId8" imgW="4800294" imgH="6400800" progId="Acrobat.Document.DC">
                  <p:embed/>
                  <p:pic>
                    <p:nvPicPr>
                      <p:cNvPr id="11" name="オブジェクト 10">
                        <a:extLst>
                          <a:ext uri="{FF2B5EF4-FFF2-40B4-BE49-F238E27FC236}">
                            <a16:creationId xmlns:a16="http://schemas.microsoft.com/office/drawing/2014/main" id="{07F7CE0B-20D0-EACC-8EAB-F2486E9A24CE}"/>
                          </a:ext>
                        </a:extLst>
                      </p:cNvPr>
                      <p:cNvPicPr/>
                      <p:nvPr/>
                    </p:nvPicPr>
                    <p:blipFill>
                      <a:blip r:embed="rId9"/>
                      <a:stretch>
                        <a:fillRect/>
                      </a:stretch>
                    </p:blipFill>
                    <p:spPr>
                      <a:xfrm>
                        <a:off x="1356347" y="3388588"/>
                        <a:ext cx="2135279" cy="2847039"/>
                      </a:xfrm>
                      <a:prstGeom prst="rect">
                        <a:avLst/>
                      </a:prstGeom>
                    </p:spPr>
                  </p:pic>
                </p:oleObj>
              </mc:Fallback>
            </mc:AlternateContent>
          </a:graphicData>
        </a:graphic>
      </p:graphicFrame>
      <p:pic>
        <p:nvPicPr>
          <p:cNvPr id="13" name="図 12" descr="雪, 屋外, 記号, 男 が含まれている画像&#10;&#10;自動的に生成された説明">
            <a:extLst>
              <a:ext uri="{FF2B5EF4-FFF2-40B4-BE49-F238E27FC236}">
                <a16:creationId xmlns:a16="http://schemas.microsoft.com/office/drawing/2014/main" id="{17A21E23-D38C-85D8-12E1-261B9D3EFCA9}"/>
              </a:ext>
            </a:extLst>
          </p:cNvPr>
          <p:cNvPicPr>
            <a:picLocks noChangeAspect="1"/>
          </p:cNvPicPr>
          <p:nvPr/>
        </p:nvPicPr>
        <p:blipFill>
          <a:blip r:embed="rId10"/>
          <a:stretch>
            <a:fillRect/>
          </a:stretch>
        </p:blipFill>
        <p:spPr>
          <a:xfrm>
            <a:off x="3557536" y="3393643"/>
            <a:ext cx="1999201" cy="2836270"/>
          </a:xfrm>
          <a:prstGeom prst="rect">
            <a:avLst/>
          </a:prstGeom>
        </p:spPr>
      </p:pic>
      <p:sp>
        <p:nvSpPr>
          <p:cNvPr id="17" name="Title 1">
            <a:extLst>
              <a:ext uri="{FF2B5EF4-FFF2-40B4-BE49-F238E27FC236}">
                <a16:creationId xmlns:a16="http://schemas.microsoft.com/office/drawing/2014/main" id="{BC239C9F-EDB6-9444-E6ED-E910B34EC901}"/>
              </a:ext>
            </a:extLst>
          </p:cNvPr>
          <p:cNvSpPr txBox="1">
            <a:spLocks/>
          </p:cNvSpPr>
          <p:nvPr/>
        </p:nvSpPr>
        <p:spPr>
          <a:xfrm>
            <a:off x="3075348" y="71757"/>
            <a:ext cx="6256221" cy="8593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mn-lt"/>
              </a:rPr>
              <a:t>Revival of in-person meeting</a:t>
            </a:r>
          </a:p>
        </p:txBody>
      </p:sp>
      <p:sp>
        <p:nvSpPr>
          <p:cNvPr id="18" name="Title 1">
            <a:extLst>
              <a:ext uri="{FF2B5EF4-FFF2-40B4-BE49-F238E27FC236}">
                <a16:creationId xmlns:a16="http://schemas.microsoft.com/office/drawing/2014/main" id="{C2DBBFEF-556F-3599-D520-A6205099FF04}"/>
              </a:ext>
            </a:extLst>
          </p:cNvPr>
          <p:cNvSpPr txBox="1">
            <a:spLocks/>
          </p:cNvSpPr>
          <p:nvPr/>
        </p:nvSpPr>
        <p:spPr>
          <a:xfrm>
            <a:off x="514335" y="2948474"/>
            <a:ext cx="2561013" cy="50397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lumMod val="95000"/>
                  </a:schemeClr>
                </a:solidFill>
                <a:latin typeface="+mn-lt"/>
              </a:rPr>
              <a:t>TTC-2018 at RIKEN</a:t>
            </a:r>
          </a:p>
        </p:txBody>
      </p:sp>
      <p:sp>
        <p:nvSpPr>
          <p:cNvPr id="19" name="Title 1">
            <a:extLst>
              <a:ext uri="{FF2B5EF4-FFF2-40B4-BE49-F238E27FC236}">
                <a16:creationId xmlns:a16="http://schemas.microsoft.com/office/drawing/2014/main" id="{5502E0CE-53AA-6F62-25B2-33D8F3A311EB}"/>
              </a:ext>
            </a:extLst>
          </p:cNvPr>
          <p:cNvSpPr txBox="1">
            <a:spLocks/>
          </p:cNvSpPr>
          <p:nvPr/>
        </p:nvSpPr>
        <p:spPr>
          <a:xfrm>
            <a:off x="3785491" y="2976671"/>
            <a:ext cx="2989351" cy="44758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lumMod val="95000"/>
                  </a:schemeClr>
                </a:solidFill>
                <a:latin typeface="+mn-lt"/>
              </a:rPr>
              <a:t>TTC-2019 at TRIUMF</a:t>
            </a:r>
          </a:p>
        </p:txBody>
      </p:sp>
      <p:sp>
        <p:nvSpPr>
          <p:cNvPr id="20" name="Title 1">
            <a:extLst>
              <a:ext uri="{FF2B5EF4-FFF2-40B4-BE49-F238E27FC236}">
                <a16:creationId xmlns:a16="http://schemas.microsoft.com/office/drawing/2014/main" id="{2815DFAD-A5FE-F410-8390-D9F468818F73}"/>
              </a:ext>
            </a:extLst>
          </p:cNvPr>
          <p:cNvSpPr txBox="1">
            <a:spLocks/>
          </p:cNvSpPr>
          <p:nvPr/>
        </p:nvSpPr>
        <p:spPr>
          <a:xfrm>
            <a:off x="9451324" y="2902528"/>
            <a:ext cx="2740676" cy="45091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lumMod val="95000"/>
                  </a:schemeClr>
                </a:solidFill>
                <a:latin typeface="+mn-lt"/>
              </a:rPr>
              <a:t>TTC-2020 at CERN</a:t>
            </a:r>
          </a:p>
        </p:txBody>
      </p:sp>
      <p:sp>
        <p:nvSpPr>
          <p:cNvPr id="21" name="Title 1">
            <a:extLst>
              <a:ext uri="{FF2B5EF4-FFF2-40B4-BE49-F238E27FC236}">
                <a16:creationId xmlns:a16="http://schemas.microsoft.com/office/drawing/2014/main" id="{9B147FDD-5A89-5D29-A38E-53C8F47FC883}"/>
              </a:ext>
            </a:extLst>
          </p:cNvPr>
          <p:cNvSpPr txBox="1">
            <a:spLocks/>
          </p:cNvSpPr>
          <p:nvPr/>
        </p:nvSpPr>
        <p:spPr>
          <a:xfrm>
            <a:off x="5622647" y="3320774"/>
            <a:ext cx="6458712" cy="29871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FF0000"/>
                </a:solidFill>
                <a:latin typeface="+mn-lt"/>
              </a:rPr>
              <a:t>Now, </a:t>
            </a:r>
            <a:r>
              <a:rPr lang="en-US" sz="4000" dirty="0">
                <a:solidFill>
                  <a:srgbClr val="0070C0"/>
                </a:solidFill>
                <a:latin typeface="+mn-lt"/>
              </a:rPr>
              <a:t>TTC-2022 at Aomori</a:t>
            </a:r>
          </a:p>
          <a:p>
            <a:r>
              <a:rPr lang="en-US" sz="4000" dirty="0">
                <a:solidFill>
                  <a:srgbClr val="0070C0"/>
                </a:solidFill>
                <a:latin typeface="+mn-lt"/>
              </a:rPr>
              <a:t>is an </a:t>
            </a:r>
            <a:r>
              <a:rPr lang="en-US" sz="4000" b="1" dirty="0">
                <a:solidFill>
                  <a:srgbClr val="FF0000"/>
                </a:solidFill>
                <a:latin typeface="+mn-lt"/>
              </a:rPr>
              <a:t>in-person</a:t>
            </a:r>
            <a:r>
              <a:rPr lang="en-US" sz="4000" dirty="0">
                <a:solidFill>
                  <a:srgbClr val="0070C0"/>
                </a:solidFill>
                <a:latin typeface="+mn-lt"/>
              </a:rPr>
              <a:t> meeting</a:t>
            </a:r>
          </a:p>
          <a:p>
            <a:r>
              <a:rPr lang="en-US" sz="4000" dirty="0">
                <a:solidFill>
                  <a:srgbClr val="0070C0"/>
                </a:solidFill>
                <a:latin typeface="+mn-lt"/>
              </a:rPr>
              <a:t>with </a:t>
            </a:r>
            <a:r>
              <a:rPr lang="en-US" sz="4000" b="1" dirty="0">
                <a:solidFill>
                  <a:srgbClr val="FF0000"/>
                </a:solidFill>
                <a:latin typeface="+mn-lt"/>
              </a:rPr>
              <a:t>face-to-face</a:t>
            </a:r>
            <a:r>
              <a:rPr lang="en-US" sz="4000" dirty="0">
                <a:solidFill>
                  <a:srgbClr val="0070C0"/>
                </a:solidFill>
                <a:latin typeface="+mn-lt"/>
              </a:rPr>
              <a:t> discussions,</a:t>
            </a:r>
          </a:p>
          <a:p>
            <a:r>
              <a:rPr lang="en-US" sz="3200" dirty="0">
                <a:solidFill>
                  <a:srgbClr val="0070C0"/>
                </a:solidFill>
                <a:latin typeface="+mn-lt"/>
              </a:rPr>
              <a:t>(</a:t>
            </a:r>
            <a:r>
              <a:rPr lang="en-US" sz="3200" dirty="0">
                <a:solidFill>
                  <a:schemeClr val="accent2">
                    <a:lumMod val="60000"/>
                    <a:lumOff val="40000"/>
                  </a:schemeClr>
                </a:solidFill>
                <a:latin typeface="+mn-lt"/>
              </a:rPr>
              <a:t>in a small meeting room </a:t>
            </a:r>
          </a:p>
          <a:p>
            <a:r>
              <a:rPr lang="en-US" sz="3200" dirty="0">
                <a:solidFill>
                  <a:schemeClr val="accent2">
                    <a:lumMod val="60000"/>
                    <a:lumOff val="40000"/>
                  </a:schemeClr>
                </a:solidFill>
                <a:latin typeface="+mn-lt"/>
              </a:rPr>
              <a:t>without microphone</a:t>
            </a:r>
            <a:r>
              <a:rPr lang="en-US" sz="3200" dirty="0">
                <a:solidFill>
                  <a:srgbClr val="0070C0"/>
                </a:solidFill>
                <a:latin typeface="+mn-lt"/>
              </a:rPr>
              <a:t>.)</a:t>
            </a:r>
          </a:p>
        </p:txBody>
      </p:sp>
    </p:spTree>
    <p:extLst>
      <p:ext uri="{BB962C8B-B14F-4D97-AF65-F5344CB8AC3E}">
        <p14:creationId xmlns:p14="http://schemas.microsoft.com/office/powerpoint/2010/main" val="2930400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コネクタ 17">
            <a:extLst>
              <a:ext uri="{FF2B5EF4-FFF2-40B4-BE49-F238E27FC236}">
                <a16:creationId xmlns:a16="http://schemas.microsoft.com/office/drawing/2014/main" id="{12B1D762-EF4F-D08A-E992-84DCC7CAB954}"/>
              </a:ext>
            </a:extLst>
          </p:cNvPr>
          <p:cNvCxnSpPr>
            <a:cxnSpLocks/>
          </p:cNvCxnSpPr>
          <p:nvPr/>
        </p:nvCxnSpPr>
        <p:spPr>
          <a:xfrm>
            <a:off x="2631693" y="1501492"/>
            <a:ext cx="7742758" cy="0"/>
          </a:xfrm>
          <a:prstGeom prst="line">
            <a:avLst/>
          </a:prstGeom>
          <a:ln w="28575">
            <a:solidFill>
              <a:srgbClr val="1D50A1"/>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4" name="Date Placeholder 3">
            <a:extLst>
              <a:ext uri="{FF2B5EF4-FFF2-40B4-BE49-F238E27FC236}">
                <a16:creationId xmlns:a16="http://schemas.microsoft.com/office/drawing/2014/main" id="{2AF85AA0-33FF-4111-8736-A44EAA60F262}"/>
              </a:ext>
            </a:extLst>
          </p:cNvPr>
          <p:cNvSpPr>
            <a:spLocks noGrp="1"/>
          </p:cNvSpPr>
          <p:nvPr>
            <p:ph type="dt" sz="half" idx="2"/>
          </p:nvPr>
        </p:nvSpPr>
        <p:spPr/>
        <p:txBody>
          <a:bodyPr/>
          <a:lstStyle/>
          <a:p>
            <a:r>
              <a:rPr lang="en-US" altLang="ja-JP"/>
              <a:t>Eiji Kako (KEK, Japan)</a:t>
            </a:r>
            <a:endParaRPr lang="en-US" sz="1200" dirty="0"/>
          </a:p>
        </p:txBody>
      </p:sp>
      <p:sp>
        <p:nvSpPr>
          <p:cNvPr id="5" name="Footer Placeholder 4">
            <a:extLst>
              <a:ext uri="{FF2B5EF4-FFF2-40B4-BE49-F238E27FC236}">
                <a16:creationId xmlns:a16="http://schemas.microsoft.com/office/drawing/2014/main" id="{A6988FBE-A93B-493F-AAB4-8C96F3974BA6}"/>
              </a:ext>
            </a:extLst>
          </p:cNvPr>
          <p:cNvSpPr>
            <a:spLocks noGrp="1"/>
          </p:cNvSpPr>
          <p:nvPr>
            <p:ph type="ftr" sz="quarter" idx="3"/>
          </p:nvPr>
        </p:nvSpPr>
        <p:spPr/>
        <p:txBody>
          <a:bodyPr/>
          <a:lstStyle/>
          <a:p>
            <a:pPr algn="ctr"/>
            <a:r>
              <a:rPr lang="en-US"/>
              <a:t>TTC2022-Aomori, 2022 October 11th</a:t>
            </a:r>
            <a:endParaRPr lang="en-US" dirty="0"/>
          </a:p>
        </p:txBody>
      </p:sp>
      <p:sp>
        <p:nvSpPr>
          <p:cNvPr id="6" name="Slide Number Placeholder 5">
            <a:extLst>
              <a:ext uri="{FF2B5EF4-FFF2-40B4-BE49-F238E27FC236}">
                <a16:creationId xmlns:a16="http://schemas.microsoft.com/office/drawing/2014/main" id="{46E975EA-3C62-47E8-B821-C2709702DCF5}"/>
              </a:ext>
            </a:extLst>
          </p:cNvPr>
          <p:cNvSpPr>
            <a:spLocks noGrp="1"/>
          </p:cNvSpPr>
          <p:nvPr>
            <p:ph type="sldNum" sz="quarter" idx="4"/>
          </p:nvPr>
        </p:nvSpPr>
        <p:spPr/>
        <p:txBody>
          <a:bodyPr/>
          <a:lstStyle/>
          <a:p>
            <a:pPr algn="r"/>
            <a:fld id="{48F63A3B-78C7-47BE-AE5E-E10140E04643}" type="slidenum">
              <a:rPr lang="en-US" smtClean="0"/>
              <a:pPr algn="r"/>
              <a:t>4</a:t>
            </a:fld>
            <a:endParaRPr lang="en-US" dirty="0"/>
          </a:p>
        </p:txBody>
      </p:sp>
      <p:cxnSp>
        <p:nvCxnSpPr>
          <p:cNvPr id="11" name="直線コネクタ 10">
            <a:extLst>
              <a:ext uri="{FF2B5EF4-FFF2-40B4-BE49-F238E27FC236}">
                <a16:creationId xmlns:a16="http://schemas.microsoft.com/office/drawing/2014/main" id="{5D73BB68-BAB0-4D44-AA29-90821EA67BF0}"/>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AEE27742-2B3A-453C-ABDD-CB591D514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図 1" descr="港に停泊した船&#10;&#10;低い精度で自動的に生成された説明">
            <a:extLst>
              <a:ext uri="{FF2B5EF4-FFF2-40B4-BE49-F238E27FC236}">
                <a16:creationId xmlns:a16="http://schemas.microsoft.com/office/drawing/2014/main" id="{6A897022-4D86-0341-07D2-EF3B4CA52302}"/>
              </a:ext>
            </a:extLst>
          </p:cNvPr>
          <p:cNvPicPr>
            <a:picLocks noChangeAspect="1"/>
          </p:cNvPicPr>
          <p:nvPr/>
        </p:nvPicPr>
        <p:blipFill>
          <a:blip r:embed="rId3"/>
          <a:stretch>
            <a:fillRect/>
          </a:stretch>
        </p:blipFill>
        <p:spPr>
          <a:xfrm>
            <a:off x="1817549" y="0"/>
            <a:ext cx="1362437" cy="956430"/>
          </a:xfrm>
          <a:prstGeom prst="rect">
            <a:avLst/>
          </a:prstGeom>
        </p:spPr>
      </p:pic>
      <p:sp>
        <p:nvSpPr>
          <p:cNvPr id="3" name="Title 1">
            <a:extLst>
              <a:ext uri="{FF2B5EF4-FFF2-40B4-BE49-F238E27FC236}">
                <a16:creationId xmlns:a16="http://schemas.microsoft.com/office/drawing/2014/main" id="{17DF4BAF-8AD1-C7DE-FC0B-C30FC29C1216}"/>
              </a:ext>
            </a:extLst>
          </p:cNvPr>
          <p:cNvSpPr txBox="1">
            <a:spLocks/>
          </p:cNvSpPr>
          <p:nvPr/>
        </p:nvSpPr>
        <p:spPr>
          <a:xfrm>
            <a:off x="3179986" y="136525"/>
            <a:ext cx="6166062" cy="7100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mn-lt"/>
              </a:rPr>
              <a:t>Number of participants in TTC</a:t>
            </a:r>
          </a:p>
        </p:txBody>
      </p:sp>
      <p:pic>
        <p:nvPicPr>
          <p:cNvPr id="8" name="図 7" descr="グラフ, 棒グラフ&#10;&#10;自動的に生成された説明">
            <a:extLst>
              <a:ext uri="{FF2B5EF4-FFF2-40B4-BE49-F238E27FC236}">
                <a16:creationId xmlns:a16="http://schemas.microsoft.com/office/drawing/2014/main" id="{F457D221-7FE6-65B3-09EC-3871521FA80D}"/>
              </a:ext>
            </a:extLst>
          </p:cNvPr>
          <p:cNvPicPr>
            <a:picLocks noChangeAspect="1"/>
          </p:cNvPicPr>
          <p:nvPr/>
        </p:nvPicPr>
        <p:blipFill>
          <a:blip r:embed="rId4"/>
          <a:stretch>
            <a:fillRect/>
          </a:stretch>
        </p:blipFill>
        <p:spPr>
          <a:xfrm>
            <a:off x="1900154" y="2130840"/>
            <a:ext cx="6812362" cy="4096945"/>
          </a:xfrm>
          <a:prstGeom prst="rect">
            <a:avLst/>
          </a:prstGeom>
        </p:spPr>
      </p:pic>
      <p:sp>
        <p:nvSpPr>
          <p:cNvPr id="20" name="テキスト ボックス 19">
            <a:extLst>
              <a:ext uri="{FF2B5EF4-FFF2-40B4-BE49-F238E27FC236}">
                <a16:creationId xmlns:a16="http://schemas.microsoft.com/office/drawing/2014/main" id="{5E0EDBA4-85DE-CC8C-6E22-44A78C8E0EAA}"/>
              </a:ext>
            </a:extLst>
          </p:cNvPr>
          <p:cNvSpPr txBox="1"/>
          <p:nvPr/>
        </p:nvSpPr>
        <p:spPr>
          <a:xfrm>
            <a:off x="2100505" y="1274832"/>
            <a:ext cx="601448" cy="400110"/>
          </a:xfrm>
          <a:prstGeom prst="rect">
            <a:avLst/>
          </a:prstGeom>
          <a:noFill/>
        </p:spPr>
        <p:txBody>
          <a:bodyPr wrap="square" rtlCol="0">
            <a:spAutoFit/>
          </a:bodyPr>
          <a:lstStyle/>
          <a:p>
            <a:pPr algn="ctr"/>
            <a:r>
              <a:rPr kumimoji="1" lang="en-US" altLang="ja-JP" sz="2000" b="1" dirty="0"/>
              <a:t>250</a:t>
            </a:r>
          </a:p>
        </p:txBody>
      </p:sp>
      <p:sp>
        <p:nvSpPr>
          <p:cNvPr id="22" name="テキスト ボックス 21">
            <a:extLst>
              <a:ext uri="{FF2B5EF4-FFF2-40B4-BE49-F238E27FC236}">
                <a16:creationId xmlns:a16="http://schemas.microsoft.com/office/drawing/2014/main" id="{B86D4798-43B2-0AAB-F835-F8AA61679C06}"/>
              </a:ext>
            </a:extLst>
          </p:cNvPr>
          <p:cNvSpPr txBox="1"/>
          <p:nvPr/>
        </p:nvSpPr>
        <p:spPr>
          <a:xfrm>
            <a:off x="7507766" y="5932213"/>
            <a:ext cx="733195" cy="338554"/>
          </a:xfrm>
          <a:prstGeom prst="rect">
            <a:avLst/>
          </a:prstGeom>
          <a:solidFill>
            <a:schemeClr val="bg1"/>
          </a:solidFill>
        </p:spPr>
        <p:txBody>
          <a:bodyPr wrap="square" rtlCol="0">
            <a:spAutoFit/>
          </a:bodyPr>
          <a:lstStyle/>
          <a:p>
            <a:pPr algn="ctr"/>
            <a:r>
              <a:rPr kumimoji="1" lang="en-US" altLang="ja-JP" sz="1600" b="1" dirty="0"/>
              <a:t>CERN</a:t>
            </a:r>
          </a:p>
        </p:txBody>
      </p:sp>
      <p:cxnSp>
        <p:nvCxnSpPr>
          <p:cNvPr id="13" name="直線コネクタ 12">
            <a:extLst>
              <a:ext uri="{FF2B5EF4-FFF2-40B4-BE49-F238E27FC236}">
                <a16:creationId xmlns:a16="http://schemas.microsoft.com/office/drawing/2014/main" id="{CB975843-D1D1-48C8-9CFC-82BB1A51C7A7}"/>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F55A70B0-4199-6CE3-E54C-A91DEB7353B9}"/>
              </a:ext>
            </a:extLst>
          </p:cNvPr>
          <p:cNvSpPr txBox="1"/>
          <p:nvPr/>
        </p:nvSpPr>
        <p:spPr>
          <a:xfrm>
            <a:off x="8085853" y="5712584"/>
            <a:ext cx="667320" cy="338554"/>
          </a:xfrm>
          <a:prstGeom prst="rect">
            <a:avLst/>
          </a:prstGeom>
          <a:solidFill>
            <a:schemeClr val="bg1"/>
          </a:solidFill>
        </p:spPr>
        <p:txBody>
          <a:bodyPr wrap="square" rtlCol="0">
            <a:spAutoFit/>
          </a:bodyPr>
          <a:lstStyle/>
          <a:p>
            <a:pPr algn="ctr"/>
            <a:r>
              <a:rPr kumimoji="1" lang="en-US" altLang="ja-JP" sz="1600" b="1" dirty="0">
                <a:solidFill>
                  <a:srgbClr val="FF0000"/>
                </a:solidFill>
              </a:rPr>
              <a:t>DESY</a:t>
            </a:r>
          </a:p>
        </p:txBody>
      </p:sp>
      <p:sp>
        <p:nvSpPr>
          <p:cNvPr id="23" name="テキスト ボックス 22">
            <a:extLst>
              <a:ext uri="{FF2B5EF4-FFF2-40B4-BE49-F238E27FC236}">
                <a16:creationId xmlns:a16="http://schemas.microsoft.com/office/drawing/2014/main" id="{77259291-C027-C245-2E07-37789FF0AA1D}"/>
              </a:ext>
            </a:extLst>
          </p:cNvPr>
          <p:cNvSpPr txBox="1"/>
          <p:nvPr/>
        </p:nvSpPr>
        <p:spPr>
          <a:xfrm>
            <a:off x="8647400" y="5712583"/>
            <a:ext cx="522515" cy="584775"/>
          </a:xfrm>
          <a:prstGeom prst="rect">
            <a:avLst/>
          </a:prstGeom>
          <a:noFill/>
        </p:spPr>
        <p:txBody>
          <a:bodyPr wrap="none" rtlCol="0">
            <a:spAutoFit/>
          </a:bodyPr>
          <a:lstStyle/>
          <a:p>
            <a:pPr algn="ctr"/>
            <a:r>
              <a:rPr kumimoji="1" lang="en-US" altLang="ja-JP" sz="1600" b="1" dirty="0">
                <a:solidFill>
                  <a:srgbClr val="FF0000"/>
                </a:solidFill>
              </a:rPr>
              <a:t>QST</a:t>
            </a:r>
          </a:p>
          <a:p>
            <a:pPr algn="ctr"/>
            <a:r>
              <a:rPr kumimoji="1" lang="en-US" altLang="ja-JP" sz="1600" b="1" dirty="0">
                <a:solidFill>
                  <a:srgbClr val="FF0000"/>
                </a:solidFill>
              </a:rPr>
              <a:t>KEK</a:t>
            </a:r>
          </a:p>
        </p:txBody>
      </p:sp>
      <p:sp>
        <p:nvSpPr>
          <p:cNvPr id="24" name="テキスト ボックス 23">
            <a:extLst>
              <a:ext uri="{FF2B5EF4-FFF2-40B4-BE49-F238E27FC236}">
                <a16:creationId xmlns:a16="http://schemas.microsoft.com/office/drawing/2014/main" id="{42C4E0B0-0D42-441E-94A5-C65CBE608019}"/>
              </a:ext>
            </a:extLst>
          </p:cNvPr>
          <p:cNvSpPr txBox="1"/>
          <p:nvPr/>
        </p:nvSpPr>
        <p:spPr>
          <a:xfrm>
            <a:off x="9163040" y="2256267"/>
            <a:ext cx="601447" cy="584775"/>
          </a:xfrm>
          <a:prstGeom prst="rect">
            <a:avLst/>
          </a:prstGeom>
          <a:noFill/>
        </p:spPr>
        <p:txBody>
          <a:bodyPr wrap="none" rtlCol="0">
            <a:spAutoFit/>
          </a:bodyPr>
          <a:lstStyle/>
          <a:p>
            <a:pPr algn="ctr"/>
            <a:r>
              <a:rPr kumimoji="1" lang="en-US" altLang="ja-JP" sz="1600" b="1" dirty="0"/>
              <a:t>2022</a:t>
            </a:r>
          </a:p>
          <a:p>
            <a:pPr algn="ctr"/>
            <a:r>
              <a:rPr kumimoji="1" lang="en-US" altLang="ja-JP" sz="1600" b="1" dirty="0"/>
              <a:t>Oct.</a:t>
            </a:r>
            <a:endParaRPr kumimoji="1" lang="ja-JP" altLang="en-US" sz="1600" b="1" dirty="0"/>
          </a:p>
        </p:txBody>
      </p:sp>
      <p:cxnSp>
        <p:nvCxnSpPr>
          <p:cNvPr id="26" name="直線コネクタ 25">
            <a:extLst>
              <a:ext uri="{FF2B5EF4-FFF2-40B4-BE49-F238E27FC236}">
                <a16:creationId xmlns:a16="http://schemas.microsoft.com/office/drawing/2014/main" id="{FB2F2610-B6CD-0EAE-F4DF-268343D22F78}"/>
              </a:ext>
            </a:extLst>
          </p:cNvPr>
          <p:cNvCxnSpPr>
            <a:cxnSpLocks/>
          </p:cNvCxnSpPr>
          <p:nvPr/>
        </p:nvCxnSpPr>
        <p:spPr>
          <a:xfrm>
            <a:off x="8171132" y="5698264"/>
            <a:ext cx="2203319" cy="0"/>
          </a:xfrm>
          <a:prstGeom prst="line">
            <a:avLst/>
          </a:prstGeom>
          <a:ln w="28575">
            <a:solidFill>
              <a:srgbClr val="1D50A1"/>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14" name="正方形/長方形 13">
            <a:extLst>
              <a:ext uri="{FF2B5EF4-FFF2-40B4-BE49-F238E27FC236}">
                <a16:creationId xmlns:a16="http://schemas.microsoft.com/office/drawing/2014/main" id="{7C345AEB-0953-0634-04F9-A27FEB26DD81}"/>
              </a:ext>
            </a:extLst>
          </p:cNvPr>
          <p:cNvSpPr/>
          <p:nvPr/>
        </p:nvSpPr>
        <p:spPr>
          <a:xfrm>
            <a:off x="9236456" y="3741234"/>
            <a:ext cx="388571" cy="1957030"/>
          </a:xfrm>
          <a:prstGeom prst="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2C7075F-3E58-5456-B18A-7B82CAAA5E7D}"/>
              </a:ext>
            </a:extLst>
          </p:cNvPr>
          <p:cNvSpPr/>
          <p:nvPr/>
        </p:nvSpPr>
        <p:spPr>
          <a:xfrm>
            <a:off x="8714374" y="1304693"/>
            <a:ext cx="388571" cy="4393571"/>
          </a:xfrm>
          <a:prstGeom prst="rect">
            <a:avLst/>
          </a:prstGeom>
          <a:solidFill>
            <a:srgbClr val="00B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7AA59D6-C056-E22E-D74E-288975583F8C}"/>
              </a:ext>
            </a:extLst>
          </p:cNvPr>
          <p:cNvSpPr/>
          <p:nvPr/>
        </p:nvSpPr>
        <p:spPr>
          <a:xfrm>
            <a:off x="8192292" y="1221058"/>
            <a:ext cx="388571" cy="4477207"/>
          </a:xfrm>
          <a:prstGeom prst="rect">
            <a:avLst/>
          </a:prstGeom>
          <a:solidFill>
            <a:srgbClr val="00B050"/>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76862F12-33F4-FF86-8924-CD7D6579CFDB}"/>
              </a:ext>
            </a:extLst>
          </p:cNvPr>
          <p:cNvCxnSpPr/>
          <p:nvPr/>
        </p:nvCxnSpPr>
        <p:spPr>
          <a:xfrm>
            <a:off x="2641658" y="3638810"/>
            <a:ext cx="7242717" cy="0"/>
          </a:xfrm>
          <a:prstGeom prst="line">
            <a:avLst/>
          </a:prstGeom>
          <a:ln w="28575">
            <a:solidFill>
              <a:schemeClr val="accent2">
                <a:lumMod val="40000"/>
                <a:lumOff val="60000"/>
              </a:schemeClr>
            </a:solidFill>
            <a:prstDash val="sysDash"/>
            <a:headEnd type="none"/>
            <a:tailEnd type="none"/>
          </a:ln>
        </p:spPr>
        <p:style>
          <a:lnRef idx="3">
            <a:schemeClr val="accent2"/>
          </a:lnRef>
          <a:fillRef idx="0">
            <a:schemeClr val="accent2"/>
          </a:fillRef>
          <a:effectRef idx="2">
            <a:schemeClr val="accent2"/>
          </a:effectRef>
          <a:fontRef idx="minor">
            <a:schemeClr val="tx1"/>
          </a:fontRef>
        </p:style>
      </p:cxnSp>
      <p:sp>
        <p:nvSpPr>
          <p:cNvPr id="29" name="テキスト ボックス 28">
            <a:extLst>
              <a:ext uri="{FF2B5EF4-FFF2-40B4-BE49-F238E27FC236}">
                <a16:creationId xmlns:a16="http://schemas.microsoft.com/office/drawing/2014/main" id="{7CD67F49-0ED8-94DD-EDD8-CF0C5DC8443E}"/>
              </a:ext>
            </a:extLst>
          </p:cNvPr>
          <p:cNvSpPr txBox="1"/>
          <p:nvPr/>
        </p:nvSpPr>
        <p:spPr>
          <a:xfrm>
            <a:off x="9824583" y="3413546"/>
            <a:ext cx="601448" cy="400110"/>
          </a:xfrm>
          <a:prstGeom prst="rect">
            <a:avLst/>
          </a:prstGeom>
          <a:noFill/>
        </p:spPr>
        <p:txBody>
          <a:bodyPr wrap="square" rtlCol="0">
            <a:spAutoFit/>
          </a:bodyPr>
          <a:lstStyle/>
          <a:p>
            <a:pPr algn="ctr"/>
            <a:r>
              <a:rPr kumimoji="1" lang="en-US" altLang="ja-JP" sz="2000" b="1" dirty="0">
                <a:solidFill>
                  <a:schemeClr val="bg1">
                    <a:lumMod val="65000"/>
                  </a:schemeClr>
                </a:solidFill>
              </a:rPr>
              <a:t>125</a:t>
            </a:r>
          </a:p>
        </p:txBody>
      </p:sp>
      <p:sp>
        <p:nvSpPr>
          <p:cNvPr id="30" name="テキスト ボックス 29">
            <a:extLst>
              <a:ext uri="{FF2B5EF4-FFF2-40B4-BE49-F238E27FC236}">
                <a16:creationId xmlns:a16="http://schemas.microsoft.com/office/drawing/2014/main" id="{B0E1D440-7FA3-8720-9423-F9C83301E98C}"/>
              </a:ext>
            </a:extLst>
          </p:cNvPr>
          <p:cNvSpPr txBox="1"/>
          <p:nvPr/>
        </p:nvSpPr>
        <p:spPr>
          <a:xfrm>
            <a:off x="9178523" y="5733632"/>
            <a:ext cx="522515" cy="338554"/>
          </a:xfrm>
          <a:prstGeom prst="rect">
            <a:avLst/>
          </a:prstGeom>
          <a:noFill/>
        </p:spPr>
        <p:txBody>
          <a:bodyPr wrap="none" rtlCol="0">
            <a:spAutoFit/>
          </a:bodyPr>
          <a:lstStyle/>
          <a:p>
            <a:pPr algn="ctr"/>
            <a:r>
              <a:rPr kumimoji="1" lang="en-US" altLang="ja-JP" sz="1600" b="1" dirty="0"/>
              <a:t>QST</a:t>
            </a:r>
          </a:p>
        </p:txBody>
      </p:sp>
      <p:sp>
        <p:nvSpPr>
          <p:cNvPr id="16" name="テキスト ボックス 15">
            <a:extLst>
              <a:ext uri="{FF2B5EF4-FFF2-40B4-BE49-F238E27FC236}">
                <a16:creationId xmlns:a16="http://schemas.microsoft.com/office/drawing/2014/main" id="{D08B8001-8755-5AEC-C69C-42267A7C3DBA}"/>
              </a:ext>
            </a:extLst>
          </p:cNvPr>
          <p:cNvSpPr txBox="1"/>
          <p:nvPr/>
        </p:nvSpPr>
        <p:spPr>
          <a:xfrm>
            <a:off x="8607935" y="982445"/>
            <a:ext cx="601447" cy="584775"/>
          </a:xfrm>
          <a:prstGeom prst="rect">
            <a:avLst/>
          </a:prstGeom>
          <a:noFill/>
        </p:spPr>
        <p:txBody>
          <a:bodyPr wrap="none" rtlCol="0">
            <a:spAutoFit/>
          </a:bodyPr>
          <a:lstStyle/>
          <a:p>
            <a:pPr algn="ctr"/>
            <a:r>
              <a:rPr kumimoji="1" lang="en-US" altLang="ja-JP" sz="1600" b="1" dirty="0"/>
              <a:t>2022</a:t>
            </a:r>
          </a:p>
          <a:p>
            <a:pPr algn="ctr"/>
            <a:r>
              <a:rPr kumimoji="1" lang="en-US" altLang="ja-JP" sz="1600" b="1" dirty="0"/>
              <a:t>Jan.</a:t>
            </a:r>
            <a:endParaRPr kumimoji="1" lang="ja-JP" altLang="en-US" sz="1600" b="1" dirty="0"/>
          </a:p>
        </p:txBody>
      </p:sp>
      <p:sp>
        <p:nvSpPr>
          <p:cNvPr id="15" name="テキスト ボックス 14">
            <a:extLst>
              <a:ext uri="{FF2B5EF4-FFF2-40B4-BE49-F238E27FC236}">
                <a16:creationId xmlns:a16="http://schemas.microsoft.com/office/drawing/2014/main" id="{EC04610A-187C-01A9-2023-7FF66DF605F0}"/>
              </a:ext>
            </a:extLst>
          </p:cNvPr>
          <p:cNvSpPr txBox="1"/>
          <p:nvPr/>
        </p:nvSpPr>
        <p:spPr>
          <a:xfrm>
            <a:off x="8085853" y="916717"/>
            <a:ext cx="601447" cy="584775"/>
          </a:xfrm>
          <a:prstGeom prst="rect">
            <a:avLst/>
          </a:prstGeom>
          <a:noFill/>
        </p:spPr>
        <p:txBody>
          <a:bodyPr wrap="none" rtlCol="0">
            <a:spAutoFit/>
          </a:bodyPr>
          <a:lstStyle/>
          <a:p>
            <a:pPr algn="ctr"/>
            <a:r>
              <a:rPr kumimoji="1" lang="en-US" altLang="ja-JP" sz="1600" b="1" dirty="0"/>
              <a:t>2021</a:t>
            </a:r>
          </a:p>
          <a:p>
            <a:pPr algn="ctr"/>
            <a:r>
              <a:rPr kumimoji="1" lang="en-US" altLang="ja-JP" sz="1600" b="1" dirty="0"/>
              <a:t>Jan.</a:t>
            </a:r>
            <a:endParaRPr kumimoji="1" lang="ja-JP" altLang="en-US" sz="1600" b="1" dirty="0"/>
          </a:p>
        </p:txBody>
      </p:sp>
      <p:sp>
        <p:nvSpPr>
          <p:cNvPr id="31" name="Title 1">
            <a:extLst>
              <a:ext uri="{FF2B5EF4-FFF2-40B4-BE49-F238E27FC236}">
                <a16:creationId xmlns:a16="http://schemas.microsoft.com/office/drawing/2014/main" id="{5B2D735C-62A1-26E5-30A0-7C796EF6DF66}"/>
              </a:ext>
            </a:extLst>
          </p:cNvPr>
          <p:cNvSpPr txBox="1">
            <a:spLocks/>
          </p:cNvSpPr>
          <p:nvPr/>
        </p:nvSpPr>
        <p:spPr>
          <a:xfrm rot="16200000">
            <a:off x="465722" y="4029227"/>
            <a:ext cx="3115429" cy="300169"/>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latin typeface="+mn-lt"/>
              </a:rPr>
              <a:t>Number of participants</a:t>
            </a:r>
          </a:p>
        </p:txBody>
      </p:sp>
      <p:sp>
        <p:nvSpPr>
          <p:cNvPr id="32" name="テキスト ボックス 31">
            <a:extLst>
              <a:ext uri="{FF2B5EF4-FFF2-40B4-BE49-F238E27FC236}">
                <a16:creationId xmlns:a16="http://schemas.microsoft.com/office/drawing/2014/main" id="{0A8F82FF-AB20-9C60-2C22-BB5B60895B3A}"/>
              </a:ext>
            </a:extLst>
          </p:cNvPr>
          <p:cNvSpPr txBox="1"/>
          <p:nvPr/>
        </p:nvSpPr>
        <p:spPr>
          <a:xfrm>
            <a:off x="8241759" y="5084524"/>
            <a:ext cx="832279" cy="369332"/>
          </a:xfrm>
          <a:prstGeom prst="rect">
            <a:avLst/>
          </a:prstGeom>
          <a:solidFill>
            <a:schemeClr val="bg1"/>
          </a:solidFill>
        </p:spPr>
        <p:txBody>
          <a:bodyPr wrap="none" rtlCol="0">
            <a:spAutoFit/>
          </a:bodyPr>
          <a:lstStyle/>
          <a:p>
            <a:pPr algn="ctr"/>
            <a:r>
              <a:rPr kumimoji="1" lang="en-US" altLang="ja-JP" b="1" dirty="0">
                <a:solidFill>
                  <a:srgbClr val="FF0000"/>
                </a:solidFill>
              </a:rPr>
              <a:t>Virtual</a:t>
            </a:r>
          </a:p>
        </p:txBody>
      </p:sp>
      <p:sp>
        <p:nvSpPr>
          <p:cNvPr id="33" name="テキスト ボックス 32">
            <a:extLst>
              <a:ext uri="{FF2B5EF4-FFF2-40B4-BE49-F238E27FC236}">
                <a16:creationId xmlns:a16="http://schemas.microsoft.com/office/drawing/2014/main" id="{74BF6099-5CA7-FFA6-E6A2-9AA95288C534}"/>
              </a:ext>
            </a:extLst>
          </p:cNvPr>
          <p:cNvSpPr txBox="1"/>
          <p:nvPr/>
        </p:nvSpPr>
        <p:spPr>
          <a:xfrm>
            <a:off x="9563163" y="3837393"/>
            <a:ext cx="1204240" cy="400110"/>
          </a:xfrm>
          <a:prstGeom prst="rect">
            <a:avLst/>
          </a:prstGeom>
          <a:noFill/>
        </p:spPr>
        <p:txBody>
          <a:bodyPr wrap="none" rtlCol="0">
            <a:spAutoFit/>
          </a:bodyPr>
          <a:lstStyle/>
          <a:p>
            <a:pPr algn="ctr"/>
            <a:r>
              <a:rPr kumimoji="1" lang="en-US" altLang="ja-JP" sz="2000" b="1" dirty="0">
                <a:solidFill>
                  <a:srgbClr val="0070C0"/>
                </a:solidFill>
              </a:rPr>
              <a:t>In-person</a:t>
            </a:r>
          </a:p>
        </p:txBody>
      </p:sp>
    </p:spTree>
    <p:extLst>
      <p:ext uri="{BB962C8B-B14F-4D97-AF65-F5344CB8AC3E}">
        <p14:creationId xmlns:p14="http://schemas.microsoft.com/office/powerpoint/2010/main" val="3876657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グラフ 49">
            <a:extLst>
              <a:ext uri="{FF2B5EF4-FFF2-40B4-BE49-F238E27FC236}">
                <a16:creationId xmlns:a16="http://schemas.microsoft.com/office/drawing/2014/main" id="{209145B0-F6EC-2C02-FF3A-620948FF3AA6}"/>
              </a:ext>
            </a:extLst>
          </p:cNvPr>
          <p:cNvGraphicFramePr>
            <a:graphicFrameLocks/>
          </p:cNvGraphicFramePr>
          <p:nvPr>
            <p:extLst>
              <p:ext uri="{D42A27DB-BD31-4B8C-83A1-F6EECF244321}">
                <p14:modId xmlns:p14="http://schemas.microsoft.com/office/powerpoint/2010/main" val="3321317569"/>
              </p:ext>
            </p:extLst>
          </p:nvPr>
        </p:nvGraphicFramePr>
        <p:xfrm>
          <a:off x="5663554" y="1972552"/>
          <a:ext cx="6506271" cy="4298216"/>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a:extLst>
              <a:ext uri="{FF2B5EF4-FFF2-40B4-BE49-F238E27FC236}">
                <a16:creationId xmlns:a16="http://schemas.microsoft.com/office/drawing/2014/main" id="{174E9CEB-08A9-43B8-A23E-ABF28FAE3F86}"/>
              </a:ext>
            </a:extLst>
          </p:cNvPr>
          <p:cNvSpPr>
            <a:spLocks noGrp="1"/>
          </p:cNvSpPr>
          <p:nvPr>
            <p:ph type="dt" sz="half" idx="2"/>
          </p:nvPr>
        </p:nvSpPr>
        <p:spPr/>
        <p:txBody>
          <a:bodyPr/>
          <a:lstStyle/>
          <a:p>
            <a:r>
              <a:rPr lang="en-US" altLang="ja-JP"/>
              <a:t>Eiji Kako (KEK, Japan)</a:t>
            </a:r>
            <a:endParaRPr lang="en-US" sz="1200" dirty="0"/>
          </a:p>
        </p:txBody>
      </p:sp>
      <p:sp>
        <p:nvSpPr>
          <p:cNvPr id="5" name="Footer Placeholder 4">
            <a:extLst>
              <a:ext uri="{FF2B5EF4-FFF2-40B4-BE49-F238E27FC236}">
                <a16:creationId xmlns:a16="http://schemas.microsoft.com/office/drawing/2014/main" id="{B39AD172-FC50-4B20-994A-E8FD0A038CDA}"/>
              </a:ext>
            </a:extLst>
          </p:cNvPr>
          <p:cNvSpPr>
            <a:spLocks noGrp="1"/>
          </p:cNvSpPr>
          <p:nvPr>
            <p:ph type="ftr" sz="quarter" idx="3"/>
          </p:nvPr>
        </p:nvSpPr>
        <p:spPr/>
        <p:txBody>
          <a:bodyPr/>
          <a:lstStyle/>
          <a:p>
            <a:pPr algn="ctr"/>
            <a:r>
              <a:rPr lang="en-US"/>
              <a:t>TTC2022-Aomori, 2022 October 11th</a:t>
            </a:r>
            <a:endParaRPr lang="en-US" dirty="0"/>
          </a:p>
        </p:txBody>
      </p:sp>
      <p:sp>
        <p:nvSpPr>
          <p:cNvPr id="6" name="Slide Number Placeholder 5">
            <a:extLst>
              <a:ext uri="{FF2B5EF4-FFF2-40B4-BE49-F238E27FC236}">
                <a16:creationId xmlns:a16="http://schemas.microsoft.com/office/drawing/2014/main" id="{51179CCE-CB96-4FD3-9259-FF29D986B160}"/>
              </a:ext>
            </a:extLst>
          </p:cNvPr>
          <p:cNvSpPr>
            <a:spLocks noGrp="1"/>
          </p:cNvSpPr>
          <p:nvPr>
            <p:ph type="sldNum" sz="quarter" idx="4"/>
          </p:nvPr>
        </p:nvSpPr>
        <p:spPr/>
        <p:txBody>
          <a:bodyPr/>
          <a:lstStyle/>
          <a:p>
            <a:pPr algn="r"/>
            <a:fld id="{48F63A3B-78C7-47BE-AE5E-E10140E04643}" type="slidenum">
              <a:rPr lang="en-US" smtClean="0"/>
              <a:pPr algn="r"/>
              <a:t>5</a:t>
            </a:fld>
            <a:endParaRPr lang="en-US" dirty="0"/>
          </a:p>
        </p:txBody>
      </p:sp>
      <p:cxnSp>
        <p:nvCxnSpPr>
          <p:cNvPr id="11" name="直線コネクタ 10">
            <a:extLst>
              <a:ext uri="{FF2B5EF4-FFF2-40B4-BE49-F238E27FC236}">
                <a16:creationId xmlns:a16="http://schemas.microsoft.com/office/drawing/2014/main" id="{01F28F7A-588E-4E4E-B3B1-FB8BBF148E88}"/>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49B54B14-D13A-4BB8-BDD4-F66A0DAF4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a:extLst>
              <a:ext uri="{FF2B5EF4-FFF2-40B4-BE49-F238E27FC236}">
                <a16:creationId xmlns:a16="http://schemas.microsoft.com/office/drawing/2014/main" id="{4C99F30D-F601-48B2-83D2-F275EA317E2C}"/>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図 1" descr="港に停泊した船&#10;&#10;低い精度で自動的に生成された説明">
            <a:extLst>
              <a:ext uri="{FF2B5EF4-FFF2-40B4-BE49-F238E27FC236}">
                <a16:creationId xmlns:a16="http://schemas.microsoft.com/office/drawing/2014/main" id="{4A84B2F8-2F23-4A26-C4EA-EF35100CD7AD}"/>
              </a:ext>
            </a:extLst>
          </p:cNvPr>
          <p:cNvPicPr>
            <a:picLocks noChangeAspect="1"/>
          </p:cNvPicPr>
          <p:nvPr/>
        </p:nvPicPr>
        <p:blipFill>
          <a:blip r:embed="rId4"/>
          <a:stretch>
            <a:fillRect/>
          </a:stretch>
        </p:blipFill>
        <p:spPr>
          <a:xfrm>
            <a:off x="1817549" y="0"/>
            <a:ext cx="1362437" cy="956430"/>
          </a:xfrm>
          <a:prstGeom prst="rect">
            <a:avLst/>
          </a:prstGeom>
        </p:spPr>
      </p:pic>
      <p:sp>
        <p:nvSpPr>
          <p:cNvPr id="3" name="Title 1">
            <a:extLst>
              <a:ext uri="{FF2B5EF4-FFF2-40B4-BE49-F238E27FC236}">
                <a16:creationId xmlns:a16="http://schemas.microsoft.com/office/drawing/2014/main" id="{7E978C71-D98C-F1F7-2FDF-C0E015756B5D}"/>
              </a:ext>
            </a:extLst>
          </p:cNvPr>
          <p:cNvSpPr txBox="1">
            <a:spLocks/>
          </p:cNvSpPr>
          <p:nvPr/>
        </p:nvSpPr>
        <p:spPr>
          <a:xfrm>
            <a:off x="3177418" y="136525"/>
            <a:ext cx="6166062" cy="7100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mn-lt"/>
              </a:rPr>
              <a:t>Participants</a:t>
            </a:r>
            <a:r>
              <a:rPr lang="en-US" altLang="ja-JP" sz="3600" dirty="0">
                <a:latin typeface="+mn-lt"/>
              </a:rPr>
              <a:t> in TTC-2022 Aomori </a:t>
            </a:r>
            <a:endParaRPr lang="en-US" sz="3600" dirty="0">
              <a:latin typeface="+mn-lt"/>
            </a:endParaRPr>
          </a:p>
        </p:txBody>
      </p:sp>
      <p:sp>
        <p:nvSpPr>
          <p:cNvPr id="7" name="テキスト ボックス 6">
            <a:extLst>
              <a:ext uri="{FF2B5EF4-FFF2-40B4-BE49-F238E27FC236}">
                <a16:creationId xmlns:a16="http://schemas.microsoft.com/office/drawing/2014/main" id="{C834CFF8-B28A-4A3D-B745-06C3803BBFD2}"/>
              </a:ext>
            </a:extLst>
          </p:cNvPr>
          <p:cNvSpPr txBox="1"/>
          <p:nvPr/>
        </p:nvSpPr>
        <p:spPr>
          <a:xfrm>
            <a:off x="5668597" y="1150877"/>
            <a:ext cx="2389500" cy="830997"/>
          </a:xfrm>
          <a:prstGeom prst="rect">
            <a:avLst/>
          </a:prstGeom>
          <a:noFill/>
        </p:spPr>
        <p:txBody>
          <a:bodyPr wrap="none" rtlCol="0">
            <a:spAutoFit/>
          </a:bodyPr>
          <a:lstStyle/>
          <a:p>
            <a:pPr algn="ctr"/>
            <a:r>
              <a:rPr kumimoji="1" lang="en-US" altLang="ja-JP" sz="2400" b="1" dirty="0">
                <a:solidFill>
                  <a:srgbClr val="0070C0"/>
                </a:solidFill>
              </a:rPr>
              <a:t>Participants : 114</a:t>
            </a:r>
          </a:p>
          <a:p>
            <a:pPr algn="ctr"/>
            <a:r>
              <a:rPr kumimoji="1" lang="en-US" altLang="ja-JP" sz="2400" b="1" dirty="0">
                <a:solidFill>
                  <a:srgbClr val="0070C0"/>
                </a:solidFill>
              </a:rPr>
              <a:t>Countries   :  10</a:t>
            </a:r>
          </a:p>
        </p:txBody>
      </p:sp>
      <p:graphicFrame>
        <p:nvGraphicFramePr>
          <p:cNvPr id="8" name="グラフ 7">
            <a:extLst>
              <a:ext uri="{FF2B5EF4-FFF2-40B4-BE49-F238E27FC236}">
                <a16:creationId xmlns:a16="http://schemas.microsoft.com/office/drawing/2014/main" id="{A97E0426-4831-0B00-A51A-4E9B008E8D8C}"/>
              </a:ext>
            </a:extLst>
          </p:cNvPr>
          <p:cNvGraphicFramePr>
            <a:graphicFrameLocks/>
          </p:cNvGraphicFramePr>
          <p:nvPr>
            <p:extLst>
              <p:ext uri="{D42A27DB-BD31-4B8C-83A1-F6EECF244321}">
                <p14:modId xmlns:p14="http://schemas.microsoft.com/office/powerpoint/2010/main" val="960390174"/>
              </p:ext>
            </p:extLst>
          </p:nvPr>
        </p:nvGraphicFramePr>
        <p:xfrm>
          <a:off x="971646" y="1007380"/>
          <a:ext cx="4274827" cy="5177807"/>
        </p:xfrm>
        <a:graphic>
          <a:graphicData uri="http://schemas.openxmlformats.org/drawingml/2006/chart">
            <c:chart xmlns:c="http://schemas.openxmlformats.org/drawingml/2006/chart" xmlns:r="http://schemas.openxmlformats.org/officeDocument/2006/relationships" r:id="rId5"/>
          </a:graphicData>
        </a:graphic>
      </p:graphicFrame>
      <p:sp>
        <p:nvSpPr>
          <p:cNvPr id="9" name="テキスト ボックス 8">
            <a:extLst>
              <a:ext uri="{FF2B5EF4-FFF2-40B4-BE49-F238E27FC236}">
                <a16:creationId xmlns:a16="http://schemas.microsoft.com/office/drawing/2014/main" id="{8BDF720E-D418-09F0-7B67-0B7D0745163C}"/>
              </a:ext>
            </a:extLst>
          </p:cNvPr>
          <p:cNvSpPr txBox="1"/>
          <p:nvPr/>
        </p:nvSpPr>
        <p:spPr>
          <a:xfrm>
            <a:off x="499208" y="1264522"/>
            <a:ext cx="846274"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Japan</a:t>
            </a:r>
          </a:p>
        </p:txBody>
      </p:sp>
      <p:sp>
        <p:nvSpPr>
          <p:cNvPr id="10" name="テキスト ボックス 9">
            <a:extLst>
              <a:ext uri="{FF2B5EF4-FFF2-40B4-BE49-F238E27FC236}">
                <a16:creationId xmlns:a16="http://schemas.microsoft.com/office/drawing/2014/main" id="{F2356262-4814-6225-7B33-76F05789D223}"/>
              </a:ext>
            </a:extLst>
          </p:cNvPr>
          <p:cNvSpPr txBox="1"/>
          <p:nvPr/>
        </p:nvSpPr>
        <p:spPr>
          <a:xfrm>
            <a:off x="50828" y="1694645"/>
            <a:ext cx="1339868"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United States</a:t>
            </a:r>
          </a:p>
        </p:txBody>
      </p:sp>
      <p:sp>
        <p:nvSpPr>
          <p:cNvPr id="14" name="テキスト ボックス 13">
            <a:extLst>
              <a:ext uri="{FF2B5EF4-FFF2-40B4-BE49-F238E27FC236}">
                <a16:creationId xmlns:a16="http://schemas.microsoft.com/office/drawing/2014/main" id="{3178998B-7F9E-9196-F754-5CA6D678F586}"/>
              </a:ext>
            </a:extLst>
          </p:cNvPr>
          <p:cNvSpPr txBox="1"/>
          <p:nvPr/>
        </p:nvSpPr>
        <p:spPr>
          <a:xfrm>
            <a:off x="358327" y="2194241"/>
            <a:ext cx="974514"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Germany</a:t>
            </a:r>
          </a:p>
        </p:txBody>
      </p:sp>
      <p:sp>
        <p:nvSpPr>
          <p:cNvPr id="15" name="テキスト ボックス 14">
            <a:extLst>
              <a:ext uri="{FF2B5EF4-FFF2-40B4-BE49-F238E27FC236}">
                <a16:creationId xmlns:a16="http://schemas.microsoft.com/office/drawing/2014/main" id="{741CE480-2305-20F7-6BD2-69C963521C7C}"/>
              </a:ext>
            </a:extLst>
          </p:cNvPr>
          <p:cNvSpPr txBox="1"/>
          <p:nvPr/>
        </p:nvSpPr>
        <p:spPr>
          <a:xfrm>
            <a:off x="123348" y="2687990"/>
            <a:ext cx="1224159"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South Korea</a:t>
            </a:r>
          </a:p>
        </p:txBody>
      </p:sp>
      <p:sp>
        <p:nvSpPr>
          <p:cNvPr id="16" name="テキスト ボックス 15">
            <a:extLst>
              <a:ext uri="{FF2B5EF4-FFF2-40B4-BE49-F238E27FC236}">
                <a16:creationId xmlns:a16="http://schemas.microsoft.com/office/drawing/2014/main" id="{C002C7C9-FD57-0A18-D344-6933285AC64A}"/>
              </a:ext>
            </a:extLst>
          </p:cNvPr>
          <p:cNvSpPr txBox="1"/>
          <p:nvPr/>
        </p:nvSpPr>
        <p:spPr>
          <a:xfrm>
            <a:off x="498328" y="3135696"/>
            <a:ext cx="846274"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Italy</a:t>
            </a:r>
          </a:p>
        </p:txBody>
      </p:sp>
      <p:sp>
        <p:nvSpPr>
          <p:cNvPr id="17" name="テキスト ボックス 16">
            <a:extLst>
              <a:ext uri="{FF2B5EF4-FFF2-40B4-BE49-F238E27FC236}">
                <a16:creationId xmlns:a16="http://schemas.microsoft.com/office/drawing/2014/main" id="{632CF556-0F2C-6962-F8FB-B91915D2B20D}"/>
              </a:ext>
            </a:extLst>
          </p:cNvPr>
          <p:cNvSpPr txBox="1"/>
          <p:nvPr/>
        </p:nvSpPr>
        <p:spPr>
          <a:xfrm>
            <a:off x="498328" y="3583675"/>
            <a:ext cx="846274"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France</a:t>
            </a:r>
          </a:p>
        </p:txBody>
      </p:sp>
      <p:sp>
        <p:nvSpPr>
          <p:cNvPr id="18" name="テキスト ボックス 17">
            <a:extLst>
              <a:ext uri="{FF2B5EF4-FFF2-40B4-BE49-F238E27FC236}">
                <a16:creationId xmlns:a16="http://schemas.microsoft.com/office/drawing/2014/main" id="{8B8F504A-F909-D017-1FE9-254E13174AF3}"/>
              </a:ext>
            </a:extLst>
          </p:cNvPr>
          <p:cNvSpPr txBox="1"/>
          <p:nvPr/>
        </p:nvSpPr>
        <p:spPr>
          <a:xfrm>
            <a:off x="498328" y="4060767"/>
            <a:ext cx="846274"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Canada</a:t>
            </a:r>
          </a:p>
        </p:txBody>
      </p:sp>
      <p:sp>
        <p:nvSpPr>
          <p:cNvPr id="19" name="テキスト ボックス 18">
            <a:extLst>
              <a:ext uri="{FF2B5EF4-FFF2-40B4-BE49-F238E27FC236}">
                <a16:creationId xmlns:a16="http://schemas.microsoft.com/office/drawing/2014/main" id="{E5C3A066-6D4A-AC30-6545-E2031C836647}"/>
              </a:ext>
            </a:extLst>
          </p:cNvPr>
          <p:cNvSpPr txBox="1"/>
          <p:nvPr/>
        </p:nvSpPr>
        <p:spPr>
          <a:xfrm>
            <a:off x="393269" y="4533442"/>
            <a:ext cx="939572"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Sweden</a:t>
            </a:r>
          </a:p>
        </p:txBody>
      </p:sp>
      <p:sp>
        <p:nvSpPr>
          <p:cNvPr id="20" name="テキスト ボックス 19">
            <a:extLst>
              <a:ext uri="{FF2B5EF4-FFF2-40B4-BE49-F238E27FC236}">
                <a16:creationId xmlns:a16="http://schemas.microsoft.com/office/drawing/2014/main" id="{64581CE7-AD5E-3FE5-BF6B-F96C1BE98E0C}"/>
              </a:ext>
            </a:extLst>
          </p:cNvPr>
          <p:cNvSpPr txBox="1"/>
          <p:nvPr/>
        </p:nvSpPr>
        <p:spPr>
          <a:xfrm>
            <a:off x="208546" y="5006117"/>
            <a:ext cx="1174551"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Switzerland</a:t>
            </a:r>
          </a:p>
        </p:txBody>
      </p:sp>
      <p:sp>
        <p:nvSpPr>
          <p:cNvPr id="21" name="テキスト ボックス 20">
            <a:extLst>
              <a:ext uri="{FF2B5EF4-FFF2-40B4-BE49-F238E27FC236}">
                <a16:creationId xmlns:a16="http://schemas.microsoft.com/office/drawing/2014/main" id="{A026466C-5352-6316-089A-FF5FAD75AC7B}"/>
              </a:ext>
            </a:extLst>
          </p:cNvPr>
          <p:cNvSpPr txBox="1"/>
          <p:nvPr/>
        </p:nvSpPr>
        <p:spPr>
          <a:xfrm>
            <a:off x="439256" y="5484235"/>
            <a:ext cx="846274" cy="338554"/>
          </a:xfrm>
          <a:prstGeom prst="rect">
            <a:avLst/>
          </a:prstGeom>
          <a:solidFill>
            <a:schemeClr val="bg1"/>
          </a:solidFill>
        </p:spPr>
        <p:txBody>
          <a:bodyPr wrap="square" rtlCol="0">
            <a:spAutoFit/>
          </a:bodyPr>
          <a:lstStyle/>
          <a:p>
            <a:pPr algn="r"/>
            <a:r>
              <a:rPr kumimoji="1" lang="en-US" altLang="ja-JP" sz="1600" b="1" dirty="0">
                <a:solidFill>
                  <a:schemeClr val="accent1">
                    <a:lumMod val="60000"/>
                    <a:lumOff val="40000"/>
                  </a:schemeClr>
                </a:solidFill>
              </a:rPr>
              <a:t>China</a:t>
            </a:r>
          </a:p>
        </p:txBody>
      </p:sp>
      <p:sp>
        <p:nvSpPr>
          <p:cNvPr id="22" name="テキスト ボックス 21">
            <a:extLst>
              <a:ext uri="{FF2B5EF4-FFF2-40B4-BE49-F238E27FC236}">
                <a16:creationId xmlns:a16="http://schemas.microsoft.com/office/drawing/2014/main" id="{E9368988-008D-A4AD-493D-DC7F44DCE51E}"/>
              </a:ext>
            </a:extLst>
          </p:cNvPr>
          <p:cNvSpPr txBox="1"/>
          <p:nvPr/>
        </p:nvSpPr>
        <p:spPr>
          <a:xfrm>
            <a:off x="4497157" y="1235216"/>
            <a:ext cx="444352" cy="400110"/>
          </a:xfrm>
          <a:prstGeom prst="rect">
            <a:avLst/>
          </a:prstGeom>
          <a:noFill/>
        </p:spPr>
        <p:txBody>
          <a:bodyPr wrap="none" rtlCol="0">
            <a:spAutoFit/>
          </a:bodyPr>
          <a:lstStyle/>
          <a:p>
            <a:pPr algn="ctr"/>
            <a:r>
              <a:rPr kumimoji="1" lang="en-US" altLang="ja-JP" sz="2000" b="1" dirty="0">
                <a:solidFill>
                  <a:srgbClr val="0070C0"/>
                </a:solidFill>
              </a:rPr>
              <a:t>50</a:t>
            </a:r>
          </a:p>
        </p:txBody>
      </p:sp>
      <p:sp>
        <p:nvSpPr>
          <p:cNvPr id="23" name="テキスト ボックス 22">
            <a:extLst>
              <a:ext uri="{FF2B5EF4-FFF2-40B4-BE49-F238E27FC236}">
                <a16:creationId xmlns:a16="http://schemas.microsoft.com/office/drawing/2014/main" id="{B53E570A-BC80-08FF-60B1-49C304E6F1C0}"/>
              </a:ext>
            </a:extLst>
          </p:cNvPr>
          <p:cNvSpPr txBox="1"/>
          <p:nvPr/>
        </p:nvSpPr>
        <p:spPr>
          <a:xfrm>
            <a:off x="2989660" y="1694645"/>
            <a:ext cx="444352" cy="400110"/>
          </a:xfrm>
          <a:prstGeom prst="rect">
            <a:avLst/>
          </a:prstGeom>
          <a:noFill/>
        </p:spPr>
        <p:txBody>
          <a:bodyPr wrap="none" rtlCol="0">
            <a:spAutoFit/>
          </a:bodyPr>
          <a:lstStyle/>
          <a:p>
            <a:pPr algn="ctr"/>
            <a:r>
              <a:rPr kumimoji="1" lang="en-US" altLang="ja-JP" sz="2000" b="1" dirty="0">
                <a:solidFill>
                  <a:srgbClr val="0070C0"/>
                </a:solidFill>
              </a:rPr>
              <a:t>26</a:t>
            </a:r>
          </a:p>
        </p:txBody>
      </p:sp>
      <p:sp>
        <p:nvSpPr>
          <p:cNvPr id="24" name="テキスト ボックス 23">
            <a:extLst>
              <a:ext uri="{FF2B5EF4-FFF2-40B4-BE49-F238E27FC236}">
                <a16:creationId xmlns:a16="http://schemas.microsoft.com/office/drawing/2014/main" id="{33BF4636-DF8E-B0F5-44CC-E2056934A713}"/>
              </a:ext>
            </a:extLst>
          </p:cNvPr>
          <p:cNvSpPr txBox="1"/>
          <p:nvPr/>
        </p:nvSpPr>
        <p:spPr>
          <a:xfrm>
            <a:off x="2272048" y="2194241"/>
            <a:ext cx="444352" cy="400110"/>
          </a:xfrm>
          <a:prstGeom prst="rect">
            <a:avLst/>
          </a:prstGeom>
          <a:noFill/>
        </p:spPr>
        <p:txBody>
          <a:bodyPr wrap="none" rtlCol="0">
            <a:spAutoFit/>
          </a:bodyPr>
          <a:lstStyle/>
          <a:p>
            <a:pPr algn="ctr"/>
            <a:r>
              <a:rPr kumimoji="1" lang="en-US" altLang="ja-JP" sz="2000" b="1" dirty="0">
                <a:solidFill>
                  <a:srgbClr val="0070C0"/>
                </a:solidFill>
              </a:rPr>
              <a:t>14</a:t>
            </a:r>
          </a:p>
        </p:txBody>
      </p:sp>
      <p:sp>
        <p:nvSpPr>
          <p:cNvPr id="25" name="テキスト ボックス 24">
            <a:extLst>
              <a:ext uri="{FF2B5EF4-FFF2-40B4-BE49-F238E27FC236}">
                <a16:creationId xmlns:a16="http://schemas.microsoft.com/office/drawing/2014/main" id="{5AA9C33E-1135-4107-4C13-000E34360235}"/>
              </a:ext>
            </a:extLst>
          </p:cNvPr>
          <p:cNvSpPr txBox="1"/>
          <p:nvPr/>
        </p:nvSpPr>
        <p:spPr>
          <a:xfrm>
            <a:off x="2032840" y="2648096"/>
            <a:ext cx="314510" cy="400110"/>
          </a:xfrm>
          <a:prstGeom prst="rect">
            <a:avLst/>
          </a:prstGeom>
          <a:noFill/>
        </p:spPr>
        <p:txBody>
          <a:bodyPr wrap="none" rtlCol="0">
            <a:spAutoFit/>
          </a:bodyPr>
          <a:lstStyle/>
          <a:p>
            <a:pPr algn="ctr"/>
            <a:r>
              <a:rPr kumimoji="1" lang="en-US" altLang="ja-JP" sz="2000" b="1" dirty="0">
                <a:solidFill>
                  <a:srgbClr val="0070C0"/>
                </a:solidFill>
              </a:rPr>
              <a:t>9</a:t>
            </a:r>
          </a:p>
        </p:txBody>
      </p:sp>
      <p:sp>
        <p:nvSpPr>
          <p:cNvPr id="26" name="テキスト ボックス 25">
            <a:extLst>
              <a:ext uri="{FF2B5EF4-FFF2-40B4-BE49-F238E27FC236}">
                <a16:creationId xmlns:a16="http://schemas.microsoft.com/office/drawing/2014/main" id="{68D8F907-8259-DFC1-499D-41650F5BB43E}"/>
              </a:ext>
            </a:extLst>
          </p:cNvPr>
          <p:cNvSpPr txBox="1"/>
          <p:nvPr/>
        </p:nvSpPr>
        <p:spPr>
          <a:xfrm>
            <a:off x="1749922" y="3133787"/>
            <a:ext cx="314510" cy="400110"/>
          </a:xfrm>
          <a:prstGeom prst="rect">
            <a:avLst/>
          </a:prstGeom>
          <a:noFill/>
        </p:spPr>
        <p:txBody>
          <a:bodyPr wrap="none" rtlCol="0">
            <a:spAutoFit/>
          </a:bodyPr>
          <a:lstStyle/>
          <a:p>
            <a:pPr algn="ctr"/>
            <a:r>
              <a:rPr kumimoji="1" lang="en-US" altLang="ja-JP" sz="2000" b="1" dirty="0">
                <a:solidFill>
                  <a:srgbClr val="0070C0"/>
                </a:solidFill>
              </a:rPr>
              <a:t>5</a:t>
            </a:r>
          </a:p>
        </p:txBody>
      </p:sp>
      <p:sp>
        <p:nvSpPr>
          <p:cNvPr id="27" name="テキスト ボックス 26">
            <a:extLst>
              <a:ext uri="{FF2B5EF4-FFF2-40B4-BE49-F238E27FC236}">
                <a16:creationId xmlns:a16="http://schemas.microsoft.com/office/drawing/2014/main" id="{78F3E0E1-CE3F-79D4-003B-3A33C41F7E64}"/>
              </a:ext>
            </a:extLst>
          </p:cNvPr>
          <p:cNvSpPr txBox="1"/>
          <p:nvPr/>
        </p:nvSpPr>
        <p:spPr>
          <a:xfrm>
            <a:off x="1749922" y="3574193"/>
            <a:ext cx="314510" cy="400110"/>
          </a:xfrm>
          <a:prstGeom prst="rect">
            <a:avLst/>
          </a:prstGeom>
          <a:noFill/>
        </p:spPr>
        <p:txBody>
          <a:bodyPr wrap="none" rtlCol="0">
            <a:spAutoFit/>
          </a:bodyPr>
          <a:lstStyle/>
          <a:p>
            <a:pPr algn="ctr"/>
            <a:r>
              <a:rPr kumimoji="1" lang="en-US" altLang="ja-JP" sz="2000" b="1" dirty="0">
                <a:solidFill>
                  <a:srgbClr val="0070C0"/>
                </a:solidFill>
              </a:rPr>
              <a:t>4</a:t>
            </a:r>
          </a:p>
        </p:txBody>
      </p:sp>
      <p:sp>
        <p:nvSpPr>
          <p:cNvPr id="28" name="テキスト ボックス 27">
            <a:extLst>
              <a:ext uri="{FF2B5EF4-FFF2-40B4-BE49-F238E27FC236}">
                <a16:creationId xmlns:a16="http://schemas.microsoft.com/office/drawing/2014/main" id="{01AB0930-96E7-99D0-C51A-A6CCE1C737E8}"/>
              </a:ext>
            </a:extLst>
          </p:cNvPr>
          <p:cNvSpPr txBox="1"/>
          <p:nvPr/>
        </p:nvSpPr>
        <p:spPr>
          <a:xfrm>
            <a:off x="1749922" y="4059884"/>
            <a:ext cx="314510" cy="400110"/>
          </a:xfrm>
          <a:prstGeom prst="rect">
            <a:avLst/>
          </a:prstGeom>
          <a:noFill/>
        </p:spPr>
        <p:txBody>
          <a:bodyPr wrap="none" rtlCol="0">
            <a:spAutoFit/>
          </a:bodyPr>
          <a:lstStyle/>
          <a:p>
            <a:pPr algn="ctr"/>
            <a:r>
              <a:rPr kumimoji="1" lang="en-US" altLang="ja-JP" sz="2000" b="1" dirty="0">
                <a:solidFill>
                  <a:srgbClr val="0070C0"/>
                </a:solidFill>
              </a:rPr>
              <a:t>3</a:t>
            </a:r>
          </a:p>
        </p:txBody>
      </p:sp>
      <p:sp>
        <p:nvSpPr>
          <p:cNvPr id="29" name="テキスト ボックス 28">
            <a:extLst>
              <a:ext uri="{FF2B5EF4-FFF2-40B4-BE49-F238E27FC236}">
                <a16:creationId xmlns:a16="http://schemas.microsoft.com/office/drawing/2014/main" id="{F3864A63-02D2-3BD2-C940-B7F20A36F41E}"/>
              </a:ext>
            </a:extLst>
          </p:cNvPr>
          <p:cNvSpPr txBox="1"/>
          <p:nvPr/>
        </p:nvSpPr>
        <p:spPr>
          <a:xfrm>
            <a:off x="1749922" y="4545575"/>
            <a:ext cx="314510" cy="400110"/>
          </a:xfrm>
          <a:prstGeom prst="rect">
            <a:avLst/>
          </a:prstGeom>
          <a:noFill/>
        </p:spPr>
        <p:txBody>
          <a:bodyPr wrap="none" rtlCol="0">
            <a:spAutoFit/>
          </a:bodyPr>
          <a:lstStyle/>
          <a:p>
            <a:pPr algn="ctr"/>
            <a:r>
              <a:rPr kumimoji="1" lang="en-US" altLang="ja-JP" sz="2000" b="1" dirty="0">
                <a:solidFill>
                  <a:srgbClr val="0070C0"/>
                </a:solidFill>
              </a:rPr>
              <a:t>1</a:t>
            </a:r>
          </a:p>
        </p:txBody>
      </p:sp>
      <p:sp>
        <p:nvSpPr>
          <p:cNvPr id="30" name="テキスト ボックス 29">
            <a:extLst>
              <a:ext uri="{FF2B5EF4-FFF2-40B4-BE49-F238E27FC236}">
                <a16:creationId xmlns:a16="http://schemas.microsoft.com/office/drawing/2014/main" id="{4A4AA5A0-2E5F-2315-A26E-CA34A46DC5DE}"/>
              </a:ext>
            </a:extLst>
          </p:cNvPr>
          <p:cNvSpPr txBox="1"/>
          <p:nvPr/>
        </p:nvSpPr>
        <p:spPr>
          <a:xfrm>
            <a:off x="1749922" y="5006117"/>
            <a:ext cx="314510" cy="400110"/>
          </a:xfrm>
          <a:prstGeom prst="rect">
            <a:avLst/>
          </a:prstGeom>
          <a:noFill/>
        </p:spPr>
        <p:txBody>
          <a:bodyPr wrap="none" rtlCol="0">
            <a:spAutoFit/>
          </a:bodyPr>
          <a:lstStyle/>
          <a:p>
            <a:pPr algn="ctr"/>
            <a:r>
              <a:rPr kumimoji="1" lang="en-US" altLang="ja-JP" sz="2000" b="1" dirty="0">
                <a:solidFill>
                  <a:srgbClr val="0070C0"/>
                </a:solidFill>
              </a:rPr>
              <a:t>1</a:t>
            </a:r>
          </a:p>
        </p:txBody>
      </p:sp>
      <p:sp>
        <p:nvSpPr>
          <p:cNvPr id="31" name="テキスト ボックス 30">
            <a:extLst>
              <a:ext uri="{FF2B5EF4-FFF2-40B4-BE49-F238E27FC236}">
                <a16:creationId xmlns:a16="http://schemas.microsoft.com/office/drawing/2014/main" id="{8DB1714F-BB49-4C51-A77C-51B17AF1FDE9}"/>
              </a:ext>
            </a:extLst>
          </p:cNvPr>
          <p:cNvSpPr txBox="1"/>
          <p:nvPr/>
        </p:nvSpPr>
        <p:spPr>
          <a:xfrm>
            <a:off x="1749922" y="5453457"/>
            <a:ext cx="314510" cy="400110"/>
          </a:xfrm>
          <a:prstGeom prst="rect">
            <a:avLst/>
          </a:prstGeom>
          <a:noFill/>
        </p:spPr>
        <p:txBody>
          <a:bodyPr wrap="none" rtlCol="0">
            <a:spAutoFit/>
          </a:bodyPr>
          <a:lstStyle/>
          <a:p>
            <a:pPr algn="ctr"/>
            <a:r>
              <a:rPr kumimoji="1" lang="en-US" altLang="ja-JP" sz="2000" b="1" dirty="0">
                <a:solidFill>
                  <a:srgbClr val="0070C0"/>
                </a:solidFill>
              </a:rPr>
              <a:t>1</a:t>
            </a:r>
          </a:p>
        </p:txBody>
      </p:sp>
      <p:sp>
        <p:nvSpPr>
          <p:cNvPr id="33" name="テキスト ボックス 32">
            <a:extLst>
              <a:ext uri="{FF2B5EF4-FFF2-40B4-BE49-F238E27FC236}">
                <a16:creationId xmlns:a16="http://schemas.microsoft.com/office/drawing/2014/main" id="{366CF73D-C02A-A129-D5BF-C94293529758}"/>
              </a:ext>
            </a:extLst>
          </p:cNvPr>
          <p:cNvSpPr txBox="1"/>
          <p:nvPr/>
        </p:nvSpPr>
        <p:spPr>
          <a:xfrm>
            <a:off x="10029711" y="2155808"/>
            <a:ext cx="591830" cy="400110"/>
          </a:xfrm>
          <a:prstGeom prst="rect">
            <a:avLst/>
          </a:prstGeom>
          <a:noFill/>
        </p:spPr>
        <p:txBody>
          <a:bodyPr wrap="none" rtlCol="0">
            <a:spAutoFit/>
          </a:bodyPr>
          <a:lstStyle/>
          <a:p>
            <a:pPr algn="ctr"/>
            <a:r>
              <a:rPr kumimoji="1" lang="en-US" altLang="ja-JP" sz="2000" b="1" dirty="0">
                <a:solidFill>
                  <a:srgbClr val="0070C0"/>
                </a:solidFill>
              </a:rPr>
              <a:t>KEK</a:t>
            </a:r>
          </a:p>
        </p:txBody>
      </p:sp>
      <p:sp>
        <p:nvSpPr>
          <p:cNvPr id="34" name="テキスト ボックス 33">
            <a:extLst>
              <a:ext uri="{FF2B5EF4-FFF2-40B4-BE49-F238E27FC236}">
                <a16:creationId xmlns:a16="http://schemas.microsoft.com/office/drawing/2014/main" id="{A00EBA18-03B5-BB10-B0C0-B39DDAFEA32E}"/>
              </a:ext>
            </a:extLst>
          </p:cNvPr>
          <p:cNvSpPr txBox="1"/>
          <p:nvPr/>
        </p:nvSpPr>
        <p:spPr>
          <a:xfrm>
            <a:off x="10756207" y="3081966"/>
            <a:ext cx="606962" cy="400110"/>
          </a:xfrm>
          <a:prstGeom prst="rect">
            <a:avLst/>
          </a:prstGeom>
          <a:noFill/>
        </p:spPr>
        <p:txBody>
          <a:bodyPr wrap="none" rtlCol="0">
            <a:spAutoFit/>
          </a:bodyPr>
          <a:lstStyle/>
          <a:p>
            <a:pPr algn="ctr"/>
            <a:r>
              <a:rPr kumimoji="1" lang="en-US" altLang="ja-JP" sz="2000" b="1" dirty="0">
                <a:solidFill>
                  <a:srgbClr val="0070C0"/>
                </a:solidFill>
              </a:rPr>
              <a:t>QST</a:t>
            </a:r>
          </a:p>
        </p:txBody>
      </p:sp>
      <p:sp>
        <p:nvSpPr>
          <p:cNvPr id="35" name="テキスト ボックス 34">
            <a:extLst>
              <a:ext uri="{FF2B5EF4-FFF2-40B4-BE49-F238E27FC236}">
                <a16:creationId xmlns:a16="http://schemas.microsoft.com/office/drawing/2014/main" id="{9128BF56-1B44-8A81-4420-8F2E49EBBFAD}"/>
              </a:ext>
            </a:extLst>
          </p:cNvPr>
          <p:cNvSpPr txBox="1"/>
          <p:nvPr/>
        </p:nvSpPr>
        <p:spPr>
          <a:xfrm>
            <a:off x="10841129" y="3697844"/>
            <a:ext cx="832279" cy="400110"/>
          </a:xfrm>
          <a:prstGeom prst="rect">
            <a:avLst/>
          </a:prstGeom>
          <a:noFill/>
        </p:spPr>
        <p:txBody>
          <a:bodyPr wrap="none" rtlCol="0">
            <a:spAutoFit/>
          </a:bodyPr>
          <a:lstStyle/>
          <a:p>
            <a:pPr algn="ctr"/>
            <a:r>
              <a:rPr kumimoji="1" lang="en-US" altLang="ja-JP" sz="2000" b="1" dirty="0">
                <a:solidFill>
                  <a:srgbClr val="0070C0"/>
                </a:solidFill>
              </a:rPr>
              <a:t>RIKEN</a:t>
            </a:r>
          </a:p>
        </p:txBody>
      </p:sp>
      <p:sp>
        <p:nvSpPr>
          <p:cNvPr id="36" name="テキスト ボックス 35">
            <a:extLst>
              <a:ext uri="{FF2B5EF4-FFF2-40B4-BE49-F238E27FC236}">
                <a16:creationId xmlns:a16="http://schemas.microsoft.com/office/drawing/2014/main" id="{1C2B4AC7-A385-BCE6-95D3-AA7A2B319308}"/>
              </a:ext>
            </a:extLst>
          </p:cNvPr>
          <p:cNvSpPr txBox="1"/>
          <p:nvPr/>
        </p:nvSpPr>
        <p:spPr>
          <a:xfrm>
            <a:off x="10841129" y="4090355"/>
            <a:ext cx="696857" cy="400110"/>
          </a:xfrm>
          <a:prstGeom prst="rect">
            <a:avLst/>
          </a:prstGeom>
          <a:noFill/>
        </p:spPr>
        <p:txBody>
          <a:bodyPr wrap="none" rtlCol="0">
            <a:spAutoFit/>
          </a:bodyPr>
          <a:lstStyle/>
          <a:p>
            <a:pPr algn="ctr"/>
            <a:r>
              <a:rPr kumimoji="1" lang="en-US" altLang="ja-JP" sz="2000" b="1" dirty="0">
                <a:solidFill>
                  <a:srgbClr val="0070C0"/>
                </a:solidFill>
              </a:rPr>
              <a:t>JAEA</a:t>
            </a:r>
          </a:p>
        </p:txBody>
      </p:sp>
      <p:sp>
        <p:nvSpPr>
          <p:cNvPr id="37" name="テキスト ボックス 36">
            <a:extLst>
              <a:ext uri="{FF2B5EF4-FFF2-40B4-BE49-F238E27FC236}">
                <a16:creationId xmlns:a16="http://schemas.microsoft.com/office/drawing/2014/main" id="{FF20BC4A-F146-88E8-F747-BB473E9890AE}"/>
              </a:ext>
            </a:extLst>
          </p:cNvPr>
          <p:cNvSpPr txBox="1"/>
          <p:nvPr/>
        </p:nvSpPr>
        <p:spPr>
          <a:xfrm>
            <a:off x="10605544" y="4671941"/>
            <a:ext cx="719108" cy="400110"/>
          </a:xfrm>
          <a:prstGeom prst="rect">
            <a:avLst/>
          </a:prstGeom>
          <a:noFill/>
        </p:spPr>
        <p:txBody>
          <a:bodyPr wrap="none" rtlCol="0">
            <a:spAutoFit/>
          </a:bodyPr>
          <a:lstStyle/>
          <a:p>
            <a:pPr algn="ctr"/>
            <a:r>
              <a:rPr kumimoji="1" lang="en-US" altLang="ja-JP" sz="2000" b="1" dirty="0">
                <a:solidFill>
                  <a:srgbClr val="0070C0"/>
                </a:solidFill>
              </a:rPr>
              <a:t>DESY</a:t>
            </a:r>
          </a:p>
        </p:txBody>
      </p:sp>
      <p:sp>
        <p:nvSpPr>
          <p:cNvPr id="38" name="テキスト ボックス 37">
            <a:extLst>
              <a:ext uri="{FF2B5EF4-FFF2-40B4-BE49-F238E27FC236}">
                <a16:creationId xmlns:a16="http://schemas.microsoft.com/office/drawing/2014/main" id="{F5BC9D37-9BEC-7799-8C6D-F63A75FFEAB7}"/>
              </a:ext>
            </a:extLst>
          </p:cNvPr>
          <p:cNvSpPr txBox="1"/>
          <p:nvPr/>
        </p:nvSpPr>
        <p:spPr>
          <a:xfrm>
            <a:off x="10130038" y="5312118"/>
            <a:ext cx="643126" cy="400110"/>
          </a:xfrm>
          <a:prstGeom prst="rect">
            <a:avLst/>
          </a:prstGeom>
          <a:noFill/>
        </p:spPr>
        <p:txBody>
          <a:bodyPr wrap="none" rtlCol="0">
            <a:spAutoFit/>
          </a:bodyPr>
          <a:lstStyle/>
          <a:p>
            <a:pPr algn="ctr"/>
            <a:r>
              <a:rPr kumimoji="1" lang="en-US" altLang="ja-JP" sz="2000" b="1" dirty="0" err="1">
                <a:solidFill>
                  <a:srgbClr val="0070C0"/>
                </a:solidFill>
              </a:rPr>
              <a:t>JLab</a:t>
            </a:r>
            <a:endParaRPr kumimoji="1" lang="en-US" altLang="ja-JP" sz="2000" b="1" dirty="0">
              <a:solidFill>
                <a:srgbClr val="0070C0"/>
              </a:solidFill>
            </a:endParaRPr>
          </a:p>
        </p:txBody>
      </p:sp>
      <p:sp>
        <p:nvSpPr>
          <p:cNvPr id="39" name="テキスト ボックス 38">
            <a:extLst>
              <a:ext uri="{FF2B5EF4-FFF2-40B4-BE49-F238E27FC236}">
                <a16:creationId xmlns:a16="http://schemas.microsoft.com/office/drawing/2014/main" id="{4C7649DD-B7F9-897B-376F-B252DFE3F1D2}"/>
              </a:ext>
            </a:extLst>
          </p:cNvPr>
          <p:cNvSpPr txBox="1"/>
          <p:nvPr/>
        </p:nvSpPr>
        <p:spPr>
          <a:xfrm>
            <a:off x="9488299" y="5683247"/>
            <a:ext cx="519694" cy="400110"/>
          </a:xfrm>
          <a:prstGeom prst="rect">
            <a:avLst/>
          </a:prstGeom>
          <a:noFill/>
        </p:spPr>
        <p:txBody>
          <a:bodyPr wrap="none" rtlCol="0">
            <a:spAutoFit/>
          </a:bodyPr>
          <a:lstStyle/>
          <a:p>
            <a:pPr algn="ctr"/>
            <a:r>
              <a:rPr kumimoji="1" lang="en-US" altLang="ja-JP" sz="2000" b="1" dirty="0">
                <a:solidFill>
                  <a:srgbClr val="0070C0"/>
                </a:solidFill>
              </a:rPr>
              <a:t>IBS</a:t>
            </a:r>
          </a:p>
        </p:txBody>
      </p:sp>
      <p:sp>
        <p:nvSpPr>
          <p:cNvPr id="40" name="テキスト ボックス 39">
            <a:extLst>
              <a:ext uri="{FF2B5EF4-FFF2-40B4-BE49-F238E27FC236}">
                <a16:creationId xmlns:a16="http://schemas.microsoft.com/office/drawing/2014/main" id="{C7EFCF9D-211B-3430-BF01-6F9FE2C8A5FC}"/>
              </a:ext>
            </a:extLst>
          </p:cNvPr>
          <p:cNvSpPr txBox="1"/>
          <p:nvPr/>
        </p:nvSpPr>
        <p:spPr>
          <a:xfrm>
            <a:off x="8717595" y="5760768"/>
            <a:ext cx="707246" cy="400110"/>
          </a:xfrm>
          <a:prstGeom prst="rect">
            <a:avLst/>
          </a:prstGeom>
          <a:noFill/>
        </p:spPr>
        <p:txBody>
          <a:bodyPr wrap="none" rtlCol="0">
            <a:spAutoFit/>
          </a:bodyPr>
          <a:lstStyle/>
          <a:p>
            <a:pPr algn="ctr"/>
            <a:r>
              <a:rPr kumimoji="1" lang="en-US" altLang="ja-JP" sz="2000" b="1" dirty="0">
                <a:solidFill>
                  <a:srgbClr val="0070C0"/>
                </a:solidFill>
              </a:rPr>
              <a:t>INFN</a:t>
            </a:r>
          </a:p>
        </p:txBody>
      </p:sp>
      <p:sp>
        <p:nvSpPr>
          <p:cNvPr id="41" name="テキスト ボックス 40">
            <a:extLst>
              <a:ext uri="{FF2B5EF4-FFF2-40B4-BE49-F238E27FC236}">
                <a16:creationId xmlns:a16="http://schemas.microsoft.com/office/drawing/2014/main" id="{918AC24A-4031-5EBA-7F6F-BB8976F85711}"/>
              </a:ext>
            </a:extLst>
          </p:cNvPr>
          <p:cNvSpPr txBox="1"/>
          <p:nvPr/>
        </p:nvSpPr>
        <p:spPr>
          <a:xfrm>
            <a:off x="6040978" y="2413555"/>
            <a:ext cx="1547090" cy="400110"/>
          </a:xfrm>
          <a:prstGeom prst="rect">
            <a:avLst/>
          </a:prstGeom>
          <a:noFill/>
        </p:spPr>
        <p:txBody>
          <a:bodyPr wrap="none" rtlCol="0">
            <a:spAutoFit/>
          </a:bodyPr>
          <a:lstStyle/>
          <a:p>
            <a:pPr algn="ctr"/>
            <a:r>
              <a:rPr kumimoji="1" lang="en-US" altLang="ja-JP" sz="2000" b="1" dirty="0">
                <a:solidFill>
                  <a:srgbClr val="FF0000"/>
                </a:solidFill>
              </a:rPr>
              <a:t>Industry (21)</a:t>
            </a:r>
          </a:p>
        </p:txBody>
      </p:sp>
      <p:sp>
        <p:nvSpPr>
          <p:cNvPr id="42" name="テキスト ボックス 41">
            <a:extLst>
              <a:ext uri="{FF2B5EF4-FFF2-40B4-BE49-F238E27FC236}">
                <a16:creationId xmlns:a16="http://schemas.microsoft.com/office/drawing/2014/main" id="{89AF4B87-2F71-F89A-F764-28BB816B5174}"/>
              </a:ext>
            </a:extLst>
          </p:cNvPr>
          <p:cNvSpPr txBox="1"/>
          <p:nvPr/>
        </p:nvSpPr>
        <p:spPr>
          <a:xfrm>
            <a:off x="5214594" y="3561176"/>
            <a:ext cx="1905394" cy="400110"/>
          </a:xfrm>
          <a:prstGeom prst="rect">
            <a:avLst/>
          </a:prstGeom>
          <a:noFill/>
        </p:spPr>
        <p:txBody>
          <a:bodyPr wrap="none" rtlCol="0">
            <a:spAutoFit/>
          </a:bodyPr>
          <a:lstStyle/>
          <a:p>
            <a:pPr algn="ctr"/>
            <a:r>
              <a:rPr kumimoji="1" lang="en-US" altLang="ja-JP" sz="2000" b="1" dirty="0">
                <a:solidFill>
                  <a:srgbClr val="00B050"/>
                </a:solidFill>
              </a:rPr>
              <a:t>non TTC lab (11)</a:t>
            </a:r>
          </a:p>
        </p:txBody>
      </p:sp>
      <p:sp>
        <p:nvSpPr>
          <p:cNvPr id="43" name="テキスト ボックス 42">
            <a:extLst>
              <a:ext uri="{FF2B5EF4-FFF2-40B4-BE49-F238E27FC236}">
                <a16:creationId xmlns:a16="http://schemas.microsoft.com/office/drawing/2014/main" id="{341146A3-439C-A0F4-F87C-8AE2F491F577}"/>
              </a:ext>
            </a:extLst>
          </p:cNvPr>
          <p:cNvSpPr txBox="1"/>
          <p:nvPr/>
        </p:nvSpPr>
        <p:spPr>
          <a:xfrm>
            <a:off x="5663488" y="4492564"/>
            <a:ext cx="1704377" cy="707886"/>
          </a:xfrm>
          <a:prstGeom prst="rect">
            <a:avLst/>
          </a:prstGeom>
          <a:noFill/>
        </p:spPr>
        <p:txBody>
          <a:bodyPr wrap="none" rtlCol="0">
            <a:spAutoFit/>
          </a:bodyPr>
          <a:lstStyle/>
          <a:p>
            <a:pPr algn="ctr"/>
            <a:r>
              <a:rPr kumimoji="1" lang="en-US" altLang="ja-JP" sz="2000" b="1" dirty="0">
                <a:solidFill>
                  <a:srgbClr val="0070C0"/>
                </a:solidFill>
              </a:rPr>
              <a:t>Others</a:t>
            </a:r>
          </a:p>
          <a:p>
            <a:pPr algn="ctr"/>
            <a:r>
              <a:rPr kumimoji="1" lang="en-US" altLang="ja-JP" sz="2000" b="1" dirty="0">
                <a:solidFill>
                  <a:srgbClr val="0070C0"/>
                </a:solidFill>
              </a:rPr>
              <a:t>(1 person/lab)</a:t>
            </a:r>
          </a:p>
        </p:txBody>
      </p:sp>
      <p:sp>
        <p:nvSpPr>
          <p:cNvPr id="44" name="テキスト ボックス 43">
            <a:extLst>
              <a:ext uri="{FF2B5EF4-FFF2-40B4-BE49-F238E27FC236}">
                <a16:creationId xmlns:a16="http://schemas.microsoft.com/office/drawing/2014/main" id="{455B46F1-B421-783D-00A9-0B301DD7792C}"/>
              </a:ext>
            </a:extLst>
          </p:cNvPr>
          <p:cNvSpPr txBox="1"/>
          <p:nvPr/>
        </p:nvSpPr>
        <p:spPr>
          <a:xfrm>
            <a:off x="7143902" y="5206172"/>
            <a:ext cx="606256" cy="400110"/>
          </a:xfrm>
          <a:prstGeom prst="rect">
            <a:avLst/>
          </a:prstGeom>
          <a:noFill/>
        </p:spPr>
        <p:txBody>
          <a:bodyPr wrap="none" rtlCol="0">
            <a:spAutoFit/>
          </a:bodyPr>
          <a:lstStyle/>
          <a:p>
            <a:pPr algn="ctr"/>
            <a:r>
              <a:rPr kumimoji="1" lang="en-US" altLang="ja-JP" sz="2000" b="1" dirty="0">
                <a:solidFill>
                  <a:srgbClr val="0070C0"/>
                </a:solidFill>
              </a:rPr>
              <a:t>BNL</a:t>
            </a:r>
          </a:p>
        </p:txBody>
      </p:sp>
      <p:sp>
        <p:nvSpPr>
          <p:cNvPr id="45" name="テキスト ボックス 44">
            <a:extLst>
              <a:ext uri="{FF2B5EF4-FFF2-40B4-BE49-F238E27FC236}">
                <a16:creationId xmlns:a16="http://schemas.microsoft.com/office/drawing/2014/main" id="{60DF0D6E-DD33-93E9-030F-9E9EF4251C03}"/>
              </a:ext>
            </a:extLst>
          </p:cNvPr>
          <p:cNvSpPr txBox="1"/>
          <p:nvPr/>
        </p:nvSpPr>
        <p:spPr>
          <a:xfrm>
            <a:off x="8099448" y="5752124"/>
            <a:ext cx="704232" cy="400110"/>
          </a:xfrm>
          <a:prstGeom prst="rect">
            <a:avLst/>
          </a:prstGeom>
          <a:noFill/>
        </p:spPr>
        <p:txBody>
          <a:bodyPr wrap="none" rtlCol="0">
            <a:spAutoFit/>
          </a:bodyPr>
          <a:lstStyle/>
          <a:p>
            <a:pPr algn="ctr"/>
            <a:r>
              <a:rPr kumimoji="1" lang="en-US" altLang="ja-JP" sz="2000" b="1" dirty="0">
                <a:solidFill>
                  <a:srgbClr val="0070C0"/>
                </a:solidFill>
              </a:rPr>
              <a:t>SLAC</a:t>
            </a:r>
          </a:p>
        </p:txBody>
      </p:sp>
      <p:sp>
        <p:nvSpPr>
          <p:cNvPr id="46" name="テキスト ボックス 45">
            <a:extLst>
              <a:ext uri="{FF2B5EF4-FFF2-40B4-BE49-F238E27FC236}">
                <a16:creationId xmlns:a16="http://schemas.microsoft.com/office/drawing/2014/main" id="{59B07B43-D1A7-499C-B65E-5B31BE40A61F}"/>
              </a:ext>
            </a:extLst>
          </p:cNvPr>
          <p:cNvSpPr txBox="1"/>
          <p:nvPr/>
        </p:nvSpPr>
        <p:spPr>
          <a:xfrm>
            <a:off x="7485325" y="5700713"/>
            <a:ext cx="734496" cy="400110"/>
          </a:xfrm>
          <a:prstGeom prst="rect">
            <a:avLst/>
          </a:prstGeom>
          <a:noFill/>
        </p:spPr>
        <p:txBody>
          <a:bodyPr wrap="none" rtlCol="0">
            <a:spAutoFit/>
          </a:bodyPr>
          <a:lstStyle/>
          <a:p>
            <a:pPr algn="ctr"/>
            <a:r>
              <a:rPr kumimoji="1" lang="en-US" altLang="ja-JP" sz="2000" b="1" dirty="0">
                <a:solidFill>
                  <a:srgbClr val="0070C0"/>
                </a:solidFill>
              </a:rPr>
              <a:t>FNAL</a:t>
            </a:r>
          </a:p>
        </p:txBody>
      </p:sp>
      <p:sp>
        <p:nvSpPr>
          <p:cNvPr id="47" name="テキスト ボックス 46">
            <a:extLst>
              <a:ext uri="{FF2B5EF4-FFF2-40B4-BE49-F238E27FC236}">
                <a16:creationId xmlns:a16="http://schemas.microsoft.com/office/drawing/2014/main" id="{8911B5F1-FD6E-B38B-0EEC-83EADDCAB27B}"/>
              </a:ext>
            </a:extLst>
          </p:cNvPr>
          <p:cNvSpPr txBox="1"/>
          <p:nvPr/>
        </p:nvSpPr>
        <p:spPr>
          <a:xfrm>
            <a:off x="6930703" y="5471355"/>
            <a:ext cx="1032655" cy="400110"/>
          </a:xfrm>
          <a:prstGeom prst="rect">
            <a:avLst/>
          </a:prstGeom>
          <a:noFill/>
        </p:spPr>
        <p:txBody>
          <a:bodyPr wrap="none" rtlCol="0">
            <a:spAutoFit/>
          </a:bodyPr>
          <a:lstStyle/>
          <a:p>
            <a:pPr algn="ctr"/>
            <a:r>
              <a:rPr kumimoji="1" lang="en-US" altLang="ja-JP" sz="2000" b="1" dirty="0">
                <a:solidFill>
                  <a:srgbClr val="0070C0"/>
                </a:solidFill>
              </a:rPr>
              <a:t>TRIUMF</a:t>
            </a:r>
          </a:p>
        </p:txBody>
      </p:sp>
    </p:spTree>
    <p:extLst>
      <p:ext uri="{BB962C8B-B14F-4D97-AF65-F5344CB8AC3E}">
        <p14:creationId xmlns:p14="http://schemas.microsoft.com/office/powerpoint/2010/main" val="359213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4DB6EF-27AB-46C8-9066-0C03E8250B32}"/>
              </a:ext>
            </a:extLst>
          </p:cNvPr>
          <p:cNvSpPr>
            <a:spLocks noGrp="1"/>
          </p:cNvSpPr>
          <p:nvPr>
            <p:ph type="dt" sz="half" idx="2"/>
          </p:nvPr>
        </p:nvSpPr>
        <p:spPr/>
        <p:txBody>
          <a:bodyPr/>
          <a:lstStyle/>
          <a:p>
            <a:r>
              <a:rPr lang="en-US" altLang="ja-JP"/>
              <a:t>Eiji Kako (KEK, Japan)</a:t>
            </a:r>
            <a:endParaRPr lang="en-US" sz="1200" dirty="0"/>
          </a:p>
        </p:txBody>
      </p:sp>
      <p:sp>
        <p:nvSpPr>
          <p:cNvPr id="5" name="Footer Placeholder 4">
            <a:extLst>
              <a:ext uri="{FF2B5EF4-FFF2-40B4-BE49-F238E27FC236}">
                <a16:creationId xmlns:a16="http://schemas.microsoft.com/office/drawing/2014/main" id="{C6406723-351A-44BE-9304-E77140484A62}"/>
              </a:ext>
            </a:extLst>
          </p:cNvPr>
          <p:cNvSpPr>
            <a:spLocks noGrp="1"/>
          </p:cNvSpPr>
          <p:nvPr>
            <p:ph type="ftr" sz="quarter" idx="3"/>
          </p:nvPr>
        </p:nvSpPr>
        <p:spPr/>
        <p:txBody>
          <a:bodyPr/>
          <a:lstStyle/>
          <a:p>
            <a:pPr algn="ctr"/>
            <a:r>
              <a:rPr lang="en-US"/>
              <a:t>TTC2022-Aomori, 2022 October 11th</a:t>
            </a:r>
            <a:endParaRPr lang="en-US" dirty="0"/>
          </a:p>
        </p:txBody>
      </p:sp>
      <p:sp>
        <p:nvSpPr>
          <p:cNvPr id="6" name="Slide Number Placeholder 5">
            <a:extLst>
              <a:ext uri="{FF2B5EF4-FFF2-40B4-BE49-F238E27FC236}">
                <a16:creationId xmlns:a16="http://schemas.microsoft.com/office/drawing/2014/main" id="{D472A620-3117-47CA-89B6-12065A16A661}"/>
              </a:ext>
            </a:extLst>
          </p:cNvPr>
          <p:cNvSpPr>
            <a:spLocks noGrp="1"/>
          </p:cNvSpPr>
          <p:nvPr>
            <p:ph type="sldNum" sz="quarter" idx="4"/>
          </p:nvPr>
        </p:nvSpPr>
        <p:spPr/>
        <p:txBody>
          <a:bodyPr/>
          <a:lstStyle/>
          <a:p>
            <a:pPr algn="r"/>
            <a:fld id="{48F63A3B-78C7-47BE-AE5E-E10140E04643}" type="slidenum">
              <a:rPr lang="en-US" smtClean="0"/>
              <a:pPr algn="r"/>
              <a:t>6</a:t>
            </a:fld>
            <a:endParaRPr lang="en-US" dirty="0"/>
          </a:p>
        </p:txBody>
      </p:sp>
      <p:cxnSp>
        <p:nvCxnSpPr>
          <p:cNvPr id="11" name="直線コネクタ 10">
            <a:extLst>
              <a:ext uri="{FF2B5EF4-FFF2-40B4-BE49-F238E27FC236}">
                <a16:creationId xmlns:a16="http://schemas.microsoft.com/office/drawing/2014/main" id="{7EBDBB92-9F8D-4012-8A7A-6AC627CE19C0}"/>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0E84DAB1-72AF-42AF-B1BA-6B7B18BE6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a:extLst>
              <a:ext uri="{FF2B5EF4-FFF2-40B4-BE49-F238E27FC236}">
                <a16:creationId xmlns:a16="http://schemas.microsoft.com/office/drawing/2014/main" id="{C11CE849-EB0D-4AA6-8E8C-62A71BE5A9F6}"/>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図 1" descr="港に停泊した船&#10;&#10;低い精度で自動的に生成された説明">
            <a:extLst>
              <a:ext uri="{FF2B5EF4-FFF2-40B4-BE49-F238E27FC236}">
                <a16:creationId xmlns:a16="http://schemas.microsoft.com/office/drawing/2014/main" id="{C647F2AB-EEA3-3308-366B-1844F48E7721}"/>
              </a:ext>
            </a:extLst>
          </p:cNvPr>
          <p:cNvPicPr>
            <a:picLocks noChangeAspect="1"/>
          </p:cNvPicPr>
          <p:nvPr/>
        </p:nvPicPr>
        <p:blipFill>
          <a:blip r:embed="rId3"/>
          <a:stretch>
            <a:fillRect/>
          </a:stretch>
        </p:blipFill>
        <p:spPr>
          <a:xfrm>
            <a:off x="1817549" y="0"/>
            <a:ext cx="1362437" cy="956430"/>
          </a:xfrm>
          <a:prstGeom prst="rect">
            <a:avLst/>
          </a:prstGeom>
        </p:spPr>
      </p:pic>
      <p:sp>
        <p:nvSpPr>
          <p:cNvPr id="3" name="Title 1">
            <a:extLst>
              <a:ext uri="{FF2B5EF4-FFF2-40B4-BE49-F238E27FC236}">
                <a16:creationId xmlns:a16="http://schemas.microsoft.com/office/drawing/2014/main" id="{B608693C-CA12-B7F8-2695-152E0118144C}"/>
              </a:ext>
            </a:extLst>
          </p:cNvPr>
          <p:cNvSpPr txBox="1">
            <a:spLocks/>
          </p:cNvSpPr>
          <p:nvPr/>
        </p:nvSpPr>
        <p:spPr>
          <a:xfrm>
            <a:off x="3058931" y="88064"/>
            <a:ext cx="6193613" cy="70690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3600" dirty="0">
                <a:latin typeface="+mn-lt"/>
              </a:rPr>
              <a:t>Invited talks in plenary sessions </a:t>
            </a:r>
            <a:endParaRPr lang="en-US" sz="3600" dirty="0">
              <a:latin typeface="+mn-lt"/>
            </a:endParaRPr>
          </a:p>
        </p:txBody>
      </p:sp>
      <p:pic>
        <p:nvPicPr>
          <p:cNvPr id="8" name="図 7">
            <a:extLst>
              <a:ext uri="{FF2B5EF4-FFF2-40B4-BE49-F238E27FC236}">
                <a16:creationId xmlns:a16="http://schemas.microsoft.com/office/drawing/2014/main" id="{EAA59C71-6C87-951F-3E45-AEC5C932567F}"/>
              </a:ext>
            </a:extLst>
          </p:cNvPr>
          <p:cNvPicPr>
            <a:picLocks noChangeAspect="1"/>
          </p:cNvPicPr>
          <p:nvPr/>
        </p:nvPicPr>
        <p:blipFill>
          <a:blip r:embed="rId4"/>
          <a:stretch>
            <a:fillRect/>
          </a:stretch>
        </p:blipFill>
        <p:spPr>
          <a:xfrm>
            <a:off x="1493684" y="992457"/>
            <a:ext cx="8310635" cy="5201278"/>
          </a:xfrm>
          <a:prstGeom prst="rect">
            <a:avLst/>
          </a:prstGeom>
        </p:spPr>
      </p:pic>
      <p:pic>
        <p:nvPicPr>
          <p:cNvPr id="9" name="図 8">
            <a:extLst>
              <a:ext uri="{FF2B5EF4-FFF2-40B4-BE49-F238E27FC236}">
                <a16:creationId xmlns:a16="http://schemas.microsoft.com/office/drawing/2014/main" id="{D1490680-E223-B636-F441-0E56367104F3}"/>
              </a:ext>
            </a:extLst>
          </p:cNvPr>
          <p:cNvPicPr>
            <a:picLocks noChangeAspect="1"/>
          </p:cNvPicPr>
          <p:nvPr/>
        </p:nvPicPr>
        <p:blipFill>
          <a:blip r:embed="rId5"/>
          <a:stretch>
            <a:fillRect/>
          </a:stretch>
        </p:blipFill>
        <p:spPr>
          <a:xfrm>
            <a:off x="73740" y="1022371"/>
            <a:ext cx="4310624" cy="597363"/>
          </a:xfrm>
          <a:prstGeom prst="rect">
            <a:avLst/>
          </a:prstGeom>
        </p:spPr>
      </p:pic>
      <p:pic>
        <p:nvPicPr>
          <p:cNvPr id="10" name="図 9">
            <a:extLst>
              <a:ext uri="{FF2B5EF4-FFF2-40B4-BE49-F238E27FC236}">
                <a16:creationId xmlns:a16="http://schemas.microsoft.com/office/drawing/2014/main" id="{2791AC22-9F2E-AB62-6AC6-243897C08FAF}"/>
              </a:ext>
            </a:extLst>
          </p:cNvPr>
          <p:cNvPicPr>
            <a:picLocks noChangeAspect="1"/>
          </p:cNvPicPr>
          <p:nvPr/>
        </p:nvPicPr>
        <p:blipFill>
          <a:blip r:embed="rId6"/>
          <a:stretch>
            <a:fillRect/>
          </a:stretch>
        </p:blipFill>
        <p:spPr>
          <a:xfrm>
            <a:off x="73740" y="1619734"/>
            <a:ext cx="2726723" cy="536967"/>
          </a:xfrm>
          <a:prstGeom prst="rect">
            <a:avLst/>
          </a:prstGeom>
        </p:spPr>
      </p:pic>
      <p:sp>
        <p:nvSpPr>
          <p:cNvPr id="14" name="テキスト ボックス 13">
            <a:extLst>
              <a:ext uri="{FF2B5EF4-FFF2-40B4-BE49-F238E27FC236}">
                <a16:creationId xmlns:a16="http://schemas.microsoft.com/office/drawing/2014/main" id="{FCF8B57F-699A-58DC-90CF-21B6035B7184}"/>
              </a:ext>
            </a:extLst>
          </p:cNvPr>
          <p:cNvSpPr txBox="1"/>
          <p:nvPr/>
        </p:nvSpPr>
        <p:spPr>
          <a:xfrm>
            <a:off x="5598039" y="977894"/>
            <a:ext cx="4206280" cy="461665"/>
          </a:xfrm>
          <a:prstGeom prst="rect">
            <a:avLst/>
          </a:prstGeom>
          <a:noFill/>
        </p:spPr>
        <p:txBody>
          <a:bodyPr wrap="none" rtlCol="0">
            <a:spAutoFit/>
          </a:bodyPr>
          <a:lstStyle/>
          <a:p>
            <a:r>
              <a:rPr kumimoji="1" lang="en-US" altLang="ja-JP" sz="2400" u="sng" dirty="0"/>
              <a:t>SRF accelerators over the world</a:t>
            </a:r>
            <a:endParaRPr kumimoji="1" lang="ja-JP" altLang="en-US" sz="2400" u="sng" dirty="0"/>
          </a:p>
        </p:txBody>
      </p:sp>
      <p:sp>
        <p:nvSpPr>
          <p:cNvPr id="15" name="楕円 14">
            <a:extLst>
              <a:ext uri="{FF2B5EF4-FFF2-40B4-BE49-F238E27FC236}">
                <a16:creationId xmlns:a16="http://schemas.microsoft.com/office/drawing/2014/main" id="{D3B34938-FE75-9DD3-3305-14D70C2FCB47}"/>
              </a:ext>
            </a:extLst>
          </p:cNvPr>
          <p:cNvSpPr/>
          <p:nvPr/>
        </p:nvSpPr>
        <p:spPr>
          <a:xfrm>
            <a:off x="8496332" y="3680965"/>
            <a:ext cx="838726" cy="346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16" name="楕円 15">
            <a:extLst>
              <a:ext uri="{FF2B5EF4-FFF2-40B4-BE49-F238E27FC236}">
                <a16:creationId xmlns:a16="http://schemas.microsoft.com/office/drawing/2014/main" id="{BBB6DC30-3504-A3FD-9F08-BC0200DCCB24}"/>
              </a:ext>
            </a:extLst>
          </p:cNvPr>
          <p:cNvSpPr/>
          <p:nvPr/>
        </p:nvSpPr>
        <p:spPr>
          <a:xfrm>
            <a:off x="8298263" y="2803753"/>
            <a:ext cx="564383" cy="2383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17" name="楕円 16">
            <a:extLst>
              <a:ext uri="{FF2B5EF4-FFF2-40B4-BE49-F238E27FC236}">
                <a16:creationId xmlns:a16="http://schemas.microsoft.com/office/drawing/2014/main" id="{45FD0B7C-BFCE-8D89-A73E-D7B0FE60A158}"/>
              </a:ext>
            </a:extLst>
          </p:cNvPr>
          <p:cNvSpPr/>
          <p:nvPr/>
        </p:nvSpPr>
        <p:spPr>
          <a:xfrm>
            <a:off x="6203820" y="1475458"/>
            <a:ext cx="1621159" cy="346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18" name="楕円 17">
            <a:extLst>
              <a:ext uri="{FF2B5EF4-FFF2-40B4-BE49-F238E27FC236}">
                <a16:creationId xmlns:a16="http://schemas.microsoft.com/office/drawing/2014/main" id="{9746748E-D0BD-2C55-B370-225C3101B3FE}"/>
              </a:ext>
            </a:extLst>
          </p:cNvPr>
          <p:cNvSpPr/>
          <p:nvPr/>
        </p:nvSpPr>
        <p:spPr>
          <a:xfrm>
            <a:off x="3592001" y="2071302"/>
            <a:ext cx="838726" cy="346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19" name="楕円 18">
            <a:extLst>
              <a:ext uri="{FF2B5EF4-FFF2-40B4-BE49-F238E27FC236}">
                <a16:creationId xmlns:a16="http://schemas.microsoft.com/office/drawing/2014/main" id="{B54EC691-E763-27A8-D4DD-35CA6485C35E}"/>
              </a:ext>
            </a:extLst>
          </p:cNvPr>
          <p:cNvSpPr/>
          <p:nvPr/>
        </p:nvSpPr>
        <p:spPr>
          <a:xfrm>
            <a:off x="1543093" y="2846874"/>
            <a:ext cx="838726" cy="346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24" name="Title 1">
            <a:extLst>
              <a:ext uri="{FF2B5EF4-FFF2-40B4-BE49-F238E27FC236}">
                <a16:creationId xmlns:a16="http://schemas.microsoft.com/office/drawing/2014/main" id="{5D6F9B83-D738-7441-0512-D0FE30175E3C}"/>
              </a:ext>
            </a:extLst>
          </p:cNvPr>
          <p:cNvSpPr txBox="1">
            <a:spLocks/>
          </p:cNvSpPr>
          <p:nvPr/>
        </p:nvSpPr>
        <p:spPr>
          <a:xfrm>
            <a:off x="6260114" y="1439435"/>
            <a:ext cx="1564866" cy="3468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dirty="0">
                <a:solidFill>
                  <a:srgbClr val="FF0000"/>
                </a:solidFill>
                <a:latin typeface="+mn-lt"/>
              </a:rPr>
              <a:t>Construction</a:t>
            </a:r>
            <a:r>
              <a:rPr lang="en-US" altLang="ja-JP" sz="2000" dirty="0">
                <a:latin typeface="+mn-lt"/>
              </a:rPr>
              <a:t> </a:t>
            </a:r>
            <a:endParaRPr lang="en-US" sz="2000" dirty="0">
              <a:latin typeface="+mn-lt"/>
            </a:endParaRPr>
          </a:p>
        </p:txBody>
      </p:sp>
      <p:cxnSp>
        <p:nvCxnSpPr>
          <p:cNvPr id="26" name="直線矢印コネクタ 25">
            <a:extLst>
              <a:ext uri="{FF2B5EF4-FFF2-40B4-BE49-F238E27FC236}">
                <a16:creationId xmlns:a16="http://schemas.microsoft.com/office/drawing/2014/main" id="{8C258C41-F017-44E1-6626-CA1A527CEA9D}"/>
              </a:ext>
            </a:extLst>
          </p:cNvPr>
          <p:cNvCxnSpPr>
            <a:cxnSpLocks/>
            <a:stCxn id="28" idx="2"/>
          </p:cNvCxnSpPr>
          <p:nvPr/>
        </p:nvCxnSpPr>
        <p:spPr>
          <a:xfrm>
            <a:off x="3042138" y="2531135"/>
            <a:ext cx="291841" cy="404564"/>
          </a:xfrm>
          <a:prstGeom prst="straightConnector1">
            <a:avLst/>
          </a:prstGeom>
          <a:ln w="19050">
            <a:solidFill>
              <a:schemeClr val="tx1"/>
            </a:solidFill>
            <a:headEnd type="none"/>
            <a:tailEnd type="triangle"/>
          </a:ln>
        </p:spPr>
        <p:style>
          <a:lnRef idx="3">
            <a:schemeClr val="accent2"/>
          </a:lnRef>
          <a:fillRef idx="0">
            <a:schemeClr val="accent2"/>
          </a:fillRef>
          <a:effectRef idx="2">
            <a:schemeClr val="accent2"/>
          </a:effectRef>
          <a:fontRef idx="minor">
            <a:schemeClr val="tx1"/>
          </a:fontRef>
        </p:style>
      </p:cxnSp>
      <p:sp>
        <p:nvSpPr>
          <p:cNvPr id="28" name="Title 1">
            <a:extLst>
              <a:ext uri="{FF2B5EF4-FFF2-40B4-BE49-F238E27FC236}">
                <a16:creationId xmlns:a16="http://schemas.microsoft.com/office/drawing/2014/main" id="{8E70E62A-D9ED-8CDF-463D-97293E15BDD4}"/>
              </a:ext>
            </a:extLst>
          </p:cNvPr>
          <p:cNvSpPr txBox="1">
            <a:spLocks/>
          </p:cNvSpPr>
          <p:nvPr/>
        </p:nvSpPr>
        <p:spPr>
          <a:xfrm>
            <a:off x="2652427" y="2162801"/>
            <a:ext cx="779421" cy="36833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dirty="0">
                <a:latin typeface="+mn-lt"/>
              </a:rPr>
              <a:t>PIP-II </a:t>
            </a:r>
            <a:endParaRPr lang="en-US" sz="2000" dirty="0">
              <a:latin typeface="+mn-lt"/>
            </a:endParaRPr>
          </a:p>
        </p:txBody>
      </p:sp>
      <p:sp>
        <p:nvSpPr>
          <p:cNvPr id="30" name="楕円 29">
            <a:extLst>
              <a:ext uri="{FF2B5EF4-FFF2-40B4-BE49-F238E27FC236}">
                <a16:creationId xmlns:a16="http://schemas.microsoft.com/office/drawing/2014/main" id="{DDF190FF-0FA9-CDDA-9EE4-0C4602B32816}"/>
              </a:ext>
            </a:extLst>
          </p:cNvPr>
          <p:cNvSpPr/>
          <p:nvPr/>
        </p:nvSpPr>
        <p:spPr>
          <a:xfrm>
            <a:off x="2593122" y="2177153"/>
            <a:ext cx="838726" cy="3468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31" name="楕円 30">
            <a:extLst>
              <a:ext uri="{FF2B5EF4-FFF2-40B4-BE49-F238E27FC236}">
                <a16:creationId xmlns:a16="http://schemas.microsoft.com/office/drawing/2014/main" id="{4110F4A9-0EF5-1E54-922B-2EC1B346DDD6}"/>
              </a:ext>
            </a:extLst>
          </p:cNvPr>
          <p:cNvSpPr/>
          <p:nvPr/>
        </p:nvSpPr>
        <p:spPr>
          <a:xfrm>
            <a:off x="7950558" y="1474395"/>
            <a:ext cx="1621159" cy="34683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32" name="Title 1">
            <a:extLst>
              <a:ext uri="{FF2B5EF4-FFF2-40B4-BE49-F238E27FC236}">
                <a16:creationId xmlns:a16="http://schemas.microsoft.com/office/drawing/2014/main" id="{434C782E-8A83-82C0-B270-58DFA577EB95}"/>
              </a:ext>
            </a:extLst>
          </p:cNvPr>
          <p:cNvSpPr txBox="1">
            <a:spLocks/>
          </p:cNvSpPr>
          <p:nvPr/>
        </p:nvSpPr>
        <p:spPr>
          <a:xfrm>
            <a:off x="8006851" y="1438372"/>
            <a:ext cx="1564866" cy="3468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dirty="0">
                <a:solidFill>
                  <a:srgbClr val="00B050"/>
                </a:solidFill>
                <a:latin typeface="+mn-lt"/>
              </a:rPr>
              <a:t>Operation </a:t>
            </a:r>
            <a:endParaRPr lang="en-US" sz="2000" dirty="0">
              <a:solidFill>
                <a:srgbClr val="00B050"/>
              </a:solidFill>
              <a:latin typeface="+mn-lt"/>
            </a:endParaRPr>
          </a:p>
        </p:txBody>
      </p:sp>
      <p:cxnSp>
        <p:nvCxnSpPr>
          <p:cNvPr id="33" name="直線矢印コネクタ 32">
            <a:extLst>
              <a:ext uri="{FF2B5EF4-FFF2-40B4-BE49-F238E27FC236}">
                <a16:creationId xmlns:a16="http://schemas.microsoft.com/office/drawing/2014/main" id="{5EE8C645-2634-3255-D332-0207E1E7880E}"/>
              </a:ext>
            </a:extLst>
          </p:cNvPr>
          <p:cNvCxnSpPr>
            <a:cxnSpLocks/>
          </p:cNvCxnSpPr>
          <p:nvPr/>
        </p:nvCxnSpPr>
        <p:spPr>
          <a:xfrm flipH="1">
            <a:off x="5686705" y="2297723"/>
            <a:ext cx="385207" cy="389729"/>
          </a:xfrm>
          <a:prstGeom prst="straightConnector1">
            <a:avLst/>
          </a:prstGeom>
          <a:ln w="19050">
            <a:solidFill>
              <a:schemeClr val="tx1"/>
            </a:solidFill>
            <a:headEnd type="none"/>
            <a:tailEnd type="triangle"/>
          </a:ln>
        </p:spPr>
        <p:style>
          <a:lnRef idx="3">
            <a:schemeClr val="accent2"/>
          </a:lnRef>
          <a:fillRef idx="0">
            <a:schemeClr val="accent2"/>
          </a:fillRef>
          <a:effectRef idx="2">
            <a:schemeClr val="accent2"/>
          </a:effectRef>
          <a:fontRef idx="minor">
            <a:schemeClr val="tx1"/>
          </a:fontRef>
        </p:style>
      </p:cxnSp>
      <p:sp>
        <p:nvSpPr>
          <p:cNvPr id="37" name="Title 1">
            <a:extLst>
              <a:ext uri="{FF2B5EF4-FFF2-40B4-BE49-F238E27FC236}">
                <a16:creationId xmlns:a16="http://schemas.microsoft.com/office/drawing/2014/main" id="{24D8E76D-297C-75FF-7509-C8C97FA0D9A0}"/>
              </a:ext>
            </a:extLst>
          </p:cNvPr>
          <p:cNvSpPr txBox="1">
            <a:spLocks/>
          </p:cNvSpPr>
          <p:nvPr/>
        </p:nvSpPr>
        <p:spPr>
          <a:xfrm>
            <a:off x="5850671" y="1961836"/>
            <a:ext cx="1231688" cy="38972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dirty="0">
                <a:latin typeface="+mn-lt"/>
              </a:rPr>
              <a:t>Euro-XFEL </a:t>
            </a:r>
            <a:endParaRPr lang="en-US" sz="2000" dirty="0">
              <a:latin typeface="+mn-lt"/>
            </a:endParaRPr>
          </a:p>
        </p:txBody>
      </p:sp>
      <p:sp>
        <p:nvSpPr>
          <p:cNvPr id="38" name="楕円 37">
            <a:extLst>
              <a:ext uri="{FF2B5EF4-FFF2-40B4-BE49-F238E27FC236}">
                <a16:creationId xmlns:a16="http://schemas.microsoft.com/office/drawing/2014/main" id="{47366349-17D1-FA2D-FA46-3FB83FEEFE86}"/>
              </a:ext>
            </a:extLst>
          </p:cNvPr>
          <p:cNvSpPr/>
          <p:nvPr/>
        </p:nvSpPr>
        <p:spPr>
          <a:xfrm>
            <a:off x="5784575" y="1983281"/>
            <a:ext cx="1348918" cy="34683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8100">
                <a:solidFill>
                  <a:schemeClr val="tx1"/>
                </a:solidFill>
              </a:ln>
              <a:noFill/>
            </a:endParaRPr>
          </a:p>
        </p:txBody>
      </p:sp>
      <p:sp>
        <p:nvSpPr>
          <p:cNvPr id="39" name="Title 1">
            <a:extLst>
              <a:ext uri="{FF2B5EF4-FFF2-40B4-BE49-F238E27FC236}">
                <a16:creationId xmlns:a16="http://schemas.microsoft.com/office/drawing/2014/main" id="{6CD730A6-1B9E-1C82-5CD8-9609278159AE}"/>
              </a:ext>
            </a:extLst>
          </p:cNvPr>
          <p:cNvSpPr txBox="1">
            <a:spLocks/>
          </p:cNvSpPr>
          <p:nvPr/>
        </p:nvSpPr>
        <p:spPr>
          <a:xfrm>
            <a:off x="9746786" y="2045222"/>
            <a:ext cx="2313941" cy="971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ja-JP" sz="2000" u="sng" dirty="0">
                <a:solidFill>
                  <a:srgbClr val="0070C0"/>
                </a:solidFill>
                <a:latin typeface="+mn-lt"/>
              </a:rPr>
              <a:t>Special Seminars:</a:t>
            </a:r>
          </a:p>
          <a:p>
            <a:pPr marL="457200" indent="-457200" algn="l">
              <a:buFont typeface="Wingdings" panose="05000000000000000000" pitchFamily="2" charset="2"/>
              <a:buChar char="Ø"/>
            </a:pPr>
            <a:r>
              <a:rPr lang="en-US" altLang="ja-JP" sz="2000" dirty="0">
                <a:solidFill>
                  <a:srgbClr val="0070C0"/>
                </a:solidFill>
                <a:latin typeface="+mn-lt"/>
              </a:rPr>
              <a:t>Nb production</a:t>
            </a:r>
          </a:p>
          <a:p>
            <a:pPr marL="457200" indent="-457200" algn="l">
              <a:buFont typeface="Wingdings" panose="05000000000000000000" pitchFamily="2" charset="2"/>
              <a:buChar char="Ø"/>
            </a:pPr>
            <a:r>
              <a:rPr lang="en-US" altLang="ja-JP" sz="2000" dirty="0">
                <a:solidFill>
                  <a:srgbClr val="0070C0"/>
                </a:solidFill>
                <a:latin typeface="+mn-lt"/>
              </a:rPr>
              <a:t>ADS in Japan </a:t>
            </a:r>
            <a:endParaRPr lang="en-US" sz="2000" dirty="0">
              <a:solidFill>
                <a:srgbClr val="0070C0"/>
              </a:solidFill>
              <a:latin typeface="+mn-lt"/>
            </a:endParaRPr>
          </a:p>
        </p:txBody>
      </p:sp>
      <p:sp>
        <p:nvSpPr>
          <p:cNvPr id="40" name="Title 1">
            <a:extLst>
              <a:ext uri="{FF2B5EF4-FFF2-40B4-BE49-F238E27FC236}">
                <a16:creationId xmlns:a16="http://schemas.microsoft.com/office/drawing/2014/main" id="{B6633456-D582-7633-CA69-68DD1C2A52AC}"/>
              </a:ext>
            </a:extLst>
          </p:cNvPr>
          <p:cNvSpPr txBox="1">
            <a:spLocks/>
          </p:cNvSpPr>
          <p:nvPr/>
        </p:nvSpPr>
        <p:spPr>
          <a:xfrm>
            <a:off x="9715294" y="3381863"/>
            <a:ext cx="2547563" cy="829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ja-JP" sz="2000" u="sng" dirty="0">
                <a:solidFill>
                  <a:srgbClr val="0070C0"/>
                </a:solidFill>
                <a:latin typeface="+mn-lt"/>
              </a:rPr>
              <a:t>Hot topic discussion:</a:t>
            </a:r>
          </a:p>
          <a:p>
            <a:pPr marL="342900" indent="-342900" algn="l">
              <a:buFont typeface="Wingdings" panose="05000000000000000000" pitchFamily="2" charset="2"/>
              <a:buChar char="Ø"/>
            </a:pPr>
            <a:r>
              <a:rPr lang="en-US" altLang="ja-JP" sz="2000" dirty="0">
                <a:solidFill>
                  <a:srgbClr val="0070C0"/>
                </a:solidFill>
                <a:latin typeface="+mn-lt"/>
              </a:rPr>
              <a:t>Global He resource</a:t>
            </a:r>
          </a:p>
        </p:txBody>
      </p:sp>
      <p:sp>
        <p:nvSpPr>
          <p:cNvPr id="7" name="Title 1">
            <a:extLst>
              <a:ext uri="{FF2B5EF4-FFF2-40B4-BE49-F238E27FC236}">
                <a16:creationId xmlns:a16="http://schemas.microsoft.com/office/drawing/2014/main" id="{8883469E-DDAA-0747-8BD2-BB67FDD00E3D}"/>
              </a:ext>
            </a:extLst>
          </p:cNvPr>
          <p:cNvSpPr txBox="1">
            <a:spLocks/>
          </p:cNvSpPr>
          <p:nvPr/>
        </p:nvSpPr>
        <p:spPr>
          <a:xfrm>
            <a:off x="4243209" y="4909038"/>
            <a:ext cx="3825056" cy="121891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ja-JP" sz="2000" u="sng" dirty="0">
                <a:solidFill>
                  <a:srgbClr val="0070C0"/>
                </a:solidFill>
                <a:latin typeface="+mn-lt"/>
              </a:rPr>
              <a:t>Workshop summary report on SRF:</a:t>
            </a:r>
          </a:p>
          <a:p>
            <a:pPr marL="457200" indent="-457200" algn="l">
              <a:buFont typeface="Wingdings" panose="05000000000000000000" pitchFamily="2" charset="2"/>
              <a:buChar char="Ø"/>
            </a:pPr>
            <a:r>
              <a:rPr lang="en-US" altLang="ja-JP" sz="2000" dirty="0">
                <a:solidFill>
                  <a:srgbClr val="0070C0"/>
                </a:solidFill>
                <a:latin typeface="+mn-lt"/>
              </a:rPr>
              <a:t>Snowmass/European HEP</a:t>
            </a:r>
          </a:p>
          <a:p>
            <a:pPr marL="457200" indent="-457200" algn="l">
              <a:buFont typeface="Wingdings" panose="05000000000000000000" pitchFamily="2" charset="2"/>
              <a:buChar char="Ø"/>
            </a:pPr>
            <a:r>
              <a:rPr lang="en-US" sz="2000" dirty="0">
                <a:solidFill>
                  <a:srgbClr val="0070C0"/>
                </a:solidFill>
                <a:latin typeface="+mn-lt"/>
              </a:rPr>
              <a:t>Thin film WG/WS at </a:t>
            </a:r>
            <a:r>
              <a:rPr lang="en-US" sz="2000" dirty="0" err="1">
                <a:solidFill>
                  <a:srgbClr val="0070C0"/>
                </a:solidFill>
                <a:latin typeface="+mn-lt"/>
              </a:rPr>
              <a:t>JLab</a:t>
            </a:r>
            <a:endParaRPr lang="en-US" sz="2000" dirty="0">
              <a:solidFill>
                <a:srgbClr val="0070C0"/>
              </a:solidFill>
              <a:latin typeface="+mn-lt"/>
            </a:endParaRPr>
          </a:p>
          <a:p>
            <a:pPr marL="457200" indent="-457200" algn="l">
              <a:buFont typeface="Wingdings" panose="05000000000000000000" pitchFamily="2" charset="2"/>
              <a:buChar char="Ø"/>
            </a:pPr>
            <a:r>
              <a:rPr lang="en-US" sz="2000" dirty="0">
                <a:solidFill>
                  <a:srgbClr val="0070C0"/>
                </a:solidFill>
                <a:latin typeface="+mn-lt"/>
              </a:rPr>
              <a:t>ERL2022 WS at Cornell</a:t>
            </a:r>
          </a:p>
        </p:txBody>
      </p:sp>
    </p:spTree>
    <p:extLst>
      <p:ext uri="{BB962C8B-B14F-4D97-AF65-F5344CB8AC3E}">
        <p14:creationId xmlns:p14="http://schemas.microsoft.com/office/powerpoint/2010/main" val="350716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A2E4709-B022-9249-05C2-280913B4E8F5}"/>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75807EFA-DD92-5F16-080B-17696B6AF565}"/>
              </a:ext>
            </a:extLst>
          </p:cNvPr>
          <p:cNvSpPr>
            <a:spLocks noGrp="1"/>
          </p:cNvSpPr>
          <p:nvPr>
            <p:ph type="sldNum" sz="quarter" idx="4"/>
          </p:nvPr>
        </p:nvSpPr>
        <p:spPr/>
        <p:txBody>
          <a:bodyPr/>
          <a:lstStyle/>
          <a:p>
            <a:pPr algn="r"/>
            <a:fld id="{48F63A3B-78C7-47BE-AE5E-E10140E04643}" type="slidenum">
              <a:rPr lang="en-US" smtClean="0"/>
              <a:pPr algn="r"/>
              <a:t>7</a:t>
            </a:fld>
            <a:endParaRPr lang="en-US" dirty="0"/>
          </a:p>
        </p:txBody>
      </p:sp>
      <p:sp>
        <p:nvSpPr>
          <p:cNvPr id="4" name="日付プレースホルダー 3">
            <a:extLst>
              <a:ext uri="{FF2B5EF4-FFF2-40B4-BE49-F238E27FC236}">
                <a16:creationId xmlns:a16="http://schemas.microsoft.com/office/drawing/2014/main" id="{43266F3C-9B7D-A79D-2F38-A6E2EFE500EE}"/>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01764D27-8AAD-F2F9-9305-28EFEDD13B48}"/>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1B8D4721-34DA-1892-8E72-CC327342A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1C8C96DA-6093-7C51-7677-0653D3C0542E}"/>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328FBBC5-B7B6-AD58-4C9A-EEE4C7A42CF2}"/>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Title 1">
            <a:extLst>
              <a:ext uri="{FF2B5EF4-FFF2-40B4-BE49-F238E27FC236}">
                <a16:creationId xmlns:a16="http://schemas.microsoft.com/office/drawing/2014/main" id="{14165A21-A83E-3C94-0AB4-7047DF058D83}"/>
              </a:ext>
            </a:extLst>
          </p:cNvPr>
          <p:cNvSpPr txBox="1">
            <a:spLocks/>
          </p:cNvSpPr>
          <p:nvPr/>
        </p:nvSpPr>
        <p:spPr>
          <a:xfrm>
            <a:off x="3080339" y="165828"/>
            <a:ext cx="6321569" cy="64715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mn-lt"/>
              </a:rPr>
              <a:t>TTC-CB remote meeting on May 25</a:t>
            </a:r>
            <a:r>
              <a:rPr lang="en-US" sz="3200" baseline="30000" dirty="0">
                <a:latin typeface="+mn-lt"/>
              </a:rPr>
              <a:t>th</a:t>
            </a:r>
            <a:r>
              <a:rPr lang="en-US" sz="3200" dirty="0">
                <a:latin typeface="+mn-lt"/>
              </a:rPr>
              <a:t> </a:t>
            </a:r>
          </a:p>
        </p:txBody>
      </p:sp>
      <p:sp>
        <p:nvSpPr>
          <p:cNvPr id="10" name="テキスト ボックス 9">
            <a:extLst>
              <a:ext uri="{FF2B5EF4-FFF2-40B4-BE49-F238E27FC236}">
                <a16:creationId xmlns:a16="http://schemas.microsoft.com/office/drawing/2014/main" id="{AAF6D8F0-1494-213E-B930-15EFB625A731}"/>
              </a:ext>
            </a:extLst>
          </p:cNvPr>
          <p:cNvSpPr txBox="1"/>
          <p:nvPr/>
        </p:nvSpPr>
        <p:spPr>
          <a:xfrm>
            <a:off x="497294" y="1025886"/>
            <a:ext cx="4194426" cy="5196467"/>
          </a:xfrm>
          <a:prstGeom prst="rect">
            <a:avLst/>
          </a:prstGeom>
          <a:noFill/>
        </p:spPr>
        <p:txBody>
          <a:bodyPr wrap="square" rtlCol="0">
            <a:spAutoFit/>
          </a:bodyPr>
          <a:lstStyle/>
          <a:p>
            <a:r>
              <a:rPr lang="en-US" altLang="ja-JP" sz="2400" b="1" u="sng" dirty="0">
                <a:effectLst/>
                <a:latin typeface="Calibri" panose="020F0502020204030204" pitchFamily="34" charset="0"/>
                <a:ea typeface="游明朝" panose="02020400000000000000" pitchFamily="18" charset="-128"/>
                <a:cs typeface="Times New Roman" panose="02020603050405020304" pitchFamily="18" charset="0"/>
              </a:rPr>
              <a:t>21 Participants:</a:t>
            </a:r>
            <a:r>
              <a:rPr lang="en-US" altLang="ja-JP" sz="2400" u="sng" dirty="0">
                <a:effectLst/>
                <a:latin typeface="Calibri" panose="020F0502020204030204" pitchFamily="34" charset="0"/>
                <a:ea typeface="游明朝" panose="02020400000000000000" pitchFamily="18" charset="-128"/>
                <a:cs typeface="Times New Roman" panose="02020603050405020304" pitchFamily="18" charset="0"/>
              </a:rPr>
              <a:t> </a:t>
            </a:r>
          </a:p>
          <a:p>
            <a:r>
              <a:rPr lang="en-US" altLang="ja-JP" sz="1800"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rPr>
              <a:t>Eiji Kako (Chairman, KEK), </a:t>
            </a:r>
          </a:p>
          <a:p>
            <a:r>
              <a:rPr lang="en-US" altLang="ja-JP" sz="1800"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rPr>
              <a:t>Bob </a:t>
            </a:r>
            <a:r>
              <a:rPr lang="en-US" altLang="ja-JP" sz="1800" dirty="0" err="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rPr>
              <a:t>Laxdal</a:t>
            </a:r>
            <a:r>
              <a:rPr lang="en-US" altLang="ja-JP" sz="1800"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rPr>
              <a:t> (meeting notes, TRIUMF), </a:t>
            </a:r>
          </a:p>
          <a:p>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Jie</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Gao (IHEP), Christian Pira (INFN-LNL), </a:t>
            </a:r>
          </a:p>
          <a:p>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Narahiko</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Sakamoto (RIKEN),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Jens Knobloch (HZB),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Catherine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Madec</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(CEA), </a:t>
            </a:r>
          </a:p>
          <a:p>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Keitaro</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Kondo (QST),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Guillaume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Olry</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(IJCL),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Felix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Schlander</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(ESS),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Roger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Ruber</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(Uppsala U),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Hitoshi Sakai (KEK), Camille Ginsburg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Jlab</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Sang-Ho Kim (SNS), Hans Weise (DESY), Carlo Pagani (INFN-LASA),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Shin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Michizono</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(KEK),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Tianhuan</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Luo (LBL), Sergey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Belomestnykh</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(FNAL),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Mike Kelly (ANL), </a:t>
            </a:r>
          </a:p>
          <a:p>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Georg </a:t>
            </a:r>
            <a:r>
              <a:rPr lang="en-US" altLang="ja-JP" sz="1800" dirty="0" err="1">
                <a:effectLst/>
                <a:latin typeface="Calibri" panose="020F0502020204030204" pitchFamily="34" charset="0"/>
                <a:ea typeface="游明朝" panose="02020400000000000000" pitchFamily="18" charset="-128"/>
                <a:cs typeface="Times New Roman" panose="02020603050405020304" pitchFamily="18" charset="0"/>
              </a:rPr>
              <a:t>Hoffstaetter</a:t>
            </a:r>
            <a:r>
              <a:rPr lang="en-US" altLang="ja-JP" sz="1800" dirty="0">
                <a:effectLst/>
                <a:latin typeface="Calibri" panose="020F0502020204030204" pitchFamily="34" charset="0"/>
                <a:ea typeface="游明朝" panose="02020400000000000000" pitchFamily="18" charset="-128"/>
                <a:cs typeface="Times New Roman" panose="02020603050405020304" pitchFamily="18" charset="0"/>
              </a:rPr>
              <a:t> (Cornell)</a:t>
            </a:r>
            <a:endParaRPr lang="ja-JP" altLang="ja-JP" sz="18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1" name="図 10">
            <a:extLst>
              <a:ext uri="{FF2B5EF4-FFF2-40B4-BE49-F238E27FC236}">
                <a16:creationId xmlns:a16="http://schemas.microsoft.com/office/drawing/2014/main" id="{0C30323E-F7FB-480B-877B-6BABE16CF25B}"/>
              </a:ext>
            </a:extLst>
          </p:cNvPr>
          <p:cNvPicPr>
            <a:picLocks noChangeAspect="1"/>
          </p:cNvPicPr>
          <p:nvPr/>
        </p:nvPicPr>
        <p:blipFill>
          <a:blip r:embed="rId4"/>
          <a:stretch>
            <a:fillRect/>
          </a:stretch>
        </p:blipFill>
        <p:spPr>
          <a:xfrm>
            <a:off x="4552858" y="1002876"/>
            <a:ext cx="2912886" cy="1630583"/>
          </a:xfrm>
          <a:prstGeom prst="rect">
            <a:avLst/>
          </a:prstGeom>
        </p:spPr>
      </p:pic>
      <p:pic>
        <p:nvPicPr>
          <p:cNvPr id="12" name="図 11">
            <a:extLst>
              <a:ext uri="{FF2B5EF4-FFF2-40B4-BE49-F238E27FC236}">
                <a16:creationId xmlns:a16="http://schemas.microsoft.com/office/drawing/2014/main" id="{E93B8D74-CE8C-4F1A-9953-84D6B3A55B90}"/>
              </a:ext>
            </a:extLst>
          </p:cNvPr>
          <p:cNvPicPr>
            <a:picLocks noChangeAspect="1"/>
          </p:cNvPicPr>
          <p:nvPr/>
        </p:nvPicPr>
        <p:blipFill>
          <a:blip r:embed="rId5"/>
          <a:stretch>
            <a:fillRect/>
          </a:stretch>
        </p:blipFill>
        <p:spPr>
          <a:xfrm>
            <a:off x="5559495" y="2654856"/>
            <a:ext cx="6383049" cy="3573119"/>
          </a:xfrm>
          <a:prstGeom prst="rect">
            <a:avLst/>
          </a:prstGeom>
        </p:spPr>
      </p:pic>
    </p:spTree>
    <p:extLst>
      <p:ext uri="{BB962C8B-B14F-4D97-AF65-F5344CB8AC3E}">
        <p14:creationId xmlns:p14="http://schemas.microsoft.com/office/powerpoint/2010/main" val="93566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95E5185-AFC9-8E98-221A-A845EBFABFE6}"/>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ABA45780-C0FE-A9E2-CF19-E9559FBD3D02}"/>
              </a:ext>
            </a:extLst>
          </p:cNvPr>
          <p:cNvSpPr>
            <a:spLocks noGrp="1"/>
          </p:cNvSpPr>
          <p:nvPr>
            <p:ph type="sldNum" sz="quarter" idx="4"/>
          </p:nvPr>
        </p:nvSpPr>
        <p:spPr/>
        <p:txBody>
          <a:bodyPr/>
          <a:lstStyle/>
          <a:p>
            <a:pPr algn="r"/>
            <a:fld id="{48F63A3B-78C7-47BE-AE5E-E10140E04643}" type="slidenum">
              <a:rPr lang="en-US" smtClean="0"/>
              <a:pPr algn="r"/>
              <a:t>8</a:t>
            </a:fld>
            <a:endParaRPr lang="en-US" dirty="0"/>
          </a:p>
        </p:txBody>
      </p:sp>
      <p:sp>
        <p:nvSpPr>
          <p:cNvPr id="4" name="日付プレースホルダー 3">
            <a:extLst>
              <a:ext uri="{FF2B5EF4-FFF2-40B4-BE49-F238E27FC236}">
                <a16:creationId xmlns:a16="http://schemas.microsoft.com/office/drawing/2014/main" id="{37453E9B-DD59-9C48-6307-A107CEEB1410}"/>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E425A6A8-8987-CB96-E55B-5853C90D8BC3}"/>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6C152688-413F-82A5-E670-377C92AD0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D7C8649F-AA75-BE33-EE9D-DE0065A2FC79}"/>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AB479507-9EB5-496A-0CE3-24162F5128E6}"/>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テキスト ボックス 8">
            <a:extLst>
              <a:ext uri="{FF2B5EF4-FFF2-40B4-BE49-F238E27FC236}">
                <a16:creationId xmlns:a16="http://schemas.microsoft.com/office/drawing/2014/main" id="{E6396F00-6E63-941F-64DE-9C88678E6475}"/>
              </a:ext>
            </a:extLst>
          </p:cNvPr>
          <p:cNvSpPr txBox="1"/>
          <p:nvPr/>
        </p:nvSpPr>
        <p:spPr>
          <a:xfrm>
            <a:off x="426134" y="1102623"/>
            <a:ext cx="11636724" cy="5170646"/>
          </a:xfrm>
          <a:prstGeom prst="rect">
            <a:avLst/>
          </a:prstGeom>
          <a:noFill/>
        </p:spPr>
        <p:txBody>
          <a:bodyPr wrap="square" rtlCol="0">
            <a:spAutoFit/>
          </a:bodyPr>
          <a:lstStyle/>
          <a:p>
            <a:r>
              <a:rPr lang="en-US" altLang="ja-JP" sz="2400" u="sng" dirty="0"/>
              <a:t>TTC statement and action against the Russian government's invasion of Ukraine</a:t>
            </a:r>
            <a:r>
              <a:rPr lang="ja-JP" altLang="ja-JP" u="sng" dirty="0"/>
              <a:t>　</a:t>
            </a:r>
            <a:r>
              <a:rPr lang="ja-JP" altLang="ja-JP" dirty="0"/>
              <a:t>　　　　　　 </a:t>
            </a:r>
            <a:r>
              <a:rPr lang="en-US" altLang="ja-JP" dirty="0"/>
              <a:t>                               </a:t>
            </a:r>
            <a:endParaRPr lang="ja-JP" altLang="ja-JP" dirty="0"/>
          </a:p>
          <a:p>
            <a:endParaRPr lang="en-US" altLang="ja-JP" dirty="0"/>
          </a:p>
          <a:p>
            <a:r>
              <a:rPr lang="en-US" altLang="ja-JP" dirty="0"/>
              <a:t>Dear TTC collaborators,</a:t>
            </a:r>
            <a:endParaRPr lang="ja-JP" altLang="ja-JP" dirty="0"/>
          </a:p>
          <a:p>
            <a:r>
              <a:rPr lang="en-US" altLang="ja-JP" dirty="0"/>
              <a:t> </a:t>
            </a:r>
            <a:endParaRPr lang="ja-JP" altLang="ja-JP" dirty="0"/>
          </a:p>
          <a:p>
            <a:r>
              <a:rPr lang="en-US" altLang="ja-JP" dirty="0"/>
              <a:t>Further to our statement of March 8</a:t>
            </a:r>
            <a:r>
              <a:rPr lang="en-US" altLang="ja-JP" baseline="30000" dirty="0"/>
              <a:t>th</a:t>
            </a:r>
            <a:r>
              <a:rPr lang="en-US" altLang="ja-JP" dirty="0"/>
              <a:t> we append the action shown below.</a:t>
            </a:r>
            <a:endParaRPr lang="ja-JP" altLang="ja-JP" dirty="0"/>
          </a:p>
          <a:p>
            <a:r>
              <a:rPr lang="en-US" altLang="ja-JP" dirty="0"/>
              <a:t> </a:t>
            </a:r>
            <a:endParaRPr lang="ja-JP" altLang="ja-JP" dirty="0"/>
          </a:p>
          <a:p>
            <a:pPr algn="just"/>
            <a:r>
              <a:rPr lang="en-US" altLang="ja-JP" dirty="0"/>
              <a:t>    We condemn the military aggression by the Russian government against Ukraine and express our deep dismay at this unacceptable cruel behavior and our grave concerns about its impact. Such tragic events should never happen in the world. Our thoughts go to all the people suffering from the invasion of Ukraine, and to them we extend our deepest sympathy and support in this difficult time. As a peaceful, non-political scientific collaboration we stress the need for this war to end and ask all our TTC colleagues to support the peaceful resolution of the crisis. </a:t>
            </a:r>
            <a:endParaRPr lang="ja-JP" altLang="ja-JP" dirty="0"/>
          </a:p>
          <a:p>
            <a:pPr algn="just"/>
            <a:r>
              <a:rPr lang="en-US" altLang="ja-JP" dirty="0">
                <a:solidFill>
                  <a:srgbClr val="FF0000"/>
                </a:solidFill>
              </a:rPr>
              <a:t>    </a:t>
            </a:r>
            <a:r>
              <a:rPr lang="en-US" altLang="ja-JP" dirty="0"/>
              <a:t>While we continue to support the global scientific exchange between SRF technology experts and teams, due to the severity of the situation </a:t>
            </a:r>
            <a:r>
              <a:rPr lang="en-US" altLang="ja-JP" dirty="0">
                <a:solidFill>
                  <a:srgbClr val="FF0000"/>
                </a:solidFill>
              </a:rPr>
              <a:t>we are suspending participation of Russian institutes in TTC sponsored events and collaborations, until further notice.</a:t>
            </a:r>
            <a:endParaRPr lang="ja-JP" altLang="ja-JP" dirty="0">
              <a:solidFill>
                <a:srgbClr val="FF0000"/>
              </a:solidFill>
            </a:endParaRPr>
          </a:p>
          <a:p>
            <a:r>
              <a:rPr lang="en-US" altLang="ja-JP" dirty="0"/>
              <a:t> </a:t>
            </a:r>
            <a:endParaRPr lang="ja-JP" altLang="ja-JP" dirty="0"/>
          </a:p>
          <a:p>
            <a:r>
              <a:rPr lang="en-US" altLang="ja-JP" u="sng" dirty="0"/>
              <a:t>March 11</a:t>
            </a:r>
            <a:r>
              <a:rPr lang="en-US" altLang="ja-JP" u="sng" baseline="30000" dirty="0"/>
              <a:t>th</a:t>
            </a:r>
            <a:r>
              <a:rPr lang="en-US" altLang="ja-JP" u="sng" dirty="0"/>
              <a:t>, 2022</a:t>
            </a:r>
            <a:endParaRPr lang="ja-JP" altLang="ja-JP" u="sng" dirty="0"/>
          </a:p>
          <a:p>
            <a:r>
              <a:rPr lang="en-US" altLang="ja-JP" dirty="0"/>
              <a:t>Eiji Kako, Bob </a:t>
            </a:r>
            <a:r>
              <a:rPr lang="en-US" altLang="ja-JP" dirty="0" err="1"/>
              <a:t>Laxdal</a:t>
            </a:r>
            <a:r>
              <a:rPr lang="en-US" altLang="ja-JP" dirty="0"/>
              <a:t>, Hans Weise, Paolo </a:t>
            </a:r>
            <a:r>
              <a:rPr lang="en-US" altLang="ja-JP" dirty="0" err="1"/>
              <a:t>Pierini</a:t>
            </a:r>
            <a:r>
              <a:rPr lang="en-US" altLang="ja-JP" dirty="0"/>
              <a:t>, Sergey </a:t>
            </a:r>
            <a:r>
              <a:rPr lang="en-US" altLang="ja-JP" dirty="0" err="1"/>
              <a:t>Belomestnykh</a:t>
            </a:r>
            <a:r>
              <a:rPr lang="en-US" altLang="ja-JP" dirty="0"/>
              <a:t>, and Akira Yamamoto </a:t>
            </a:r>
          </a:p>
          <a:p>
            <a:r>
              <a:rPr lang="en-US" altLang="ja-JP" dirty="0"/>
              <a:t>(TTC Chairs and Executive Committee members).</a:t>
            </a:r>
            <a:endParaRPr lang="ja-JP" altLang="ja-JP" dirty="0"/>
          </a:p>
        </p:txBody>
      </p:sp>
      <p:sp>
        <p:nvSpPr>
          <p:cNvPr id="10" name="Title 1">
            <a:extLst>
              <a:ext uri="{FF2B5EF4-FFF2-40B4-BE49-F238E27FC236}">
                <a16:creationId xmlns:a16="http://schemas.microsoft.com/office/drawing/2014/main" id="{613C4538-5BF1-49C3-4C63-9D606D5C113B}"/>
              </a:ext>
            </a:extLst>
          </p:cNvPr>
          <p:cNvSpPr txBox="1">
            <a:spLocks/>
          </p:cNvSpPr>
          <p:nvPr/>
        </p:nvSpPr>
        <p:spPr>
          <a:xfrm>
            <a:off x="3179986" y="91398"/>
            <a:ext cx="5932872" cy="62541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mn-lt"/>
              </a:rPr>
              <a:t>TTC statement and action</a:t>
            </a:r>
          </a:p>
        </p:txBody>
      </p:sp>
      <p:sp>
        <p:nvSpPr>
          <p:cNvPr id="11" name="テキスト ボックス 10">
            <a:extLst>
              <a:ext uri="{FF2B5EF4-FFF2-40B4-BE49-F238E27FC236}">
                <a16:creationId xmlns:a16="http://schemas.microsoft.com/office/drawing/2014/main" id="{A087F2C6-2DF3-4529-83D6-5DDCED62460B}"/>
              </a:ext>
            </a:extLst>
          </p:cNvPr>
          <p:cNvSpPr txBox="1"/>
          <p:nvPr/>
        </p:nvSpPr>
        <p:spPr>
          <a:xfrm>
            <a:off x="3879554" y="4979799"/>
            <a:ext cx="8063063" cy="461665"/>
          </a:xfrm>
          <a:prstGeom prst="rect">
            <a:avLst/>
          </a:prstGeom>
          <a:noFill/>
          <a:ln w="28575">
            <a:solidFill>
              <a:srgbClr val="FF0000"/>
            </a:solidFill>
          </a:ln>
        </p:spPr>
        <p:txBody>
          <a:bodyPr wrap="square" rtlCol="0">
            <a:spAutoFit/>
          </a:bodyPr>
          <a:lstStyle/>
          <a:p>
            <a:r>
              <a:rPr kumimoji="1" lang="en-US" altLang="ja-JP" sz="2400" b="1" dirty="0">
                <a:solidFill>
                  <a:srgbClr val="0070C0"/>
                </a:solidFill>
              </a:rPr>
              <a:t>This TTC statement was sent to around 200 TTC collaborators.</a:t>
            </a:r>
            <a:endParaRPr kumimoji="1" lang="ja-JP" altLang="en-US" sz="2400" b="1" dirty="0">
              <a:solidFill>
                <a:srgbClr val="0070C0"/>
              </a:solidFill>
            </a:endParaRPr>
          </a:p>
        </p:txBody>
      </p:sp>
    </p:spTree>
    <p:extLst>
      <p:ext uri="{BB962C8B-B14F-4D97-AF65-F5344CB8AC3E}">
        <p14:creationId xmlns:p14="http://schemas.microsoft.com/office/powerpoint/2010/main" val="3316221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D61E66B3-A3E2-F9F4-73B6-9AD0BC1D8DC8}"/>
              </a:ext>
            </a:extLst>
          </p:cNvPr>
          <p:cNvSpPr>
            <a:spLocks noGrp="1"/>
          </p:cNvSpPr>
          <p:nvPr>
            <p:ph type="ftr" sz="quarter" idx="3"/>
          </p:nvPr>
        </p:nvSpPr>
        <p:spPr/>
        <p:txBody>
          <a:bodyPr/>
          <a:lstStyle/>
          <a:p>
            <a:pPr algn="ctr"/>
            <a:r>
              <a:rPr lang="en-US"/>
              <a:t>TTC2022-Aomori, 2022 October 11th</a:t>
            </a:r>
            <a:endParaRPr lang="en-US" dirty="0"/>
          </a:p>
        </p:txBody>
      </p:sp>
      <p:sp>
        <p:nvSpPr>
          <p:cNvPr id="3" name="スライド番号プレースホルダー 2">
            <a:extLst>
              <a:ext uri="{FF2B5EF4-FFF2-40B4-BE49-F238E27FC236}">
                <a16:creationId xmlns:a16="http://schemas.microsoft.com/office/drawing/2014/main" id="{3451E392-3367-2E4E-AF5B-C7768040CD71}"/>
              </a:ext>
            </a:extLst>
          </p:cNvPr>
          <p:cNvSpPr>
            <a:spLocks noGrp="1"/>
          </p:cNvSpPr>
          <p:nvPr>
            <p:ph type="sldNum" sz="quarter" idx="4"/>
          </p:nvPr>
        </p:nvSpPr>
        <p:spPr/>
        <p:txBody>
          <a:bodyPr/>
          <a:lstStyle/>
          <a:p>
            <a:pPr algn="r"/>
            <a:fld id="{48F63A3B-78C7-47BE-AE5E-E10140E04643}" type="slidenum">
              <a:rPr lang="en-US" smtClean="0"/>
              <a:pPr algn="r"/>
              <a:t>9</a:t>
            </a:fld>
            <a:endParaRPr lang="en-US" dirty="0"/>
          </a:p>
        </p:txBody>
      </p:sp>
      <p:sp>
        <p:nvSpPr>
          <p:cNvPr id="4" name="日付プレースホルダー 3">
            <a:extLst>
              <a:ext uri="{FF2B5EF4-FFF2-40B4-BE49-F238E27FC236}">
                <a16:creationId xmlns:a16="http://schemas.microsoft.com/office/drawing/2014/main" id="{4A5443B0-E5B0-0019-3928-85D29CAC54C9}"/>
              </a:ext>
            </a:extLst>
          </p:cNvPr>
          <p:cNvSpPr>
            <a:spLocks noGrp="1"/>
          </p:cNvSpPr>
          <p:nvPr>
            <p:ph type="dt" sz="half" idx="2"/>
          </p:nvPr>
        </p:nvSpPr>
        <p:spPr/>
        <p:txBody>
          <a:bodyPr/>
          <a:lstStyle/>
          <a:p>
            <a:r>
              <a:rPr lang="en-US" altLang="ja-JP"/>
              <a:t>Eiji Kako (KEK, Japan)</a:t>
            </a:r>
            <a:endParaRPr lang="en-US" sz="1200" dirty="0"/>
          </a:p>
        </p:txBody>
      </p:sp>
      <p:cxnSp>
        <p:nvCxnSpPr>
          <p:cNvPr id="5" name="直線コネクタ 4">
            <a:extLst>
              <a:ext uri="{FF2B5EF4-FFF2-40B4-BE49-F238E27FC236}">
                <a16:creationId xmlns:a16="http://schemas.microsoft.com/office/drawing/2014/main" id="{7CCC5240-3A7D-8183-1A8A-14307DBF8DB5}"/>
              </a:ext>
            </a:extLst>
          </p:cNvPr>
          <p:cNvCxnSpPr>
            <a:cxnSpLocks/>
          </p:cNvCxnSpPr>
          <p:nvPr/>
        </p:nvCxnSpPr>
        <p:spPr>
          <a:xfrm>
            <a:off x="-18680" y="956433"/>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961ECB6B-06D1-402F-15F8-3B34B13BF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40" y="121590"/>
            <a:ext cx="1695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a:extLst>
              <a:ext uri="{FF2B5EF4-FFF2-40B4-BE49-F238E27FC236}">
                <a16:creationId xmlns:a16="http://schemas.microsoft.com/office/drawing/2014/main" id="{1DC634B7-BB4E-667F-8A57-275B6D1310F5}"/>
              </a:ext>
            </a:extLst>
          </p:cNvPr>
          <p:cNvCxnSpPr>
            <a:cxnSpLocks/>
          </p:cNvCxnSpPr>
          <p:nvPr/>
        </p:nvCxnSpPr>
        <p:spPr>
          <a:xfrm>
            <a:off x="-18680" y="6270768"/>
            <a:ext cx="12181184"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図 7" descr="港に停泊した船&#10;&#10;低い精度で自動的に生成された説明">
            <a:extLst>
              <a:ext uri="{FF2B5EF4-FFF2-40B4-BE49-F238E27FC236}">
                <a16:creationId xmlns:a16="http://schemas.microsoft.com/office/drawing/2014/main" id="{039C18AC-50EB-821A-1D9C-7A0F6F814EE5}"/>
              </a:ext>
            </a:extLst>
          </p:cNvPr>
          <p:cNvPicPr>
            <a:picLocks noChangeAspect="1"/>
          </p:cNvPicPr>
          <p:nvPr/>
        </p:nvPicPr>
        <p:blipFill>
          <a:blip r:embed="rId3"/>
          <a:stretch>
            <a:fillRect/>
          </a:stretch>
        </p:blipFill>
        <p:spPr>
          <a:xfrm>
            <a:off x="1817549" y="0"/>
            <a:ext cx="1362437" cy="956430"/>
          </a:xfrm>
          <a:prstGeom prst="rect">
            <a:avLst/>
          </a:prstGeom>
        </p:spPr>
      </p:pic>
      <p:sp>
        <p:nvSpPr>
          <p:cNvPr id="9" name="Title 1">
            <a:extLst>
              <a:ext uri="{FF2B5EF4-FFF2-40B4-BE49-F238E27FC236}">
                <a16:creationId xmlns:a16="http://schemas.microsoft.com/office/drawing/2014/main" id="{1221A2BB-C5D0-CB9F-2BDC-B25DFA1B8277}"/>
              </a:ext>
            </a:extLst>
          </p:cNvPr>
          <p:cNvSpPr txBox="1">
            <a:spLocks/>
          </p:cNvSpPr>
          <p:nvPr/>
        </p:nvSpPr>
        <p:spPr>
          <a:xfrm>
            <a:off x="3307080" y="128495"/>
            <a:ext cx="5899538" cy="69944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mn-lt"/>
              </a:rPr>
              <a:t>New TTC Executive Committee </a:t>
            </a:r>
          </a:p>
        </p:txBody>
      </p:sp>
      <p:sp>
        <p:nvSpPr>
          <p:cNvPr id="10" name="テキスト ボックス 9">
            <a:extLst>
              <a:ext uri="{FF2B5EF4-FFF2-40B4-BE49-F238E27FC236}">
                <a16:creationId xmlns:a16="http://schemas.microsoft.com/office/drawing/2014/main" id="{F4E8E043-DC67-3899-EF84-E6CC8F64B9C1}"/>
              </a:ext>
            </a:extLst>
          </p:cNvPr>
          <p:cNvSpPr txBox="1"/>
          <p:nvPr/>
        </p:nvSpPr>
        <p:spPr>
          <a:xfrm>
            <a:off x="-69275" y="5360301"/>
            <a:ext cx="12333583" cy="461665"/>
          </a:xfrm>
          <a:prstGeom prst="rect">
            <a:avLst/>
          </a:prstGeom>
          <a:noFill/>
        </p:spPr>
        <p:txBody>
          <a:bodyPr wrap="square" rtlCol="0">
            <a:spAutoFit/>
          </a:bodyPr>
          <a:lstStyle/>
          <a:p>
            <a:r>
              <a:rPr lang="en-US" altLang="ja-JP" sz="2400" dirty="0"/>
              <a:t>To strengthen the support of regional SRF activities and broaden reporting on overall SRF progress.</a:t>
            </a:r>
            <a:endParaRPr lang="ja-JP" altLang="ja-JP" sz="2400" dirty="0"/>
          </a:p>
        </p:txBody>
      </p:sp>
      <p:graphicFrame>
        <p:nvGraphicFramePr>
          <p:cNvPr id="11" name="表 9">
            <a:extLst>
              <a:ext uri="{FF2B5EF4-FFF2-40B4-BE49-F238E27FC236}">
                <a16:creationId xmlns:a16="http://schemas.microsoft.com/office/drawing/2014/main" id="{5DCD7F0A-CF9F-8E50-3C6F-66BE3E08B145}"/>
              </a:ext>
            </a:extLst>
          </p:cNvPr>
          <p:cNvGraphicFramePr>
            <a:graphicFrameLocks noGrp="1"/>
          </p:cNvGraphicFramePr>
          <p:nvPr>
            <p:extLst>
              <p:ext uri="{D42A27DB-BD31-4B8C-83A1-F6EECF244321}">
                <p14:modId xmlns:p14="http://schemas.microsoft.com/office/powerpoint/2010/main" val="854378035"/>
              </p:ext>
            </p:extLst>
          </p:nvPr>
        </p:nvGraphicFramePr>
        <p:xfrm>
          <a:off x="793470" y="1107835"/>
          <a:ext cx="9029935" cy="4126780"/>
        </p:xfrm>
        <a:graphic>
          <a:graphicData uri="http://schemas.openxmlformats.org/drawingml/2006/table">
            <a:tbl>
              <a:tblPr firstRow="1" bandRow="1">
                <a:tableStyleId>{5C22544A-7EE6-4342-B048-85BDC9FD1C3A}</a:tableStyleId>
              </a:tblPr>
              <a:tblGrid>
                <a:gridCol w="4674842">
                  <a:extLst>
                    <a:ext uri="{9D8B030D-6E8A-4147-A177-3AD203B41FA5}">
                      <a16:colId xmlns:a16="http://schemas.microsoft.com/office/drawing/2014/main" val="4258954383"/>
                    </a:ext>
                  </a:extLst>
                </a:gridCol>
                <a:gridCol w="4355093">
                  <a:extLst>
                    <a:ext uri="{9D8B030D-6E8A-4147-A177-3AD203B41FA5}">
                      <a16:colId xmlns:a16="http://schemas.microsoft.com/office/drawing/2014/main" val="927813715"/>
                    </a:ext>
                  </a:extLst>
                </a:gridCol>
              </a:tblGrid>
              <a:tr h="367623">
                <a:tc>
                  <a:txBody>
                    <a:bodyPr/>
                    <a:lstStyle/>
                    <a:p>
                      <a:pPr algn="ctr"/>
                      <a:endParaRPr kumimoji="1" lang="ja-JP" altLang="en-US" sz="2000" dirty="0">
                        <a:latin typeface="+mn-lt"/>
                      </a:endParaRPr>
                    </a:p>
                  </a:txBody>
                  <a:tcPr/>
                </a:tc>
                <a:tc>
                  <a:txBody>
                    <a:bodyPr/>
                    <a:lstStyle/>
                    <a:p>
                      <a:pPr algn="ctr"/>
                      <a:endParaRPr kumimoji="1" lang="ja-JP" altLang="en-US" sz="2000" dirty="0">
                        <a:latin typeface="+mn-lt"/>
                      </a:endParaRPr>
                    </a:p>
                  </a:txBody>
                  <a:tcPr/>
                </a:tc>
                <a:extLst>
                  <a:ext uri="{0D108BD9-81ED-4DB2-BD59-A6C34878D82A}">
                    <a16:rowId xmlns:a16="http://schemas.microsoft.com/office/drawing/2014/main" val="1577646625"/>
                  </a:ext>
                </a:extLst>
              </a:tr>
              <a:tr h="551431">
                <a:tc>
                  <a:txBody>
                    <a:bodyPr/>
                    <a:lstStyle/>
                    <a:p>
                      <a:pPr algn="ctr"/>
                      <a:r>
                        <a:rPr kumimoji="1" lang="en-US" altLang="ja-JP" sz="2400" b="0" dirty="0">
                          <a:latin typeface="+mn-lt"/>
                        </a:rPr>
                        <a:t>TTC chair</a:t>
                      </a:r>
                      <a:endParaRPr kumimoji="1" lang="ja-JP" altLang="en-US" sz="2400" b="0" dirty="0">
                        <a:latin typeface="+mn-lt"/>
                      </a:endParaRPr>
                    </a:p>
                  </a:txBody>
                  <a:tcPr/>
                </a:tc>
                <a:tc>
                  <a:txBody>
                    <a:bodyPr/>
                    <a:lstStyle/>
                    <a:p>
                      <a:pPr algn="ctr"/>
                      <a:r>
                        <a:rPr kumimoji="1" lang="en-US" altLang="ja-JP" sz="2400" b="0" dirty="0">
                          <a:solidFill>
                            <a:schemeClr val="tx1"/>
                          </a:solidFill>
                          <a:latin typeface="+mn-lt"/>
                        </a:rPr>
                        <a:t>Eiji Kako (KEK)</a:t>
                      </a:r>
                      <a:endParaRPr kumimoji="1" lang="ja-JP" altLang="en-US" sz="2400" b="0" dirty="0">
                        <a:solidFill>
                          <a:schemeClr val="tx1"/>
                        </a:solidFill>
                        <a:latin typeface="+mn-lt"/>
                      </a:endParaRPr>
                    </a:p>
                  </a:txBody>
                  <a:tcPr/>
                </a:tc>
                <a:extLst>
                  <a:ext uri="{0D108BD9-81ED-4DB2-BD59-A6C34878D82A}">
                    <a16:rowId xmlns:a16="http://schemas.microsoft.com/office/drawing/2014/main" val="3316724744"/>
                  </a:ext>
                </a:extLst>
              </a:tr>
              <a:tr h="533475">
                <a:tc>
                  <a:txBody>
                    <a:bodyPr/>
                    <a:lstStyle/>
                    <a:p>
                      <a:pPr algn="ctr"/>
                      <a:r>
                        <a:rPr kumimoji="1" lang="en-US" altLang="ja-JP" sz="2400" b="0" dirty="0">
                          <a:latin typeface="+mn-lt"/>
                        </a:rPr>
                        <a:t>TTC deputy</a:t>
                      </a:r>
                      <a:endParaRPr kumimoji="1" lang="ja-JP" altLang="en-US" sz="2400" b="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chemeClr val="tx1"/>
                          </a:solidFill>
                          <a:latin typeface="+mn-lt"/>
                        </a:rPr>
                        <a:t>Bob </a:t>
                      </a:r>
                      <a:r>
                        <a:rPr kumimoji="1" lang="en-US" altLang="ja-JP" sz="2400" b="0" dirty="0" err="1">
                          <a:solidFill>
                            <a:schemeClr val="tx1"/>
                          </a:solidFill>
                          <a:latin typeface="+mn-lt"/>
                        </a:rPr>
                        <a:t>Laxdal</a:t>
                      </a:r>
                      <a:r>
                        <a:rPr kumimoji="1" lang="en-US" altLang="ja-JP" sz="2400" b="0" dirty="0">
                          <a:solidFill>
                            <a:schemeClr val="tx1"/>
                          </a:solidFill>
                          <a:latin typeface="+mn-lt"/>
                        </a:rPr>
                        <a:t> (TRIUMF)</a:t>
                      </a:r>
                      <a:endParaRPr kumimoji="1" lang="ja-JP" altLang="en-US" sz="2400" b="0" dirty="0">
                        <a:solidFill>
                          <a:schemeClr val="tx1"/>
                        </a:solidFill>
                        <a:latin typeface="+mn-lt"/>
                      </a:endParaRPr>
                    </a:p>
                  </a:txBody>
                  <a:tcPr/>
                </a:tc>
                <a:extLst>
                  <a:ext uri="{0D108BD9-81ED-4DB2-BD59-A6C34878D82A}">
                    <a16:rowId xmlns:a16="http://schemas.microsoft.com/office/drawing/2014/main" val="2778295289"/>
                  </a:ext>
                </a:extLst>
              </a:tr>
              <a:tr h="8818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latin typeface="+mn-lt"/>
                        </a:rPr>
                        <a:t>Regional representative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latin typeface="+mn-lt"/>
                        </a:rPr>
                        <a:t>(Europe)</a:t>
                      </a:r>
                      <a:endParaRPr kumimoji="1" lang="ja-JP" altLang="en-US" sz="2400" b="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chemeClr val="tx1"/>
                          </a:solidFill>
                          <a:latin typeface="+mn-lt"/>
                        </a:rPr>
                        <a:t>Hans Weise (DESY)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rgbClr val="0070C0"/>
                          </a:solidFill>
                          <a:latin typeface="+mn-lt"/>
                        </a:rPr>
                        <a:t>Catherine </a:t>
                      </a:r>
                      <a:r>
                        <a:rPr kumimoji="1" lang="en-US" altLang="ja-JP" sz="2400" b="0" dirty="0" err="1">
                          <a:solidFill>
                            <a:srgbClr val="0070C0"/>
                          </a:solidFill>
                          <a:latin typeface="+mn-lt"/>
                        </a:rPr>
                        <a:t>Madec</a:t>
                      </a:r>
                      <a:r>
                        <a:rPr kumimoji="1" lang="en-US" altLang="ja-JP" sz="2400" b="0" dirty="0">
                          <a:solidFill>
                            <a:srgbClr val="0070C0"/>
                          </a:solidFill>
                          <a:latin typeface="+mn-lt"/>
                        </a:rPr>
                        <a:t> (CEA) *</a:t>
                      </a:r>
                      <a:endParaRPr kumimoji="1" lang="ja-JP" altLang="en-US" sz="2400" b="0" dirty="0">
                        <a:solidFill>
                          <a:srgbClr val="0070C0"/>
                        </a:solidFill>
                        <a:latin typeface="+mn-lt"/>
                      </a:endParaRPr>
                    </a:p>
                  </a:txBody>
                  <a:tcPr/>
                </a:tc>
                <a:extLst>
                  <a:ext uri="{0D108BD9-81ED-4DB2-BD59-A6C34878D82A}">
                    <a16:rowId xmlns:a16="http://schemas.microsoft.com/office/drawing/2014/main" val="3064181046"/>
                  </a:ext>
                </a:extLst>
              </a:tr>
              <a:tr h="8818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latin typeface="+mn-lt"/>
                        </a:rPr>
                        <a:t>Regional representative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latin typeface="+mn-lt"/>
                        </a:rPr>
                        <a:t>(North America)</a:t>
                      </a:r>
                      <a:endParaRPr kumimoji="1" lang="ja-JP" altLang="en-US" sz="2400" b="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chemeClr val="tx1"/>
                          </a:solidFill>
                          <a:latin typeface="+mn-lt"/>
                        </a:rPr>
                        <a:t>Sergey </a:t>
                      </a:r>
                      <a:r>
                        <a:rPr kumimoji="1" lang="en-US" altLang="ja-JP" sz="2400" b="0" dirty="0" err="1">
                          <a:solidFill>
                            <a:schemeClr val="tx1"/>
                          </a:solidFill>
                          <a:latin typeface="+mn-lt"/>
                        </a:rPr>
                        <a:t>Belomestnykh</a:t>
                      </a:r>
                      <a:r>
                        <a:rPr kumimoji="1" lang="en-US" altLang="ja-JP" sz="2400" b="0" dirty="0">
                          <a:solidFill>
                            <a:schemeClr val="tx1"/>
                          </a:solidFill>
                          <a:latin typeface="+mn-lt"/>
                        </a:rPr>
                        <a:t> (FNAL)</a:t>
                      </a:r>
                    </a:p>
                    <a:p>
                      <a:pPr algn="ctr"/>
                      <a:r>
                        <a:rPr kumimoji="1" lang="en-US" altLang="ja-JP" sz="2400" b="0" dirty="0">
                          <a:solidFill>
                            <a:srgbClr val="0070C0"/>
                          </a:solidFill>
                          <a:latin typeface="+mn-lt"/>
                        </a:rPr>
                        <a:t>Camille Ginsburg (</a:t>
                      </a:r>
                      <a:r>
                        <a:rPr kumimoji="1" lang="en-US" altLang="ja-JP" sz="2400" b="0" dirty="0" err="1">
                          <a:solidFill>
                            <a:srgbClr val="0070C0"/>
                          </a:solidFill>
                          <a:latin typeface="+mn-lt"/>
                        </a:rPr>
                        <a:t>Jlab</a:t>
                      </a:r>
                      <a:r>
                        <a:rPr kumimoji="1" lang="en-US" altLang="ja-JP" sz="2400" b="0" dirty="0">
                          <a:solidFill>
                            <a:srgbClr val="0070C0"/>
                          </a:solidFill>
                          <a:latin typeface="+mn-lt"/>
                        </a:rPr>
                        <a:t>) *</a:t>
                      </a:r>
                    </a:p>
                  </a:txBody>
                  <a:tcPr/>
                </a:tc>
                <a:extLst>
                  <a:ext uri="{0D108BD9-81ED-4DB2-BD59-A6C34878D82A}">
                    <a16:rowId xmlns:a16="http://schemas.microsoft.com/office/drawing/2014/main" val="2386020951"/>
                  </a:ext>
                </a:extLst>
              </a:tr>
              <a:tr h="881878">
                <a:tc>
                  <a:txBody>
                    <a:bodyPr/>
                    <a:lstStyle/>
                    <a:p>
                      <a:pPr algn="ctr"/>
                      <a:r>
                        <a:rPr kumimoji="1" lang="en-US" altLang="ja-JP" sz="2400" b="0" dirty="0">
                          <a:latin typeface="+mn-lt"/>
                        </a:rPr>
                        <a:t>Regional representative</a:t>
                      </a:r>
                    </a:p>
                    <a:p>
                      <a:pPr algn="ctr"/>
                      <a:r>
                        <a:rPr kumimoji="1" lang="en-US" altLang="ja-JP" sz="2400" b="0" dirty="0">
                          <a:latin typeface="+mn-lt"/>
                        </a:rPr>
                        <a:t>(Asia)</a:t>
                      </a:r>
                      <a:endParaRPr kumimoji="1" lang="ja-JP" altLang="en-US" sz="2400" b="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chemeClr val="tx1"/>
                          </a:solidFill>
                          <a:latin typeface="+mn-lt"/>
                        </a:rPr>
                        <a:t>Akira Yamamoto (KEK)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dirty="0">
                          <a:solidFill>
                            <a:srgbClr val="0070C0"/>
                          </a:solidFill>
                          <a:latin typeface="+mn-lt"/>
                        </a:rPr>
                        <a:t>Gao </a:t>
                      </a:r>
                      <a:r>
                        <a:rPr kumimoji="1" lang="en-US" altLang="ja-JP" sz="2400" b="0" dirty="0" err="1">
                          <a:solidFill>
                            <a:srgbClr val="0070C0"/>
                          </a:solidFill>
                          <a:latin typeface="+mn-lt"/>
                        </a:rPr>
                        <a:t>Jie</a:t>
                      </a:r>
                      <a:r>
                        <a:rPr kumimoji="1" lang="en-US" altLang="ja-JP" sz="2400" b="0" dirty="0">
                          <a:solidFill>
                            <a:srgbClr val="0070C0"/>
                          </a:solidFill>
                          <a:latin typeface="+mn-lt"/>
                        </a:rPr>
                        <a:t> (IHEP) *</a:t>
                      </a:r>
                      <a:endParaRPr kumimoji="1" lang="ja-JP" altLang="en-US" sz="2400" b="0" dirty="0">
                        <a:solidFill>
                          <a:srgbClr val="0070C0"/>
                        </a:solidFill>
                        <a:latin typeface="+mn-lt"/>
                      </a:endParaRPr>
                    </a:p>
                  </a:txBody>
                  <a:tcPr/>
                </a:tc>
                <a:extLst>
                  <a:ext uri="{0D108BD9-81ED-4DB2-BD59-A6C34878D82A}">
                    <a16:rowId xmlns:a16="http://schemas.microsoft.com/office/drawing/2014/main" val="1894851259"/>
                  </a:ext>
                </a:extLst>
              </a:tr>
            </a:tbl>
          </a:graphicData>
        </a:graphic>
      </p:graphicFrame>
      <p:sp>
        <p:nvSpPr>
          <p:cNvPr id="12" name="Title 1">
            <a:extLst>
              <a:ext uri="{FF2B5EF4-FFF2-40B4-BE49-F238E27FC236}">
                <a16:creationId xmlns:a16="http://schemas.microsoft.com/office/drawing/2014/main" id="{E293D233-A30B-2197-4796-361F3F769DC1}"/>
              </a:ext>
            </a:extLst>
          </p:cNvPr>
          <p:cNvSpPr txBox="1">
            <a:spLocks/>
          </p:cNvSpPr>
          <p:nvPr/>
        </p:nvSpPr>
        <p:spPr>
          <a:xfrm>
            <a:off x="9823405" y="4537572"/>
            <a:ext cx="2102775" cy="4190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0070C0"/>
                </a:solidFill>
                <a:latin typeface="+mn-lt"/>
              </a:rPr>
              <a:t>* new EC member </a:t>
            </a:r>
          </a:p>
        </p:txBody>
      </p:sp>
      <p:sp>
        <p:nvSpPr>
          <p:cNvPr id="13" name="テキスト ボックス 12">
            <a:extLst>
              <a:ext uri="{FF2B5EF4-FFF2-40B4-BE49-F238E27FC236}">
                <a16:creationId xmlns:a16="http://schemas.microsoft.com/office/drawing/2014/main" id="{F9CB04A3-92FF-4639-96AE-05B75829792D}"/>
              </a:ext>
            </a:extLst>
          </p:cNvPr>
          <p:cNvSpPr txBox="1"/>
          <p:nvPr/>
        </p:nvSpPr>
        <p:spPr>
          <a:xfrm>
            <a:off x="1345807" y="5795307"/>
            <a:ext cx="8409711" cy="461610"/>
          </a:xfrm>
          <a:prstGeom prst="rect">
            <a:avLst/>
          </a:prstGeom>
          <a:noFill/>
        </p:spPr>
        <p:txBody>
          <a:bodyPr wrap="square" rtlCol="0">
            <a:spAutoFit/>
          </a:bodyPr>
          <a:lstStyle/>
          <a:p>
            <a:r>
              <a:rPr lang="en-US" altLang="ja-JP" sz="2400" dirty="0">
                <a:solidFill>
                  <a:srgbClr val="0070C0"/>
                </a:solidFill>
              </a:rPr>
              <a:t>The EC members will attend the CB and TB meetings, as</a:t>
            </a:r>
            <a:r>
              <a:rPr lang="ja-JP" altLang="en-US" sz="2400" dirty="0">
                <a:solidFill>
                  <a:srgbClr val="0070C0"/>
                </a:solidFill>
              </a:rPr>
              <a:t> </a:t>
            </a:r>
            <a:r>
              <a:rPr lang="en-US" altLang="ja-JP" sz="2400" dirty="0">
                <a:solidFill>
                  <a:srgbClr val="0070C0"/>
                </a:solidFill>
              </a:rPr>
              <a:t>observers.</a:t>
            </a:r>
            <a:endParaRPr lang="ja-JP" altLang="ja-JP" sz="2400" dirty="0">
              <a:solidFill>
                <a:srgbClr val="0070C0"/>
              </a:solidFill>
            </a:endParaRPr>
          </a:p>
        </p:txBody>
      </p:sp>
    </p:spTree>
    <p:extLst>
      <p:ext uri="{BB962C8B-B14F-4D97-AF65-F5344CB8AC3E}">
        <p14:creationId xmlns:p14="http://schemas.microsoft.com/office/powerpoint/2010/main" val="35261664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headEnd type="none"/>
          <a:tailEnd type="none"/>
        </a:ln>
      </a:spPr>
      <a:bodyPr/>
      <a:lstStyle/>
      <a:style>
        <a:lnRef idx="3">
          <a:schemeClr val="accent2"/>
        </a:lnRef>
        <a:fillRef idx="0">
          <a:schemeClr val="accent2"/>
        </a:fillRef>
        <a:effectRef idx="2">
          <a:schemeClr val="accent2"/>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427</TotalTime>
  <Words>1312</Words>
  <Application>Microsoft Office PowerPoint</Application>
  <PresentationFormat>ワイド画面</PresentationFormat>
  <Paragraphs>246</Paragraphs>
  <Slides>12</Slides>
  <Notes>0</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12</vt:i4>
      </vt:variant>
    </vt:vector>
  </HeadingPairs>
  <TitlesOfParts>
    <vt:vector size="22" baseType="lpstr">
      <vt:lpstr>游ゴシック</vt:lpstr>
      <vt:lpstr>游ゴシック Light</vt:lpstr>
      <vt:lpstr>游明朝</vt:lpstr>
      <vt:lpstr>Arial</vt:lpstr>
      <vt:lpstr>Calibri</vt:lpstr>
      <vt:lpstr>Calibri Light</vt:lpstr>
      <vt:lpstr>Times New Roman</vt:lpstr>
      <vt:lpstr>Wingdings</vt:lpstr>
      <vt:lpstr>Office Theme</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Sessions Summary</dc:title>
  <dc:creator>Omet Mathieu</dc:creator>
  <cp:lastModifiedBy>Eiji Kako</cp:lastModifiedBy>
  <cp:revision>265</cp:revision>
  <cp:lastPrinted>2022-10-05T09:24:57Z</cp:lastPrinted>
  <dcterms:created xsi:type="dcterms:W3CDTF">2019-10-27T06:44:35Z</dcterms:created>
  <dcterms:modified xsi:type="dcterms:W3CDTF">2022-10-09T13:40:26Z</dcterms:modified>
</cp:coreProperties>
</file>