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21"/>
  </p:notesMasterIdLst>
  <p:sldIdLst>
    <p:sldId id="256" r:id="rId2"/>
    <p:sldId id="264" r:id="rId3"/>
    <p:sldId id="259" r:id="rId4"/>
    <p:sldId id="257" r:id="rId5"/>
    <p:sldId id="258" r:id="rId6"/>
    <p:sldId id="260" r:id="rId7"/>
    <p:sldId id="261" r:id="rId8"/>
    <p:sldId id="262" r:id="rId9"/>
    <p:sldId id="263" r:id="rId10"/>
    <p:sldId id="266" r:id="rId11"/>
    <p:sldId id="267" r:id="rId12"/>
    <p:sldId id="268" r:id="rId13"/>
    <p:sldId id="270" r:id="rId14"/>
    <p:sldId id="271" r:id="rId15"/>
    <p:sldId id="272" r:id="rId16"/>
    <p:sldId id="273" r:id="rId17"/>
    <p:sldId id="274" r:id="rId18"/>
    <p:sldId id="275"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30" d="100"/>
          <a:sy n="130" d="100"/>
        </p:scale>
        <p:origin x="1272" y="20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27FB5-9904-45F6-B7FA-B2B23ED0E940}" type="datetimeFigureOut">
              <a:rPr lang="en-US" smtClean="0"/>
              <a:t>10/13/2022</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54EC-C3E3-45D6-9F71-9E90647D099D}" type="slidenum">
              <a:rPr lang="en-US" smtClean="0"/>
              <a:t>‹Nr.›</a:t>
            </a:fld>
            <a:endParaRPr lang="en-US"/>
          </a:p>
        </p:txBody>
      </p:sp>
    </p:spTree>
    <p:extLst>
      <p:ext uri="{BB962C8B-B14F-4D97-AF65-F5344CB8AC3E}">
        <p14:creationId xmlns:p14="http://schemas.microsoft.com/office/powerpoint/2010/main" val="410306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462654EC-C3E3-45D6-9F71-9E90647D099D}" type="slidenum">
              <a:rPr lang="en-US" smtClean="0"/>
              <a:t>4</a:t>
            </a:fld>
            <a:endParaRPr lang="en-US"/>
          </a:p>
        </p:txBody>
      </p:sp>
    </p:spTree>
    <p:extLst>
      <p:ext uri="{BB962C8B-B14F-4D97-AF65-F5344CB8AC3E}">
        <p14:creationId xmlns:p14="http://schemas.microsoft.com/office/powerpoint/2010/main" val="1399958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364E8-2C80-4E19-9D7F-911493FAE14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397D2AD4-5508-4309-A9E2-B84317FC7A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BD579EB7-6818-499A-8E6B-E5F4E7F7D116}"/>
              </a:ext>
            </a:extLst>
          </p:cNvPr>
          <p:cNvSpPr>
            <a:spLocks noGrp="1"/>
          </p:cNvSpPr>
          <p:nvPr>
            <p:ph type="dt" sz="half" idx="10"/>
          </p:nvPr>
        </p:nvSpPr>
        <p:spPr/>
        <p:txBody>
          <a:bodyPr/>
          <a:lstStyle/>
          <a:p>
            <a:fld id="{C5841820-57D7-4C65-A35D-B57009E72158}" type="datetimeFigureOut">
              <a:rPr lang="en-US" smtClean="0"/>
              <a:t>10/13/2022</a:t>
            </a:fld>
            <a:endParaRPr lang="en-US"/>
          </a:p>
        </p:txBody>
      </p:sp>
      <p:sp>
        <p:nvSpPr>
          <p:cNvPr id="5" name="Fußzeilenplatzhalter 4">
            <a:extLst>
              <a:ext uri="{FF2B5EF4-FFF2-40B4-BE49-F238E27FC236}">
                <a16:creationId xmlns:a16="http://schemas.microsoft.com/office/drawing/2014/main" id="{46228A89-2D64-4BBB-B580-58FD8C3661F3}"/>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B1B7DA0C-FE03-462E-8C97-7568747F0659}"/>
              </a:ext>
            </a:extLst>
          </p:cNvPr>
          <p:cNvSpPr>
            <a:spLocks noGrp="1"/>
          </p:cNvSpPr>
          <p:nvPr>
            <p:ph type="sldNum" sz="quarter" idx="12"/>
          </p:nvPr>
        </p:nvSpPr>
        <p:spPr/>
        <p:txBody>
          <a:bodyPr/>
          <a:lstStyle/>
          <a:p>
            <a:fld id="{A5062F57-A2BB-494B-92B3-A8DF0D0FEC61}" type="slidenum">
              <a:rPr lang="en-US" smtClean="0"/>
              <a:t>‹Nr.›</a:t>
            </a:fld>
            <a:endParaRPr lang="en-US"/>
          </a:p>
        </p:txBody>
      </p:sp>
    </p:spTree>
    <p:extLst>
      <p:ext uri="{BB962C8B-B14F-4D97-AF65-F5344CB8AC3E}">
        <p14:creationId xmlns:p14="http://schemas.microsoft.com/office/powerpoint/2010/main" val="1499744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A83DC1-7BF0-4DC6-8FED-8F3FC3E23C9D}"/>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616FBCAF-3321-4B89-8B09-C3DC62347B7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D1A043A0-A954-4F4D-8CB2-7F26ABAADF89}"/>
              </a:ext>
            </a:extLst>
          </p:cNvPr>
          <p:cNvSpPr>
            <a:spLocks noGrp="1"/>
          </p:cNvSpPr>
          <p:nvPr>
            <p:ph type="dt" sz="half" idx="10"/>
          </p:nvPr>
        </p:nvSpPr>
        <p:spPr/>
        <p:txBody>
          <a:bodyPr/>
          <a:lstStyle/>
          <a:p>
            <a:fld id="{C5841820-57D7-4C65-A35D-B57009E72158}" type="datetimeFigureOut">
              <a:rPr lang="en-US" smtClean="0"/>
              <a:t>10/13/2022</a:t>
            </a:fld>
            <a:endParaRPr lang="en-US"/>
          </a:p>
        </p:txBody>
      </p:sp>
      <p:sp>
        <p:nvSpPr>
          <p:cNvPr id="5" name="Fußzeilenplatzhalter 4">
            <a:extLst>
              <a:ext uri="{FF2B5EF4-FFF2-40B4-BE49-F238E27FC236}">
                <a16:creationId xmlns:a16="http://schemas.microsoft.com/office/drawing/2014/main" id="{305EC8B0-48C0-4206-B010-BEFAFCBA197E}"/>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16A9FEBA-2095-4A5E-A506-DE34EFB62748}"/>
              </a:ext>
            </a:extLst>
          </p:cNvPr>
          <p:cNvSpPr>
            <a:spLocks noGrp="1"/>
          </p:cNvSpPr>
          <p:nvPr>
            <p:ph type="sldNum" sz="quarter" idx="12"/>
          </p:nvPr>
        </p:nvSpPr>
        <p:spPr/>
        <p:txBody>
          <a:bodyPr/>
          <a:lstStyle/>
          <a:p>
            <a:fld id="{A5062F57-A2BB-494B-92B3-A8DF0D0FEC61}" type="slidenum">
              <a:rPr lang="en-US" smtClean="0"/>
              <a:t>‹Nr.›</a:t>
            </a:fld>
            <a:endParaRPr lang="en-US"/>
          </a:p>
        </p:txBody>
      </p:sp>
    </p:spTree>
    <p:extLst>
      <p:ext uri="{BB962C8B-B14F-4D97-AF65-F5344CB8AC3E}">
        <p14:creationId xmlns:p14="http://schemas.microsoft.com/office/powerpoint/2010/main" val="2672494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0EA0F13-29B9-44B4-B7CD-4807EF2840B3}"/>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6D666C1B-19E1-458D-9972-7982103110A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F22306A7-48FD-4BF5-8774-C0AB38EB5A18}"/>
              </a:ext>
            </a:extLst>
          </p:cNvPr>
          <p:cNvSpPr>
            <a:spLocks noGrp="1"/>
          </p:cNvSpPr>
          <p:nvPr>
            <p:ph type="dt" sz="half" idx="10"/>
          </p:nvPr>
        </p:nvSpPr>
        <p:spPr/>
        <p:txBody>
          <a:bodyPr/>
          <a:lstStyle/>
          <a:p>
            <a:fld id="{C5841820-57D7-4C65-A35D-B57009E72158}" type="datetimeFigureOut">
              <a:rPr lang="en-US" smtClean="0"/>
              <a:t>10/13/2022</a:t>
            </a:fld>
            <a:endParaRPr lang="en-US"/>
          </a:p>
        </p:txBody>
      </p:sp>
      <p:sp>
        <p:nvSpPr>
          <p:cNvPr id="5" name="Fußzeilenplatzhalter 4">
            <a:extLst>
              <a:ext uri="{FF2B5EF4-FFF2-40B4-BE49-F238E27FC236}">
                <a16:creationId xmlns:a16="http://schemas.microsoft.com/office/drawing/2014/main" id="{BDEC2FA1-0F66-4AA1-AFDA-6D14FAF7DBBB}"/>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BCB590BC-731D-4F61-A065-7423825CC036}"/>
              </a:ext>
            </a:extLst>
          </p:cNvPr>
          <p:cNvSpPr>
            <a:spLocks noGrp="1"/>
          </p:cNvSpPr>
          <p:nvPr>
            <p:ph type="sldNum" sz="quarter" idx="12"/>
          </p:nvPr>
        </p:nvSpPr>
        <p:spPr/>
        <p:txBody>
          <a:bodyPr/>
          <a:lstStyle/>
          <a:p>
            <a:fld id="{A5062F57-A2BB-494B-92B3-A8DF0D0FEC61}" type="slidenum">
              <a:rPr lang="en-US" smtClean="0"/>
              <a:t>‹Nr.›</a:t>
            </a:fld>
            <a:endParaRPr lang="en-US"/>
          </a:p>
        </p:txBody>
      </p:sp>
    </p:spTree>
    <p:extLst>
      <p:ext uri="{BB962C8B-B14F-4D97-AF65-F5344CB8AC3E}">
        <p14:creationId xmlns:p14="http://schemas.microsoft.com/office/powerpoint/2010/main" val="30837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0E85D-C6A0-484B-9AB6-90BA2F63FB5A}"/>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F8329FD6-36DA-4456-9DBF-7D36F901F4A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21D33EE7-8503-46D5-92C0-A1D129E5E8E4}"/>
              </a:ext>
            </a:extLst>
          </p:cNvPr>
          <p:cNvSpPr>
            <a:spLocks noGrp="1"/>
          </p:cNvSpPr>
          <p:nvPr>
            <p:ph type="dt" sz="half" idx="10"/>
          </p:nvPr>
        </p:nvSpPr>
        <p:spPr/>
        <p:txBody>
          <a:bodyPr/>
          <a:lstStyle/>
          <a:p>
            <a:fld id="{C5841820-57D7-4C65-A35D-B57009E72158}" type="datetimeFigureOut">
              <a:rPr lang="en-US" smtClean="0"/>
              <a:t>10/13/2022</a:t>
            </a:fld>
            <a:endParaRPr lang="en-US"/>
          </a:p>
        </p:txBody>
      </p:sp>
      <p:sp>
        <p:nvSpPr>
          <p:cNvPr id="5" name="Fußzeilenplatzhalter 4">
            <a:extLst>
              <a:ext uri="{FF2B5EF4-FFF2-40B4-BE49-F238E27FC236}">
                <a16:creationId xmlns:a16="http://schemas.microsoft.com/office/drawing/2014/main" id="{02FCEF4D-5B7F-4E9A-B0B9-507F90840646}"/>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F5B9AC85-047B-4EE4-A349-9D497E4F4FA4}"/>
              </a:ext>
            </a:extLst>
          </p:cNvPr>
          <p:cNvSpPr>
            <a:spLocks noGrp="1"/>
          </p:cNvSpPr>
          <p:nvPr>
            <p:ph type="sldNum" sz="quarter" idx="12"/>
          </p:nvPr>
        </p:nvSpPr>
        <p:spPr/>
        <p:txBody>
          <a:bodyPr/>
          <a:lstStyle/>
          <a:p>
            <a:fld id="{A5062F57-A2BB-494B-92B3-A8DF0D0FEC61}" type="slidenum">
              <a:rPr lang="en-US" smtClean="0"/>
              <a:t>‹Nr.›</a:t>
            </a:fld>
            <a:endParaRPr lang="en-US"/>
          </a:p>
        </p:txBody>
      </p:sp>
    </p:spTree>
    <p:extLst>
      <p:ext uri="{BB962C8B-B14F-4D97-AF65-F5344CB8AC3E}">
        <p14:creationId xmlns:p14="http://schemas.microsoft.com/office/powerpoint/2010/main" val="1608703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7ADF85-18F3-429B-A9A6-701757B8FF4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8A211895-5643-423C-B0EC-A3CE99E15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96630B4-EA9E-45D8-AB48-7BA9B0A2B4D2}"/>
              </a:ext>
            </a:extLst>
          </p:cNvPr>
          <p:cNvSpPr>
            <a:spLocks noGrp="1"/>
          </p:cNvSpPr>
          <p:nvPr>
            <p:ph type="dt" sz="half" idx="10"/>
          </p:nvPr>
        </p:nvSpPr>
        <p:spPr/>
        <p:txBody>
          <a:bodyPr/>
          <a:lstStyle/>
          <a:p>
            <a:fld id="{C5841820-57D7-4C65-A35D-B57009E72158}" type="datetimeFigureOut">
              <a:rPr lang="en-US" smtClean="0"/>
              <a:t>10/13/2022</a:t>
            </a:fld>
            <a:endParaRPr lang="en-US"/>
          </a:p>
        </p:txBody>
      </p:sp>
      <p:sp>
        <p:nvSpPr>
          <p:cNvPr id="5" name="Fußzeilenplatzhalter 4">
            <a:extLst>
              <a:ext uri="{FF2B5EF4-FFF2-40B4-BE49-F238E27FC236}">
                <a16:creationId xmlns:a16="http://schemas.microsoft.com/office/drawing/2014/main" id="{A7B311E5-B3BD-4B91-9BE5-44A3CDDCAC79}"/>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2366F927-52F2-425C-A041-2F94628DBFD6}"/>
              </a:ext>
            </a:extLst>
          </p:cNvPr>
          <p:cNvSpPr>
            <a:spLocks noGrp="1"/>
          </p:cNvSpPr>
          <p:nvPr>
            <p:ph type="sldNum" sz="quarter" idx="12"/>
          </p:nvPr>
        </p:nvSpPr>
        <p:spPr/>
        <p:txBody>
          <a:bodyPr/>
          <a:lstStyle/>
          <a:p>
            <a:fld id="{A5062F57-A2BB-494B-92B3-A8DF0D0FEC61}" type="slidenum">
              <a:rPr lang="en-US" smtClean="0"/>
              <a:t>‹Nr.›</a:t>
            </a:fld>
            <a:endParaRPr lang="en-US"/>
          </a:p>
        </p:txBody>
      </p:sp>
    </p:spTree>
    <p:extLst>
      <p:ext uri="{BB962C8B-B14F-4D97-AF65-F5344CB8AC3E}">
        <p14:creationId xmlns:p14="http://schemas.microsoft.com/office/powerpoint/2010/main" val="231788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2AEEE-FBD5-4CB1-B0ED-06820C38B732}"/>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2B6F1D3B-C460-498F-9B8A-0531F4D0C20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9600CC3E-DCDC-4DCE-8454-8853F3922EE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FE25ED12-CB1F-4F02-95E2-715142D8D398}"/>
              </a:ext>
            </a:extLst>
          </p:cNvPr>
          <p:cNvSpPr>
            <a:spLocks noGrp="1"/>
          </p:cNvSpPr>
          <p:nvPr>
            <p:ph type="dt" sz="half" idx="10"/>
          </p:nvPr>
        </p:nvSpPr>
        <p:spPr/>
        <p:txBody>
          <a:bodyPr/>
          <a:lstStyle/>
          <a:p>
            <a:fld id="{C5841820-57D7-4C65-A35D-B57009E72158}" type="datetimeFigureOut">
              <a:rPr lang="en-US" smtClean="0"/>
              <a:t>10/13/2022</a:t>
            </a:fld>
            <a:endParaRPr lang="en-US"/>
          </a:p>
        </p:txBody>
      </p:sp>
      <p:sp>
        <p:nvSpPr>
          <p:cNvPr id="6" name="Fußzeilenplatzhalter 5">
            <a:extLst>
              <a:ext uri="{FF2B5EF4-FFF2-40B4-BE49-F238E27FC236}">
                <a16:creationId xmlns:a16="http://schemas.microsoft.com/office/drawing/2014/main" id="{516D6E9D-F2B8-4C7D-BC97-56BDD694585C}"/>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D0D38FE3-9542-4FC4-AF69-7438B194E590}"/>
              </a:ext>
            </a:extLst>
          </p:cNvPr>
          <p:cNvSpPr>
            <a:spLocks noGrp="1"/>
          </p:cNvSpPr>
          <p:nvPr>
            <p:ph type="sldNum" sz="quarter" idx="12"/>
          </p:nvPr>
        </p:nvSpPr>
        <p:spPr/>
        <p:txBody>
          <a:bodyPr/>
          <a:lstStyle/>
          <a:p>
            <a:fld id="{A5062F57-A2BB-494B-92B3-A8DF0D0FEC61}" type="slidenum">
              <a:rPr lang="en-US" smtClean="0"/>
              <a:t>‹Nr.›</a:t>
            </a:fld>
            <a:endParaRPr lang="en-US"/>
          </a:p>
        </p:txBody>
      </p:sp>
    </p:spTree>
    <p:extLst>
      <p:ext uri="{BB962C8B-B14F-4D97-AF65-F5344CB8AC3E}">
        <p14:creationId xmlns:p14="http://schemas.microsoft.com/office/powerpoint/2010/main" val="361916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48C08-0900-4E9F-8E99-E0350FDACD80}"/>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7C552E63-F064-4949-98E7-D37B2243F9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F0616A4-31D8-4BBA-AA7E-855F5C47642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B3D95705-D095-412D-8B10-BB012CCFD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4E13EB0-71BB-4F76-8C5E-2B4B9E2A490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A454E12D-D5A5-4F8B-864C-4020CE4643F0}"/>
              </a:ext>
            </a:extLst>
          </p:cNvPr>
          <p:cNvSpPr>
            <a:spLocks noGrp="1"/>
          </p:cNvSpPr>
          <p:nvPr>
            <p:ph type="dt" sz="half" idx="10"/>
          </p:nvPr>
        </p:nvSpPr>
        <p:spPr/>
        <p:txBody>
          <a:bodyPr/>
          <a:lstStyle/>
          <a:p>
            <a:fld id="{C5841820-57D7-4C65-A35D-B57009E72158}" type="datetimeFigureOut">
              <a:rPr lang="en-US" smtClean="0"/>
              <a:t>10/13/2022</a:t>
            </a:fld>
            <a:endParaRPr lang="en-US"/>
          </a:p>
        </p:txBody>
      </p:sp>
      <p:sp>
        <p:nvSpPr>
          <p:cNvPr id="8" name="Fußzeilenplatzhalter 7">
            <a:extLst>
              <a:ext uri="{FF2B5EF4-FFF2-40B4-BE49-F238E27FC236}">
                <a16:creationId xmlns:a16="http://schemas.microsoft.com/office/drawing/2014/main" id="{12071EDD-5B6C-446E-A614-338D3E22C5D9}"/>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895F8D73-3874-4335-9024-0D56088CAEE9}"/>
              </a:ext>
            </a:extLst>
          </p:cNvPr>
          <p:cNvSpPr>
            <a:spLocks noGrp="1"/>
          </p:cNvSpPr>
          <p:nvPr>
            <p:ph type="sldNum" sz="quarter" idx="12"/>
          </p:nvPr>
        </p:nvSpPr>
        <p:spPr/>
        <p:txBody>
          <a:bodyPr/>
          <a:lstStyle/>
          <a:p>
            <a:fld id="{A5062F57-A2BB-494B-92B3-A8DF0D0FEC61}" type="slidenum">
              <a:rPr lang="en-US" smtClean="0"/>
              <a:t>‹Nr.›</a:t>
            </a:fld>
            <a:endParaRPr lang="en-US"/>
          </a:p>
        </p:txBody>
      </p:sp>
    </p:spTree>
    <p:extLst>
      <p:ext uri="{BB962C8B-B14F-4D97-AF65-F5344CB8AC3E}">
        <p14:creationId xmlns:p14="http://schemas.microsoft.com/office/powerpoint/2010/main" val="1765040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93CF3-8620-438F-8F9A-463A928154FB}"/>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F6B26C8C-EA82-403E-9F8D-53F5D146F790}"/>
              </a:ext>
            </a:extLst>
          </p:cNvPr>
          <p:cNvSpPr>
            <a:spLocks noGrp="1"/>
          </p:cNvSpPr>
          <p:nvPr>
            <p:ph type="dt" sz="half" idx="10"/>
          </p:nvPr>
        </p:nvSpPr>
        <p:spPr/>
        <p:txBody>
          <a:bodyPr/>
          <a:lstStyle/>
          <a:p>
            <a:fld id="{C5841820-57D7-4C65-A35D-B57009E72158}" type="datetimeFigureOut">
              <a:rPr lang="en-US" smtClean="0"/>
              <a:t>10/13/2022</a:t>
            </a:fld>
            <a:endParaRPr lang="en-US"/>
          </a:p>
        </p:txBody>
      </p:sp>
      <p:sp>
        <p:nvSpPr>
          <p:cNvPr id="4" name="Fußzeilenplatzhalter 3">
            <a:extLst>
              <a:ext uri="{FF2B5EF4-FFF2-40B4-BE49-F238E27FC236}">
                <a16:creationId xmlns:a16="http://schemas.microsoft.com/office/drawing/2014/main" id="{3E321B46-DC91-4A78-ACD7-1A37BA2C4636}"/>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4E228DAB-86C6-4040-A8C6-F0167C9AEF44}"/>
              </a:ext>
            </a:extLst>
          </p:cNvPr>
          <p:cNvSpPr>
            <a:spLocks noGrp="1"/>
          </p:cNvSpPr>
          <p:nvPr>
            <p:ph type="sldNum" sz="quarter" idx="12"/>
          </p:nvPr>
        </p:nvSpPr>
        <p:spPr/>
        <p:txBody>
          <a:bodyPr/>
          <a:lstStyle/>
          <a:p>
            <a:fld id="{A5062F57-A2BB-494B-92B3-A8DF0D0FEC61}" type="slidenum">
              <a:rPr lang="en-US" smtClean="0"/>
              <a:t>‹Nr.›</a:t>
            </a:fld>
            <a:endParaRPr lang="en-US"/>
          </a:p>
        </p:txBody>
      </p:sp>
    </p:spTree>
    <p:extLst>
      <p:ext uri="{BB962C8B-B14F-4D97-AF65-F5344CB8AC3E}">
        <p14:creationId xmlns:p14="http://schemas.microsoft.com/office/powerpoint/2010/main" val="321135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5B32E8E-57C4-43FD-B829-5CE1EB78DFD6}"/>
              </a:ext>
            </a:extLst>
          </p:cNvPr>
          <p:cNvSpPr>
            <a:spLocks noGrp="1"/>
          </p:cNvSpPr>
          <p:nvPr>
            <p:ph type="dt" sz="half" idx="10"/>
          </p:nvPr>
        </p:nvSpPr>
        <p:spPr/>
        <p:txBody>
          <a:bodyPr/>
          <a:lstStyle/>
          <a:p>
            <a:fld id="{C5841820-57D7-4C65-A35D-B57009E72158}" type="datetimeFigureOut">
              <a:rPr lang="en-US" smtClean="0"/>
              <a:t>10/13/2022</a:t>
            </a:fld>
            <a:endParaRPr lang="en-US"/>
          </a:p>
        </p:txBody>
      </p:sp>
      <p:sp>
        <p:nvSpPr>
          <p:cNvPr id="3" name="Fußzeilenplatzhalter 2">
            <a:extLst>
              <a:ext uri="{FF2B5EF4-FFF2-40B4-BE49-F238E27FC236}">
                <a16:creationId xmlns:a16="http://schemas.microsoft.com/office/drawing/2014/main" id="{E1D7E558-3B64-4EE1-B2FB-9F071B7E0304}"/>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CDC772D2-8550-4C7B-883C-6280AA75AC6D}"/>
              </a:ext>
            </a:extLst>
          </p:cNvPr>
          <p:cNvSpPr>
            <a:spLocks noGrp="1"/>
          </p:cNvSpPr>
          <p:nvPr>
            <p:ph type="sldNum" sz="quarter" idx="12"/>
          </p:nvPr>
        </p:nvSpPr>
        <p:spPr/>
        <p:txBody>
          <a:bodyPr/>
          <a:lstStyle/>
          <a:p>
            <a:fld id="{A5062F57-A2BB-494B-92B3-A8DF0D0FEC61}" type="slidenum">
              <a:rPr lang="en-US" smtClean="0"/>
              <a:t>‹Nr.›</a:t>
            </a:fld>
            <a:endParaRPr lang="en-US"/>
          </a:p>
        </p:txBody>
      </p:sp>
    </p:spTree>
    <p:extLst>
      <p:ext uri="{BB962C8B-B14F-4D97-AF65-F5344CB8AC3E}">
        <p14:creationId xmlns:p14="http://schemas.microsoft.com/office/powerpoint/2010/main" val="498615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4C40C0-21F1-40C2-8FA2-AC301AA2716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A1D05B49-C5C0-40E5-A23C-A1EFF6C653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A70DC4B6-C508-4AFE-9D17-6756A912F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FE8FFC9-761E-4BCB-B17E-19C62AB227EA}"/>
              </a:ext>
            </a:extLst>
          </p:cNvPr>
          <p:cNvSpPr>
            <a:spLocks noGrp="1"/>
          </p:cNvSpPr>
          <p:nvPr>
            <p:ph type="dt" sz="half" idx="10"/>
          </p:nvPr>
        </p:nvSpPr>
        <p:spPr/>
        <p:txBody>
          <a:bodyPr/>
          <a:lstStyle/>
          <a:p>
            <a:fld id="{C5841820-57D7-4C65-A35D-B57009E72158}" type="datetimeFigureOut">
              <a:rPr lang="en-US" smtClean="0"/>
              <a:t>10/13/2022</a:t>
            </a:fld>
            <a:endParaRPr lang="en-US"/>
          </a:p>
        </p:txBody>
      </p:sp>
      <p:sp>
        <p:nvSpPr>
          <p:cNvPr id="6" name="Fußzeilenplatzhalter 5">
            <a:extLst>
              <a:ext uri="{FF2B5EF4-FFF2-40B4-BE49-F238E27FC236}">
                <a16:creationId xmlns:a16="http://schemas.microsoft.com/office/drawing/2014/main" id="{D1FEC746-AC3B-43B2-8F3E-09948C12D57D}"/>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B1D41CED-7C8F-4C07-AF66-3CB2F748C352}"/>
              </a:ext>
            </a:extLst>
          </p:cNvPr>
          <p:cNvSpPr>
            <a:spLocks noGrp="1"/>
          </p:cNvSpPr>
          <p:nvPr>
            <p:ph type="sldNum" sz="quarter" idx="12"/>
          </p:nvPr>
        </p:nvSpPr>
        <p:spPr/>
        <p:txBody>
          <a:bodyPr/>
          <a:lstStyle/>
          <a:p>
            <a:fld id="{A5062F57-A2BB-494B-92B3-A8DF0D0FEC61}" type="slidenum">
              <a:rPr lang="en-US" smtClean="0"/>
              <a:t>‹Nr.›</a:t>
            </a:fld>
            <a:endParaRPr lang="en-US"/>
          </a:p>
        </p:txBody>
      </p:sp>
    </p:spTree>
    <p:extLst>
      <p:ext uri="{BB962C8B-B14F-4D97-AF65-F5344CB8AC3E}">
        <p14:creationId xmlns:p14="http://schemas.microsoft.com/office/powerpoint/2010/main" val="28197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35A418-60EF-4AE9-BF26-E08736E5C95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AA92802E-FC15-4EC8-B968-3872C2113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F1C52A4A-7C59-4097-BB21-0067D182F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BD83D4B-0BA1-4066-A544-DD73FF6199AD}"/>
              </a:ext>
            </a:extLst>
          </p:cNvPr>
          <p:cNvSpPr>
            <a:spLocks noGrp="1"/>
          </p:cNvSpPr>
          <p:nvPr>
            <p:ph type="dt" sz="half" idx="10"/>
          </p:nvPr>
        </p:nvSpPr>
        <p:spPr/>
        <p:txBody>
          <a:bodyPr/>
          <a:lstStyle/>
          <a:p>
            <a:fld id="{C5841820-57D7-4C65-A35D-B57009E72158}" type="datetimeFigureOut">
              <a:rPr lang="en-US" smtClean="0"/>
              <a:t>10/13/2022</a:t>
            </a:fld>
            <a:endParaRPr lang="en-US"/>
          </a:p>
        </p:txBody>
      </p:sp>
      <p:sp>
        <p:nvSpPr>
          <p:cNvPr id="6" name="Fußzeilenplatzhalter 5">
            <a:extLst>
              <a:ext uri="{FF2B5EF4-FFF2-40B4-BE49-F238E27FC236}">
                <a16:creationId xmlns:a16="http://schemas.microsoft.com/office/drawing/2014/main" id="{CAEDA3AC-6FBA-4C24-9C92-93709BD612E3}"/>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ECEE6759-60C0-439D-A805-A0F066F9A942}"/>
              </a:ext>
            </a:extLst>
          </p:cNvPr>
          <p:cNvSpPr>
            <a:spLocks noGrp="1"/>
          </p:cNvSpPr>
          <p:nvPr>
            <p:ph type="sldNum" sz="quarter" idx="12"/>
          </p:nvPr>
        </p:nvSpPr>
        <p:spPr/>
        <p:txBody>
          <a:bodyPr/>
          <a:lstStyle/>
          <a:p>
            <a:fld id="{A5062F57-A2BB-494B-92B3-A8DF0D0FEC61}" type="slidenum">
              <a:rPr lang="en-US" smtClean="0"/>
              <a:t>‹Nr.›</a:t>
            </a:fld>
            <a:endParaRPr lang="en-US"/>
          </a:p>
        </p:txBody>
      </p:sp>
    </p:spTree>
    <p:extLst>
      <p:ext uri="{BB962C8B-B14F-4D97-AF65-F5344CB8AC3E}">
        <p14:creationId xmlns:p14="http://schemas.microsoft.com/office/powerpoint/2010/main" val="348611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653E832-8681-4568-AECC-25446C3B1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830B1EF6-3D7F-4480-B51F-10EE2FE59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0F8817F1-0A4D-43B3-90D6-093875CAB9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1820-57D7-4C65-A35D-B57009E72158}" type="datetimeFigureOut">
              <a:rPr lang="en-US" smtClean="0"/>
              <a:t>10/13/2022</a:t>
            </a:fld>
            <a:endParaRPr lang="en-US"/>
          </a:p>
        </p:txBody>
      </p:sp>
      <p:sp>
        <p:nvSpPr>
          <p:cNvPr id="5" name="Fußzeilenplatzhalter 4">
            <a:extLst>
              <a:ext uri="{FF2B5EF4-FFF2-40B4-BE49-F238E27FC236}">
                <a16:creationId xmlns:a16="http://schemas.microsoft.com/office/drawing/2014/main" id="{9F941117-90C3-4F7C-8F7F-3053F1557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E1FD5482-EBDD-4415-A99D-71A5C81F7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062F57-A2BB-494B-92B3-A8DF0D0FEC61}" type="slidenum">
              <a:rPr lang="en-US" smtClean="0"/>
              <a:t>‹Nr.›</a:t>
            </a:fld>
            <a:endParaRPr lang="en-US"/>
          </a:p>
        </p:txBody>
      </p:sp>
    </p:spTree>
    <p:extLst>
      <p:ext uri="{BB962C8B-B14F-4D97-AF65-F5344CB8AC3E}">
        <p14:creationId xmlns:p14="http://schemas.microsoft.com/office/powerpoint/2010/main" val="221854164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4C910-981D-40BA-AD5E-6013162D0A55}"/>
              </a:ext>
            </a:extLst>
          </p:cNvPr>
          <p:cNvSpPr>
            <a:spLocks noGrp="1"/>
          </p:cNvSpPr>
          <p:nvPr>
            <p:ph type="ctrTitle"/>
          </p:nvPr>
        </p:nvSpPr>
        <p:spPr>
          <a:xfrm>
            <a:off x="7775105" y="316176"/>
            <a:ext cx="3964203" cy="2387600"/>
          </a:xfrm>
        </p:spPr>
        <p:txBody>
          <a:bodyPr>
            <a:normAutofit/>
          </a:bodyPr>
          <a:lstStyle/>
          <a:p>
            <a:r>
              <a:rPr lang="de-DE" dirty="0"/>
              <a:t>WG1 Summary</a:t>
            </a:r>
            <a:endParaRPr lang="en-US" dirty="0"/>
          </a:p>
        </p:txBody>
      </p:sp>
      <p:sp>
        <p:nvSpPr>
          <p:cNvPr id="3" name="Untertitel 2">
            <a:extLst>
              <a:ext uri="{FF2B5EF4-FFF2-40B4-BE49-F238E27FC236}">
                <a16:creationId xmlns:a16="http://schemas.microsoft.com/office/drawing/2014/main" id="{7A9CA9FD-45E7-4AF5-BD4D-942AB56CD44F}"/>
              </a:ext>
            </a:extLst>
          </p:cNvPr>
          <p:cNvSpPr>
            <a:spLocks noGrp="1"/>
          </p:cNvSpPr>
          <p:nvPr>
            <p:ph type="subTitle" idx="1"/>
          </p:nvPr>
        </p:nvSpPr>
        <p:spPr>
          <a:xfrm>
            <a:off x="7585911" y="3677787"/>
            <a:ext cx="4153397" cy="2533640"/>
          </a:xfrm>
        </p:spPr>
        <p:txBody>
          <a:bodyPr>
            <a:normAutofit/>
          </a:bodyPr>
          <a:lstStyle/>
          <a:p>
            <a:r>
              <a:rPr lang="de-DE" dirty="0" err="1"/>
              <a:t>Conveners</a:t>
            </a:r>
            <a:r>
              <a:rPr lang="de-DE" dirty="0"/>
              <a:t>:</a:t>
            </a:r>
          </a:p>
          <a:p>
            <a:r>
              <a:rPr lang="en-US" dirty="0"/>
              <a:t>Mathieu </a:t>
            </a:r>
            <a:r>
              <a:rPr lang="en-US" dirty="0" err="1"/>
              <a:t>Omet</a:t>
            </a:r>
            <a:r>
              <a:rPr lang="en-US" dirty="0"/>
              <a:t> (KEK),</a:t>
            </a:r>
          </a:p>
          <a:p>
            <a:r>
              <a:rPr lang="en-US" dirty="0"/>
              <a:t> Christopher Bate (DESY), </a:t>
            </a:r>
          </a:p>
          <a:p>
            <a:r>
              <a:rPr lang="en-US" dirty="0"/>
              <a:t>James Maniscalco (SLAC), </a:t>
            </a:r>
          </a:p>
          <a:p>
            <a:r>
              <a:rPr lang="en-US" dirty="0"/>
              <a:t>SPC: Detlef Reschke (DESY)</a:t>
            </a:r>
            <a:endParaRPr lang="de-DE" dirty="0"/>
          </a:p>
          <a:p>
            <a:endParaRPr lang="en-US" dirty="0"/>
          </a:p>
        </p:txBody>
      </p:sp>
      <p:grpSp>
        <p:nvGrpSpPr>
          <p:cNvPr id="11" name="Gruppieren 10">
            <a:extLst>
              <a:ext uri="{FF2B5EF4-FFF2-40B4-BE49-F238E27FC236}">
                <a16:creationId xmlns:a16="http://schemas.microsoft.com/office/drawing/2014/main" id="{7CF7520A-FBDA-4AC0-96E4-F1134CF0EF73}"/>
              </a:ext>
            </a:extLst>
          </p:cNvPr>
          <p:cNvGrpSpPr>
            <a:grpSpLocks noChangeAspect="1"/>
          </p:cNvGrpSpPr>
          <p:nvPr/>
        </p:nvGrpSpPr>
        <p:grpSpPr>
          <a:xfrm>
            <a:off x="1567139" y="1907004"/>
            <a:ext cx="4957640" cy="4728411"/>
            <a:chOff x="224647" y="0"/>
            <a:chExt cx="7190469" cy="6858000"/>
          </a:xfrm>
        </p:grpSpPr>
        <p:pic>
          <p:nvPicPr>
            <p:cNvPr id="4" name="Grafik 3">
              <a:extLst>
                <a:ext uri="{FF2B5EF4-FFF2-40B4-BE49-F238E27FC236}">
                  <a16:creationId xmlns:a16="http://schemas.microsoft.com/office/drawing/2014/main" id="{A7CD5FD2-C861-4029-911B-7430C07C5B33}"/>
                </a:ext>
              </a:extLst>
            </p:cNvPr>
            <p:cNvPicPr>
              <a:picLocks noChangeAspect="1"/>
            </p:cNvPicPr>
            <p:nvPr/>
          </p:nvPicPr>
          <p:blipFill>
            <a:blip r:embed="rId2"/>
            <a:stretch>
              <a:fillRect/>
            </a:stretch>
          </p:blipFill>
          <p:spPr>
            <a:xfrm>
              <a:off x="236370" y="0"/>
              <a:ext cx="3581642" cy="6858000"/>
            </a:xfrm>
            <a:prstGeom prst="rect">
              <a:avLst/>
            </a:prstGeom>
          </p:spPr>
        </p:pic>
        <p:pic>
          <p:nvPicPr>
            <p:cNvPr id="5" name="Grafik 4">
              <a:extLst>
                <a:ext uri="{FF2B5EF4-FFF2-40B4-BE49-F238E27FC236}">
                  <a16:creationId xmlns:a16="http://schemas.microsoft.com/office/drawing/2014/main" id="{172EFE44-6130-4D34-A0F8-FA64D6C622A8}"/>
                </a:ext>
              </a:extLst>
            </p:cNvPr>
            <p:cNvPicPr>
              <a:picLocks noChangeAspect="1"/>
            </p:cNvPicPr>
            <p:nvPr/>
          </p:nvPicPr>
          <p:blipFill>
            <a:blip r:embed="rId3"/>
            <a:stretch>
              <a:fillRect/>
            </a:stretch>
          </p:blipFill>
          <p:spPr>
            <a:xfrm>
              <a:off x="3954464" y="0"/>
              <a:ext cx="3460652" cy="6858000"/>
            </a:xfrm>
            <a:prstGeom prst="rect">
              <a:avLst/>
            </a:prstGeom>
          </p:spPr>
        </p:pic>
        <p:sp>
          <p:nvSpPr>
            <p:cNvPr id="6" name="Rechteck 5">
              <a:extLst>
                <a:ext uri="{FF2B5EF4-FFF2-40B4-BE49-F238E27FC236}">
                  <a16:creationId xmlns:a16="http://schemas.microsoft.com/office/drawing/2014/main" id="{E190BB86-A6B5-401D-9B65-E3C206CE3946}"/>
                </a:ext>
              </a:extLst>
            </p:cNvPr>
            <p:cNvSpPr/>
            <p:nvPr/>
          </p:nvSpPr>
          <p:spPr>
            <a:xfrm>
              <a:off x="236370" y="1585321"/>
              <a:ext cx="1798035" cy="1006381"/>
            </a:xfrm>
            <a:prstGeom prst="rect">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Rechteck 6">
              <a:extLst>
                <a:ext uri="{FF2B5EF4-FFF2-40B4-BE49-F238E27FC236}">
                  <a16:creationId xmlns:a16="http://schemas.microsoft.com/office/drawing/2014/main" id="{70849AB1-89ED-45D5-A942-F8AA1967FB45}"/>
                </a:ext>
              </a:extLst>
            </p:cNvPr>
            <p:cNvSpPr/>
            <p:nvPr/>
          </p:nvSpPr>
          <p:spPr>
            <a:xfrm>
              <a:off x="224647" y="3539468"/>
              <a:ext cx="1798035" cy="1006381"/>
            </a:xfrm>
            <a:prstGeom prst="rect">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hteck 7">
              <a:extLst>
                <a:ext uri="{FF2B5EF4-FFF2-40B4-BE49-F238E27FC236}">
                  <a16:creationId xmlns:a16="http://schemas.microsoft.com/office/drawing/2014/main" id="{60176CB4-7D7F-45FA-9194-58C397D9D558}"/>
                </a:ext>
              </a:extLst>
            </p:cNvPr>
            <p:cNvSpPr/>
            <p:nvPr/>
          </p:nvSpPr>
          <p:spPr>
            <a:xfrm>
              <a:off x="236370" y="4843435"/>
              <a:ext cx="1798035" cy="1006381"/>
            </a:xfrm>
            <a:prstGeom prst="rect">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9" name="Rechteck 8">
              <a:extLst>
                <a:ext uri="{FF2B5EF4-FFF2-40B4-BE49-F238E27FC236}">
                  <a16:creationId xmlns:a16="http://schemas.microsoft.com/office/drawing/2014/main" id="{C4C14699-78BC-474B-8E60-2B51B6499D84}"/>
                </a:ext>
              </a:extLst>
            </p:cNvPr>
            <p:cNvSpPr/>
            <p:nvPr/>
          </p:nvSpPr>
          <p:spPr>
            <a:xfrm>
              <a:off x="3938231" y="1737073"/>
              <a:ext cx="1798035" cy="1006381"/>
            </a:xfrm>
            <a:prstGeom prst="rect">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pic>
        <p:nvPicPr>
          <p:cNvPr id="10" name="Grafik 9">
            <a:extLst>
              <a:ext uri="{FF2B5EF4-FFF2-40B4-BE49-F238E27FC236}">
                <a16:creationId xmlns:a16="http://schemas.microsoft.com/office/drawing/2014/main" id="{B30CB13F-C525-4D71-9629-45E5D3E622B4}"/>
              </a:ext>
            </a:extLst>
          </p:cNvPr>
          <p:cNvPicPr>
            <a:picLocks noChangeAspect="1"/>
          </p:cNvPicPr>
          <p:nvPr/>
        </p:nvPicPr>
        <p:blipFill>
          <a:blip r:embed="rId4"/>
          <a:stretch>
            <a:fillRect/>
          </a:stretch>
        </p:blipFill>
        <p:spPr>
          <a:xfrm>
            <a:off x="181708" y="157747"/>
            <a:ext cx="7696200" cy="1514475"/>
          </a:xfrm>
          <a:prstGeom prst="rect">
            <a:avLst/>
          </a:prstGeom>
        </p:spPr>
      </p:pic>
      <p:sp>
        <p:nvSpPr>
          <p:cNvPr id="12" name="Rechteck 11">
            <a:extLst>
              <a:ext uri="{FF2B5EF4-FFF2-40B4-BE49-F238E27FC236}">
                <a16:creationId xmlns:a16="http://schemas.microsoft.com/office/drawing/2014/main" id="{C51CB2F5-0E9F-434E-855D-BC9AEAA5C6AC}"/>
              </a:ext>
            </a:extLst>
          </p:cNvPr>
          <p:cNvSpPr/>
          <p:nvPr/>
        </p:nvSpPr>
        <p:spPr>
          <a:xfrm>
            <a:off x="6833937" y="1076826"/>
            <a:ext cx="1043971" cy="457200"/>
          </a:xfrm>
          <a:prstGeom prst="rect">
            <a:avLst/>
          </a:prstGeom>
          <a:solidFill>
            <a:srgbClr val="F5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C8DB2-1419-4FBB-8E67-A4A4EEA4808F}"/>
              </a:ext>
            </a:extLst>
          </p:cNvPr>
          <p:cNvSpPr>
            <a:spLocks noGrp="1"/>
          </p:cNvSpPr>
          <p:nvPr>
            <p:ph type="title"/>
          </p:nvPr>
        </p:nvSpPr>
        <p:spPr>
          <a:xfrm>
            <a:off x="-1" y="143285"/>
            <a:ext cx="6795747" cy="1325563"/>
          </a:xfrm>
        </p:spPr>
        <p:txBody>
          <a:bodyPr>
            <a:noAutofit/>
          </a:bodyPr>
          <a:lstStyle/>
          <a:p>
            <a:r>
              <a:rPr lang="en-US" sz="3600" dirty="0"/>
              <a:t>medium temperature treatments  of SRF cavities at DESY</a:t>
            </a:r>
          </a:p>
        </p:txBody>
      </p:sp>
      <p:pic>
        <p:nvPicPr>
          <p:cNvPr id="3" name="Grafik 2">
            <a:extLst>
              <a:ext uri="{FF2B5EF4-FFF2-40B4-BE49-F238E27FC236}">
                <a16:creationId xmlns:a16="http://schemas.microsoft.com/office/drawing/2014/main" id="{93F51814-636B-4B73-88F3-162E04377B5B}"/>
              </a:ext>
            </a:extLst>
          </p:cNvPr>
          <p:cNvPicPr>
            <a:picLocks noChangeAspect="1"/>
          </p:cNvPicPr>
          <p:nvPr/>
        </p:nvPicPr>
        <p:blipFill>
          <a:blip r:embed="rId2"/>
          <a:stretch>
            <a:fillRect/>
          </a:stretch>
        </p:blipFill>
        <p:spPr>
          <a:xfrm>
            <a:off x="6795747" y="3660470"/>
            <a:ext cx="5396253" cy="3075412"/>
          </a:xfrm>
          <a:prstGeom prst="rect">
            <a:avLst/>
          </a:prstGeom>
        </p:spPr>
      </p:pic>
      <p:sp>
        <p:nvSpPr>
          <p:cNvPr id="4" name="Textfeld 3">
            <a:extLst>
              <a:ext uri="{FF2B5EF4-FFF2-40B4-BE49-F238E27FC236}">
                <a16:creationId xmlns:a16="http://schemas.microsoft.com/office/drawing/2014/main" id="{54C6CCBA-BBBF-4E96-B778-B83AF9BFA4FD}"/>
              </a:ext>
            </a:extLst>
          </p:cNvPr>
          <p:cNvSpPr txBox="1"/>
          <p:nvPr/>
        </p:nvSpPr>
        <p:spPr>
          <a:xfrm>
            <a:off x="192078" y="1801746"/>
            <a:ext cx="5767753" cy="4832092"/>
          </a:xfrm>
          <a:prstGeom prst="rect">
            <a:avLst/>
          </a:prstGeom>
          <a:noFill/>
        </p:spPr>
        <p:txBody>
          <a:bodyPr wrap="square" rtlCol="0">
            <a:spAutoFit/>
          </a:bodyPr>
          <a:lstStyle/>
          <a:p>
            <a:r>
              <a:rPr lang="en-US" sz="1200" dirty="0"/>
              <a:t>Discussion:</a:t>
            </a:r>
          </a:p>
          <a:p>
            <a:pPr marL="285750" indent="-285750">
              <a:buFont typeface="Arial" panose="020B0604020202020204" pitchFamily="34" charset="0"/>
              <a:buChar char="•"/>
            </a:pPr>
            <a:r>
              <a:rPr lang="en-US" sz="1200" dirty="0"/>
              <a:t>James: Caps were the gas flow through caps characterized? =&gt; They were mainly applied to </a:t>
            </a:r>
            <a:r>
              <a:rPr lang="en-US" sz="1200" dirty="0" err="1"/>
              <a:t>Zanon</a:t>
            </a:r>
            <a:r>
              <a:rPr lang="en-US" sz="1200" dirty="0"/>
              <a:t> treatments, was certain factor smaller then the flange so 8mm hole</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Benefits of baking in argon? =&gt; in old paper was just 120C and not the experiences from the </a:t>
            </a:r>
            <a:r>
              <a:rPr lang="en-US" sz="1200" dirty="0" err="1"/>
              <a:t>EuXFEL</a:t>
            </a:r>
            <a:r>
              <a:rPr lang="en-US" sz="1200" dirty="0"/>
              <a:t> baking, so it was just a try if one can make it simpler without vacuum chamber</a:t>
            </a:r>
          </a:p>
          <a:p>
            <a:endParaRPr lang="en-US" sz="1200" dirty="0"/>
          </a:p>
          <a:p>
            <a:pPr marL="285750" indent="-285750">
              <a:buFont typeface="Arial" panose="020B0604020202020204" pitchFamily="34" charset="0"/>
              <a:buChar char="•"/>
            </a:pPr>
            <a:r>
              <a:rPr lang="en-US" sz="1200" dirty="0"/>
              <a:t>Ganapati: What if one purges with argon instead so vacuum to argon? =&gt; With this chamber not possible, just overpressure</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Material of the caps? High RRR? =&gt; Have to check, made of </a:t>
            </a:r>
            <a:r>
              <a:rPr lang="en-US" sz="1200" dirty="0" err="1"/>
              <a:t>Nb</a:t>
            </a:r>
            <a:r>
              <a:rPr lang="en-US" sz="1200" dirty="0"/>
              <a:t> sheets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Space between caps and flange? =&gt; No since just one on top, also no sticking problem at 300°C but at 800°C a little bit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What recommendation for future projects can be made?</a:t>
            </a:r>
          </a:p>
          <a:p>
            <a:r>
              <a:rPr lang="en-US" sz="1200" dirty="0"/>
              <a:t>=&gt; question for technical board</a:t>
            </a:r>
          </a:p>
          <a:p>
            <a:r>
              <a:rPr lang="en-US" sz="1200" dirty="0" err="1"/>
              <a:t>Kensei</a:t>
            </a:r>
            <a:r>
              <a:rPr lang="en-US" sz="1200" dirty="0"/>
              <a:t>:</a:t>
            </a:r>
          </a:p>
          <a:p>
            <a:r>
              <a:rPr lang="en-US" sz="1200" dirty="0"/>
              <a:t>=&gt; technique to eliminate </a:t>
            </a:r>
            <a:r>
              <a:rPr lang="en-US" sz="1200" dirty="0" err="1"/>
              <a:t>magn</a:t>
            </a:r>
            <a:r>
              <a:rPr lang="en-US" sz="1200" dirty="0"/>
              <a:t>. field is now optimized, high Q is possible as LCLS ii shows; high gradients good solutions are still missing, mainly FNAL was most successful so far</a:t>
            </a:r>
          </a:p>
          <a:p>
            <a:r>
              <a:rPr lang="en-US" sz="1200" dirty="0"/>
              <a:t>=&gt; more experiments on parameter space of time and temperatures for doping processes</a:t>
            </a:r>
          </a:p>
          <a:p>
            <a:endParaRPr lang="en-US" sz="1600" dirty="0"/>
          </a:p>
          <a:p>
            <a:endParaRPr lang="en-US" sz="1600" dirty="0"/>
          </a:p>
        </p:txBody>
      </p:sp>
      <p:pic>
        <p:nvPicPr>
          <p:cNvPr id="5" name="Grafik 4">
            <a:extLst>
              <a:ext uri="{FF2B5EF4-FFF2-40B4-BE49-F238E27FC236}">
                <a16:creationId xmlns:a16="http://schemas.microsoft.com/office/drawing/2014/main" id="{0F231CC6-E723-40A8-9C86-61E5DE21552B}"/>
              </a:ext>
            </a:extLst>
          </p:cNvPr>
          <p:cNvPicPr>
            <a:picLocks noChangeAspect="1"/>
          </p:cNvPicPr>
          <p:nvPr/>
        </p:nvPicPr>
        <p:blipFill>
          <a:blip r:embed="rId3"/>
          <a:stretch>
            <a:fillRect/>
          </a:stretch>
        </p:blipFill>
        <p:spPr>
          <a:xfrm>
            <a:off x="6812287" y="503191"/>
            <a:ext cx="5379713" cy="3035375"/>
          </a:xfrm>
          <a:prstGeom prst="rect">
            <a:avLst/>
          </a:prstGeom>
        </p:spPr>
      </p:pic>
      <p:sp>
        <p:nvSpPr>
          <p:cNvPr id="6" name="Textfeld 5">
            <a:extLst>
              <a:ext uri="{FF2B5EF4-FFF2-40B4-BE49-F238E27FC236}">
                <a16:creationId xmlns:a16="http://schemas.microsoft.com/office/drawing/2014/main" id="{803917D1-9FDE-416B-8D7D-6A0567A4CF22}"/>
              </a:ext>
            </a:extLst>
          </p:cNvPr>
          <p:cNvSpPr txBox="1"/>
          <p:nvPr/>
        </p:nvSpPr>
        <p:spPr>
          <a:xfrm>
            <a:off x="0" y="1284182"/>
            <a:ext cx="6151910" cy="369332"/>
          </a:xfrm>
          <a:prstGeom prst="rect">
            <a:avLst/>
          </a:prstGeom>
          <a:noFill/>
        </p:spPr>
        <p:txBody>
          <a:bodyPr wrap="square" rtlCol="0">
            <a:spAutoFit/>
          </a:bodyPr>
          <a:lstStyle/>
          <a:p>
            <a:r>
              <a:rPr kumimoji="1" lang="en-US" altLang="ja-JP" dirty="0"/>
              <a:t>Detlef Reschke for the SRF team of DESY and Uni Hamburg</a:t>
            </a:r>
          </a:p>
        </p:txBody>
      </p:sp>
    </p:spTree>
    <p:extLst>
      <p:ext uri="{BB962C8B-B14F-4D97-AF65-F5344CB8AC3E}">
        <p14:creationId xmlns:p14="http://schemas.microsoft.com/office/powerpoint/2010/main" val="2231945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04AA8-C31E-4E22-A169-85D85BAE0669}"/>
              </a:ext>
            </a:extLst>
          </p:cNvPr>
          <p:cNvSpPr>
            <a:spLocks noGrp="1"/>
          </p:cNvSpPr>
          <p:nvPr>
            <p:ph type="title"/>
          </p:nvPr>
        </p:nvSpPr>
        <p:spPr>
          <a:xfrm>
            <a:off x="183512" y="365125"/>
            <a:ext cx="10515600" cy="1325563"/>
          </a:xfrm>
        </p:spPr>
        <p:txBody>
          <a:bodyPr/>
          <a:lstStyle/>
          <a:p>
            <a:r>
              <a:rPr lang="en-US" dirty="0"/>
              <a:t>Analysis of Low RRR </a:t>
            </a:r>
            <a:br>
              <a:rPr lang="en-US" dirty="0"/>
            </a:br>
            <a:r>
              <a:rPr lang="en-US" dirty="0"/>
              <a:t>SRF Cavities</a:t>
            </a:r>
          </a:p>
        </p:txBody>
      </p:sp>
      <p:sp>
        <p:nvSpPr>
          <p:cNvPr id="3" name="Textfeld 2">
            <a:extLst>
              <a:ext uri="{FF2B5EF4-FFF2-40B4-BE49-F238E27FC236}">
                <a16:creationId xmlns:a16="http://schemas.microsoft.com/office/drawing/2014/main" id="{8B4AF9F9-20B6-4E0C-B567-82DD26693506}"/>
              </a:ext>
            </a:extLst>
          </p:cNvPr>
          <p:cNvSpPr txBox="1"/>
          <p:nvPr/>
        </p:nvSpPr>
        <p:spPr>
          <a:xfrm>
            <a:off x="0" y="1601427"/>
            <a:ext cx="6392120" cy="338554"/>
          </a:xfrm>
          <a:prstGeom prst="rect">
            <a:avLst/>
          </a:prstGeom>
          <a:noFill/>
        </p:spPr>
        <p:txBody>
          <a:bodyPr wrap="square" rtlCol="0">
            <a:spAutoFit/>
          </a:bodyPr>
          <a:lstStyle/>
          <a:p>
            <a:r>
              <a:rPr kumimoji="1" lang="en-US" altLang="ja-JP" sz="1600" b="1" dirty="0"/>
              <a:t>Katrina Howard (</a:t>
            </a:r>
            <a:r>
              <a:rPr kumimoji="1" lang="en-US" altLang="ja-JP" sz="1600" b="1" dirty="0" err="1"/>
              <a:t>UChicago</a:t>
            </a:r>
            <a:r>
              <a:rPr kumimoji="1" lang="en-US" altLang="ja-JP" sz="1600" b="1" dirty="0"/>
              <a:t>)</a:t>
            </a:r>
            <a:r>
              <a:rPr kumimoji="1" lang="en-US" altLang="ja-JP" sz="1600" dirty="0"/>
              <a:t>, Daniel </a:t>
            </a:r>
            <a:r>
              <a:rPr kumimoji="1" lang="en-US" altLang="ja-JP" sz="1600" dirty="0" err="1"/>
              <a:t>Bafia</a:t>
            </a:r>
            <a:r>
              <a:rPr kumimoji="1" lang="en-US" altLang="ja-JP" sz="1600" dirty="0"/>
              <a:t>, Young-Kee Kim, Anna </a:t>
            </a:r>
            <a:r>
              <a:rPr kumimoji="1" lang="en-US" altLang="ja-JP" sz="1600" dirty="0" err="1"/>
              <a:t>Grassellino</a:t>
            </a:r>
            <a:endParaRPr kumimoji="1" lang="en-US" altLang="ja-JP" sz="1600" dirty="0"/>
          </a:p>
        </p:txBody>
      </p:sp>
      <p:pic>
        <p:nvPicPr>
          <p:cNvPr id="4" name="Grafik 3">
            <a:extLst>
              <a:ext uri="{FF2B5EF4-FFF2-40B4-BE49-F238E27FC236}">
                <a16:creationId xmlns:a16="http://schemas.microsoft.com/office/drawing/2014/main" id="{672D5BFF-56BA-41E2-81CF-3AACE5261A58}"/>
              </a:ext>
            </a:extLst>
          </p:cNvPr>
          <p:cNvPicPr>
            <a:picLocks noChangeAspect="1"/>
          </p:cNvPicPr>
          <p:nvPr/>
        </p:nvPicPr>
        <p:blipFill>
          <a:blip r:embed="rId2"/>
          <a:stretch>
            <a:fillRect/>
          </a:stretch>
        </p:blipFill>
        <p:spPr>
          <a:xfrm>
            <a:off x="6392120" y="285109"/>
            <a:ext cx="5664614" cy="3143891"/>
          </a:xfrm>
          <a:prstGeom prst="rect">
            <a:avLst/>
          </a:prstGeom>
        </p:spPr>
      </p:pic>
      <p:pic>
        <p:nvPicPr>
          <p:cNvPr id="5" name="Grafik 4">
            <a:extLst>
              <a:ext uri="{FF2B5EF4-FFF2-40B4-BE49-F238E27FC236}">
                <a16:creationId xmlns:a16="http://schemas.microsoft.com/office/drawing/2014/main" id="{B8F20BF6-9D36-4CCE-8719-5EBD2DD370A6}"/>
              </a:ext>
            </a:extLst>
          </p:cNvPr>
          <p:cNvPicPr>
            <a:picLocks noChangeAspect="1"/>
          </p:cNvPicPr>
          <p:nvPr/>
        </p:nvPicPr>
        <p:blipFill>
          <a:blip r:embed="rId3"/>
          <a:stretch>
            <a:fillRect/>
          </a:stretch>
        </p:blipFill>
        <p:spPr>
          <a:xfrm>
            <a:off x="6392120" y="3593418"/>
            <a:ext cx="5799880" cy="3220336"/>
          </a:xfrm>
          <a:prstGeom prst="rect">
            <a:avLst/>
          </a:prstGeom>
        </p:spPr>
      </p:pic>
      <p:sp>
        <p:nvSpPr>
          <p:cNvPr id="6" name="Textfeld 5">
            <a:extLst>
              <a:ext uri="{FF2B5EF4-FFF2-40B4-BE49-F238E27FC236}">
                <a16:creationId xmlns:a16="http://schemas.microsoft.com/office/drawing/2014/main" id="{35D83156-412B-48B4-A4D5-1FC37F25C818}"/>
              </a:ext>
            </a:extLst>
          </p:cNvPr>
          <p:cNvSpPr txBox="1"/>
          <p:nvPr/>
        </p:nvSpPr>
        <p:spPr>
          <a:xfrm>
            <a:off x="0" y="2153439"/>
            <a:ext cx="6335421" cy="4832092"/>
          </a:xfrm>
          <a:prstGeom prst="rect">
            <a:avLst/>
          </a:prstGeom>
          <a:noFill/>
        </p:spPr>
        <p:txBody>
          <a:bodyPr wrap="square" rtlCol="0">
            <a:spAutoFit/>
          </a:bodyPr>
          <a:lstStyle/>
          <a:p>
            <a:r>
              <a:rPr lang="de-DE" sz="1100" dirty="0" err="1"/>
              <a:t>Discussion</a:t>
            </a:r>
            <a:r>
              <a:rPr lang="de-DE" sz="1100" dirty="0"/>
              <a:t>:</a:t>
            </a:r>
          </a:p>
          <a:p>
            <a:pPr marL="285750" indent="-285750">
              <a:buFont typeface="Arial" panose="020B0604020202020204" pitchFamily="34" charset="0"/>
              <a:buChar char="•"/>
            </a:pPr>
            <a:r>
              <a:rPr lang="en-US" sz="1100" dirty="0"/>
              <a:t>Q: What applications for </a:t>
            </a:r>
            <a:r>
              <a:rPr lang="en-US" sz="1100" dirty="0" err="1"/>
              <a:t>lw</a:t>
            </a:r>
            <a:r>
              <a:rPr lang="en-US" sz="1100" dirty="0"/>
              <a:t> RRR?</a:t>
            </a:r>
          </a:p>
          <a:p>
            <a:pPr marL="285750" indent="-285750">
              <a:buFont typeface="Arial" panose="020B0604020202020204" pitchFamily="34" charset="0"/>
              <a:buChar char="•"/>
            </a:pPr>
            <a:r>
              <a:rPr lang="en-US" sz="1100" dirty="0"/>
              <a:t>A: This is </a:t>
            </a:r>
            <a:r>
              <a:rPr lang="en-US" sz="1100" b="1" dirty="0">
                <a:solidFill>
                  <a:srgbClr val="FF0000"/>
                </a:solidFill>
              </a:rPr>
              <a:t>more R&amp;D - understanding what impurities are present in low RRR material and searching for potential new dopants to study.</a:t>
            </a:r>
          </a:p>
          <a:p>
            <a:pPr marL="285750" indent="-285750">
              <a:buFont typeface="Arial" panose="020B0604020202020204" pitchFamily="34" charset="0"/>
              <a:buChar char="•"/>
            </a:pPr>
            <a:r>
              <a:rPr lang="en-US" sz="1100" dirty="0"/>
              <a:t>Q: Tantalum has not much impact on RRR? Did you do gas analysis?</a:t>
            </a:r>
          </a:p>
          <a:p>
            <a:pPr marL="285750" indent="-285750">
              <a:buFont typeface="Arial" panose="020B0604020202020204" pitchFamily="34" charset="0"/>
              <a:buChar char="•"/>
            </a:pPr>
            <a:r>
              <a:rPr lang="en-US" sz="1100" dirty="0"/>
              <a:t>A: I don't think we have done gas analysis.</a:t>
            </a:r>
          </a:p>
          <a:p>
            <a:pPr marL="285750" indent="-285750">
              <a:buFont typeface="Arial" panose="020B0604020202020204" pitchFamily="34" charset="0"/>
              <a:buChar char="•"/>
            </a:pPr>
            <a:r>
              <a:rPr lang="en-US" sz="1100" dirty="0"/>
              <a:t>Q: RRR comes from material sheet?</a:t>
            </a:r>
          </a:p>
          <a:p>
            <a:pPr marL="285750" indent="-285750">
              <a:buFont typeface="Arial" panose="020B0604020202020204" pitchFamily="34" charset="0"/>
              <a:buChar char="•"/>
            </a:pPr>
            <a:r>
              <a:rPr lang="en-US" sz="1100" dirty="0"/>
              <a:t>A: Yes, we did not measure it</a:t>
            </a:r>
          </a:p>
          <a:p>
            <a:pPr marL="285750" indent="-285750">
              <a:buFont typeface="Arial" panose="020B0604020202020204" pitchFamily="34" charset="0"/>
              <a:buChar char="•"/>
            </a:pPr>
            <a:r>
              <a:rPr lang="en-US" sz="1100" dirty="0"/>
              <a:t>Q: Would be interesting to see how RRR changes.</a:t>
            </a:r>
          </a:p>
          <a:p>
            <a:pPr marL="285750" indent="-285750">
              <a:buFont typeface="Arial" panose="020B0604020202020204" pitchFamily="34" charset="0"/>
              <a:buChar char="•"/>
            </a:pPr>
            <a:r>
              <a:rPr lang="en-US" sz="1100" dirty="0"/>
              <a:t>A: We will </a:t>
            </a:r>
            <a:r>
              <a:rPr lang="en-US" sz="1100" b="1" dirty="0">
                <a:solidFill>
                  <a:srgbClr val="FF0000"/>
                </a:solidFill>
              </a:rPr>
              <a:t>measure how MFP changes and do SIMS on samples.</a:t>
            </a:r>
            <a:endParaRPr lang="en-US" sz="1100" b="1" dirty="0"/>
          </a:p>
          <a:p>
            <a:pPr marL="285750" indent="-285750">
              <a:buFont typeface="Arial" panose="020B0604020202020204" pitchFamily="34" charset="0"/>
              <a:buChar char="•"/>
            </a:pPr>
            <a:r>
              <a:rPr lang="en-US" sz="1100" dirty="0"/>
              <a:t>Q: Material sheet from TD - normally gas component is beyond measurable range. What is dominant gas component?</a:t>
            </a:r>
          </a:p>
          <a:p>
            <a:pPr marL="285750" indent="-285750">
              <a:buFont typeface="Arial" panose="020B0604020202020204" pitchFamily="34" charset="0"/>
              <a:buChar char="•"/>
            </a:pPr>
            <a:r>
              <a:rPr lang="en-US" sz="1100" dirty="0"/>
              <a:t>A: It is tantalum. All others below threshold.</a:t>
            </a:r>
          </a:p>
          <a:p>
            <a:pPr marL="285750" indent="-285750">
              <a:buFont typeface="Arial" panose="020B0604020202020204" pitchFamily="34" charset="0"/>
              <a:buChar char="•"/>
            </a:pPr>
            <a:r>
              <a:rPr lang="en-US" sz="1100" dirty="0"/>
              <a:t>Q: Showed difference between R0 for low RRR and high RRR. Did you look at trapped flux sensitivity?</a:t>
            </a:r>
          </a:p>
          <a:p>
            <a:pPr marL="285750" indent="-285750">
              <a:buFont typeface="Arial" panose="020B0604020202020204" pitchFamily="34" charset="0"/>
              <a:buChar char="•"/>
            </a:pPr>
            <a:r>
              <a:rPr lang="en-US" sz="1100" dirty="0"/>
              <a:t>A: We have not taken that measurement yet, but experiments indicate that all difference in R is from R0 (slide 17)</a:t>
            </a:r>
          </a:p>
          <a:p>
            <a:pPr marL="285750" indent="-285750">
              <a:buFont typeface="Arial" panose="020B0604020202020204" pitchFamily="34" charset="0"/>
              <a:buChar char="•"/>
            </a:pPr>
            <a:r>
              <a:rPr lang="en-US" sz="1100" dirty="0"/>
              <a:t>Q: You should try intentionally trapping flux and measuring sensitivity.</a:t>
            </a:r>
          </a:p>
          <a:p>
            <a:pPr marL="285750" indent="-285750">
              <a:buFont typeface="Arial" panose="020B0604020202020204" pitchFamily="34" charset="0"/>
              <a:buChar char="•"/>
            </a:pPr>
            <a:r>
              <a:rPr lang="en-US" sz="1100" dirty="0"/>
              <a:t>A: </a:t>
            </a:r>
            <a:r>
              <a:rPr lang="en-US" sz="1100" b="1" dirty="0">
                <a:solidFill>
                  <a:srgbClr val="FF0000"/>
                </a:solidFill>
              </a:rPr>
              <a:t>So far the N-doped tests have been done in compensated field, but clearly some flux is still present.</a:t>
            </a:r>
          </a:p>
          <a:p>
            <a:pPr marL="285750" indent="-285750">
              <a:buFont typeface="Arial" panose="020B0604020202020204" pitchFamily="34" charset="0"/>
              <a:buChar char="•"/>
            </a:pPr>
            <a:r>
              <a:rPr lang="en-US" sz="1100" dirty="0"/>
              <a:t>Q/A: Would be interesting to see if sensitivity is different for diff RRR.</a:t>
            </a:r>
          </a:p>
          <a:p>
            <a:pPr marL="285750" indent="-285750">
              <a:buFont typeface="Arial" panose="020B0604020202020204" pitchFamily="34" charset="0"/>
              <a:buChar char="•"/>
            </a:pPr>
            <a:r>
              <a:rPr lang="en-US" sz="1100" dirty="0"/>
              <a:t>Q: All these 900 C high temperature annealing?</a:t>
            </a:r>
          </a:p>
          <a:p>
            <a:pPr marL="285750" indent="-285750">
              <a:buFont typeface="Arial" panose="020B0604020202020204" pitchFamily="34" charset="0"/>
              <a:buChar char="•"/>
            </a:pPr>
            <a:r>
              <a:rPr lang="en-US" sz="1100" dirty="0"/>
              <a:t>A: All 800 C, followed by bulk EP.</a:t>
            </a:r>
          </a:p>
          <a:p>
            <a:pPr marL="285750" indent="-285750">
              <a:buFont typeface="Arial" panose="020B0604020202020204" pitchFamily="34" charset="0"/>
              <a:buChar char="•"/>
            </a:pPr>
            <a:r>
              <a:rPr lang="en-US" sz="1100" dirty="0"/>
              <a:t>Q: Prior work by KEK measuring RRR100 cavities. RRR is very low on coated cavities. What is motivation for choosing RRR 61?</a:t>
            </a:r>
          </a:p>
          <a:p>
            <a:pPr marL="285750" indent="-285750">
              <a:buFont typeface="Arial" panose="020B0604020202020204" pitchFamily="34" charset="0"/>
              <a:buChar char="•"/>
            </a:pPr>
            <a:r>
              <a:rPr lang="en-US" sz="1100" dirty="0"/>
              <a:t>A: This was the cavity that was available!</a:t>
            </a:r>
          </a:p>
          <a:p>
            <a:pPr marL="285750" indent="-285750">
              <a:buFont typeface="Arial" panose="020B0604020202020204" pitchFamily="34" charset="0"/>
              <a:buChar char="•"/>
            </a:pPr>
            <a:r>
              <a:rPr lang="en-US" sz="1100" dirty="0"/>
              <a:t>Q: Slide 4 - these were done sequentially?</a:t>
            </a:r>
          </a:p>
          <a:p>
            <a:pPr marL="285750" indent="-285750">
              <a:buFont typeface="Arial" panose="020B0604020202020204" pitchFamily="34" charset="0"/>
              <a:buChar char="•"/>
            </a:pPr>
            <a:r>
              <a:rPr lang="en-US" sz="1100" dirty="0"/>
              <a:t>A: There was a big EP between LTB and N-dope.</a:t>
            </a:r>
          </a:p>
          <a:p>
            <a:pPr marL="285750" indent="-285750">
              <a:buFont typeface="Arial" panose="020B0604020202020204" pitchFamily="34" charset="0"/>
              <a:buChar char="•"/>
            </a:pPr>
            <a:endParaRPr lang="en-US" sz="1100" dirty="0"/>
          </a:p>
        </p:txBody>
      </p:sp>
    </p:spTree>
    <p:extLst>
      <p:ext uri="{BB962C8B-B14F-4D97-AF65-F5344CB8AC3E}">
        <p14:creationId xmlns:p14="http://schemas.microsoft.com/office/powerpoint/2010/main" val="380339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15EE0-2258-40CA-899E-C169984D51F0}"/>
              </a:ext>
            </a:extLst>
          </p:cNvPr>
          <p:cNvSpPr>
            <a:spLocks noGrp="1"/>
          </p:cNvSpPr>
          <p:nvPr>
            <p:ph type="title"/>
          </p:nvPr>
        </p:nvSpPr>
        <p:spPr>
          <a:xfrm>
            <a:off x="0" y="354304"/>
            <a:ext cx="6341283" cy="1366283"/>
          </a:xfrm>
        </p:spPr>
        <p:txBody>
          <a:bodyPr>
            <a:normAutofit fontScale="90000"/>
          </a:bodyPr>
          <a:lstStyle/>
          <a:p>
            <a:r>
              <a:rPr lang="en-US" b="1" dirty="0"/>
              <a:t>Modeling O Diffusion During </a:t>
            </a:r>
            <a:r>
              <a:rPr lang="en-US" b="1" dirty="0" err="1"/>
              <a:t>Nb</a:t>
            </a:r>
            <a:r>
              <a:rPr lang="en-US" b="1" dirty="0"/>
              <a:t> Oxide Dissolution </a:t>
            </a:r>
            <a:endParaRPr lang="en-US" dirty="0"/>
          </a:p>
        </p:txBody>
      </p:sp>
      <p:pic>
        <p:nvPicPr>
          <p:cNvPr id="4" name="Grafik 3">
            <a:extLst>
              <a:ext uri="{FF2B5EF4-FFF2-40B4-BE49-F238E27FC236}">
                <a16:creationId xmlns:a16="http://schemas.microsoft.com/office/drawing/2014/main" id="{D055945E-9BAB-458F-8F8D-801E59258852}"/>
              </a:ext>
            </a:extLst>
          </p:cNvPr>
          <p:cNvPicPr>
            <a:picLocks noChangeAspect="1"/>
          </p:cNvPicPr>
          <p:nvPr/>
        </p:nvPicPr>
        <p:blipFill>
          <a:blip r:embed="rId2"/>
          <a:stretch>
            <a:fillRect/>
          </a:stretch>
        </p:blipFill>
        <p:spPr>
          <a:xfrm>
            <a:off x="6518269" y="3486966"/>
            <a:ext cx="5673731" cy="3181463"/>
          </a:xfrm>
          <a:prstGeom prst="rect">
            <a:avLst/>
          </a:prstGeom>
        </p:spPr>
      </p:pic>
      <p:sp>
        <p:nvSpPr>
          <p:cNvPr id="5" name="Textfeld 4">
            <a:extLst>
              <a:ext uri="{FF2B5EF4-FFF2-40B4-BE49-F238E27FC236}">
                <a16:creationId xmlns:a16="http://schemas.microsoft.com/office/drawing/2014/main" id="{54F7C168-20AA-49DD-B507-0C94B86BA8CB}"/>
              </a:ext>
            </a:extLst>
          </p:cNvPr>
          <p:cNvSpPr txBox="1"/>
          <p:nvPr/>
        </p:nvSpPr>
        <p:spPr>
          <a:xfrm>
            <a:off x="42835" y="1590731"/>
            <a:ext cx="6151910" cy="369332"/>
          </a:xfrm>
          <a:prstGeom prst="rect">
            <a:avLst/>
          </a:prstGeom>
          <a:noFill/>
        </p:spPr>
        <p:txBody>
          <a:bodyPr wrap="square" rtlCol="0">
            <a:spAutoFit/>
          </a:bodyPr>
          <a:lstStyle/>
          <a:p>
            <a:r>
              <a:rPr kumimoji="1" lang="de-DE" altLang="ja-JP" dirty="0"/>
              <a:t>Eric Lechner (</a:t>
            </a:r>
            <a:r>
              <a:rPr kumimoji="1" lang="de-DE" altLang="ja-JP" dirty="0" err="1"/>
              <a:t>JLab</a:t>
            </a:r>
            <a:r>
              <a:rPr kumimoji="1" lang="de-DE" altLang="ja-JP" dirty="0"/>
              <a:t>)</a:t>
            </a:r>
            <a:endParaRPr kumimoji="1" lang="en-US" altLang="ja-JP" dirty="0"/>
          </a:p>
        </p:txBody>
      </p:sp>
      <p:sp>
        <p:nvSpPr>
          <p:cNvPr id="6" name="Textfeld 5">
            <a:extLst>
              <a:ext uri="{FF2B5EF4-FFF2-40B4-BE49-F238E27FC236}">
                <a16:creationId xmlns:a16="http://schemas.microsoft.com/office/drawing/2014/main" id="{7FCAA209-F888-41C9-BD5A-92C43BAE4E18}"/>
              </a:ext>
            </a:extLst>
          </p:cNvPr>
          <p:cNvSpPr txBox="1">
            <a:spLocks/>
          </p:cNvSpPr>
          <p:nvPr/>
        </p:nvSpPr>
        <p:spPr>
          <a:xfrm>
            <a:off x="75749" y="2115564"/>
            <a:ext cx="6341283" cy="4552865"/>
          </a:xfrm>
          <a:prstGeom prst="rect">
            <a:avLst/>
          </a:prstGeom>
          <a:noFill/>
        </p:spPr>
        <p:txBody>
          <a:bodyPr wrap="square" rtlCol="0">
            <a:normAutofit fontScale="85000" lnSpcReduction="20000"/>
          </a:bodyPr>
          <a:lstStyle/>
          <a:p>
            <a:r>
              <a:rPr lang="de-DE" dirty="0" err="1"/>
              <a:t>Discussion</a:t>
            </a:r>
            <a:r>
              <a:rPr lang="de-DE" dirty="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en-US" dirty="0"/>
              <a:t>Q: </a:t>
            </a:r>
            <a:r>
              <a:rPr lang="en-US" dirty="0" err="1"/>
              <a:t>Nb</a:t>
            </a:r>
            <a:r>
              <a:rPr lang="en-US" dirty="0"/>
              <a:t> oxide model - how do you know that three layer model is correct?</a:t>
            </a:r>
          </a:p>
          <a:p>
            <a:pPr marL="285750" indent="-285750">
              <a:buFont typeface="Arial" panose="020B0604020202020204" pitchFamily="34" charset="0"/>
              <a:buChar char="•"/>
            </a:pPr>
            <a:r>
              <a:rPr lang="en-US" dirty="0"/>
              <a:t>A: </a:t>
            </a:r>
            <a:r>
              <a:rPr lang="en-US" b="1" dirty="0">
                <a:solidFill>
                  <a:srgbClr val="FF0000"/>
                </a:solidFill>
              </a:rPr>
              <a:t>We have done XPS studies - in some cases these are correct, in some cases no.</a:t>
            </a:r>
          </a:p>
          <a:p>
            <a:pPr marL="285750" indent="-285750">
              <a:buFont typeface="Arial" panose="020B0604020202020204" pitchFamily="34" charset="0"/>
              <a:buChar char="•"/>
            </a:pPr>
            <a:r>
              <a:rPr lang="en-US" dirty="0"/>
              <a:t>Q: Experimental confirmation of amount of pentoxide dissolved? How confident in your measurement precision?</a:t>
            </a:r>
          </a:p>
          <a:p>
            <a:pPr marL="285750" indent="-285750">
              <a:buFont typeface="Arial" panose="020B0604020202020204" pitchFamily="34" charset="0"/>
              <a:buChar char="•"/>
            </a:pPr>
            <a:r>
              <a:rPr lang="en-US" dirty="0"/>
              <a:t>A: </a:t>
            </a:r>
            <a:r>
              <a:rPr lang="en-US" b="1" dirty="0">
                <a:solidFill>
                  <a:srgbClr val="FF0000"/>
                </a:solidFill>
              </a:rPr>
              <a:t>You can't quantify always the same qty of oxygen when you probe different crystal orientations -&gt; 20% uncertainty factor. </a:t>
            </a:r>
            <a:r>
              <a:rPr lang="en-US" b="1" dirty="0" err="1">
                <a:solidFill>
                  <a:srgbClr val="FF0000"/>
                </a:solidFill>
              </a:rPr>
              <a:t>Monocrystal</a:t>
            </a:r>
            <a:r>
              <a:rPr lang="en-US" b="1" dirty="0">
                <a:solidFill>
                  <a:srgbClr val="FF0000"/>
                </a:solidFill>
              </a:rPr>
              <a:t> would help this but is maybe not representative of a cavity.</a:t>
            </a:r>
          </a:p>
          <a:p>
            <a:pPr marL="285750" indent="-285750">
              <a:buFont typeface="Arial" panose="020B0604020202020204" pitchFamily="34" charset="0"/>
              <a:buChar char="•"/>
            </a:pPr>
            <a:r>
              <a:rPr lang="en-US" dirty="0"/>
              <a:t>Q: You may have overlooked experimental work done by Parvati</a:t>
            </a:r>
          </a:p>
          <a:p>
            <a:pPr marL="285750" indent="-285750">
              <a:buFont typeface="Arial" panose="020B0604020202020204" pitchFamily="34" charset="0"/>
              <a:buChar char="•"/>
            </a:pPr>
            <a:r>
              <a:rPr lang="en-US" dirty="0"/>
              <a:t>A: Yes, we are open to other models.</a:t>
            </a:r>
          </a:p>
          <a:p>
            <a:pPr marL="285750" indent="-285750">
              <a:buFont typeface="Arial" panose="020B0604020202020204" pitchFamily="34" charset="0"/>
              <a:buChar char="•"/>
            </a:pPr>
            <a:r>
              <a:rPr lang="en-US" dirty="0"/>
              <a:t>Q: Would like to ask about 2-step gradient. Is there an explanation for why 75 C needs to come before 120 C?</a:t>
            </a:r>
          </a:p>
          <a:p>
            <a:pPr marL="285750" indent="-285750">
              <a:buFont typeface="Arial" panose="020B0604020202020204" pitchFamily="34" charset="0"/>
              <a:buChar char="•"/>
            </a:pPr>
            <a:r>
              <a:rPr lang="en-US" dirty="0"/>
              <a:t>A: I wish I knew! Good question.</a:t>
            </a:r>
          </a:p>
          <a:p>
            <a:pPr marL="285750" indent="-285750">
              <a:buFont typeface="Arial" panose="020B0604020202020204" pitchFamily="34" charset="0"/>
              <a:buChar char="•"/>
            </a:pPr>
            <a:r>
              <a:rPr lang="en-US" dirty="0"/>
              <a:t>Q: What are the steps to explore the role of tailored diffusion profiles of impurities within the penetration depth?</a:t>
            </a:r>
          </a:p>
          <a:p>
            <a:pPr marL="285750" indent="-285750">
              <a:buFont typeface="Arial" panose="020B0604020202020204" pitchFamily="34" charset="0"/>
              <a:buChar char="•"/>
            </a:pPr>
            <a:r>
              <a:rPr lang="en-US" dirty="0"/>
              <a:t>A: </a:t>
            </a:r>
            <a:r>
              <a:rPr lang="en-US" b="1" dirty="0">
                <a:solidFill>
                  <a:srgbClr val="FF0000"/>
                </a:solidFill>
              </a:rPr>
              <a:t>Shorter times, maybe high Temp. &amp; shorter time. Want to make surface as dirty as possible in a very thin layer.</a:t>
            </a:r>
          </a:p>
          <a:p>
            <a:pPr marL="285750" indent="-285750">
              <a:buFont typeface="Arial" panose="020B0604020202020204" pitchFamily="34" charset="0"/>
              <a:buChar char="•"/>
            </a:pPr>
            <a:r>
              <a:rPr lang="en-US" dirty="0"/>
              <a:t>Q: How accurate is model within this regime?</a:t>
            </a:r>
          </a:p>
          <a:p>
            <a:pPr marL="285750" indent="-285750">
              <a:buFont typeface="Arial" panose="020B0604020202020204" pitchFamily="34" charset="0"/>
              <a:buChar char="•"/>
            </a:pPr>
            <a:r>
              <a:rPr lang="en-US" dirty="0"/>
              <a:t>A: </a:t>
            </a:r>
            <a:r>
              <a:rPr lang="en-US" b="1" dirty="0">
                <a:solidFill>
                  <a:srgbClr val="FF0000"/>
                </a:solidFill>
              </a:rPr>
              <a:t>Needs to be tested with cavity results.</a:t>
            </a:r>
          </a:p>
          <a:p>
            <a:pPr marL="285750" indent="-285750">
              <a:buFont typeface="Arial" panose="020B0604020202020204" pitchFamily="34" charset="0"/>
              <a:buChar char="•"/>
            </a:pPr>
            <a:r>
              <a:rPr lang="en-US" dirty="0"/>
              <a:t>Q: Shorter times becomes more and more complicated. Furnaces are not good at acting on short time scales.</a:t>
            </a:r>
          </a:p>
          <a:p>
            <a:pPr marL="285750" indent="-285750">
              <a:buFont typeface="Arial" panose="020B0604020202020204" pitchFamily="34" charset="0"/>
              <a:buChar char="•"/>
            </a:pPr>
            <a:r>
              <a:rPr lang="en-US" dirty="0"/>
              <a:t>A: I agree, we need to find things that we can actually apply to cavities.</a:t>
            </a:r>
          </a:p>
        </p:txBody>
      </p:sp>
      <p:pic>
        <p:nvPicPr>
          <p:cNvPr id="7" name="Grafik 6">
            <a:extLst>
              <a:ext uri="{FF2B5EF4-FFF2-40B4-BE49-F238E27FC236}">
                <a16:creationId xmlns:a16="http://schemas.microsoft.com/office/drawing/2014/main" id="{85AEF5A5-F4AC-4089-AC4B-95DD753D5112}"/>
              </a:ext>
            </a:extLst>
          </p:cNvPr>
          <p:cNvPicPr>
            <a:picLocks noChangeAspect="1"/>
          </p:cNvPicPr>
          <p:nvPr/>
        </p:nvPicPr>
        <p:blipFill>
          <a:blip r:embed="rId3"/>
          <a:stretch>
            <a:fillRect/>
          </a:stretch>
        </p:blipFill>
        <p:spPr>
          <a:xfrm>
            <a:off x="6341283" y="35755"/>
            <a:ext cx="5833587" cy="3369664"/>
          </a:xfrm>
          <a:prstGeom prst="rect">
            <a:avLst/>
          </a:prstGeom>
        </p:spPr>
      </p:pic>
    </p:spTree>
    <p:extLst>
      <p:ext uri="{BB962C8B-B14F-4D97-AF65-F5344CB8AC3E}">
        <p14:creationId xmlns:p14="http://schemas.microsoft.com/office/powerpoint/2010/main" val="1791017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BF604-418D-40DE-A792-6BE313DE96AC}"/>
              </a:ext>
            </a:extLst>
          </p:cNvPr>
          <p:cNvSpPr>
            <a:spLocks noGrp="1"/>
          </p:cNvSpPr>
          <p:nvPr>
            <p:ph type="title"/>
          </p:nvPr>
        </p:nvSpPr>
        <p:spPr>
          <a:xfrm>
            <a:off x="0" y="365125"/>
            <a:ext cx="6931742" cy="1325563"/>
          </a:xfrm>
        </p:spPr>
        <p:txBody>
          <a:bodyPr>
            <a:normAutofit/>
          </a:bodyPr>
          <a:lstStyle/>
          <a:p>
            <a:r>
              <a:rPr lang="en-US" dirty="0"/>
              <a:t>Development of Oxygen Doping Treatment for High Q</a:t>
            </a:r>
            <a:r>
              <a:rPr lang="en-US" baseline="-25000" dirty="0"/>
              <a:t>0</a:t>
            </a:r>
          </a:p>
        </p:txBody>
      </p:sp>
      <p:sp>
        <p:nvSpPr>
          <p:cNvPr id="3" name="Rechteck 2">
            <a:extLst>
              <a:ext uri="{FF2B5EF4-FFF2-40B4-BE49-F238E27FC236}">
                <a16:creationId xmlns:a16="http://schemas.microsoft.com/office/drawing/2014/main" id="{C0F3ADDB-4953-4A7B-AB1C-D41C89C81A61}"/>
              </a:ext>
            </a:extLst>
          </p:cNvPr>
          <p:cNvSpPr/>
          <p:nvPr/>
        </p:nvSpPr>
        <p:spPr>
          <a:xfrm>
            <a:off x="0" y="1791618"/>
            <a:ext cx="6769509" cy="369332"/>
          </a:xfrm>
          <a:prstGeom prst="rect">
            <a:avLst/>
          </a:prstGeom>
        </p:spPr>
        <p:txBody>
          <a:bodyPr wrap="square">
            <a:spAutoFit/>
          </a:bodyPr>
          <a:lstStyle/>
          <a:p>
            <a:r>
              <a:rPr lang="de-DE" b="1" dirty="0"/>
              <a:t>Hannah Hu (</a:t>
            </a:r>
            <a:r>
              <a:rPr lang="de-DE" b="1" dirty="0" err="1"/>
              <a:t>UChicago</a:t>
            </a:r>
            <a:r>
              <a:rPr lang="de-DE" b="1" dirty="0"/>
              <a:t>)</a:t>
            </a:r>
            <a:r>
              <a:rPr lang="de-DE" dirty="0"/>
              <a:t>, Daniel </a:t>
            </a:r>
            <a:r>
              <a:rPr lang="de-DE" dirty="0" err="1"/>
              <a:t>Bafia</a:t>
            </a:r>
            <a:r>
              <a:rPr lang="de-DE" dirty="0"/>
              <a:t>, Young-</a:t>
            </a:r>
            <a:r>
              <a:rPr lang="de-DE" dirty="0" err="1"/>
              <a:t>Kee</a:t>
            </a:r>
            <a:r>
              <a:rPr lang="de-DE" dirty="0"/>
              <a:t> Kim</a:t>
            </a:r>
          </a:p>
        </p:txBody>
      </p:sp>
      <p:pic>
        <p:nvPicPr>
          <p:cNvPr id="4" name="Grafik 3">
            <a:extLst>
              <a:ext uri="{FF2B5EF4-FFF2-40B4-BE49-F238E27FC236}">
                <a16:creationId xmlns:a16="http://schemas.microsoft.com/office/drawing/2014/main" id="{96849912-D28A-4155-9724-76644319CD20}"/>
              </a:ext>
            </a:extLst>
          </p:cNvPr>
          <p:cNvPicPr>
            <a:picLocks noChangeAspect="1"/>
          </p:cNvPicPr>
          <p:nvPr/>
        </p:nvPicPr>
        <p:blipFill>
          <a:blip r:embed="rId2"/>
          <a:stretch>
            <a:fillRect/>
          </a:stretch>
        </p:blipFill>
        <p:spPr>
          <a:xfrm>
            <a:off x="7386483" y="1792"/>
            <a:ext cx="4606581" cy="3429000"/>
          </a:xfrm>
          <a:prstGeom prst="rect">
            <a:avLst/>
          </a:prstGeom>
        </p:spPr>
      </p:pic>
      <p:pic>
        <p:nvPicPr>
          <p:cNvPr id="5" name="Grafik 4">
            <a:extLst>
              <a:ext uri="{FF2B5EF4-FFF2-40B4-BE49-F238E27FC236}">
                <a16:creationId xmlns:a16="http://schemas.microsoft.com/office/drawing/2014/main" id="{151EBECB-D349-4EF7-A3B3-9AD7630BB039}"/>
              </a:ext>
            </a:extLst>
          </p:cNvPr>
          <p:cNvPicPr>
            <a:picLocks noChangeAspect="1"/>
          </p:cNvPicPr>
          <p:nvPr/>
        </p:nvPicPr>
        <p:blipFill>
          <a:blip r:embed="rId3"/>
          <a:stretch>
            <a:fillRect/>
          </a:stretch>
        </p:blipFill>
        <p:spPr>
          <a:xfrm>
            <a:off x="7386483" y="3474872"/>
            <a:ext cx="4606581" cy="3383128"/>
          </a:xfrm>
          <a:prstGeom prst="rect">
            <a:avLst/>
          </a:prstGeom>
        </p:spPr>
      </p:pic>
      <p:sp>
        <p:nvSpPr>
          <p:cNvPr id="6" name="Textfeld 5">
            <a:extLst>
              <a:ext uri="{FF2B5EF4-FFF2-40B4-BE49-F238E27FC236}">
                <a16:creationId xmlns:a16="http://schemas.microsoft.com/office/drawing/2014/main" id="{83969AF5-B2DC-419C-918A-92D073052301}"/>
              </a:ext>
            </a:extLst>
          </p:cNvPr>
          <p:cNvSpPr txBox="1">
            <a:spLocks/>
          </p:cNvSpPr>
          <p:nvPr/>
        </p:nvSpPr>
        <p:spPr>
          <a:xfrm>
            <a:off x="75749" y="2115564"/>
            <a:ext cx="7202580" cy="4740644"/>
          </a:xfrm>
          <a:prstGeom prst="rect">
            <a:avLst/>
          </a:prstGeom>
          <a:noFill/>
        </p:spPr>
        <p:txBody>
          <a:bodyPr wrap="square" rtlCol="0">
            <a:normAutofit fontScale="85000" lnSpcReduction="20000"/>
          </a:bodyPr>
          <a:lstStyle/>
          <a:p>
            <a:r>
              <a:rPr lang="de-DE" dirty="0" err="1"/>
              <a:t>Discussion</a:t>
            </a:r>
            <a:r>
              <a:rPr lang="de-DE" dirty="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en-US" dirty="0"/>
              <a:t>Q: You showed typical N doping and compared to O diffusion. There are many N doping recipes... many potential sources of behavior.</a:t>
            </a:r>
          </a:p>
          <a:p>
            <a:pPr marL="285750" indent="-285750">
              <a:buFont typeface="Arial" panose="020B0604020202020204" pitchFamily="34" charset="0"/>
              <a:buChar char="•"/>
            </a:pPr>
            <a:r>
              <a:rPr lang="en-US" dirty="0"/>
              <a:t>A: </a:t>
            </a:r>
            <a:r>
              <a:rPr lang="en-US" b="1" dirty="0">
                <a:solidFill>
                  <a:srgbClr val="FF0000"/>
                </a:solidFill>
              </a:rPr>
              <a:t>N doping is complicated because you can't remove the O. We are exploring these parameters because it is simpler and we have more control when there is just O.</a:t>
            </a:r>
          </a:p>
          <a:p>
            <a:pPr marL="285750" indent="-285750">
              <a:buFont typeface="Arial" panose="020B0604020202020204" pitchFamily="34" charset="0"/>
              <a:buChar char="•"/>
            </a:pPr>
            <a:r>
              <a:rPr lang="en-US" dirty="0"/>
              <a:t>Q: You discussed differences in the dips for N and O. To what extend do dips depend on the concentrations of N and O, and on grain sizes?</a:t>
            </a:r>
          </a:p>
          <a:p>
            <a:pPr marL="285750" indent="-285750">
              <a:buFont typeface="Arial" panose="020B0604020202020204" pitchFamily="34" charset="0"/>
              <a:buChar char="•"/>
            </a:pPr>
            <a:r>
              <a:rPr lang="en-US" dirty="0"/>
              <a:t>A: Can't speak to effect of grain sizes. Magnitude of dip is correlated with degree of anti Q slope, connected maybe to disordered superconducting layer. We would be interested in more directly comparing dip to concentrations.</a:t>
            </a:r>
          </a:p>
          <a:p>
            <a:pPr marL="285750" indent="-285750">
              <a:buFont typeface="Arial" panose="020B0604020202020204" pitchFamily="34" charset="0"/>
              <a:buChar char="•"/>
            </a:pPr>
            <a:r>
              <a:rPr lang="en-US" dirty="0"/>
              <a:t>Q: Bring 0.54 O doped closer to 1.31 -</a:t>
            </a:r>
          </a:p>
          <a:p>
            <a:pPr marL="285750" indent="-285750">
              <a:buFont typeface="Arial" panose="020B0604020202020204" pitchFamily="34" charset="0"/>
              <a:buChar char="•"/>
            </a:pPr>
            <a:r>
              <a:rPr lang="en-US" dirty="0"/>
              <a:t>A: Yes, we would be interested in doing this.</a:t>
            </a:r>
          </a:p>
          <a:p>
            <a:pPr marL="285750" indent="-285750">
              <a:buFont typeface="Arial" panose="020B0604020202020204" pitchFamily="34" charset="0"/>
              <a:buChar char="•"/>
            </a:pPr>
            <a:r>
              <a:rPr lang="en-US" dirty="0"/>
              <a:t>Q: Connection between dip and mean free path - correlated to concentration.</a:t>
            </a:r>
          </a:p>
          <a:p>
            <a:pPr marL="285750" indent="-285750">
              <a:buFont typeface="Arial" panose="020B0604020202020204" pitchFamily="34" charset="0"/>
              <a:buChar char="•"/>
            </a:pPr>
            <a:r>
              <a:rPr lang="en-US" dirty="0"/>
              <a:t>Q: In the double dip effect - influence of suboxide layer. Why not same after HF rinse, since HF resets the oxide?</a:t>
            </a:r>
          </a:p>
          <a:p>
            <a:pPr marL="285750" indent="-285750">
              <a:buFont typeface="Arial" panose="020B0604020202020204" pitchFamily="34" charset="0"/>
              <a:buChar char="•"/>
            </a:pPr>
            <a:r>
              <a:rPr lang="en-US" dirty="0"/>
              <a:t>A: Layer thicknesses are different after HF rinses.</a:t>
            </a:r>
          </a:p>
          <a:p>
            <a:pPr marL="285750" indent="-285750">
              <a:buFont typeface="Arial" panose="020B0604020202020204" pitchFamily="34" charset="0"/>
              <a:buChar char="•"/>
            </a:pPr>
            <a:r>
              <a:rPr lang="en-US" dirty="0"/>
              <a:t>Q: For how long do you do HF rinse?</a:t>
            </a:r>
          </a:p>
          <a:p>
            <a:pPr marL="285750" indent="-285750">
              <a:buFont typeface="Arial" panose="020B0604020202020204" pitchFamily="34" charset="0"/>
              <a:buChar char="•"/>
            </a:pPr>
            <a:r>
              <a:rPr lang="en-US" dirty="0"/>
              <a:t>A: Not sure.</a:t>
            </a:r>
          </a:p>
          <a:p>
            <a:pPr marL="285750" indent="-285750">
              <a:buFont typeface="Arial" panose="020B0604020202020204" pitchFamily="34" charset="0"/>
              <a:buChar char="•"/>
            </a:pPr>
            <a:r>
              <a:rPr lang="en-US" dirty="0"/>
              <a:t>Q: How much time between HF rinses?</a:t>
            </a:r>
          </a:p>
          <a:p>
            <a:pPr marL="285750" indent="-285750">
              <a:buFont typeface="Arial" panose="020B0604020202020204" pitchFamily="34" charset="0"/>
              <a:buChar char="•"/>
            </a:pPr>
            <a:r>
              <a:rPr lang="en-US" dirty="0"/>
              <a:t>A: We tested the cavity between the rinses, so maybe a month.</a:t>
            </a:r>
          </a:p>
          <a:p>
            <a:pPr marL="285750" indent="-285750">
              <a:buFont typeface="Arial" panose="020B0604020202020204" pitchFamily="34" charset="0"/>
              <a:buChar char="•"/>
            </a:pPr>
            <a:r>
              <a:rPr lang="en-US" dirty="0"/>
              <a:t>Q: N doping result - is </a:t>
            </a:r>
            <a:r>
              <a:rPr lang="en-US" dirty="0" err="1"/>
              <a:t>Rres</a:t>
            </a:r>
            <a:r>
              <a:rPr lang="en-US" dirty="0"/>
              <a:t> usually so flat as in Slide 7?</a:t>
            </a:r>
          </a:p>
          <a:p>
            <a:pPr marL="285750" indent="-285750">
              <a:buFont typeface="Arial" panose="020B0604020202020204" pitchFamily="34" charset="0"/>
              <a:buChar char="•"/>
            </a:pPr>
            <a:r>
              <a:rPr lang="en-US" dirty="0"/>
              <a:t>A: Different recipe from that in Katrina's talk.</a:t>
            </a:r>
          </a:p>
          <a:p>
            <a:pPr marL="285750" indent="-285750">
              <a:buFont typeface="Arial" panose="020B0604020202020204" pitchFamily="34" charset="0"/>
              <a:buChar char="•"/>
            </a:pPr>
            <a:r>
              <a:rPr lang="en-US" dirty="0"/>
              <a:t>Q: Partially refreshed oxide?</a:t>
            </a:r>
          </a:p>
          <a:p>
            <a:pPr marL="285750" indent="-285750">
              <a:buFont typeface="Arial" panose="020B0604020202020204" pitchFamily="34" charset="0"/>
              <a:buChar char="•"/>
            </a:pPr>
            <a:r>
              <a:rPr lang="en-US" dirty="0"/>
              <a:t>A: We think we did not do HF rinse for long enough.</a:t>
            </a:r>
          </a:p>
        </p:txBody>
      </p:sp>
    </p:spTree>
    <p:extLst>
      <p:ext uri="{BB962C8B-B14F-4D97-AF65-F5344CB8AC3E}">
        <p14:creationId xmlns:p14="http://schemas.microsoft.com/office/powerpoint/2010/main" val="895110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BF604-418D-40DE-A792-6BE313DE96AC}"/>
              </a:ext>
            </a:extLst>
          </p:cNvPr>
          <p:cNvSpPr>
            <a:spLocks noGrp="1"/>
          </p:cNvSpPr>
          <p:nvPr>
            <p:ph type="title"/>
          </p:nvPr>
        </p:nvSpPr>
        <p:spPr>
          <a:xfrm>
            <a:off x="0" y="365125"/>
            <a:ext cx="6931742" cy="1325563"/>
          </a:xfrm>
        </p:spPr>
        <p:txBody>
          <a:bodyPr>
            <a:normAutofit/>
          </a:bodyPr>
          <a:lstStyle/>
          <a:p>
            <a:r>
              <a:rPr lang="en-US" dirty="0"/>
              <a:t>Effect of cavity treatments on niobium oxide layers</a:t>
            </a:r>
          </a:p>
        </p:txBody>
      </p:sp>
      <p:sp>
        <p:nvSpPr>
          <p:cNvPr id="3" name="Rechteck 2">
            <a:extLst>
              <a:ext uri="{FF2B5EF4-FFF2-40B4-BE49-F238E27FC236}">
                <a16:creationId xmlns:a16="http://schemas.microsoft.com/office/drawing/2014/main" id="{C0F3ADDB-4953-4A7B-AB1C-D41C89C81A61}"/>
              </a:ext>
            </a:extLst>
          </p:cNvPr>
          <p:cNvSpPr/>
          <p:nvPr/>
        </p:nvSpPr>
        <p:spPr>
          <a:xfrm>
            <a:off x="0" y="1559932"/>
            <a:ext cx="6769509" cy="369332"/>
          </a:xfrm>
          <a:prstGeom prst="rect">
            <a:avLst/>
          </a:prstGeom>
        </p:spPr>
        <p:txBody>
          <a:bodyPr wrap="square">
            <a:spAutoFit/>
          </a:bodyPr>
          <a:lstStyle/>
          <a:p>
            <a:r>
              <a:rPr lang="de-DE" dirty="0" err="1"/>
              <a:t>Rezvan</a:t>
            </a:r>
            <a:r>
              <a:rPr lang="de-DE" dirty="0"/>
              <a:t> </a:t>
            </a:r>
            <a:r>
              <a:rPr lang="de-DE" dirty="0" err="1"/>
              <a:t>Ghanbari</a:t>
            </a:r>
            <a:r>
              <a:rPr lang="de-DE" dirty="0"/>
              <a:t> (</a:t>
            </a:r>
            <a:r>
              <a:rPr lang="de-DE" dirty="0" err="1"/>
              <a:t>UHamburg</a:t>
            </a:r>
            <a:r>
              <a:rPr lang="de-DE" dirty="0"/>
              <a:t>), on behalf </a:t>
            </a:r>
            <a:r>
              <a:rPr lang="de-DE" dirty="0" err="1"/>
              <a:t>of</a:t>
            </a:r>
            <a:r>
              <a:rPr lang="de-DE" dirty="0"/>
              <a:t> SRF R&amp;D Team</a:t>
            </a:r>
          </a:p>
        </p:txBody>
      </p:sp>
      <p:sp>
        <p:nvSpPr>
          <p:cNvPr id="6" name="Textfeld 5">
            <a:extLst>
              <a:ext uri="{FF2B5EF4-FFF2-40B4-BE49-F238E27FC236}">
                <a16:creationId xmlns:a16="http://schemas.microsoft.com/office/drawing/2014/main" id="{83969AF5-B2DC-419C-918A-92D073052301}"/>
              </a:ext>
            </a:extLst>
          </p:cNvPr>
          <p:cNvSpPr txBox="1">
            <a:spLocks/>
          </p:cNvSpPr>
          <p:nvPr/>
        </p:nvSpPr>
        <p:spPr>
          <a:xfrm>
            <a:off x="75749" y="2115564"/>
            <a:ext cx="6846200" cy="4740644"/>
          </a:xfrm>
          <a:prstGeom prst="rect">
            <a:avLst/>
          </a:prstGeom>
          <a:noFill/>
        </p:spPr>
        <p:txBody>
          <a:bodyPr wrap="square" rtlCol="0">
            <a:normAutofit fontScale="92500" lnSpcReduction="10000"/>
          </a:bodyPr>
          <a:lstStyle/>
          <a:p>
            <a:r>
              <a:rPr lang="de-DE" dirty="0" err="1"/>
              <a:t>Discussion</a:t>
            </a:r>
            <a:r>
              <a:rPr lang="de-DE" dirty="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en-US" dirty="0"/>
              <a:t>Q: Does it mean that if I take a well performing mid T bake cavity, then do too much HPR, will I have negative impact on cavity?</a:t>
            </a:r>
          </a:p>
          <a:p>
            <a:pPr marL="285750" indent="-285750">
              <a:buFont typeface="Arial" panose="020B0604020202020204" pitchFamily="34" charset="0"/>
              <a:buChar char="•"/>
            </a:pPr>
            <a:r>
              <a:rPr lang="en-US" dirty="0"/>
              <a:t>A: </a:t>
            </a:r>
            <a:r>
              <a:rPr lang="en-US" b="1" dirty="0">
                <a:solidFill>
                  <a:srgbClr val="FF0000"/>
                </a:solidFill>
              </a:rPr>
              <a:t>Can't say exactly, but there is likely an optimal HPR amount</a:t>
            </a:r>
            <a:r>
              <a:rPr lang="en-US" dirty="0"/>
              <a:t>.</a:t>
            </a:r>
          </a:p>
          <a:p>
            <a:pPr marL="285750" indent="-285750">
              <a:buFont typeface="Arial" panose="020B0604020202020204" pitchFamily="34" charset="0"/>
              <a:buChar char="•"/>
            </a:pPr>
            <a:r>
              <a:rPr lang="en-US" dirty="0"/>
              <a:t>Q: Could take a good mid T bake single cell, then do many HPR cycles and tests and more HPR cycles and tests after and see how performance changes.</a:t>
            </a:r>
          </a:p>
          <a:p>
            <a:pPr marL="285750" indent="-285750">
              <a:buFont typeface="Arial" panose="020B0604020202020204" pitchFamily="34" charset="0"/>
              <a:buChar char="•"/>
            </a:pPr>
            <a:r>
              <a:rPr lang="en-US" dirty="0"/>
              <a:t>Comment: I recall some study showing that oxide layer saturates at some point.</a:t>
            </a:r>
          </a:p>
          <a:p>
            <a:pPr marL="285750" indent="-285750">
              <a:buFont typeface="Arial" panose="020B0604020202020204" pitchFamily="34" charset="0"/>
              <a:buChar char="•"/>
            </a:pPr>
            <a:r>
              <a:rPr lang="en-US" dirty="0"/>
              <a:t>Comment: Sounds like a good exploratory experiment.</a:t>
            </a:r>
          </a:p>
          <a:p>
            <a:pPr marL="285750" indent="-285750">
              <a:buFont typeface="Arial" panose="020B0604020202020204" pitchFamily="34" charset="0"/>
              <a:buChar char="•"/>
            </a:pPr>
            <a:r>
              <a:rPr lang="en-US" dirty="0"/>
              <a:t>Comment: on the level of 6 or 12 HPR, does not change Q performance. Probably tricky to measure considering remanence.</a:t>
            </a:r>
          </a:p>
          <a:p>
            <a:pPr marL="285750" indent="-285750">
              <a:buFont typeface="Arial" panose="020B0604020202020204" pitchFamily="34" charset="0"/>
              <a:buChar char="•"/>
            </a:pPr>
            <a:r>
              <a:rPr lang="en-US" dirty="0"/>
              <a:t>A: Main point is not the oxide saturation - instead maybe thicker layer allows control over oxygen concentration in bulk.</a:t>
            </a:r>
          </a:p>
          <a:p>
            <a:pPr marL="285750" indent="-285750">
              <a:buFont typeface="Arial" panose="020B0604020202020204" pitchFamily="34" charset="0"/>
              <a:buChar char="•"/>
            </a:pPr>
            <a:r>
              <a:rPr lang="en-US" dirty="0"/>
              <a:t>Comment: I think Charlie Reece did a study of how much HPR is too much. Certainly leaving the jet in one spot ruins cavity performance.</a:t>
            </a:r>
          </a:p>
          <a:p>
            <a:pPr marL="285750" indent="-285750">
              <a:buFont typeface="Arial" panose="020B0604020202020204" pitchFamily="34" charset="0"/>
              <a:buChar char="•"/>
            </a:pPr>
            <a:r>
              <a:rPr lang="en-US" dirty="0"/>
              <a:t>Q: Want to do SIMS measurements after retreatments. What about XPS?</a:t>
            </a:r>
          </a:p>
          <a:p>
            <a:pPr marL="285750" indent="-285750">
              <a:buFont typeface="Arial" panose="020B0604020202020204" pitchFamily="34" charset="0"/>
              <a:buChar char="•"/>
            </a:pPr>
            <a:r>
              <a:rPr lang="en-US" dirty="0"/>
              <a:t>A: We think SIMS is more important.</a:t>
            </a:r>
          </a:p>
        </p:txBody>
      </p:sp>
      <p:pic>
        <p:nvPicPr>
          <p:cNvPr id="7" name="Grafik 6">
            <a:extLst>
              <a:ext uri="{FF2B5EF4-FFF2-40B4-BE49-F238E27FC236}">
                <a16:creationId xmlns:a16="http://schemas.microsoft.com/office/drawing/2014/main" id="{A3989027-4EE1-4412-85D8-0C8C06228560}"/>
              </a:ext>
            </a:extLst>
          </p:cNvPr>
          <p:cNvPicPr>
            <a:picLocks noChangeAspect="1"/>
          </p:cNvPicPr>
          <p:nvPr/>
        </p:nvPicPr>
        <p:blipFill>
          <a:blip r:embed="rId2"/>
          <a:stretch>
            <a:fillRect/>
          </a:stretch>
        </p:blipFill>
        <p:spPr>
          <a:xfrm>
            <a:off x="6921949" y="3429000"/>
            <a:ext cx="5270051" cy="2986548"/>
          </a:xfrm>
          <a:prstGeom prst="rect">
            <a:avLst/>
          </a:prstGeom>
        </p:spPr>
      </p:pic>
      <p:pic>
        <p:nvPicPr>
          <p:cNvPr id="8" name="Grafik 7">
            <a:extLst>
              <a:ext uri="{FF2B5EF4-FFF2-40B4-BE49-F238E27FC236}">
                <a16:creationId xmlns:a16="http://schemas.microsoft.com/office/drawing/2014/main" id="{40F27124-CFF3-4E77-9F29-44F35D00970A}"/>
              </a:ext>
            </a:extLst>
          </p:cNvPr>
          <p:cNvPicPr>
            <a:picLocks noChangeAspect="1"/>
          </p:cNvPicPr>
          <p:nvPr/>
        </p:nvPicPr>
        <p:blipFill>
          <a:blip r:embed="rId3"/>
          <a:stretch>
            <a:fillRect/>
          </a:stretch>
        </p:blipFill>
        <p:spPr>
          <a:xfrm>
            <a:off x="6802494" y="311215"/>
            <a:ext cx="5389505" cy="2756450"/>
          </a:xfrm>
          <a:prstGeom prst="rect">
            <a:avLst/>
          </a:prstGeom>
        </p:spPr>
      </p:pic>
    </p:spTree>
    <p:extLst>
      <p:ext uri="{BB962C8B-B14F-4D97-AF65-F5344CB8AC3E}">
        <p14:creationId xmlns:p14="http://schemas.microsoft.com/office/powerpoint/2010/main" val="802621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BF604-418D-40DE-A792-6BE313DE96AC}"/>
              </a:ext>
            </a:extLst>
          </p:cNvPr>
          <p:cNvSpPr>
            <a:spLocks noGrp="1"/>
          </p:cNvSpPr>
          <p:nvPr>
            <p:ph type="title"/>
          </p:nvPr>
        </p:nvSpPr>
        <p:spPr>
          <a:xfrm>
            <a:off x="0" y="365125"/>
            <a:ext cx="6525276" cy="1325563"/>
          </a:xfrm>
        </p:spPr>
        <p:txBody>
          <a:bodyPr>
            <a:normAutofit fontScale="90000"/>
          </a:bodyPr>
          <a:lstStyle/>
          <a:p>
            <a:r>
              <a:rPr lang="en-US" dirty="0"/>
              <a:t>Dynamic flux trapping measurements in </a:t>
            </a:r>
            <a:r>
              <a:rPr lang="en-US" dirty="0" err="1"/>
              <a:t>Nb</a:t>
            </a:r>
            <a:r>
              <a:rPr lang="en-US" dirty="0"/>
              <a:t> samples </a:t>
            </a:r>
          </a:p>
        </p:txBody>
      </p:sp>
      <p:sp>
        <p:nvSpPr>
          <p:cNvPr id="3" name="Rechteck 2">
            <a:extLst>
              <a:ext uri="{FF2B5EF4-FFF2-40B4-BE49-F238E27FC236}">
                <a16:creationId xmlns:a16="http://schemas.microsoft.com/office/drawing/2014/main" id="{C0F3ADDB-4953-4A7B-AB1C-D41C89C81A61}"/>
              </a:ext>
            </a:extLst>
          </p:cNvPr>
          <p:cNvSpPr/>
          <p:nvPr/>
        </p:nvSpPr>
        <p:spPr>
          <a:xfrm>
            <a:off x="0" y="1689440"/>
            <a:ext cx="6769509" cy="369332"/>
          </a:xfrm>
          <a:prstGeom prst="rect">
            <a:avLst/>
          </a:prstGeom>
        </p:spPr>
        <p:txBody>
          <a:bodyPr wrap="square">
            <a:spAutoFit/>
          </a:bodyPr>
          <a:lstStyle/>
          <a:p>
            <a:r>
              <a:rPr lang="de-DE" dirty="0"/>
              <a:t>F. Kramer (HZB), S. Keckert, O. </a:t>
            </a:r>
            <a:r>
              <a:rPr lang="de-DE" dirty="0" err="1"/>
              <a:t>Kugeler</a:t>
            </a:r>
            <a:r>
              <a:rPr lang="de-DE" dirty="0"/>
              <a:t>, J. Knobloch</a:t>
            </a:r>
          </a:p>
        </p:txBody>
      </p:sp>
      <p:sp>
        <p:nvSpPr>
          <p:cNvPr id="6" name="Textfeld 5">
            <a:extLst>
              <a:ext uri="{FF2B5EF4-FFF2-40B4-BE49-F238E27FC236}">
                <a16:creationId xmlns:a16="http://schemas.microsoft.com/office/drawing/2014/main" id="{83969AF5-B2DC-419C-918A-92D073052301}"/>
              </a:ext>
            </a:extLst>
          </p:cNvPr>
          <p:cNvSpPr txBox="1">
            <a:spLocks/>
          </p:cNvSpPr>
          <p:nvPr/>
        </p:nvSpPr>
        <p:spPr>
          <a:xfrm>
            <a:off x="75749" y="2115564"/>
            <a:ext cx="6261971" cy="4740644"/>
          </a:xfrm>
          <a:prstGeom prst="rect">
            <a:avLst/>
          </a:prstGeom>
          <a:noFill/>
        </p:spPr>
        <p:txBody>
          <a:bodyPr wrap="square" rtlCol="0">
            <a:normAutofit fontScale="92500" lnSpcReduction="10000"/>
          </a:bodyPr>
          <a:lstStyle/>
          <a:p>
            <a:r>
              <a:rPr lang="en-US" dirty="0"/>
              <a:t>This presentation was given for a PhD student, who could not make it to the workshop.</a:t>
            </a:r>
          </a:p>
          <a:p>
            <a:endParaRPr lang="de-DE" dirty="0"/>
          </a:p>
          <a:p>
            <a:r>
              <a:rPr lang="de-DE" dirty="0" err="1"/>
              <a:t>Discussion</a:t>
            </a:r>
            <a:r>
              <a:rPr lang="de-DE" dirty="0"/>
              <a:t>:</a:t>
            </a:r>
          </a:p>
          <a:p>
            <a:pPr marL="285750" indent="-285750">
              <a:buFont typeface="Arial" panose="020B0604020202020204" pitchFamily="34" charset="0"/>
              <a:buChar char="•"/>
            </a:pPr>
            <a:r>
              <a:rPr lang="en-US" dirty="0"/>
              <a:t>Q1: Slide 8. Was the FG material heat treated?</a:t>
            </a:r>
          </a:p>
          <a:p>
            <a:pPr marL="285750" indent="-285750">
              <a:buFont typeface="Arial" panose="020B0604020202020204" pitchFamily="34" charset="0"/>
              <a:buChar char="•"/>
            </a:pPr>
            <a:r>
              <a:rPr lang="en-US" dirty="0"/>
              <a:t>A1: Yes, it was treated at 800 </a:t>
            </a:r>
            <a:r>
              <a:rPr lang="en-US" dirty="0" err="1"/>
              <a:t>degC</a:t>
            </a:r>
            <a:r>
              <a:rPr lang="en-US" dirty="0"/>
              <a:t>.</a:t>
            </a:r>
          </a:p>
          <a:p>
            <a:pPr marL="285750" indent="-285750">
              <a:buFont typeface="Arial" panose="020B0604020202020204" pitchFamily="34" charset="0"/>
              <a:buChar char="•"/>
            </a:pPr>
            <a:r>
              <a:rPr lang="en-US" dirty="0"/>
              <a:t>Q2: Different samples for FG (at different temperatures). Regarding KEK, LG is not perfect, but better as FG. But if FG sample is treated correctly, it is as good as LG.</a:t>
            </a:r>
          </a:p>
          <a:p>
            <a:pPr marL="285750" indent="-285750">
              <a:buFont typeface="Arial" panose="020B0604020202020204" pitchFamily="34" charset="0"/>
              <a:buChar char="•"/>
            </a:pPr>
            <a:r>
              <a:rPr lang="en-US" dirty="0"/>
              <a:t>C3: What is the definition of LG of the samples?</a:t>
            </a:r>
          </a:p>
          <a:p>
            <a:pPr marL="285750" indent="-285750">
              <a:buFont typeface="Arial" panose="020B0604020202020204" pitchFamily="34" charset="0"/>
              <a:buChar char="•"/>
            </a:pPr>
            <a:r>
              <a:rPr lang="en-US" dirty="0"/>
              <a:t>A3: The sample consists of only one grain. They tried also a sample with one grain boundary. It shows the same behavior.</a:t>
            </a:r>
          </a:p>
          <a:p>
            <a:pPr marL="285750" indent="-285750">
              <a:buFont typeface="Arial" panose="020B0604020202020204" pitchFamily="34" charset="0"/>
              <a:buChar char="•"/>
            </a:pPr>
            <a:r>
              <a:rPr lang="en-US" dirty="0"/>
              <a:t>Q4: Some parts are already magnetized. Are you checking degaussing in CM?</a:t>
            </a:r>
          </a:p>
          <a:p>
            <a:pPr marL="285750" indent="-285750">
              <a:buFont typeface="Arial" panose="020B0604020202020204" pitchFamily="34" charset="0"/>
              <a:buChar char="•"/>
            </a:pPr>
            <a:r>
              <a:rPr lang="en-US" dirty="0"/>
              <a:t>A4: We can try it out.</a:t>
            </a:r>
          </a:p>
          <a:p>
            <a:pPr marL="285750" indent="-285750">
              <a:buFont typeface="Arial" panose="020B0604020202020204" pitchFamily="34" charset="0"/>
              <a:buChar char="•"/>
            </a:pPr>
            <a:r>
              <a:rPr lang="en-US" dirty="0"/>
              <a:t>Q5: The sample is flat. The cavity is curved. Is it possible to compare the data (sample/cavity)?</a:t>
            </a:r>
          </a:p>
          <a:p>
            <a:pPr marL="285750" indent="-285750">
              <a:buFont typeface="Arial" panose="020B0604020202020204" pitchFamily="34" charset="0"/>
              <a:buChar char="•"/>
            </a:pPr>
            <a:r>
              <a:rPr lang="en-US" dirty="0"/>
              <a:t>A5: </a:t>
            </a:r>
            <a:r>
              <a:rPr lang="en-US" b="1" dirty="0">
                <a:solidFill>
                  <a:srgbClr val="FF0000"/>
                </a:solidFill>
              </a:rPr>
              <a:t>They checked the comparability. As long one can derive some linearity, then one can deduct some result.</a:t>
            </a:r>
          </a:p>
        </p:txBody>
      </p:sp>
      <p:pic>
        <p:nvPicPr>
          <p:cNvPr id="4" name="Grafik 3">
            <a:extLst>
              <a:ext uri="{FF2B5EF4-FFF2-40B4-BE49-F238E27FC236}">
                <a16:creationId xmlns:a16="http://schemas.microsoft.com/office/drawing/2014/main" id="{35A3C0E1-55CD-44ED-B061-578B2170E2C4}"/>
              </a:ext>
            </a:extLst>
          </p:cNvPr>
          <p:cNvPicPr>
            <a:picLocks noChangeAspect="1"/>
          </p:cNvPicPr>
          <p:nvPr/>
        </p:nvPicPr>
        <p:blipFill>
          <a:blip r:embed="rId2"/>
          <a:stretch>
            <a:fillRect/>
          </a:stretch>
        </p:blipFill>
        <p:spPr>
          <a:xfrm>
            <a:off x="6360172" y="706333"/>
            <a:ext cx="5831828" cy="2604679"/>
          </a:xfrm>
          <a:prstGeom prst="rect">
            <a:avLst/>
          </a:prstGeom>
        </p:spPr>
      </p:pic>
      <p:pic>
        <p:nvPicPr>
          <p:cNvPr id="5" name="Grafik 4">
            <a:extLst>
              <a:ext uri="{FF2B5EF4-FFF2-40B4-BE49-F238E27FC236}">
                <a16:creationId xmlns:a16="http://schemas.microsoft.com/office/drawing/2014/main" id="{51CB9FF3-1701-4AC2-8CE6-6FAFEAD1F73B}"/>
              </a:ext>
            </a:extLst>
          </p:cNvPr>
          <p:cNvPicPr>
            <a:picLocks noChangeAspect="1"/>
          </p:cNvPicPr>
          <p:nvPr/>
        </p:nvPicPr>
        <p:blipFill>
          <a:blip r:embed="rId3"/>
          <a:stretch>
            <a:fillRect/>
          </a:stretch>
        </p:blipFill>
        <p:spPr>
          <a:xfrm>
            <a:off x="6337720" y="3739775"/>
            <a:ext cx="5854280" cy="2857569"/>
          </a:xfrm>
          <a:prstGeom prst="rect">
            <a:avLst/>
          </a:prstGeom>
        </p:spPr>
      </p:pic>
    </p:spTree>
    <p:extLst>
      <p:ext uri="{BB962C8B-B14F-4D97-AF65-F5344CB8AC3E}">
        <p14:creationId xmlns:p14="http://schemas.microsoft.com/office/powerpoint/2010/main" val="2789023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BF604-418D-40DE-A792-6BE313DE96AC}"/>
              </a:ext>
            </a:extLst>
          </p:cNvPr>
          <p:cNvSpPr>
            <a:spLocks noGrp="1"/>
          </p:cNvSpPr>
          <p:nvPr>
            <p:ph type="title"/>
          </p:nvPr>
        </p:nvSpPr>
        <p:spPr>
          <a:xfrm>
            <a:off x="0" y="365125"/>
            <a:ext cx="6525276" cy="1325563"/>
          </a:xfrm>
        </p:spPr>
        <p:txBody>
          <a:bodyPr>
            <a:normAutofit/>
          </a:bodyPr>
          <a:lstStyle/>
          <a:p>
            <a:r>
              <a:rPr lang="fr-FR" dirty="0" err="1"/>
              <a:t>Mid-T</a:t>
            </a:r>
            <a:r>
              <a:rPr lang="fr-FR" dirty="0"/>
              <a:t> </a:t>
            </a:r>
            <a:r>
              <a:rPr lang="fr-FR" dirty="0" err="1"/>
              <a:t>Bakes</a:t>
            </a:r>
            <a:r>
              <a:rPr lang="fr-FR" dirty="0"/>
              <a:t> on </a:t>
            </a:r>
            <a:r>
              <a:rPr lang="fr-FR" dirty="0" err="1"/>
              <a:t>Multi-mode</a:t>
            </a:r>
            <a:r>
              <a:rPr lang="fr-FR" dirty="0"/>
              <a:t> Coaxial </a:t>
            </a:r>
            <a:r>
              <a:rPr lang="fr-FR" dirty="0" err="1"/>
              <a:t>Cavities</a:t>
            </a:r>
            <a:endParaRPr lang="fr-FR" dirty="0"/>
          </a:p>
        </p:txBody>
      </p:sp>
      <p:sp>
        <p:nvSpPr>
          <p:cNvPr id="6" name="Textfeld 5">
            <a:extLst>
              <a:ext uri="{FF2B5EF4-FFF2-40B4-BE49-F238E27FC236}">
                <a16:creationId xmlns:a16="http://schemas.microsoft.com/office/drawing/2014/main" id="{83969AF5-B2DC-419C-918A-92D073052301}"/>
              </a:ext>
            </a:extLst>
          </p:cNvPr>
          <p:cNvSpPr txBox="1">
            <a:spLocks/>
          </p:cNvSpPr>
          <p:nvPr/>
        </p:nvSpPr>
        <p:spPr>
          <a:xfrm>
            <a:off x="75749" y="2115564"/>
            <a:ext cx="6353585" cy="2311588"/>
          </a:xfrm>
          <a:prstGeom prst="rect">
            <a:avLst/>
          </a:prstGeom>
          <a:noFill/>
        </p:spPr>
        <p:txBody>
          <a:bodyPr wrap="square" rtlCol="0">
            <a:normAutofit fontScale="77500" lnSpcReduction="20000"/>
          </a:bodyPr>
          <a:lstStyle/>
          <a:p>
            <a:endParaRPr lang="de-DE" dirty="0"/>
          </a:p>
          <a:p>
            <a:r>
              <a:rPr lang="de-DE" dirty="0" err="1"/>
              <a:t>Discussion</a:t>
            </a:r>
            <a:r>
              <a:rPr lang="de-DE" dirty="0"/>
              <a:t>:</a:t>
            </a:r>
          </a:p>
          <a:p>
            <a:pPr marL="285750" indent="-285750">
              <a:buFont typeface="Arial" panose="020B0604020202020204" pitchFamily="34" charset="0"/>
              <a:buChar char="•"/>
            </a:pPr>
            <a:r>
              <a:rPr lang="en-US" dirty="0"/>
              <a:t>Q1: Page 10. The right figure is only for 1166 </a:t>
            </a:r>
            <a:r>
              <a:rPr lang="en-US" dirty="0" err="1"/>
              <a:t>MHz.</a:t>
            </a:r>
            <a:r>
              <a:rPr lang="en-US" dirty="0"/>
              <a:t> How about other resonators?</a:t>
            </a:r>
          </a:p>
          <a:p>
            <a:pPr marL="285750" indent="-285750">
              <a:buFont typeface="Arial" panose="020B0604020202020204" pitchFamily="34" charset="0"/>
              <a:buChar char="•"/>
            </a:pPr>
            <a:r>
              <a:rPr lang="en-US" dirty="0"/>
              <a:t>A1: Numbers are similar with QWR.</a:t>
            </a:r>
          </a:p>
          <a:p>
            <a:pPr marL="285750" indent="-285750">
              <a:buFont typeface="Arial" panose="020B0604020202020204" pitchFamily="34" charset="0"/>
              <a:buChar char="•"/>
            </a:pPr>
            <a:r>
              <a:rPr lang="en-US" dirty="0"/>
              <a:t>Q2: Will you measure sensitivity of mid-T baking?</a:t>
            </a:r>
          </a:p>
          <a:p>
            <a:pPr marL="285750" indent="-285750">
              <a:buFont typeface="Arial" panose="020B0604020202020204" pitchFamily="34" charset="0"/>
              <a:buChar char="•"/>
            </a:pPr>
            <a:r>
              <a:rPr lang="en-US" dirty="0"/>
              <a:t>A2: The data has not been analyzed yet. Also, it is not possible to fit a linear function through data shown on page 11, due to the plateau.</a:t>
            </a:r>
          </a:p>
          <a:p>
            <a:pPr marL="285750" indent="-285750">
              <a:buFont typeface="Arial" panose="020B0604020202020204" pitchFamily="34" charset="0"/>
              <a:buChar char="•"/>
            </a:pPr>
            <a:r>
              <a:rPr lang="en-US" dirty="0"/>
              <a:t>Q3: How is field compensation done?</a:t>
            </a:r>
          </a:p>
          <a:p>
            <a:pPr marL="285750" indent="-285750">
              <a:buFont typeface="Arial" panose="020B0604020202020204" pitchFamily="34" charset="0"/>
              <a:buChar char="•"/>
            </a:pPr>
            <a:r>
              <a:rPr lang="en-US" dirty="0"/>
              <a:t>A3: Field compensation is done in all 3 directions.</a:t>
            </a:r>
          </a:p>
          <a:p>
            <a:pPr marL="285750" indent="-285750">
              <a:buFont typeface="Arial" panose="020B0604020202020204" pitchFamily="34" charset="0"/>
              <a:buChar char="•"/>
            </a:pPr>
            <a:r>
              <a:rPr lang="en-US" dirty="0"/>
              <a:t>Q4: Did simulation allow for flux trapping?</a:t>
            </a:r>
          </a:p>
          <a:p>
            <a:pPr marL="285750" indent="-285750">
              <a:buFont typeface="Arial" panose="020B0604020202020204" pitchFamily="34" charset="0"/>
              <a:buChar char="•"/>
            </a:pPr>
            <a:r>
              <a:rPr lang="en-US" dirty="0"/>
              <a:t>A4: It considers a perfect expulsion. It does not account for localized trapping.</a:t>
            </a:r>
          </a:p>
          <a:p>
            <a:pPr marL="285750" indent="-285750">
              <a:buFont typeface="Arial" panose="020B0604020202020204" pitchFamily="34" charset="0"/>
              <a:buChar char="•"/>
            </a:pPr>
            <a:endParaRPr lang="en-US" dirty="0"/>
          </a:p>
        </p:txBody>
      </p:sp>
      <p:pic>
        <p:nvPicPr>
          <p:cNvPr id="7" name="Grafik 6">
            <a:extLst>
              <a:ext uri="{FF2B5EF4-FFF2-40B4-BE49-F238E27FC236}">
                <a16:creationId xmlns:a16="http://schemas.microsoft.com/office/drawing/2014/main" id="{C6C68307-FE16-4977-8F8B-4DC771D0DEC3}"/>
              </a:ext>
            </a:extLst>
          </p:cNvPr>
          <p:cNvPicPr>
            <a:picLocks noChangeAspect="1"/>
          </p:cNvPicPr>
          <p:nvPr/>
        </p:nvPicPr>
        <p:blipFill>
          <a:blip r:embed="rId2"/>
          <a:stretch>
            <a:fillRect/>
          </a:stretch>
        </p:blipFill>
        <p:spPr>
          <a:xfrm>
            <a:off x="6429334" y="192390"/>
            <a:ext cx="5762666" cy="3059630"/>
          </a:xfrm>
          <a:prstGeom prst="rect">
            <a:avLst/>
          </a:prstGeom>
        </p:spPr>
      </p:pic>
      <p:pic>
        <p:nvPicPr>
          <p:cNvPr id="8" name="Grafik 7">
            <a:extLst>
              <a:ext uri="{FF2B5EF4-FFF2-40B4-BE49-F238E27FC236}">
                <a16:creationId xmlns:a16="http://schemas.microsoft.com/office/drawing/2014/main" id="{EF6AFA1D-D930-487E-9276-A541CB19FD35}"/>
              </a:ext>
            </a:extLst>
          </p:cNvPr>
          <p:cNvPicPr>
            <a:picLocks noChangeAspect="1"/>
          </p:cNvPicPr>
          <p:nvPr/>
        </p:nvPicPr>
        <p:blipFill>
          <a:blip r:embed="rId3"/>
          <a:stretch>
            <a:fillRect/>
          </a:stretch>
        </p:blipFill>
        <p:spPr>
          <a:xfrm>
            <a:off x="6429334" y="3424755"/>
            <a:ext cx="5774452" cy="3178271"/>
          </a:xfrm>
          <a:prstGeom prst="rect">
            <a:avLst/>
          </a:prstGeom>
        </p:spPr>
      </p:pic>
      <p:sp>
        <p:nvSpPr>
          <p:cNvPr id="9" name="Rechteck 8">
            <a:extLst>
              <a:ext uri="{FF2B5EF4-FFF2-40B4-BE49-F238E27FC236}">
                <a16:creationId xmlns:a16="http://schemas.microsoft.com/office/drawing/2014/main" id="{397E7D72-FEDE-4ABE-9C79-1451A39D949D}"/>
              </a:ext>
            </a:extLst>
          </p:cNvPr>
          <p:cNvSpPr/>
          <p:nvPr/>
        </p:nvSpPr>
        <p:spPr>
          <a:xfrm>
            <a:off x="0" y="1540257"/>
            <a:ext cx="6096000" cy="646331"/>
          </a:xfrm>
          <a:prstGeom prst="rect">
            <a:avLst/>
          </a:prstGeom>
        </p:spPr>
        <p:txBody>
          <a:bodyPr>
            <a:spAutoFit/>
          </a:bodyPr>
          <a:lstStyle/>
          <a:p>
            <a:r>
              <a:rPr lang="en-US" b="1" dirty="0"/>
              <a:t>Philipp Kolb (TRIUMF), </a:t>
            </a:r>
            <a:r>
              <a:rPr lang="en-US" dirty="0" err="1"/>
              <a:t>RuthAnn</a:t>
            </a:r>
            <a:r>
              <a:rPr lang="en-US" dirty="0"/>
              <a:t> Gregory, Mattias McMullin, </a:t>
            </a:r>
            <a:r>
              <a:rPr lang="en-US" dirty="0" err="1"/>
              <a:t>Zhongyuan</a:t>
            </a:r>
            <a:r>
              <a:rPr lang="en-US" dirty="0"/>
              <a:t> Yao, Tobias </a:t>
            </a:r>
            <a:r>
              <a:rPr lang="en-US" dirty="0" err="1"/>
              <a:t>Junginger</a:t>
            </a:r>
            <a:r>
              <a:rPr lang="en-US" dirty="0"/>
              <a:t>, Robert </a:t>
            </a:r>
            <a:r>
              <a:rPr lang="en-US" dirty="0" err="1"/>
              <a:t>Laxdal</a:t>
            </a:r>
            <a:endParaRPr lang="en-US" dirty="0"/>
          </a:p>
        </p:txBody>
      </p:sp>
      <p:pic>
        <p:nvPicPr>
          <p:cNvPr id="10" name="Picture 11">
            <a:extLst>
              <a:ext uri="{FF2B5EF4-FFF2-40B4-BE49-F238E27FC236}">
                <a16:creationId xmlns:a16="http://schemas.microsoft.com/office/drawing/2014/main" id="{DFAF676D-0AC6-41CA-A60C-F606CEF4F7B8}"/>
              </a:ext>
            </a:extLst>
          </p:cNvPr>
          <p:cNvPicPr>
            <a:picLocks noChangeAspect="1"/>
          </p:cNvPicPr>
          <p:nvPr/>
        </p:nvPicPr>
        <p:blipFill rotWithShape="1">
          <a:blip r:embed="rId4"/>
          <a:srcRect r="2509"/>
          <a:stretch/>
        </p:blipFill>
        <p:spPr>
          <a:xfrm>
            <a:off x="141598" y="4614139"/>
            <a:ext cx="2323350" cy="2232849"/>
          </a:xfrm>
          <a:prstGeom prst="rect">
            <a:avLst/>
          </a:prstGeom>
        </p:spPr>
      </p:pic>
      <p:pic>
        <p:nvPicPr>
          <p:cNvPr id="11" name="Content Placeholder 15">
            <a:extLst>
              <a:ext uri="{FF2B5EF4-FFF2-40B4-BE49-F238E27FC236}">
                <a16:creationId xmlns:a16="http://schemas.microsoft.com/office/drawing/2014/main" id="{730D439A-4675-4C21-A816-382EE1D3FBF7}"/>
              </a:ext>
            </a:extLst>
          </p:cNvPr>
          <p:cNvPicPr>
            <a:picLocks noChangeAspect="1"/>
          </p:cNvPicPr>
          <p:nvPr/>
        </p:nvPicPr>
        <p:blipFill>
          <a:blip r:embed="rId5"/>
          <a:stretch>
            <a:fillRect/>
          </a:stretch>
        </p:blipFill>
        <p:spPr>
          <a:xfrm>
            <a:off x="2767678" y="4706365"/>
            <a:ext cx="3661656" cy="2048396"/>
          </a:xfrm>
          <a:prstGeom prst="rect">
            <a:avLst/>
          </a:prstGeom>
        </p:spPr>
      </p:pic>
      <p:sp>
        <p:nvSpPr>
          <p:cNvPr id="12" name="Textfeld 11">
            <a:extLst>
              <a:ext uri="{FF2B5EF4-FFF2-40B4-BE49-F238E27FC236}">
                <a16:creationId xmlns:a16="http://schemas.microsoft.com/office/drawing/2014/main" id="{08AAE92C-B0BF-420E-8931-8CC7E63B202C}"/>
              </a:ext>
            </a:extLst>
          </p:cNvPr>
          <p:cNvSpPr txBox="1"/>
          <p:nvPr/>
        </p:nvSpPr>
        <p:spPr>
          <a:xfrm>
            <a:off x="80154" y="4057820"/>
            <a:ext cx="3819832" cy="646331"/>
          </a:xfrm>
          <a:prstGeom prst="rect">
            <a:avLst/>
          </a:prstGeom>
          <a:noFill/>
        </p:spPr>
        <p:txBody>
          <a:bodyPr wrap="square" rtlCol="0">
            <a:spAutoFit/>
          </a:bodyPr>
          <a:lstStyle/>
          <a:p>
            <a:r>
              <a:rPr lang="de-DE" dirty="0" err="1"/>
              <a:t>Cooldown</a:t>
            </a:r>
            <a:r>
              <a:rPr lang="de-DE" dirty="0"/>
              <a:t> </a:t>
            </a:r>
            <a:r>
              <a:rPr lang="de-DE" dirty="0" err="1"/>
              <a:t>flux</a:t>
            </a:r>
            <a:r>
              <a:rPr lang="de-DE" dirty="0"/>
              <a:t> </a:t>
            </a:r>
            <a:r>
              <a:rPr lang="de-DE" dirty="0" err="1"/>
              <a:t>dynamics</a:t>
            </a:r>
            <a:r>
              <a:rPr lang="de-DE" dirty="0"/>
              <a:t> –</a:t>
            </a:r>
          </a:p>
          <a:p>
            <a:r>
              <a:rPr lang="de-DE" dirty="0" err="1"/>
              <a:t>Vertical</a:t>
            </a:r>
            <a:r>
              <a:rPr lang="de-DE" dirty="0"/>
              <a:t>:</a:t>
            </a:r>
            <a:endParaRPr lang="en-US" dirty="0"/>
          </a:p>
        </p:txBody>
      </p:sp>
      <p:sp>
        <p:nvSpPr>
          <p:cNvPr id="13" name="Textfeld 12">
            <a:extLst>
              <a:ext uri="{FF2B5EF4-FFF2-40B4-BE49-F238E27FC236}">
                <a16:creationId xmlns:a16="http://schemas.microsoft.com/office/drawing/2014/main" id="{C9210F4E-0206-44D3-BFC3-AF57ABA84AFD}"/>
              </a:ext>
            </a:extLst>
          </p:cNvPr>
          <p:cNvSpPr txBox="1"/>
          <p:nvPr/>
        </p:nvSpPr>
        <p:spPr>
          <a:xfrm>
            <a:off x="3480619" y="4376141"/>
            <a:ext cx="2529348" cy="369332"/>
          </a:xfrm>
          <a:prstGeom prst="rect">
            <a:avLst/>
          </a:prstGeom>
          <a:noFill/>
        </p:spPr>
        <p:txBody>
          <a:bodyPr wrap="square" rtlCol="0">
            <a:spAutoFit/>
          </a:bodyPr>
          <a:lstStyle/>
          <a:p>
            <a:r>
              <a:rPr lang="de-DE" dirty="0"/>
              <a:t>Horizontal:</a:t>
            </a:r>
            <a:endParaRPr lang="en-US" dirty="0"/>
          </a:p>
        </p:txBody>
      </p:sp>
    </p:spTree>
    <p:extLst>
      <p:ext uri="{BB962C8B-B14F-4D97-AF65-F5344CB8AC3E}">
        <p14:creationId xmlns:p14="http://schemas.microsoft.com/office/powerpoint/2010/main" val="427616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2">
            <a:extLst>
              <a:ext uri="{FF2B5EF4-FFF2-40B4-BE49-F238E27FC236}">
                <a16:creationId xmlns:a16="http://schemas.microsoft.com/office/drawing/2014/main" id="{FD552FF8-D78D-40A3-8E5F-D413C80EC4BE}"/>
              </a:ext>
            </a:extLst>
          </p:cNvPr>
          <p:cNvPicPr>
            <a:picLocks noChangeAspect="1"/>
          </p:cNvPicPr>
          <p:nvPr/>
        </p:nvPicPr>
        <p:blipFill>
          <a:blip r:embed="rId2"/>
          <a:stretch>
            <a:fillRect/>
          </a:stretch>
        </p:blipFill>
        <p:spPr>
          <a:xfrm>
            <a:off x="6955215" y="5088194"/>
            <a:ext cx="644616" cy="1768014"/>
          </a:xfrm>
          <a:prstGeom prst="rect">
            <a:avLst/>
          </a:prstGeom>
        </p:spPr>
      </p:pic>
      <p:pic>
        <p:nvPicPr>
          <p:cNvPr id="10" name="그림 2">
            <a:extLst>
              <a:ext uri="{FF2B5EF4-FFF2-40B4-BE49-F238E27FC236}">
                <a16:creationId xmlns:a16="http://schemas.microsoft.com/office/drawing/2014/main" id="{DBE93A39-6F17-4949-9CE4-B78CEB120C51}"/>
              </a:ext>
            </a:extLst>
          </p:cNvPr>
          <p:cNvPicPr>
            <a:picLocks noChangeAspect="1"/>
          </p:cNvPicPr>
          <p:nvPr/>
        </p:nvPicPr>
        <p:blipFill>
          <a:blip r:embed="rId3"/>
          <a:stretch>
            <a:fillRect/>
          </a:stretch>
        </p:blipFill>
        <p:spPr>
          <a:xfrm>
            <a:off x="6816864" y="142107"/>
            <a:ext cx="855519" cy="1907386"/>
          </a:xfrm>
          <a:prstGeom prst="rect">
            <a:avLst/>
          </a:prstGeom>
        </p:spPr>
      </p:pic>
      <p:sp>
        <p:nvSpPr>
          <p:cNvPr id="2" name="Titel 1">
            <a:extLst>
              <a:ext uri="{FF2B5EF4-FFF2-40B4-BE49-F238E27FC236}">
                <a16:creationId xmlns:a16="http://schemas.microsoft.com/office/drawing/2014/main" id="{515BF604-418D-40DE-A792-6BE313DE96AC}"/>
              </a:ext>
            </a:extLst>
          </p:cNvPr>
          <p:cNvSpPr>
            <a:spLocks noGrp="1"/>
          </p:cNvSpPr>
          <p:nvPr>
            <p:ph type="title"/>
          </p:nvPr>
        </p:nvSpPr>
        <p:spPr>
          <a:xfrm>
            <a:off x="-1" y="365125"/>
            <a:ext cx="6769511" cy="1325563"/>
          </a:xfrm>
        </p:spPr>
        <p:txBody>
          <a:bodyPr>
            <a:normAutofit/>
          </a:bodyPr>
          <a:lstStyle/>
          <a:p>
            <a:r>
              <a:rPr lang="en-US" sz="3600" dirty="0"/>
              <a:t>Latest results of treating and testing the RAON HWR SRF cavities</a:t>
            </a:r>
            <a:endParaRPr lang="fr-FR" sz="3600" dirty="0"/>
          </a:p>
        </p:txBody>
      </p:sp>
      <p:sp>
        <p:nvSpPr>
          <p:cNvPr id="6" name="Textfeld 5">
            <a:extLst>
              <a:ext uri="{FF2B5EF4-FFF2-40B4-BE49-F238E27FC236}">
                <a16:creationId xmlns:a16="http://schemas.microsoft.com/office/drawing/2014/main" id="{83969AF5-B2DC-419C-918A-92D073052301}"/>
              </a:ext>
            </a:extLst>
          </p:cNvPr>
          <p:cNvSpPr txBox="1">
            <a:spLocks/>
          </p:cNvSpPr>
          <p:nvPr/>
        </p:nvSpPr>
        <p:spPr>
          <a:xfrm>
            <a:off x="75749" y="2115564"/>
            <a:ext cx="7643988" cy="4740644"/>
          </a:xfrm>
          <a:prstGeom prst="rect">
            <a:avLst/>
          </a:prstGeom>
          <a:noFill/>
        </p:spPr>
        <p:txBody>
          <a:bodyPr wrap="square" rtlCol="0">
            <a:normAutofit/>
          </a:bodyPr>
          <a:lstStyle/>
          <a:p>
            <a:pPr marL="285750" indent="-285750">
              <a:buFont typeface="Arial" panose="020B0604020202020204" pitchFamily="34" charset="0"/>
              <a:buChar char="•"/>
            </a:pPr>
            <a:r>
              <a:rPr lang="de-DE" dirty="0" err="1"/>
              <a:t>Tryed</a:t>
            </a:r>
            <a:r>
              <a:rPr lang="de-DE" dirty="0"/>
              <a:t> </a:t>
            </a:r>
            <a:r>
              <a:rPr lang="de-DE" dirty="0" err="1"/>
              <a:t>to</a:t>
            </a:r>
            <a:r>
              <a:rPr lang="de-DE" dirty="0"/>
              <a:t> </a:t>
            </a:r>
            <a:r>
              <a:rPr lang="de-DE" dirty="0" err="1"/>
              <a:t>apply</a:t>
            </a:r>
            <a:r>
              <a:rPr lang="de-DE" dirty="0"/>
              <a:t> same </a:t>
            </a:r>
            <a:r>
              <a:rPr lang="de-DE" dirty="0" err="1"/>
              <a:t>treat</a:t>
            </a:r>
            <a:r>
              <a:rPr lang="de-DE" dirty="0"/>
              <a:t>. </a:t>
            </a:r>
            <a:r>
              <a:rPr lang="de-DE" dirty="0" err="1"/>
              <a:t>from</a:t>
            </a:r>
            <a:r>
              <a:rPr lang="de-DE" dirty="0"/>
              <a:t> </a:t>
            </a:r>
            <a:r>
              <a:rPr lang="de-DE" dirty="0" err="1"/>
              <a:t>elliptical</a:t>
            </a:r>
            <a:r>
              <a:rPr lang="de-DE" dirty="0"/>
              <a:t> </a:t>
            </a:r>
            <a:r>
              <a:rPr lang="de-DE" dirty="0" err="1"/>
              <a:t>cavities</a:t>
            </a:r>
            <a:r>
              <a:rPr lang="de-DE" dirty="0"/>
              <a:t> </a:t>
            </a:r>
            <a:r>
              <a:rPr lang="de-DE" dirty="0" err="1"/>
              <a:t>to</a:t>
            </a:r>
            <a:r>
              <a:rPr lang="de-DE" dirty="0"/>
              <a:t> TEM =&gt; not easy </a:t>
            </a:r>
            <a:r>
              <a:rPr lang="de-DE" dirty="0" err="1"/>
              <a:t>to</a:t>
            </a:r>
            <a:r>
              <a:rPr lang="de-DE" dirty="0"/>
              <a:t> </a:t>
            </a:r>
            <a:r>
              <a:rPr lang="de-DE" dirty="0" err="1"/>
              <a:t>extrapolate</a:t>
            </a:r>
            <a:r>
              <a:rPr lang="de-DE" dirty="0"/>
              <a:t> same </a:t>
            </a:r>
            <a:r>
              <a:rPr lang="de-DE" dirty="0" err="1"/>
              <a:t>effects</a:t>
            </a:r>
            <a:r>
              <a:rPr lang="de-DE" dirty="0"/>
              <a:t> </a:t>
            </a:r>
            <a:r>
              <a:rPr lang="de-DE" dirty="0" err="1"/>
              <a:t>to</a:t>
            </a:r>
            <a:r>
              <a:rPr lang="de-DE" dirty="0"/>
              <a:t> </a:t>
            </a:r>
            <a:r>
              <a:rPr lang="de-DE" dirty="0" err="1"/>
              <a:t>lower</a:t>
            </a:r>
            <a:r>
              <a:rPr lang="de-DE" dirty="0"/>
              <a:t> </a:t>
            </a:r>
            <a:r>
              <a:rPr lang="de-DE" dirty="0" err="1"/>
              <a:t>freq</a:t>
            </a:r>
            <a:r>
              <a:rPr lang="de-DE" dirty="0"/>
              <a:t>. </a:t>
            </a:r>
            <a:r>
              <a:rPr lang="de-DE" dirty="0" err="1"/>
              <a:t>cavities</a:t>
            </a:r>
            <a:endParaRPr lang="de-DE" dirty="0"/>
          </a:p>
          <a:p>
            <a:endParaRPr lang="de-DE" dirty="0"/>
          </a:p>
          <a:p>
            <a:r>
              <a:rPr lang="de-DE" dirty="0" err="1"/>
              <a:t>Discussion</a:t>
            </a:r>
            <a:r>
              <a:rPr lang="de-DE" dirty="0"/>
              <a:t>:</a:t>
            </a:r>
          </a:p>
          <a:p>
            <a:pPr marL="285750" indent="-285750">
              <a:buFont typeface="Arial" panose="020B0604020202020204" pitchFamily="34" charset="0"/>
              <a:buChar char="•"/>
            </a:pPr>
            <a:r>
              <a:rPr lang="en-US" dirty="0"/>
              <a:t>Q1: In the test results some cavities were reaching, and some were missing the goal.</a:t>
            </a:r>
          </a:p>
          <a:p>
            <a:pPr marL="285750" indent="-285750">
              <a:buFont typeface="Arial" panose="020B0604020202020204" pitchFamily="34" charset="0"/>
              <a:buChar char="•"/>
            </a:pPr>
            <a:r>
              <a:rPr lang="en-US" dirty="0"/>
              <a:t>Q2: Yes, the failed ones were improved later.</a:t>
            </a:r>
          </a:p>
          <a:p>
            <a:pPr marL="285750" indent="-285750">
              <a:buFont typeface="Arial" panose="020B0604020202020204" pitchFamily="34" charset="0"/>
              <a:buChar char="•"/>
            </a:pPr>
            <a:r>
              <a:rPr lang="en-US" dirty="0"/>
              <a:t>Q2: If we look at the Q/E curve, what was the reason for the bad performing ones?</a:t>
            </a:r>
          </a:p>
          <a:p>
            <a:pPr marL="285750" indent="-285750">
              <a:buFont typeface="Arial" panose="020B0604020202020204" pitchFamily="34" charset="0"/>
              <a:buChar char="•"/>
            </a:pPr>
            <a:r>
              <a:rPr lang="en-US" dirty="0"/>
              <a:t>A2: The reason was mostly FE in the first VT. In further VTs the cavities passed.</a:t>
            </a:r>
          </a:p>
          <a:p>
            <a:pPr marL="285750" indent="-285750">
              <a:buFont typeface="Arial" panose="020B0604020202020204" pitchFamily="34" charset="0"/>
              <a:buChar char="•"/>
            </a:pPr>
            <a:r>
              <a:rPr lang="en-US" dirty="0"/>
              <a:t>Q3: How is the conditioning of the QWR and HWR going? </a:t>
            </a:r>
          </a:p>
          <a:p>
            <a:pPr marL="285750" indent="-285750">
              <a:buFont typeface="Arial" panose="020B0604020202020204" pitchFamily="34" charset="0"/>
              <a:buChar char="•"/>
            </a:pPr>
            <a:r>
              <a:rPr lang="en-US" dirty="0"/>
              <a:t>A3: QWR conditioning takes about one day. In the case of the HWRs </a:t>
            </a:r>
          </a:p>
          <a:p>
            <a:r>
              <a:rPr lang="en-US" dirty="0"/>
              <a:t>      it takes about an hour.</a:t>
            </a:r>
          </a:p>
        </p:txBody>
      </p:sp>
      <p:sp>
        <p:nvSpPr>
          <p:cNvPr id="9" name="Rechteck 8">
            <a:extLst>
              <a:ext uri="{FF2B5EF4-FFF2-40B4-BE49-F238E27FC236}">
                <a16:creationId xmlns:a16="http://schemas.microsoft.com/office/drawing/2014/main" id="{397E7D72-FEDE-4ABE-9C79-1451A39D949D}"/>
              </a:ext>
            </a:extLst>
          </p:cNvPr>
          <p:cNvSpPr/>
          <p:nvPr/>
        </p:nvSpPr>
        <p:spPr>
          <a:xfrm>
            <a:off x="0" y="1540257"/>
            <a:ext cx="6096000" cy="369332"/>
          </a:xfrm>
          <a:prstGeom prst="rect">
            <a:avLst/>
          </a:prstGeom>
        </p:spPr>
        <p:txBody>
          <a:bodyPr>
            <a:spAutoFit/>
          </a:bodyPr>
          <a:lstStyle/>
          <a:p>
            <a:r>
              <a:rPr lang="en-US" dirty="0" err="1"/>
              <a:t>Heetae</a:t>
            </a:r>
            <a:r>
              <a:rPr lang="en-US" dirty="0"/>
              <a:t> Kim (RISP) </a:t>
            </a:r>
          </a:p>
        </p:txBody>
      </p:sp>
      <p:pic>
        <p:nvPicPr>
          <p:cNvPr id="3" name="Grafik 2">
            <a:extLst>
              <a:ext uri="{FF2B5EF4-FFF2-40B4-BE49-F238E27FC236}">
                <a16:creationId xmlns:a16="http://schemas.microsoft.com/office/drawing/2014/main" id="{7ABB1E14-9492-445F-B171-FE5CA968B353}"/>
              </a:ext>
            </a:extLst>
          </p:cNvPr>
          <p:cNvPicPr>
            <a:picLocks noChangeAspect="1"/>
          </p:cNvPicPr>
          <p:nvPr/>
        </p:nvPicPr>
        <p:blipFill>
          <a:blip r:embed="rId4"/>
          <a:stretch>
            <a:fillRect/>
          </a:stretch>
        </p:blipFill>
        <p:spPr>
          <a:xfrm>
            <a:off x="7719737" y="142107"/>
            <a:ext cx="4461534" cy="3357050"/>
          </a:xfrm>
          <a:prstGeom prst="rect">
            <a:avLst/>
          </a:prstGeom>
        </p:spPr>
      </p:pic>
      <p:pic>
        <p:nvPicPr>
          <p:cNvPr id="4" name="Grafik 3">
            <a:extLst>
              <a:ext uri="{FF2B5EF4-FFF2-40B4-BE49-F238E27FC236}">
                <a16:creationId xmlns:a16="http://schemas.microsoft.com/office/drawing/2014/main" id="{E0FB74F7-629D-4277-9351-08B7D122773E}"/>
              </a:ext>
            </a:extLst>
          </p:cNvPr>
          <p:cNvPicPr>
            <a:picLocks noChangeAspect="1"/>
          </p:cNvPicPr>
          <p:nvPr/>
        </p:nvPicPr>
        <p:blipFill>
          <a:blip r:embed="rId5"/>
          <a:stretch>
            <a:fillRect/>
          </a:stretch>
        </p:blipFill>
        <p:spPr>
          <a:xfrm>
            <a:off x="7709008" y="3499157"/>
            <a:ext cx="4482992" cy="3357051"/>
          </a:xfrm>
          <a:prstGeom prst="rect">
            <a:avLst/>
          </a:prstGeom>
        </p:spPr>
      </p:pic>
    </p:spTree>
    <p:extLst>
      <p:ext uri="{BB962C8B-B14F-4D97-AF65-F5344CB8AC3E}">
        <p14:creationId xmlns:p14="http://schemas.microsoft.com/office/powerpoint/2010/main" val="2529437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BF604-418D-40DE-A792-6BE313DE96AC}"/>
              </a:ext>
            </a:extLst>
          </p:cNvPr>
          <p:cNvSpPr>
            <a:spLocks noGrp="1"/>
          </p:cNvSpPr>
          <p:nvPr>
            <p:ph type="title"/>
          </p:nvPr>
        </p:nvSpPr>
        <p:spPr>
          <a:xfrm>
            <a:off x="-1" y="365125"/>
            <a:ext cx="7057104" cy="1325563"/>
          </a:xfrm>
        </p:spPr>
        <p:txBody>
          <a:bodyPr>
            <a:normAutofit fontScale="90000"/>
          </a:bodyPr>
          <a:lstStyle/>
          <a:p>
            <a:r>
              <a:rPr lang="en-US" sz="3600" dirty="0"/>
              <a:t>High Q/G Beta 0.53 HWR Cavity R&amp;D Program for High Gradient Cryomodule to Enhance Operational Gradient Margin</a:t>
            </a:r>
            <a:endParaRPr lang="fr-FR" sz="3600" dirty="0"/>
          </a:p>
        </p:txBody>
      </p:sp>
      <p:sp>
        <p:nvSpPr>
          <p:cNvPr id="6" name="Textfeld 5">
            <a:extLst>
              <a:ext uri="{FF2B5EF4-FFF2-40B4-BE49-F238E27FC236}">
                <a16:creationId xmlns:a16="http://schemas.microsoft.com/office/drawing/2014/main" id="{83969AF5-B2DC-419C-918A-92D073052301}"/>
              </a:ext>
            </a:extLst>
          </p:cNvPr>
          <p:cNvSpPr txBox="1">
            <a:spLocks/>
          </p:cNvSpPr>
          <p:nvPr/>
        </p:nvSpPr>
        <p:spPr>
          <a:xfrm>
            <a:off x="68906" y="2218803"/>
            <a:ext cx="7643988" cy="4740644"/>
          </a:xfrm>
          <a:prstGeom prst="rect">
            <a:avLst/>
          </a:prstGeom>
          <a:noFill/>
        </p:spPr>
        <p:txBody>
          <a:bodyPr wrap="square" rtlCol="0">
            <a:normAutofit fontScale="92500" lnSpcReduction="10000"/>
          </a:bodyPr>
          <a:lstStyle/>
          <a:p>
            <a:pPr marL="285750" indent="-285750">
              <a:buFont typeface="Arial" panose="020B0604020202020204" pitchFamily="34" charset="0"/>
              <a:buChar char="•"/>
            </a:pPr>
            <a:r>
              <a:rPr lang="de-DE" dirty="0" err="1"/>
              <a:t>Could</a:t>
            </a:r>
            <a:r>
              <a:rPr lang="de-DE" dirty="0"/>
              <a:t> </a:t>
            </a:r>
            <a:r>
              <a:rPr lang="de-DE" dirty="0" err="1"/>
              <a:t>establish</a:t>
            </a:r>
            <a:r>
              <a:rPr lang="de-DE" dirty="0"/>
              <a:t> QWR and HWR </a:t>
            </a:r>
            <a:r>
              <a:rPr lang="de-DE" dirty="0" err="1"/>
              <a:t>cavity</a:t>
            </a:r>
            <a:r>
              <a:rPr lang="de-DE" dirty="0"/>
              <a:t> </a:t>
            </a:r>
            <a:r>
              <a:rPr lang="de-DE" dirty="0" err="1"/>
              <a:t>production</a:t>
            </a:r>
            <a:r>
              <a:rPr lang="de-DE" dirty="0"/>
              <a:t> and </a:t>
            </a:r>
            <a:r>
              <a:rPr lang="de-DE" dirty="0" err="1"/>
              <a:t>treatment</a:t>
            </a:r>
            <a:endParaRPr lang="de-DE" dirty="0"/>
          </a:p>
          <a:p>
            <a:endParaRPr lang="de-DE" dirty="0"/>
          </a:p>
          <a:p>
            <a:r>
              <a:rPr lang="de-DE" dirty="0" err="1"/>
              <a:t>Discussion</a:t>
            </a:r>
            <a:r>
              <a:rPr lang="de-DE" dirty="0"/>
              <a:t>:</a:t>
            </a:r>
          </a:p>
          <a:p>
            <a:pPr marL="285750" indent="-285750">
              <a:buFont typeface="Arial" panose="020B0604020202020204" pitchFamily="34" charset="0"/>
              <a:buChar char="•"/>
            </a:pPr>
            <a:r>
              <a:rPr lang="en-US" dirty="0"/>
              <a:t>Q1: Show old KEK result on page 8.</a:t>
            </a:r>
          </a:p>
          <a:p>
            <a:pPr marL="285750" indent="-285750">
              <a:buFont typeface="Arial" panose="020B0604020202020204" pitchFamily="34" charset="0"/>
              <a:buChar char="•"/>
            </a:pPr>
            <a:r>
              <a:rPr lang="en-US" dirty="0"/>
              <a:t>A1: </a:t>
            </a:r>
            <a:r>
              <a:rPr lang="en-US" b="1" dirty="0">
                <a:solidFill>
                  <a:srgbClr val="FF0000"/>
                </a:solidFill>
              </a:rPr>
              <a:t>Anti-Q slope behavior, due to use of nitric acid. For the linear collider I want to remove annealing, due to the risk of contaminating the furnace.</a:t>
            </a:r>
          </a:p>
          <a:p>
            <a:pPr marL="285750" indent="-285750">
              <a:buFont typeface="Arial" panose="020B0604020202020204" pitchFamily="34" charset="0"/>
              <a:buChar char="•"/>
            </a:pPr>
            <a:r>
              <a:rPr lang="en-US" dirty="0"/>
              <a:t>Q2: On page 8, what does low temperature baking mean?</a:t>
            </a:r>
          </a:p>
          <a:p>
            <a:pPr marL="285750" indent="-285750">
              <a:buFont typeface="Arial" panose="020B0604020202020204" pitchFamily="34" charset="0"/>
              <a:buChar char="•"/>
            </a:pPr>
            <a:r>
              <a:rPr lang="en-US" dirty="0"/>
              <a:t>A2: 120 </a:t>
            </a:r>
            <a:r>
              <a:rPr lang="en-US" dirty="0" err="1"/>
              <a:t>degC</a:t>
            </a:r>
            <a:r>
              <a:rPr lang="en-US" dirty="0"/>
              <a:t> 48h.</a:t>
            </a:r>
          </a:p>
          <a:p>
            <a:pPr marL="285750" indent="-285750">
              <a:buFont typeface="Arial" panose="020B0604020202020204" pitchFamily="34" charset="0"/>
              <a:buChar char="•"/>
            </a:pPr>
            <a:r>
              <a:rPr lang="en-US" dirty="0"/>
              <a:t>Q3: (unclear)</a:t>
            </a:r>
          </a:p>
          <a:p>
            <a:pPr marL="285750" indent="-285750">
              <a:buFont typeface="Arial" panose="020B0604020202020204" pitchFamily="34" charset="0"/>
              <a:buChar char="•"/>
            </a:pPr>
            <a:r>
              <a:rPr lang="en-US" dirty="0"/>
              <a:t>A3: For DOE one has to show quick results. Thus, my strategy is to use already existing technology. EP is complicated. BCP shows Q slope. Thus, </a:t>
            </a:r>
            <a:r>
              <a:rPr lang="en-US" b="1" dirty="0">
                <a:solidFill>
                  <a:srgbClr val="FF0000"/>
                </a:solidFill>
              </a:rPr>
              <a:t>my goal is to develop BCP without Q slope.</a:t>
            </a:r>
          </a:p>
          <a:p>
            <a:pPr marL="285750" indent="-285750">
              <a:buFont typeface="Arial" panose="020B0604020202020204" pitchFamily="34" charset="0"/>
              <a:buChar char="•"/>
            </a:pPr>
            <a:r>
              <a:rPr lang="en-US" dirty="0"/>
              <a:t>Q4: How can a rotating-type EP for low beta cavities be realized?</a:t>
            </a:r>
          </a:p>
          <a:p>
            <a:pPr marL="285750" indent="-285750">
              <a:buFont typeface="Arial" panose="020B0604020202020204" pitchFamily="34" charset="0"/>
              <a:buChar char="•"/>
            </a:pPr>
            <a:r>
              <a:rPr lang="en-US" dirty="0"/>
              <a:t>A4: In this case several cathodes can be inserted from the different ports. Then always at least one cathode is submerged in the acid. There were results, showing using multiple cathodes works.</a:t>
            </a:r>
          </a:p>
          <a:p>
            <a:pPr marL="285750" indent="-285750">
              <a:buFont typeface="Arial" panose="020B0604020202020204" pitchFamily="34" charset="0"/>
              <a:buChar char="•"/>
            </a:pPr>
            <a:r>
              <a:rPr lang="en-US" dirty="0"/>
              <a:t>Q5: How is the etch rate for BCP without nitric acid?</a:t>
            </a:r>
          </a:p>
          <a:p>
            <a:pPr marL="285750" indent="-285750">
              <a:buFont typeface="Arial" panose="020B0604020202020204" pitchFamily="34" charset="0"/>
              <a:buChar char="•"/>
            </a:pPr>
            <a:r>
              <a:rPr lang="en-US" dirty="0"/>
              <a:t>A5: It shows a similar material removal rate compared to the traditional BCP. The surface roughness is around 3 um.</a:t>
            </a:r>
          </a:p>
        </p:txBody>
      </p:sp>
      <p:sp>
        <p:nvSpPr>
          <p:cNvPr id="9" name="Rechteck 8">
            <a:extLst>
              <a:ext uri="{FF2B5EF4-FFF2-40B4-BE49-F238E27FC236}">
                <a16:creationId xmlns:a16="http://schemas.microsoft.com/office/drawing/2014/main" id="{397E7D72-FEDE-4ABE-9C79-1451A39D949D}"/>
              </a:ext>
            </a:extLst>
          </p:cNvPr>
          <p:cNvSpPr/>
          <p:nvPr/>
        </p:nvSpPr>
        <p:spPr>
          <a:xfrm>
            <a:off x="0" y="1690688"/>
            <a:ext cx="6096000" cy="369332"/>
          </a:xfrm>
          <a:prstGeom prst="rect">
            <a:avLst/>
          </a:prstGeom>
        </p:spPr>
        <p:txBody>
          <a:bodyPr>
            <a:spAutoFit/>
          </a:bodyPr>
          <a:lstStyle/>
          <a:p>
            <a:r>
              <a:rPr lang="en-US" dirty="0"/>
              <a:t>Kenji Saito (MSU/FRIB)</a:t>
            </a:r>
          </a:p>
        </p:txBody>
      </p:sp>
      <p:pic>
        <p:nvPicPr>
          <p:cNvPr id="5" name="Grafik 4">
            <a:extLst>
              <a:ext uri="{FF2B5EF4-FFF2-40B4-BE49-F238E27FC236}">
                <a16:creationId xmlns:a16="http://schemas.microsoft.com/office/drawing/2014/main" id="{785FBEA7-4DF7-40E2-8DE3-FEE76274A191}"/>
              </a:ext>
            </a:extLst>
          </p:cNvPr>
          <p:cNvPicPr>
            <a:picLocks noChangeAspect="1"/>
          </p:cNvPicPr>
          <p:nvPr/>
        </p:nvPicPr>
        <p:blipFill>
          <a:blip r:embed="rId2"/>
          <a:stretch>
            <a:fillRect/>
          </a:stretch>
        </p:blipFill>
        <p:spPr>
          <a:xfrm>
            <a:off x="7712895" y="0"/>
            <a:ext cx="4479105" cy="3421626"/>
          </a:xfrm>
          <a:prstGeom prst="rect">
            <a:avLst/>
          </a:prstGeom>
        </p:spPr>
      </p:pic>
      <p:pic>
        <p:nvPicPr>
          <p:cNvPr id="7" name="Grafik 6">
            <a:extLst>
              <a:ext uri="{FF2B5EF4-FFF2-40B4-BE49-F238E27FC236}">
                <a16:creationId xmlns:a16="http://schemas.microsoft.com/office/drawing/2014/main" id="{79183713-F2EB-4699-98EB-DC522FA1DE79}"/>
              </a:ext>
            </a:extLst>
          </p:cNvPr>
          <p:cNvPicPr>
            <a:picLocks noChangeAspect="1"/>
          </p:cNvPicPr>
          <p:nvPr/>
        </p:nvPicPr>
        <p:blipFill>
          <a:blip r:embed="rId3"/>
          <a:stretch>
            <a:fillRect/>
          </a:stretch>
        </p:blipFill>
        <p:spPr>
          <a:xfrm>
            <a:off x="7712894" y="3490116"/>
            <a:ext cx="4479106" cy="3366091"/>
          </a:xfrm>
          <a:prstGeom prst="rect">
            <a:avLst/>
          </a:prstGeom>
        </p:spPr>
      </p:pic>
      <p:sp>
        <p:nvSpPr>
          <p:cNvPr id="8" name="Rechteck 7">
            <a:extLst>
              <a:ext uri="{FF2B5EF4-FFF2-40B4-BE49-F238E27FC236}">
                <a16:creationId xmlns:a16="http://schemas.microsoft.com/office/drawing/2014/main" id="{A461DE77-6E3B-417F-B7D7-37409B5D08CE}"/>
              </a:ext>
            </a:extLst>
          </p:cNvPr>
          <p:cNvSpPr/>
          <p:nvPr/>
        </p:nvSpPr>
        <p:spPr>
          <a:xfrm>
            <a:off x="7801897" y="5095568"/>
            <a:ext cx="2588342" cy="471948"/>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44808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3A15C4F-5216-4E61-ABED-1E08B814C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567" y="1725561"/>
            <a:ext cx="6050898" cy="4261731"/>
          </a:xfrm>
          <a:prstGeom prst="rect">
            <a:avLst/>
          </a:prstGeom>
        </p:spPr>
      </p:pic>
      <p:sp>
        <p:nvSpPr>
          <p:cNvPr id="5" name="Textfeld 4">
            <a:extLst>
              <a:ext uri="{FF2B5EF4-FFF2-40B4-BE49-F238E27FC236}">
                <a16:creationId xmlns:a16="http://schemas.microsoft.com/office/drawing/2014/main" id="{4595F166-A9ED-476C-B058-CF670305E5DA}"/>
              </a:ext>
            </a:extLst>
          </p:cNvPr>
          <p:cNvSpPr txBox="1"/>
          <p:nvPr/>
        </p:nvSpPr>
        <p:spPr>
          <a:xfrm>
            <a:off x="231056" y="95865"/>
            <a:ext cx="6803923" cy="1446550"/>
          </a:xfrm>
          <a:prstGeom prst="rect">
            <a:avLst/>
          </a:prstGeom>
          <a:noFill/>
        </p:spPr>
        <p:txBody>
          <a:bodyPr wrap="square" rtlCol="0">
            <a:spAutoFit/>
          </a:bodyPr>
          <a:lstStyle/>
          <a:p>
            <a:r>
              <a:rPr lang="de-DE" sz="4400" b="1" i="1" dirty="0" err="1">
                <a:solidFill>
                  <a:schemeClr val="accent1">
                    <a:lumMod val="75000"/>
                  </a:schemeClr>
                </a:solidFill>
                <a:latin typeface="Calisto MT" panose="02040603050505030304" pitchFamily="18" charset="0"/>
                <a:cs typeface="Calibri Light" panose="020F0302020204030204" pitchFamily="34" charset="0"/>
              </a:rPr>
              <a:t>Thank</a:t>
            </a:r>
            <a:r>
              <a:rPr lang="de-DE" sz="4400" b="1" i="1" dirty="0">
                <a:solidFill>
                  <a:schemeClr val="accent1">
                    <a:lumMod val="75000"/>
                  </a:schemeClr>
                </a:solidFill>
                <a:latin typeface="Calisto MT" panose="02040603050505030304" pitchFamily="18" charset="0"/>
                <a:cs typeface="Calibri Light" panose="020F0302020204030204" pitchFamily="34" charset="0"/>
              </a:rPr>
              <a:t> </a:t>
            </a:r>
            <a:r>
              <a:rPr lang="de-DE" sz="4400" b="1" i="1" dirty="0" err="1">
                <a:solidFill>
                  <a:schemeClr val="accent1">
                    <a:lumMod val="75000"/>
                  </a:schemeClr>
                </a:solidFill>
                <a:latin typeface="Calisto MT" panose="02040603050505030304" pitchFamily="18" charset="0"/>
                <a:cs typeface="Calibri Light" panose="020F0302020204030204" pitchFamily="34" charset="0"/>
              </a:rPr>
              <a:t>you</a:t>
            </a:r>
            <a:r>
              <a:rPr lang="de-DE" sz="4400" b="1" i="1" dirty="0">
                <a:solidFill>
                  <a:schemeClr val="accent1">
                    <a:lumMod val="75000"/>
                  </a:schemeClr>
                </a:solidFill>
                <a:latin typeface="Calisto MT" panose="02040603050505030304" pitchFamily="18" charset="0"/>
                <a:cs typeface="Calibri Light" panose="020F0302020204030204" pitchFamily="34" charset="0"/>
              </a:rPr>
              <a:t>!!!</a:t>
            </a:r>
          </a:p>
          <a:p>
            <a:r>
              <a:rPr lang="ja-JP" altLang="en-US" sz="4400" b="1" i="1" dirty="0">
                <a:solidFill>
                  <a:schemeClr val="accent1">
                    <a:lumMod val="75000"/>
                  </a:schemeClr>
                </a:solidFill>
                <a:latin typeface="Calisto MT" panose="02040603050505030304" pitchFamily="18" charset="0"/>
                <a:cs typeface="Calibri Light" panose="020F0302020204030204" pitchFamily="34" charset="0"/>
              </a:rPr>
              <a:t>ありがとうございました</a:t>
            </a:r>
            <a:endParaRPr lang="en-US" sz="4400" b="1" i="1" dirty="0">
              <a:solidFill>
                <a:schemeClr val="accent1">
                  <a:lumMod val="75000"/>
                </a:schemeClr>
              </a:solidFill>
              <a:latin typeface="Calisto MT" panose="02040603050505030304" pitchFamily="18" charset="0"/>
              <a:cs typeface="Calibri Light" panose="020F0302020204030204" pitchFamily="34" charset="0"/>
            </a:endParaRPr>
          </a:p>
        </p:txBody>
      </p:sp>
      <p:sp>
        <p:nvSpPr>
          <p:cNvPr id="7" name="Textfeld 6">
            <a:extLst>
              <a:ext uri="{FF2B5EF4-FFF2-40B4-BE49-F238E27FC236}">
                <a16:creationId xmlns:a16="http://schemas.microsoft.com/office/drawing/2014/main" id="{19DD0EE1-CE8A-4B57-A05D-F5E089E01C50}"/>
              </a:ext>
            </a:extLst>
          </p:cNvPr>
          <p:cNvSpPr txBox="1"/>
          <p:nvPr/>
        </p:nvSpPr>
        <p:spPr>
          <a:xfrm>
            <a:off x="346587" y="3394761"/>
            <a:ext cx="4984955" cy="923330"/>
          </a:xfrm>
          <a:prstGeom prst="rect">
            <a:avLst/>
          </a:prstGeom>
          <a:noFill/>
        </p:spPr>
        <p:txBody>
          <a:bodyPr wrap="square" rtlCol="0">
            <a:spAutoFit/>
          </a:bodyPr>
          <a:lstStyle/>
          <a:p>
            <a:pPr marL="285750" indent="-285750">
              <a:buFont typeface="Arial" panose="020B0604020202020204" pitchFamily="34" charset="0"/>
              <a:buChar char="•"/>
            </a:pPr>
            <a:r>
              <a:rPr lang="de-DE" dirty="0"/>
              <a:t>The WG1 </a:t>
            </a:r>
            <a:r>
              <a:rPr lang="de-DE" dirty="0" err="1"/>
              <a:t>conveeners</a:t>
            </a:r>
            <a:r>
              <a:rPr lang="de-DE" dirty="0"/>
              <a:t> </a:t>
            </a:r>
            <a:r>
              <a:rPr lang="de-DE" dirty="0" err="1"/>
              <a:t>would</a:t>
            </a:r>
            <a:r>
              <a:rPr lang="de-DE" dirty="0"/>
              <a:t> like </a:t>
            </a:r>
            <a:r>
              <a:rPr lang="de-DE" dirty="0" err="1"/>
              <a:t>to</a:t>
            </a:r>
            <a:r>
              <a:rPr lang="de-DE" dirty="0"/>
              <a:t> </a:t>
            </a:r>
            <a:r>
              <a:rPr lang="de-DE" dirty="0" err="1"/>
              <a:t>thank</a:t>
            </a:r>
            <a:r>
              <a:rPr lang="de-DE" dirty="0"/>
              <a:t> all </a:t>
            </a:r>
            <a:r>
              <a:rPr lang="de-DE" dirty="0" err="1"/>
              <a:t>speakers</a:t>
            </a:r>
            <a:r>
              <a:rPr lang="de-DE" dirty="0"/>
              <a:t> </a:t>
            </a:r>
            <a:r>
              <a:rPr lang="de-DE" dirty="0" err="1"/>
              <a:t>for</a:t>
            </a:r>
            <a:r>
              <a:rPr lang="de-DE" dirty="0"/>
              <a:t> </a:t>
            </a:r>
            <a:r>
              <a:rPr lang="de-DE" dirty="0" err="1"/>
              <a:t>their</a:t>
            </a:r>
            <a:r>
              <a:rPr lang="de-DE" dirty="0"/>
              <a:t> </a:t>
            </a:r>
            <a:r>
              <a:rPr lang="de-DE" dirty="0" err="1"/>
              <a:t>talks</a:t>
            </a:r>
            <a:r>
              <a:rPr lang="de-DE" dirty="0"/>
              <a:t> and </a:t>
            </a:r>
            <a:r>
              <a:rPr lang="de-DE" dirty="0" err="1"/>
              <a:t>everyone</a:t>
            </a:r>
            <a:r>
              <a:rPr lang="de-DE" dirty="0"/>
              <a:t> </a:t>
            </a:r>
            <a:r>
              <a:rPr lang="de-DE" dirty="0" err="1"/>
              <a:t>for</a:t>
            </a:r>
            <a:r>
              <a:rPr lang="de-DE" dirty="0"/>
              <a:t> </a:t>
            </a:r>
            <a:r>
              <a:rPr lang="de-DE" dirty="0" err="1"/>
              <a:t>the</a:t>
            </a:r>
            <a:r>
              <a:rPr lang="de-DE" dirty="0"/>
              <a:t> </a:t>
            </a:r>
            <a:r>
              <a:rPr lang="de-DE" dirty="0" err="1"/>
              <a:t>fruitful</a:t>
            </a:r>
            <a:r>
              <a:rPr lang="de-DE" dirty="0"/>
              <a:t> </a:t>
            </a:r>
            <a:r>
              <a:rPr lang="de-DE" dirty="0" err="1"/>
              <a:t>discussions</a:t>
            </a:r>
            <a:r>
              <a:rPr lang="de-DE" dirty="0"/>
              <a:t>!!!</a:t>
            </a:r>
            <a:endParaRPr lang="en-US" dirty="0"/>
          </a:p>
        </p:txBody>
      </p:sp>
    </p:spTree>
    <p:extLst>
      <p:ext uri="{BB962C8B-B14F-4D97-AF65-F5344CB8AC3E}">
        <p14:creationId xmlns:p14="http://schemas.microsoft.com/office/powerpoint/2010/main" val="4292733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82EE5-37BC-4181-974E-D11A1E936CA2}"/>
              </a:ext>
            </a:extLst>
          </p:cNvPr>
          <p:cNvSpPr>
            <a:spLocks noGrp="1"/>
          </p:cNvSpPr>
          <p:nvPr>
            <p:ph type="title"/>
          </p:nvPr>
        </p:nvSpPr>
        <p:spPr/>
        <p:txBody>
          <a:bodyPr/>
          <a:lstStyle/>
          <a:p>
            <a:r>
              <a:rPr lang="de-DE" dirty="0"/>
              <a:t>WG1:</a:t>
            </a:r>
            <a:r>
              <a:rPr lang="en-US" dirty="0"/>
              <a:t> Progress of High Q and High Gradient activities</a:t>
            </a:r>
          </a:p>
        </p:txBody>
      </p:sp>
      <p:sp>
        <p:nvSpPr>
          <p:cNvPr id="3" name="Inhaltsplatzhalter 2">
            <a:extLst>
              <a:ext uri="{FF2B5EF4-FFF2-40B4-BE49-F238E27FC236}">
                <a16:creationId xmlns:a16="http://schemas.microsoft.com/office/drawing/2014/main" id="{224AD270-39A9-445B-807E-E6ABA524D28E}"/>
              </a:ext>
            </a:extLst>
          </p:cNvPr>
          <p:cNvSpPr>
            <a:spLocks noGrp="1"/>
          </p:cNvSpPr>
          <p:nvPr>
            <p:ph idx="1"/>
          </p:nvPr>
        </p:nvSpPr>
        <p:spPr>
          <a:xfrm>
            <a:off x="838200" y="1825625"/>
            <a:ext cx="10515600" cy="3168406"/>
          </a:xfrm>
        </p:spPr>
        <p:txBody>
          <a:bodyPr>
            <a:normAutofit lnSpcReduction="10000"/>
          </a:bodyPr>
          <a:lstStyle/>
          <a:p>
            <a:pPr marL="0" indent="0">
              <a:buNone/>
            </a:pPr>
            <a:r>
              <a:rPr lang="de-DE" sz="1800" dirty="0"/>
              <a:t>WG </a:t>
            </a:r>
            <a:r>
              <a:rPr lang="de-DE" sz="1800" dirty="0" err="1"/>
              <a:t>description</a:t>
            </a:r>
            <a:r>
              <a:rPr lang="de-DE" sz="1800" dirty="0"/>
              <a:t>:</a:t>
            </a:r>
            <a:endParaRPr lang="en-US" sz="1800" dirty="0"/>
          </a:p>
          <a:p>
            <a:pPr marL="0" indent="0">
              <a:buNone/>
            </a:pPr>
            <a:r>
              <a:rPr lang="en-US" sz="1800" dirty="0"/>
              <a:t>The scope of this working group is to discuss the most recent results related to pushing Niobium towards higher Q and higher gradient. A summary report of the latest two TTC High-Q/High-G WG meetings held in May and August should be presented as an opening talk. Advances in </a:t>
            </a:r>
            <a:r>
              <a:rPr lang="en-US" sz="1800" b="1" dirty="0">
                <a:solidFill>
                  <a:srgbClr val="FF0000"/>
                </a:solidFill>
              </a:rPr>
              <a:t>understanding material evolution under established but also newly developed heat treatments, such as N-Infusion, N-Doping, Low-T Bake and Mid-T Bake</a:t>
            </a:r>
            <a:r>
              <a:rPr lang="en-US" sz="1800" dirty="0"/>
              <a:t>, the differences and advantages of </a:t>
            </a:r>
            <a:r>
              <a:rPr lang="en-US" sz="1800" b="1" dirty="0">
                <a:solidFill>
                  <a:srgbClr val="FF0000"/>
                </a:solidFill>
              </a:rPr>
              <a:t>low-temperature EP compared with conventional EP, and current results on flux-expulsion studies should be discussed</a:t>
            </a:r>
            <a:r>
              <a:rPr lang="en-US" sz="1800" dirty="0"/>
              <a:t>. The working group should also discuss methods/results towards higher gradient performance for future pulsed-mode accelerators. Topics should include the achievable maximum gradient, the yield rate of high gradient, reliable cavity fabrication methods, cost reduction of niobium sheets and </a:t>
            </a:r>
            <a:r>
              <a:rPr lang="en-US" sz="1800" b="1" u="sng" dirty="0">
                <a:solidFill>
                  <a:srgbClr val="FF0000"/>
                </a:solidFill>
              </a:rPr>
              <a:t>new ideas for achieving higher gradients</a:t>
            </a:r>
            <a:r>
              <a:rPr lang="en-US" sz="1800" dirty="0"/>
              <a:t>. The presentations and discussion should include results from both elliptical and TEM mode cavities. The interplay between theoretical approaches and experiments should be emphasized. Results from sample and cavity studies (different cavity types and frequencies) which could help to establish a core understanding should be included.</a:t>
            </a:r>
          </a:p>
        </p:txBody>
      </p:sp>
      <p:sp>
        <p:nvSpPr>
          <p:cNvPr id="4" name="Textfeld 3">
            <a:extLst>
              <a:ext uri="{FF2B5EF4-FFF2-40B4-BE49-F238E27FC236}">
                <a16:creationId xmlns:a16="http://schemas.microsoft.com/office/drawing/2014/main" id="{803B826E-F96A-4976-A480-DED268666D68}"/>
              </a:ext>
            </a:extLst>
          </p:cNvPr>
          <p:cNvSpPr txBox="1"/>
          <p:nvPr/>
        </p:nvSpPr>
        <p:spPr>
          <a:xfrm>
            <a:off x="838200" y="5264563"/>
            <a:ext cx="10515600" cy="1200329"/>
          </a:xfrm>
          <a:prstGeom prst="rect">
            <a:avLst/>
          </a:prstGeom>
          <a:noFill/>
        </p:spPr>
        <p:txBody>
          <a:bodyPr wrap="square" rtlCol="0">
            <a:spAutoFit/>
          </a:bodyPr>
          <a:lstStyle/>
          <a:p>
            <a:r>
              <a:rPr lang="de-DE" b="1" dirty="0"/>
              <a:t>4 Sessions and 16 </a:t>
            </a:r>
            <a:r>
              <a:rPr lang="de-DE" b="1" dirty="0" err="1"/>
              <a:t>talks</a:t>
            </a:r>
            <a:endParaRPr lang="de-DE" b="1" dirty="0"/>
          </a:p>
          <a:p>
            <a:r>
              <a:rPr lang="de-DE" dirty="0"/>
              <a:t>4 </a:t>
            </a:r>
            <a:r>
              <a:rPr lang="de-DE" dirty="0" err="1"/>
              <a:t>from</a:t>
            </a:r>
            <a:r>
              <a:rPr lang="de-DE" dirty="0"/>
              <a:t> Asia, 7 </a:t>
            </a:r>
            <a:r>
              <a:rPr lang="de-DE" dirty="0" err="1"/>
              <a:t>from</a:t>
            </a:r>
            <a:r>
              <a:rPr lang="de-DE" dirty="0"/>
              <a:t> </a:t>
            </a:r>
            <a:r>
              <a:rPr lang="de-DE" dirty="0" err="1"/>
              <a:t>America</a:t>
            </a:r>
            <a:r>
              <a:rPr lang="de-DE" dirty="0"/>
              <a:t>, 5 </a:t>
            </a:r>
            <a:r>
              <a:rPr lang="de-DE" dirty="0" err="1"/>
              <a:t>from</a:t>
            </a:r>
            <a:r>
              <a:rPr lang="de-DE" dirty="0"/>
              <a:t> Europe</a:t>
            </a:r>
          </a:p>
          <a:p>
            <a:endParaRPr lang="en-US" b="1" dirty="0"/>
          </a:p>
          <a:p>
            <a:endParaRPr lang="en-US" dirty="0"/>
          </a:p>
        </p:txBody>
      </p:sp>
    </p:spTree>
    <p:extLst>
      <p:ext uri="{BB962C8B-B14F-4D97-AF65-F5344CB8AC3E}">
        <p14:creationId xmlns:p14="http://schemas.microsoft.com/office/powerpoint/2010/main" val="94542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9591F70-C5E5-426A-B632-D3F630A76BE3}"/>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TTC high Q/high G WG report 2022/10/</a:t>
            </a:r>
          </a:p>
        </p:txBody>
      </p:sp>
      <p:sp>
        <p:nvSpPr>
          <p:cNvPr id="5" name="Textfeld 4">
            <a:extLst>
              <a:ext uri="{FF2B5EF4-FFF2-40B4-BE49-F238E27FC236}">
                <a16:creationId xmlns:a16="http://schemas.microsoft.com/office/drawing/2014/main" id="{B777B0D7-61AF-40D8-9E7D-D08E10AB425D}"/>
              </a:ext>
            </a:extLst>
          </p:cNvPr>
          <p:cNvSpPr txBox="1"/>
          <p:nvPr/>
        </p:nvSpPr>
        <p:spPr>
          <a:xfrm>
            <a:off x="838200" y="1366475"/>
            <a:ext cx="7184366" cy="369332"/>
          </a:xfrm>
          <a:prstGeom prst="rect">
            <a:avLst/>
          </a:prstGeom>
          <a:noFill/>
        </p:spPr>
        <p:txBody>
          <a:bodyPr wrap="square" rtlCol="0">
            <a:spAutoFit/>
          </a:bodyPr>
          <a:lstStyle/>
          <a:p>
            <a:r>
              <a:rPr lang="fr-FR" dirty="0"/>
              <a:t> </a:t>
            </a:r>
            <a:r>
              <a:rPr lang="en-US" dirty="0"/>
              <a:t>WG </a:t>
            </a:r>
            <a:r>
              <a:rPr lang="en-US" dirty="0" err="1"/>
              <a:t>convenor</a:t>
            </a:r>
            <a:r>
              <a:rPr lang="en-US" dirty="0"/>
              <a:t>: </a:t>
            </a:r>
            <a:r>
              <a:rPr lang="it-IT" dirty="0" err="1"/>
              <a:t>Kensei</a:t>
            </a:r>
            <a:r>
              <a:rPr lang="it-IT" dirty="0"/>
              <a:t> </a:t>
            </a:r>
            <a:r>
              <a:rPr lang="it-IT" dirty="0" err="1"/>
              <a:t>Umemori</a:t>
            </a:r>
            <a:r>
              <a:rPr lang="it-IT" dirty="0"/>
              <a:t>, Martina Martinello, Akira </a:t>
            </a:r>
            <a:r>
              <a:rPr lang="it-IT" dirty="0" err="1"/>
              <a:t>Miyazaki</a:t>
            </a:r>
            <a:endParaRPr lang="en-US" dirty="0"/>
          </a:p>
        </p:txBody>
      </p:sp>
      <p:sp>
        <p:nvSpPr>
          <p:cNvPr id="6" name="Textfeld 5">
            <a:extLst>
              <a:ext uri="{FF2B5EF4-FFF2-40B4-BE49-F238E27FC236}">
                <a16:creationId xmlns:a16="http://schemas.microsoft.com/office/drawing/2014/main" id="{39D77CEE-4205-4E5A-A967-51B660A0B88F}"/>
              </a:ext>
            </a:extLst>
          </p:cNvPr>
          <p:cNvSpPr txBox="1"/>
          <p:nvPr/>
        </p:nvSpPr>
        <p:spPr>
          <a:xfrm>
            <a:off x="448574" y="2078966"/>
            <a:ext cx="11240218" cy="2585323"/>
          </a:xfrm>
          <a:prstGeom prst="rect">
            <a:avLst/>
          </a:prstGeom>
          <a:noFill/>
        </p:spPr>
        <p:txBody>
          <a:bodyPr wrap="square" rtlCol="0">
            <a:spAutoFit/>
          </a:bodyPr>
          <a:lstStyle/>
          <a:p>
            <a:pPr marL="285750" indent="-285750">
              <a:buFont typeface="Arial" panose="020B0604020202020204" pitchFamily="34" charset="0"/>
              <a:buChar char="•"/>
            </a:pPr>
            <a:r>
              <a:rPr lang="en-US" dirty="0"/>
              <a:t>In addition to results of May 5 and Sep 8 new results from IHEP (Peng Sha) on two 650MHz cavities after cold EP + low T-bake (1-step + 2-step with one cavity each) is presented; moreover both cavities have been mid-T baked in addition</a:t>
            </a:r>
          </a:p>
          <a:p>
            <a:pPr marL="285750" indent="-285750">
              <a:buFont typeface="Arial" panose="020B0604020202020204" pitchFamily="34" charset="0"/>
              <a:buChar char="•"/>
            </a:pPr>
            <a:endParaRPr lang="en-US" dirty="0"/>
          </a:p>
          <a:p>
            <a:r>
              <a:rPr lang="en-US" dirty="0"/>
              <a:t>Discussion:</a:t>
            </a:r>
          </a:p>
          <a:p>
            <a:pPr marL="285750" indent="-285750">
              <a:buFont typeface="Arial" panose="020B0604020202020204" pitchFamily="34" charset="0"/>
              <a:buChar char="•"/>
            </a:pPr>
            <a:r>
              <a:rPr lang="en-US" dirty="0"/>
              <a:t>Akira Yamamoto: Q1 about +5MV/m for LCLS2-HE =&gt; James: lower T for EP; 2-step furnace treatment =&gt; more in James talk</a:t>
            </a:r>
          </a:p>
          <a:p>
            <a:pPr marL="285750" indent="-285750">
              <a:buFont typeface="Arial" panose="020B0604020202020204" pitchFamily="34" charset="0"/>
              <a:buChar char="•"/>
            </a:pPr>
            <a:r>
              <a:rPr lang="en-US" dirty="0"/>
              <a:t>Kenji: Q1 about FE onset at CEA 650MHz: dark current is measured?; Enrico: No</a:t>
            </a:r>
          </a:p>
          <a:p>
            <a:pPr marL="285750" indent="-285750">
              <a:buFont typeface="Arial" panose="020B0604020202020204" pitchFamily="34" charset="0"/>
              <a:buChar char="•"/>
            </a:pPr>
            <a:r>
              <a:rPr lang="en-US" dirty="0"/>
              <a:t>Q2 about hydrogen in vertical EP: Enrico will show in his talk</a:t>
            </a:r>
          </a:p>
        </p:txBody>
      </p:sp>
    </p:spTree>
    <p:extLst>
      <p:ext uri="{BB962C8B-B14F-4D97-AF65-F5344CB8AC3E}">
        <p14:creationId xmlns:p14="http://schemas.microsoft.com/office/powerpoint/2010/main" val="3174830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3E3D3-47F1-4EFB-AA1A-E21B98288F89}"/>
              </a:ext>
            </a:extLst>
          </p:cNvPr>
          <p:cNvSpPr>
            <a:spLocks noGrp="1"/>
          </p:cNvSpPr>
          <p:nvPr>
            <p:ph type="title"/>
          </p:nvPr>
        </p:nvSpPr>
        <p:spPr/>
        <p:txBody>
          <a:bodyPr/>
          <a:lstStyle/>
          <a:p>
            <a:r>
              <a:rPr lang="de-DE" dirty="0"/>
              <a:t>INFN-LASA </a:t>
            </a:r>
            <a:r>
              <a:rPr lang="de-DE" dirty="0" err="1"/>
              <a:t>Activities</a:t>
            </a:r>
            <a:r>
              <a:rPr lang="de-DE" dirty="0"/>
              <a:t> on SRF </a:t>
            </a:r>
            <a:r>
              <a:rPr lang="de-DE" dirty="0" err="1"/>
              <a:t>cavities</a:t>
            </a:r>
            <a:endParaRPr lang="en-US" dirty="0"/>
          </a:p>
        </p:txBody>
      </p:sp>
      <p:sp>
        <p:nvSpPr>
          <p:cNvPr id="3" name="Textfeld 2">
            <a:extLst>
              <a:ext uri="{FF2B5EF4-FFF2-40B4-BE49-F238E27FC236}">
                <a16:creationId xmlns:a16="http://schemas.microsoft.com/office/drawing/2014/main" id="{3FCA78C3-6C70-4723-8B72-C32E0CBC507D}"/>
              </a:ext>
            </a:extLst>
          </p:cNvPr>
          <p:cNvSpPr txBox="1"/>
          <p:nvPr/>
        </p:nvSpPr>
        <p:spPr>
          <a:xfrm>
            <a:off x="838200" y="1366475"/>
            <a:ext cx="5589917" cy="369332"/>
          </a:xfrm>
          <a:prstGeom prst="rect">
            <a:avLst/>
          </a:prstGeom>
          <a:noFill/>
        </p:spPr>
        <p:txBody>
          <a:bodyPr wrap="square" rtlCol="0">
            <a:spAutoFit/>
          </a:bodyPr>
          <a:lstStyle/>
          <a:p>
            <a:r>
              <a:rPr lang="de-DE" dirty="0"/>
              <a:t>Michele </a:t>
            </a:r>
            <a:r>
              <a:rPr lang="de-DE" dirty="0" err="1"/>
              <a:t>Bertucci</a:t>
            </a:r>
            <a:r>
              <a:rPr lang="de-DE" dirty="0"/>
              <a:t> on behalf </a:t>
            </a:r>
            <a:r>
              <a:rPr lang="de-DE" dirty="0" err="1"/>
              <a:t>of</a:t>
            </a:r>
            <a:r>
              <a:rPr lang="de-DE" dirty="0"/>
              <a:t> SRF </a:t>
            </a:r>
            <a:r>
              <a:rPr lang="de-DE" dirty="0" err="1"/>
              <a:t>team</a:t>
            </a:r>
            <a:r>
              <a:rPr lang="de-DE" dirty="0"/>
              <a:t> at INFN-LASA</a:t>
            </a:r>
            <a:endParaRPr lang="en-US" dirty="0"/>
          </a:p>
        </p:txBody>
      </p:sp>
      <p:sp>
        <p:nvSpPr>
          <p:cNvPr id="8" name="Textfeld 7">
            <a:extLst>
              <a:ext uri="{FF2B5EF4-FFF2-40B4-BE49-F238E27FC236}">
                <a16:creationId xmlns:a16="http://schemas.microsoft.com/office/drawing/2014/main" id="{AB2AD801-C2DF-49B0-8EC3-836B5A4F69A3}"/>
              </a:ext>
            </a:extLst>
          </p:cNvPr>
          <p:cNvSpPr txBox="1"/>
          <p:nvPr/>
        </p:nvSpPr>
        <p:spPr>
          <a:xfrm>
            <a:off x="475891" y="1859994"/>
            <a:ext cx="11240218" cy="1323439"/>
          </a:xfrm>
          <a:prstGeom prst="rect">
            <a:avLst/>
          </a:prstGeom>
          <a:noFill/>
        </p:spPr>
        <p:txBody>
          <a:bodyPr wrap="square" rtlCol="0">
            <a:spAutoFit/>
          </a:bodyPr>
          <a:lstStyle/>
          <a:p>
            <a:pPr marL="285750" indent="-285750">
              <a:buFont typeface="Arial" panose="020B0604020202020204" pitchFamily="34" charset="0"/>
              <a:buChar char="•"/>
            </a:pPr>
            <a:r>
              <a:rPr lang="de-DE" sz="1600" dirty="0"/>
              <a:t>Look back </a:t>
            </a:r>
            <a:r>
              <a:rPr lang="de-DE" sz="1600" dirty="0" err="1"/>
              <a:t>to</a:t>
            </a:r>
            <a:r>
              <a:rPr lang="de-DE" sz="1600" dirty="0"/>
              <a:t> </a:t>
            </a:r>
            <a:r>
              <a:rPr lang="de-DE" sz="1600" dirty="0" err="1"/>
              <a:t>EuXFEL</a:t>
            </a:r>
            <a:r>
              <a:rPr lang="de-DE" sz="1600" dirty="0"/>
              <a:t> and ESS</a:t>
            </a:r>
          </a:p>
          <a:p>
            <a:pPr marL="285750" indent="-285750">
              <a:buFont typeface="Arial" panose="020B0604020202020204" pitchFamily="34" charset="0"/>
              <a:buChar char="•"/>
            </a:pPr>
            <a:r>
              <a:rPr lang="de-DE" sz="1600" dirty="0"/>
              <a:t>Main </a:t>
            </a:r>
            <a:r>
              <a:rPr lang="de-DE" sz="1600" dirty="0" err="1"/>
              <a:t>future</a:t>
            </a:r>
            <a:r>
              <a:rPr lang="de-DE" sz="1600" dirty="0"/>
              <a:t> </a:t>
            </a:r>
            <a:r>
              <a:rPr lang="de-DE" sz="1600" dirty="0" err="1"/>
              <a:t>activity</a:t>
            </a:r>
            <a:r>
              <a:rPr lang="de-DE" sz="1600" dirty="0"/>
              <a:t> </a:t>
            </a:r>
            <a:r>
              <a:rPr lang="de-DE" sz="1600" dirty="0" err="1"/>
              <a:t>is</a:t>
            </a:r>
            <a:r>
              <a:rPr lang="de-DE" sz="1600" dirty="0"/>
              <a:t> </a:t>
            </a:r>
            <a:r>
              <a:rPr lang="de-DE" sz="1600" dirty="0" err="1"/>
              <a:t>low</a:t>
            </a:r>
            <a:r>
              <a:rPr lang="de-DE" sz="1600" dirty="0"/>
              <a:t> </a:t>
            </a:r>
            <a:r>
              <a:rPr lang="de-DE" sz="1600" dirty="0" err="1"/>
              <a:t>beta</a:t>
            </a:r>
            <a:r>
              <a:rPr lang="de-DE" sz="1600" dirty="0"/>
              <a:t> </a:t>
            </a:r>
            <a:r>
              <a:rPr lang="de-DE" sz="1600" dirty="0" err="1"/>
              <a:t>cavities</a:t>
            </a:r>
            <a:r>
              <a:rPr lang="de-DE" sz="1600" dirty="0"/>
              <a:t> </a:t>
            </a:r>
            <a:r>
              <a:rPr lang="de-DE" sz="1600" dirty="0" err="1"/>
              <a:t>for</a:t>
            </a:r>
            <a:r>
              <a:rPr lang="de-DE" sz="1600" dirty="0"/>
              <a:t> PIP-II =&gt; More </a:t>
            </a:r>
            <a:r>
              <a:rPr lang="de-DE" sz="1600" dirty="0" err="1"/>
              <a:t>challenging</a:t>
            </a:r>
            <a:r>
              <a:rPr lang="de-DE" sz="1600" dirty="0"/>
              <a:t> </a:t>
            </a:r>
            <a:r>
              <a:rPr lang="de-DE" sz="1600" dirty="0" err="1"/>
              <a:t>than</a:t>
            </a:r>
            <a:r>
              <a:rPr lang="de-DE" sz="1600" dirty="0"/>
              <a:t> ESS </a:t>
            </a:r>
            <a:r>
              <a:rPr lang="de-DE" sz="1600" dirty="0" err="1"/>
              <a:t>specs</a:t>
            </a:r>
            <a:r>
              <a:rPr lang="de-DE" sz="1600" dirty="0"/>
              <a:t>.: Higher Q </a:t>
            </a:r>
            <a:r>
              <a:rPr lang="de-DE" sz="1600" dirty="0" err="1"/>
              <a:t>required</a:t>
            </a:r>
            <a:r>
              <a:rPr lang="de-DE" sz="1600" dirty="0"/>
              <a:t>!</a:t>
            </a:r>
          </a:p>
          <a:p>
            <a:pPr marL="285750" indent="-285750">
              <a:buFont typeface="Arial" panose="020B0604020202020204" pitchFamily="34" charset="0"/>
              <a:buChar char="•"/>
            </a:pPr>
            <a:r>
              <a:rPr lang="en-US" sz="1600" dirty="0"/>
              <a:t>Several 650MHz single-cell and five-cell cavities fabricated and first baseline tests done; close collaboration with Fermilab</a:t>
            </a:r>
          </a:p>
          <a:p>
            <a:pPr marL="285750" indent="-285750">
              <a:buFont typeface="Arial" panose="020B0604020202020204" pitchFamily="34" charset="0"/>
              <a:buChar char="•"/>
            </a:pPr>
            <a:r>
              <a:rPr lang="en-US" sz="1600" dirty="0"/>
              <a:t>Comparison of different surface treatments with EP+120C as baseline</a:t>
            </a:r>
          </a:p>
          <a:p>
            <a:pPr marL="285750" indent="-285750">
              <a:buFont typeface="Arial" panose="020B0604020202020204" pitchFamily="34" charset="0"/>
              <a:buChar char="•"/>
            </a:pPr>
            <a:r>
              <a:rPr lang="en-US" sz="1600" dirty="0"/>
              <a:t>First results look good and promising =&gt; values on slides!!!!</a:t>
            </a:r>
            <a:endParaRPr lang="de-DE" sz="1600" dirty="0"/>
          </a:p>
        </p:txBody>
      </p:sp>
      <p:pic>
        <p:nvPicPr>
          <p:cNvPr id="9" name="Grafik 8">
            <a:extLst>
              <a:ext uri="{FF2B5EF4-FFF2-40B4-BE49-F238E27FC236}">
                <a16:creationId xmlns:a16="http://schemas.microsoft.com/office/drawing/2014/main" id="{EE88FDCD-DE5D-4AF6-AF07-3F13DF80AD53}"/>
              </a:ext>
            </a:extLst>
          </p:cNvPr>
          <p:cNvPicPr>
            <a:picLocks noChangeAspect="1"/>
          </p:cNvPicPr>
          <p:nvPr/>
        </p:nvPicPr>
        <p:blipFill>
          <a:blip r:embed="rId3"/>
          <a:stretch>
            <a:fillRect/>
          </a:stretch>
        </p:blipFill>
        <p:spPr>
          <a:xfrm>
            <a:off x="5891840" y="3345455"/>
            <a:ext cx="6222521" cy="3491139"/>
          </a:xfrm>
          <a:prstGeom prst="rect">
            <a:avLst/>
          </a:prstGeom>
        </p:spPr>
      </p:pic>
      <p:pic>
        <p:nvPicPr>
          <p:cNvPr id="10" name="Grafik 9">
            <a:extLst>
              <a:ext uri="{FF2B5EF4-FFF2-40B4-BE49-F238E27FC236}">
                <a16:creationId xmlns:a16="http://schemas.microsoft.com/office/drawing/2014/main" id="{DBB83EAA-FD20-4F02-9280-E650FF6BCB57}"/>
              </a:ext>
            </a:extLst>
          </p:cNvPr>
          <p:cNvPicPr>
            <a:picLocks noChangeAspect="1"/>
          </p:cNvPicPr>
          <p:nvPr/>
        </p:nvPicPr>
        <p:blipFill>
          <a:blip r:embed="rId4"/>
          <a:stretch>
            <a:fillRect/>
          </a:stretch>
        </p:blipFill>
        <p:spPr>
          <a:xfrm>
            <a:off x="0" y="3345455"/>
            <a:ext cx="5857836" cy="3288699"/>
          </a:xfrm>
          <a:prstGeom prst="rect">
            <a:avLst/>
          </a:prstGeom>
        </p:spPr>
      </p:pic>
    </p:spTree>
    <p:extLst>
      <p:ext uri="{BB962C8B-B14F-4D97-AF65-F5344CB8AC3E}">
        <p14:creationId xmlns:p14="http://schemas.microsoft.com/office/powerpoint/2010/main" val="1726930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FFA1F-AAD5-4D97-A634-FEF8820BB830}"/>
              </a:ext>
            </a:extLst>
          </p:cNvPr>
          <p:cNvSpPr txBox="1">
            <a:spLocks/>
          </p:cNvSpPr>
          <p:nvPr/>
        </p:nvSpPr>
        <p:spPr>
          <a:xfrm>
            <a:off x="0" y="40338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Recent results on single cell </a:t>
            </a:r>
          </a:p>
          <a:p>
            <a:r>
              <a:rPr lang="en-US" dirty="0"/>
              <a:t>704MHz cavity</a:t>
            </a:r>
          </a:p>
        </p:txBody>
      </p:sp>
      <p:sp>
        <p:nvSpPr>
          <p:cNvPr id="3" name="Textfeld 2">
            <a:extLst>
              <a:ext uri="{FF2B5EF4-FFF2-40B4-BE49-F238E27FC236}">
                <a16:creationId xmlns:a16="http://schemas.microsoft.com/office/drawing/2014/main" id="{579400E0-2430-47E1-B506-7D54A36A043A}"/>
              </a:ext>
            </a:extLst>
          </p:cNvPr>
          <p:cNvSpPr txBox="1"/>
          <p:nvPr/>
        </p:nvSpPr>
        <p:spPr>
          <a:xfrm>
            <a:off x="0" y="1635619"/>
            <a:ext cx="5589917" cy="369332"/>
          </a:xfrm>
          <a:prstGeom prst="rect">
            <a:avLst/>
          </a:prstGeom>
          <a:noFill/>
        </p:spPr>
        <p:txBody>
          <a:bodyPr wrap="square" rtlCol="0">
            <a:spAutoFit/>
          </a:bodyPr>
          <a:lstStyle/>
          <a:p>
            <a:r>
              <a:rPr lang="fr-FR" dirty="0"/>
              <a:t> E. </a:t>
            </a:r>
            <a:r>
              <a:rPr lang="fr-FR" dirty="0" err="1"/>
              <a:t>Cenni</a:t>
            </a:r>
            <a:r>
              <a:rPr lang="fr-FR" dirty="0"/>
              <a:t> [CEA PARIS-SACLAY IRFU/DACM/LISAH]</a:t>
            </a:r>
            <a:endParaRPr lang="en-US" dirty="0"/>
          </a:p>
        </p:txBody>
      </p:sp>
      <p:sp>
        <p:nvSpPr>
          <p:cNvPr id="4" name="Textfeld 3">
            <a:extLst>
              <a:ext uri="{FF2B5EF4-FFF2-40B4-BE49-F238E27FC236}">
                <a16:creationId xmlns:a16="http://schemas.microsoft.com/office/drawing/2014/main" id="{B3F94AC1-BE60-41F9-846A-8E1D1278B801}"/>
              </a:ext>
            </a:extLst>
          </p:cNvPr>
          <p:cNvSpPr txBox="1"/>
          <p:nvPr/>
        </p:nvSpPr>
        <p:spPr>
          <a:xfrm>
            <a:off x="140471" y="2567745"/>
            <a:ext cx="6985374" cy="3293209"/>
          </a:xfrm>
          <a:prstGeom prst="rect">
            <a:avLst/>
          </a:prstGeom>
          <a:noFill/>
        </p:spPr>
        <p:txBody>
          <a:bodyPr wrap="square" rtlCol="0">
            <a:spAutoFit/>
          </a:bodyPr>
          <a:lstStyle/>
          <a:p>
            <a:pPr marL="285750" indent="-285750">
              <a:buFont typeface="Arial" panose="020B0604020202020204" pitchFamily="34" charset="0"/>
              <a:buChar char="•"/>
            </a:pPr>
            <a:r>
              <a:rPr lang="de-DE" sz="1600" dirty="0"/>
              <a:t>L</a:t>
            </a:r>
            <a:r>
              <a:rPr lang="en-US" sz="1600" dirty="0" err="1"/>
              <a:t>ast</a:t>
            </a:r>
            <a:r>
              <a:rPr lang="en-US" sz="1600" dirty="0"/>
              <a:t> years dedicated to ESS activities</a:t>
            </a:r>
          </a:p>
          <a:p>
            <a:pPr marL="285750" indent="-285750">
              <a:buFont typeface="Arial" panose="020B0604020202020204" pitchFamily="34" charset="0"/>
              <a:buChar char="•"/>
            </a:pPr>
            <a:r>
              <a:rPr lang="en-US" sz="1600" dirty="0"/>
              <a:t>Now back to "old" project: vertical EP; cavity cooled with water from outside</a:t>
            </a:r>
          </a:p>
          <a:p>
            <a:pPr marL="285750" indent="-285750">
              <a:buFont typeface="Arial" panose="020B0604020202020204" pitchFamily="34" charset="0"/>
              <a:buChar char="•"/>
            </a:pPr>
            <a:r>
              <a:rPr lang="en-US" sz="1600" dirty="0"/>
              <a:t>Tests on HB 704 MHz single-cell</a:t>
            </a:r>
          </a:p>
          <a:p>
            <a:pPr marL="285750" indent="-285750">
              <a:buFont typeface="Arial" panose="020B0604020202020204" pitchFamily="34" charset="0"/>
              <a:buChar char="•"/>
            </a:pPr>
            <a:r>
              <a:rPr lang="en-US" sz="1600" dirty="0"/>
              <a:t>Collaboration with KEK; EP is cold (&lt;15C); Ninja-cathode is used; low 0.5% HF content!!!; </a:t>
            </a:r>
          </a:p>
          <a:p>
            <a:pPr marL="285750" indent="-285750">
              <a:buFont typeface="Arial" panose="020B0604020202020204" pitchFamily="34" charset="0"/>
              <a:buChar char="•"/>
            </a:pPr>
            <a:r>
              <a:rPr lang="en-US" sz="1600" dirty="0"/>
              <a:t>For VT improved magnetic shielding applied</a:t>
            </a:r>
          </a:p>
          <a:p>
            <a:pPr marL="285750" indent="-285750">
              <a:buFont typeface="Arial" panose="020B0604020202020204" pitchFamily="34" charset="0"/>
              <a:buChar char="•"/>
            </a:pPr>
            <a:r>
              <a:rPr lang="en-US" sz="1600" dirty="0"/>
              <a:t>VT in different surface treatment conditions done and compared; </a:t>
            </a:r>
          </a:p>
          <a:p>
            <a:pPr marL="285750" indent="-285750">
              <a:buFont typeface="Arial" panose="020B0604020202020204" pitchFamily="34" charset="0"/>
              <a:buChar char="•"/>
            </a:pPr>
            <a:r>
              <a:rPr lang="en-US" sz="1600" dirty="0"/>
              <a:t>At 2K all low-field Q &gt;3e10^10; gradients &gt;34 MV/m; partially stopped due </a:t>
            </a:r>
            <a:r>
              <a:rPr lang="en-US" sz="1600" dirty="0" err="1"/>
              <a:t>adminsitrative</a:t>
            </a:r>
            <a:r>
              <a:rPr lang="en-US" sz="1600" dirty="0"/>
              <a:t> reasons not to spoil FE =&gt; re-rinse with HF; Final gradient &gt;40MV/m</a:t>
            </a:r>
          </a:p>
          <a:p>
            <a:r>
              <a:rPr lang="en-US" sz="1600" dirty="0"/>
              <a:t>Next: </a:t>
            </a:r>
          </a:p>
          <a:p>
            <a:r>
              <a:rPr lang="en-US" sz="1600" dirty="0"/>
              <a:t>a) reset on single-cell; apply 2-step bake + effect of cooling speed</a:t>
            </a:r>
          </a:p>
          <a:p>
            <a:r>
              <a:rPr lang="en-US" sz="1600" dirty="0"/>
              <a:t>b) apply vertical EP to 5-cell cavity</a:t>
            </a:r>
          </a:p>
        </p:txBody>
      </p:sp>
      <p:pic>
        <p:nvPicPr>
          <p:cNvPr id="6" name="Grafik 5">
            <a:extLst>
              <a:ext uri="{FF2B5EF4-FFF2-40B4-BE49-F238E27FC236}">
                <a16:creationId xmlns:a16="http://schemas.microsoft.com/office/drawing/2014/main" id="{57B666ED-A002-40A3-BF81-8E3FAAB62A5D}"/>
              </a:ext>
            </a:extLst>
          </p:cNvPr>
          <p:cNvPicPr>
            <a:picLocks noChangeAspect="1"/>
          </p:cNvPicPr>
          <p:nvPr/>
        </p:nvPicPr>
        <p:blipFill>
          <a:blip r:embed="rId2"/>
          <a:stretch>
            <a:fillRect/>
          </a:stretch>
        </p:blipFill>
        <p:spPr>
          <a:xfrm>
            <a:off x="7217935" y="86364"/>
            <a:ext cx="4449382" cy="3342636"/>
          </a:xfrm>
          <a:prstGeom prst="rect">
            <a:avLst/>
          </a:prstGeom>
        </p:spPr>
      </p:pic>
      <p:pic>
        <p:nvPicPr>
          <p:cNvPr id="7" name="Grafik 6">
            <a:extLst>
              <a:ext uri="{FF2B5EF4-FFF2-40B4-BE49-F238E27FC236}">
                <a16:creationId xmlns:a16="http://schemas.microsoft.com/office/drawing/2014/main" id="{D7EA0F86-18CA-4775-95A8-9E69E6BA64A0}"/>
              </a:ext>
            </a:extLst>
          </p:cNvPr>
          <p:cNvPicPr>
            <a:picLocks noChangeAspect="1"/>
          </p:cNvPicPr>
          <p:nvPr/>
        </p:nvPicPr>
        <p:blipFill>
          <a:blip r:embed="rId3"/>
          <a:stretch>
            <a:fillRect/>
          </a:stretch>
        </p:blipFill>
        <p:spPr>
          <a:xfrm>
            <a:off x="7217935" y="3500398"/>
            <a:ext cx="4451108" cy="3257317"/>
          </a:xfrm>
          <a:prstGeom prst="rect">
            <a:avLst/>
          </a:prstGeom>
        </p:spPr>
      </p:pic>
    </p:spTree>
    <p:extLst>
      <p:ext uri="{BB962C8B-B14F-4D97-AF65-F5344CB8AC3E}">
        <p14:creationId xmlns:p14="http://schemas.microsoft.com/office/powerpoint/2010/main" val="1372661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71606-E36D-4D91-8862-21943F822853}"/>
              </a:ext>
            </a:extLst>
          </p:cNvPr>
          <p:cNvSpPr>
            <a:spLocks noGrp="1"/>
          </p:cNvSpPr>
          <p:nvPr>
            <p:ph type="title"/>
          </p:nvPr>
        </p:nvSpPr>
        <p:spPr>
          <a:xfrm>
            <a:off x="0" y="176494"/>
            <a:ext cx="10515600" cy="1325563"/>
          </a:xfrm>
        </p:spPr>
        <p:txBody>
          <a:bodyPr/>
          <a:lstStyle/>
          <a:p>
            <a:r>
              <a:rPr lang="en-US" dirty="0"/>
              <a:t>LCLS-II-HE: High Q0 and High Gradient </a:t>
            </a:r>
            <a:br>
              <a:rPr lang="en-US" dirty="0"/>
            </a:br>
            <a:r>
              <a:rPr lang="en-US" dirty="0"/>
              <a:t>in Mass Production</a:t>
            </a:r>
          </a:p>
        </p:txBody>
      </p:sp>
      <p:sp>
        <p:nvSpPr>
          <p:cNvPr id="3" name="Textfeld 2">
            <a:extLst>
              <a:ext uri="{FF2B5EF4-FFF2-40B4-BE49-F238E27FC236}">
                <a16:creationId xmlns:a16="http://schemas.microsoft.com/office/drawing/2014/main" id="{D1D57831-6883-4826-A86B-18545492143E}"/>
              </a:ext>
            </a:extLst>
          </p:cNvPr>
          <p:cNvSpPr txBox="1"/>
          <p:nvPr/>
        </p:nvSpPr>
        <p:spPr>
          <a:xfrm>
            <a:off x="-4004" y="1317391"/>
            <a:ext cx="5589917" cy="369332"/>
          </a:xfrm>
          <a:prstGeom prst="rect">
            <a:avLst/>
          </a:prstGeom>
          <a:noFill/>
        </p:spPr>
        <p:txBody>
          <a:bodyPr wrap="square" rtlCol="0">
            <a:spAutoFit/>
          </a:bodyPr>
          <a:lstStyle/>
          <a:p>
            <a:r>
              <a:rPr lang="fr-FR" dirty="0"/>
              <a:t> </a:t>
            </a:r>
            <a:r>
              <a:rPr lang="en-US" dirty="0"/>
              <a:t>James Maniscalco, LCLS-II-HE SRF Engineer (SLAC)</a:t>
            </a:r>
          </a:p>
        </p:txBody>
      </p:sp>
      <p:sp>
        <p:nvSpPr>
          <p:cNvPr id="4" name="Textfeld 3">
            <a:extLst>
              <a:ext uri="{FF2B5EF4-FFF2-40B4-BE49-F238E27FC236}">
                <a16:creationId xmlns:a16="http://schemas.microsoft.com/office/drawing/2014/main" id="{D9DE3D84-20AF-408F-A53C-2EFF32B453EB}"/>
              </a:ext>
            </a:extLst>
          </p:cNvPr>
          <p:cNvSpPr txBox="1"/>
          <p:nvPr/>
        </p:nvSpPr>
        <p:spPr>
          <a:xfrm>
            <a:off x="1" y="2025908"/>
            <a:ext cx="6964094" cy="4832092"/>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rgbClr val="FF0000"/>
                </a:solidFill>
              </a:rPr>
              <a:t>For HE upgrade 21 MV/m at 2.7e10^10 required in module</a:t>
            </a:r>
            <a:r>
              <a:rPr lang="en-US" sz="1400" dirty="0"/>
              <a:t>; 23 new cryomodules; test qualification requirements see slide 6; VT gradient required is &gt;23MV/m</a:t>
            </a:r>
          </a:p>
          <a:p>
            <a:pPr marL="285750" indent="-285750">
              <a:buFont typeface="Arial" panose="020B0604020202020204" pitchFamily="34" charset="0"/>
              <a:buChar char="•"/>
            </a:pPr>
            <a:r>
              <a:rPr lang="en-US" sz="1400" dirty="0"/>
              <a:t>Improve Doping recipe for gradient and  more narrow distribution of cavity performance</a:t>
            </a:r>
          </a:p>
          <a:p>
            <a:pPr marL="285750" indent="-285750">
              <a:buFont typeface="Arial" panose="020B0604020202020204" pitchFamily="34" charset="0"/>
              <a:buChar char="•"/>
            </a:pPr>
            <a:r>
              <a:rPr lang="en-US" sz="1400" dirty="0"/>
              <a:t>=&gt; bulk EP1, HT treatment, bulk EP2 (final cold), Doping 2/0, Fine EP (cold)</a:t>
            </a:r>
          </a:p>
          <a:p>
            <a:pPr marL="285750" indent="-285750">
              <a:buFont typeface="Arial" panose="020B0604020202020204" pitchFamily="34" charset="0"/>
              <a:buChar char="•"/>
            </a:pPr>
            <a:r>
              <a:rPr lang="en-US" sz="1400" dirty="0"/>
              <a:t>No FE is required up to quench</a:t>
            </a:r>
          </a:p>
          <a:p>
            <a:pPr marL="285750" indent="-285750">
              <a:buFont typeface="Arial" panose="020B0604020202020204" pitchFamily="34" charset="0"/>
              <a:buChar char="•"/>
            </a:pPr>
            <a:r>
              <a:rPr lang="en-US" sz="1400" dirty="0"/>
              <a:t>Q(E) plot summary on slide 7; 30% require re-rinse due to FE; </a:t>
            </a:r>
          </a:p>
          <a:p>
            <a:pPr marL="285750" indent="-285750">
              <a:buFont typeface="Arial" panose="020B0604020202020204" pitchFamily="34" charset="0"/>
              <a:buChar char="•"/>
            </a:pPr>
            <a:r>
              <a:rPr lang="en-US" sz="1400" b="1" dirty="0">
                <a:solidFill>
                  <a:srgbClr val="FF0000"/>
                </a:solidFill>
              </a:rPr>
              <a:t>Gradient improved by 5 MV/m</a:t>
            </a:r>
            <a:r>
              <a:rPr lang="en-US" sz="1400" dirty="0"/>
              <a:t> compared to LCLS2; few cavities below requirement</a:t>
            </a:r>
          </a:p>
          <a:p>
            <a:r>
              <a:rPr lang="en-US" sz="1400" dirty="0"/>
              <a:t>Improvements caused by :</a:t>
            </a:r>
          </a:p>
          <a:p>
            <a:pPr marL="285750" indent="-285750">
              <a:buFont typeface="+mj-lt"/>
              <a:buAutoNum type="romanLcPeriod"/>
            </a:pPr>
            <a:r>
              <a:rPr lang="en-US" sz="1400" dirty="0"/>
              <a:t>cold EP</a:t>
            </a:r>
          </a:p>
          <a:p>
            <a:pPr marL="285750" indent="-285750">
              <a:buFont typeface="+mj-lt"/>
              <a:buAutoNum type="romanLcPeriod"/>
            </a:pPr>
            <a:r>
              <a:rPr lang="en-US" sz="1400" dirty="0"/>
              <a:t>limited annealing time during doping (</a:t>
            </a:r>
            <a:r>
              <a:rPr lang="en-US" sz="1400" dirty="0" err="1"/>
              <a:t>Folie</a:t>
            </a:r>
            <a:r>
              <a:rPr lang="en-US" sz="1400" dirty="0"/>
              <a:t> 11) =&gt; less nitride defects</a:t>
            </a:r>
          </a:p>
          <a:p>
            <a:pPr marL="285750" indent="-285750">
              <a:buFont typeface="+mj-lt"/>
              <a:buAutoNum type="romanLcPeriod"/>
            </a:pPr>
            <a:r>
              <a:rPr lang="en-US" sz="1400" dirty="0"/>
              <a:t>separating heat treatment steps for flux expulsion (up to 950C) and doping</a:t>
            </a:r>
          </a:p>
          <a:p>
            <a:pPr marL="285750" indent="-285750">
              <a:buFont typeface="+mj-lt"/>
              <a:buAutoNum type="romanLcPeriod"/>
            </a:pPr>
            <a:r>
              <a:rPr lang="en-US" sz="1400" dirty="0"/>
              <a:t>sorting material by flux expulsion and respective heat treatment (slide 13)</a:t>
            </a:r>
          </a:p>
          <a:p>
            <a:pPr marL="285750" indent="-285750">
              <a:buFont typeface="+mj-lt"/>
              <a:buAutoNum type="romanLcPeriod"/>
            </a:pPr>
            <a:r>
              <a:rPr lang="en-US" sz="1400" dirty="0"/>
              <a:t>better control of furnace process (RGA)</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Field emission (slide 16): recurring issue; HPR often successful; regular site visits necessary and helpful</a:t>
            </a:r>
          </a:p>
          <a:p>
            <a:pPr marL="285750" indent="-285750">
              <a:buFont typeface="Arial" panose="020B0604020202020204" pitchFamily="34" charset="0"/>
              <a:buChar char="•"/>
            </a:pPr>
            <a:endParaRPr lang="de-DE" sz="1400" dirty="0"/>
          </a:p>
          <a:p>
            <a:r>
              <a:rPr lang="de-DE" sz="1400" dirty="0"/>
              <a:t>D</a:t>
            </a:r>
            <a:r>
              <a:rPr lang="en-US" sz="1400" dirty="0" err="1"/>
              <a:t>iscussion</a:t>
            </a:r>
            <a:r>
              <a:rPr lang="en-US" sz="1400" dirty="0"/>
              <a:t>:</a:t>
            </a:r>
          </a:p>
          <a:p>
            <a:pPr marL="171450" indent="-171450">
              <a:buFont typeface="Arial" panose="020B0604020202020204" pitchFamily="34" charset="0"/>
              <a:buChar char="•"/>
            </a:pPr>
            <a:r>
              <a:rPr lang="en-US" sz="1400" dirty="0"/>
              <a:t>FE, NCR's, re-rinse procedures, ..</a:t>
            </a:r>
          </a:p>
          <a:p>
            <a:pPr marL="171450" indent="-171450">
              <a:buFont typeface="Arial" panose="020B0604020202020204" pitchFamily="34" charset="0"/>
              <a:buChar char="•"/>
            </a:pPr>
            <a:r>
              <a:rPr lang="en-US" sz="1400" dirty="0"/>
              <a:t>flux expulsion and related heat treatments (backup slide 24)</a:t>
            </a:r>
          </a:p>
          <a:p>
            <a:pPr marL="171450" indent="-171450">
              <a:buFont typeface="Arial" panose="020B0604020202020204" pitchFamily="34" charset="0"/>
              <a:buChar char="•"/>
            </a:pPr>
            <a:r>
              <a:rPr lang="en-US" sz="1400" dirty="0"/>
              <a:t>7/9pi mode excitation: goal is to avoid excitation; observed in ~50% of cavities; fast measurement necessary; builds up in few seconds; may cause early quench</a:t>
            </a:r>
          </a:p>
        </p:txBody>
      </p:sp>
      <p:pic>
        <p:nvPicPr>
          <p:cNvPr id="5" name="Grafik 4">
            <a:extLst>
              <a:ext uri="{FF2B5EF4-FFF2-40B4-BE49-F238E27FC236}">
                <a16:creationId xmlns:a16="http://schemas.microsoft.com/office/drawing/2014/main" id="{68D0D56F-4248-464C-AA8F-2132EED6BE30}"/>
              </a:ext>
            </a:extLst>
          </p:cNvPr>
          <p:cNvPicPr>
            <a:picLocks noChangeAspect="1"/>
          </p:cNvPicPr>
          <p:nvPr/>
        </p:nvPicPr>
        <p:blipFill>
          <a:blip r:embed="rId2"/>
          <a:stretch>
            <a:fillRect/>
          </a:stretch>
        </p:blipFill>
        <p:spPr>
          <a:xfrm>
            <a:off x="6967577" y="1161224"/>
            <a:ext cx="4929687" cy="2736104"/>
          </a:xfrm>
          <a:prstGeom prst="rect">
            <a:avLst/>
          </a:prstGeom>
        </p:spPr>
      </p:pic>
      <p:pic>
        <p:nvPicPr>
          <p:cNvPr id="6" name="Grafik 5">
            <a:extLst>
              <a:ext uri="{FF2B5EF4-FFF2-40B4-BE49-F238E27FC236}">
                <a16:creationId xmlns:a16="http://schemas.microsoft.com/office/drawing/2014/main" id="{C408156D-5C4E-43CC-8721-8370FCAF18DC}"/>
              </a:ext>
            </a:extLst>
          </p:cNvPr>
          <p:cNvPicPr>
            <a:picLocks noChangeAspect="1"/>
          </p:cNvPicPr>
          <p:nvPr/>
        </p:nvPicPr>
        <p:blipFill>
          <a:blip r:embed="rId3"/>
          <a:stretch>
            <a:fillRect/>
          </a:stretch>
        </p:blipFill>
        <p:spPr>
          <a:xfrm>
            <a:off x="6967577" y="3897328"/>
            <a:ext cx="4933169" cy="2763929"/>
          </a:xfrm>
          <a:prstGeom prst="rect">
            <a:avLst/>
          </a:prstGeom>
        </p:spPr>
      </p:pic>
    </p:spTree>
    <p:extLst>
      <p:ext uri="{BB962C8B-B14F-4D97-AF65-F5344CB8AC3E}">
        <p14:creationId xmlns:p14="http://schemas.microsoft.com/office/powerpoint/2010/main" val="4256444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E97D3-CCEA-454F-8CDD-BB33E719D52C}"/>
              </a:ext>
            </a:extLst>
          </p:cNvPr>
          <p:cNvSpPr>
            <a:spLocks noGrp="1"/>
          </p:cNvSpPr>
          <p:nvPr>
            <p:ph type="title"/>
          </p:nvPr>
        </p:nvSpPr>
        <p:spPr/>
        <p:txBody>
          <a:bodyPr/>
          <a:lstStyle/>
          <a:p>
            <a:r>
              <a:rPr lang="en-US" dirty="0"/>
              <a:t>Large Grain Cavity R&amp;D</a:t>
            </a:r>
          </a:p>
        </p:txBody>
      </p:sp>
      <p:sp>
        <p:nvSpPr>
          <p:cNvPr id="4" name="Textfeld 3">
            <a:extLst>
              <a:ext uri="{FF2B5EF4-FFF2-40B4-BE49-F238E27FC236}">
                <a16:creationId xmlns:a16="http://schemas.microsoft.com/office/drawing/2014/main" id="{B1F64D9F-2FDE-49E5-81BD-75BF69355A4B}"/>
              </a:ext>
            </a:extLst>
          </p:cNvPr>
          <p:cNvSpPr txBox="1"/>
          <p:nvPr/>
        </p:nvSpPr>
        <p:spPr>
          <a:xfrm>
            <a:off x="838200" y="1647467"/>
            <a:ext cx="5589917" cy="369332"/>
          </a:xfrm>
          <a:prstGeom prst="rect">
            <a:avLst/>
          </a:prstGeom>
          <a:noFill/>
        </p:spPr>
        <p:txBody>
          <a:bodyPr wrap="square" rtlCol="0">
            <a:spAutoFit/>
          </a:bodyPr>
          <a:lstStyle/>
          <a:p>
            <a:r>
              <a:rPr lang="fr-FR" dirty="0"/>
              <a:t> </a:t>
            </a:r>
            <a:r>
              <a:rPr lang="en-US" dirty="0"/>
              <a:t>Mathieu </a:t>
            </a:r>
            <a:r>
              <a:rPr lang="en-US" dirty="0" err="1"/>
              <a:t>Omet</a:t>
            </a:r>
            <a:r>
              <a:rPr lang="en-US" dirty="0"/>
              <a:t> (KEK)</a:t>
            </a:r>
          </a:p>
        </p:txBody>
      </p:sp>
      <p:sp>
        <p:nvSpPr>
          <p:cNvPr id="5" name="Textfeld 4">
            <a:extLst>
              <a:ext uri="{FF2B5EF4-FFF2-40B4-BE49-F238E27FC236}">
                <a16:creationId xmlns:a16="http://schemas.microsoft.com/office/drawing/2014/main" id="{608C4BF2-D6B3-43AA-BDC8-AF056D4C4B80}"/>
              </a:ext>
            </a:extLst>
          </p:cNvPr>
          <p:cNvSpPr txBox="1"/>
          <p:nvPr/>
        </p:nvSpPr>
        <p:spPr>
          <a:xfrm>
            <a:off x="475891" y="2016799"/>
            <a:ext cx="6295845" cy="276999"/>
          </a:xfrm>
          <a:prstGeom prst="rect">
            <a:avLst/>
          </a:prstGeom>
          <a:noFill/>
        </p:spPr>
        <p:txBody>
          <a:bodyPr wrap="square" rtlCol="0">
            <a:spAutoFit/>
          </a:bodyPr>
          <a:lstStyle/>
          <a:p>
            <a:pPr marL="285750" indent="-285750">
              <a:buFont typeface="Arial" panose="020B0604020202020204" pitchFamily="34" charset="0"/>
              <a:buChar char="•"/>
            </a:pPr>
            <a:endParaRPr lang="en-US" sz="1200" dirty="0"/>
          </a:p>
        </p:txBody>
      </p:sp>
      <p:sp>
        <p:nvSpPr>
          <p:cNvPr id="8" name="Textfeld 7">
            <a:extLst>
              <a:ext uri="{FF2B5EF4-FFF2-40B4-BE49-F238E27FC236}">
                <a16:creationId xmlns:a16="http://schemas.microsoft.com/office/drawing/2014/main" id="{D84D7A3A-60A5-464C-A672-3CCB6DFF155E}"/>
              </a:ext>
            </a:extLst>
          </p:cNvPr>
          <p:cNvSpPr txBox="1"/>
          <p:nvPr/>
        </p:nvSpPr>
        <p:spPr>
          <a:xfrm>
            <a:off x="475891" y="2155298"/>
            <a:ext cx="6295845" cy="3970318"/>
          </a:xfrm>
          <a:prstGeom prst="rect">
            <a:avLst/>
          </a:prstGeom>
          <a:noFill/>
        </p:spPr>
        <p:txBody>
          <a:bodyPr wrap="square" rtlCol="0">
            <a:spAutoFit/>
          </a:bodyPr>
          <a:lstStyle/>
          <a:p>
            <a:pPr marL="285750" indent="-285750">
              <a:buFont typeface="Arial" panose="020B0604020202020204" pitchFamily="34" charset="0"/>
              <a:buChar char="•"/>
            </a:pPr>
            <a:r>
              <a:rPr lang="de-DE" sz="1200" dirty="0"/>
              <a:t>3-cell LG R&amp;D </a:t>
            </a:r>
            <a:r>
              <a:rPr lang="de-DE" sz="1200" dirty="0" err="1"/>
              <a:t>for</a:t>
            </a:r>
            <a:r>
              <a:rPr lang="de-DE" sz="1200" dirty="0"/>
              <a:t> ILC </a:t>
            </a:r>
            <a:r>
              <a:rPr lang="de-DE" sz="1200" dirty="0" err="1"/>
              <a:t>cost</a:t>
            </a:r>
            <a:r>
              <a:rPr lang="de-DE" sz="1200" dirty="0"/>
              <a:t> </a:t>
            </a:r>
            <a:r>
              <a:rPr lang="de-DE" sz="1200" dirty="0" err="1"/>
              <a:t>reduction</a:t>
            </a:r>
            <a:r>
              <a:rPr lang="de-DE" sz="1200" dirty="0"/>
              <a:t> </a:t>
            </a:r>
            <a:r>
              <a:rPr lang="de-DE" sz="1200" dirty="0" err="1"/>
              <a:t>program</a:t>
            </a:r>
            <a:endParaRPr lang="de-DE" sz="1200" dirty="0"/>
          </a:p>
          <a:p>
            <a:pPr marL="285750" indent="-285750">
              <a:buFont typeface="Arial" panose="020B0604020202020204" pitchFamily="34" charset="0"/>
              <a:buChar char="•"/>
            </a:pPr>
            <a:r>
              <a:rPr lang="en-US" sz="1200" dirty="0"/>
              <a:t>Strong </a:t>
            </a:r>
            <a:r>
              <a:rPr lang="en-US" sz="1200" dirty="0" err="1"/>
              <a:t>degradtion</a:t>
            </a:r>
            <a:r>
              <a:rPr lang="en-US" sz="1200" dirty="0"/>
              <a:t> quench due trapped flux but </a:t>
            </a:r>
            <a:r>
              <a:rPr lang="en-US" sz="1200" dirty="0" err="1"/>
              <a:t>cureable</a:t>
            </a:r>
            <a:r>
              <a:rPr lang="en-US" sz="1200" dirty="0"/>
              <a:t> by T-cycling</a:t>
            </a:r>
          </a:p>
          <a:p>
            <a:pPr marL="285750" indent="-285750">
              <a:buFont typeface="Arial" panose="020B0604020202020204" pitchFamily="34" charset="0"/>
              <a:buChar char="•"/>
            </a:pPr>
            <a:r>
              <a:rPr lang="de-DE" sz="1200" b="1" dirty="0" err="1">
                <a:solidFill>
                  <a:srgbClr val="FF0000"/>
                </a:solidFill>
              </a:rPr>
              <a:t>Similar</a:t>
            </a:r>
            <a:r>
              <a:rPr lang="de-DE" sz="1200" b="1" dirty="0">
                <a:solidFill>
                  <a:srgbClr val="FF0000"/>
                </a:solidFill>
              </a:rPr>
              <a:t> perf. </a:t>
            </a:r>
            <a:r>
              <a:rPr lang="de-DE" sz="1200" b="1" dirty="0" err="1">
                <a:solidFill>
                  <a:srgbClr val="FF0000"/>
                </a:solidFill>
              </a:rPr>
              <a:t>as</a:t>
            </a:r>
            <a:r>
              <a:rPr lang="de-DE" sz="1200" b="1" dirty="0">
                <a:solidFill>
                  <a:srgbClr val="FF0000"/>
                </a:solidFill>
              </a:rPr>
              <a:t> FG!</a:t>
            </a:r>
          </a:p>
          <a:p>
            <a:pPr marL="285750" indent="-285750">
              <a:buFont typeface="Arial" panose="020B0604020202020204" pitchFamily="34" charset="0"/>
              <a:buChar char="•"/>
            </a:pPr>
            <a:r>
              <a:rPr lang="de-DE" sz="1200" b="1" dirty="0" err="1">
                <a:solidFill>
                  <a:srgbClr val="FF0000"/>
                </a:solidFill>
              </a:rPr>
              <a:t>Exceeded</a:t>
            </a:r>
            <a:r>
              <a:rPr lang="de-DE" sz="1200" b="1" dirty="0">
                <a:solidFill>
                  <a:srgbClr val="FF0000"/>
                </a:solidFill>
              </a:rPr>
              <a:t> ILC </a:t>
            </a:r>
            <a:r>
              <a:rPr lang="de-DE" sz="1200" b="1" dirty="0" err="1">
                <a:solidFill>
                  <a:srgbClr val="FF0000"/>
                </a:solidFill>
              </a:rPr>
              <a:t>specs</a:t>
            </a:r>
            <a:r>
              <a:rPr lang="de-DE" sz="1200" b="1" dirty="0">
                <a:solidFill>
                  <a:srgbClr val="FF0000"/>
                </a:solidFill>
              </a:rPr>
              <a:t>.!</a:t>
            </a:r>
            <a:endParaRPr lang="en-US" sz="1200" b="1" dirty="0">
              <a:solidFill>
                <a:srgbClr val="FF0000"/>
              </a:solidFill>
            </a:endParaRPr>
          </a:p>
          <a:p>
            <a:pPr marL="285750" indent="-285750">
              <a:buFont typeface="Arial" panose="020B0604020202020204" pitchFamily="34" charset="0"/>
              <a:buChar char="•"/>
            </a:pPr>
            <a:endParaRPr lang="de-DE" sz="1200" dirty="0"/>
          </a:p>
          <a:p>
            <a:r>
              <a:rPr lang="de-DE" sz="1200" dirty="0"/>
              <a:t>D</a:t>
            </a:r>
            <a:r>
              <a:rPr lang="en-US" sz="1200" dirty="0" err="1"/>
              <a:t>iscussion</a:t>
            </a:r>
            <a:r>
              <a:rPr lang="en-US" sz="1200" dirty="0"/>
              <a:t>:</a:t>
            </a:r>
          </a:p>
          <a:p>
            <a:pPr marL="171450" indent="-171450">
              <a:buFont typeface="Arial" panose="020B0604020202020204" pitchFamily="34" charset="0"/>
              <a:buChar char="•"/>
            </a:pPr>
            <a:r>
              <a:rPr lang="de-DE" sz="1200" dirty="0"/>
              <a:t>Q</a:t>
            </a:r>
            <a:r>
              <a:rPr lang="en-US" sz="1200" dirty="0" err="1"/>
              <a:t>uestion</a:t>
            </a:r>
            <a:r>
              <a:rPr lang="en-US" sz="1200" dirty="0"/>
              <a:t> to community:  Experience with negative pressure inside cavity?; Large </a:t>
            </a:r>
            <a:r>
              <a:rPr lang="en-US" sz="1200" dirty="0" err="1"/>
              <a:t>degr</a:t>
            </a:r>
            <a:r>
              <a:rPr lang="en-US" sz="1200" dirty="0"/>
              <a:t>. why so much FE?</a:t>
            </a:r>
          </a:p>
          <a:p>
            <a:pPr marL="171450" indent="-171450">
              <a:buFont typeface="Arial" panose="020B0604020202020204" pitchFamily="34" charset="0"/>
              <a:buChar char="•"/>
            </a:pPr>
            <a:r>
              <a:rPr lang="en-US" sz="1200" dirty="0"/>
              <a:t>General obs. for FG and LG and mg, will they work for future projects? =&gt; Yes looks very promising, will see if manage to repeat these performances</a:t>
            </a:r>
          </a:p>
          <a:p>
            <a:pPr marL="171450" indent="-171450">
              <a:buFont typeface="Arial" panose="020B0604020202020204" pitchFamily="34" charset="0"/>
              <a:buChar char="•"/>
            </a:pPr>
            <a:r>
              <a:rPr lang="de-DE" sz="1200" dirty="0"/>
              <a:t>C</a:t>
            </a:r>
            <a:r>
              <a:rPr lang="en-US" sz="1200" dirty="0"/>
              <a:t>an the degradation be repeated after thermal cycling? =&gt; Yes for 3-cells it has been shown</a:t>
            </a:r>
          </a:p>
          <a:p>
            <a:pPr marL="171450" indent="-171450">
              <a:buFont typeface="Arial" panose="020B0604020202020204" pitchFamily="34" charset="0"/>
              <a:buChar char="•"/>
            </a:pPr>
            <a:r>
              <a:rPr lang="de-DE" sz="1200" dirty="0"/>
              <a:t>W</a:t>
            </a:r>
            <a:r>
              <a:rPr lang="en-US" sz="1200" dirty="0"/>
              <a:t>hat baking Temperature for 9-cell? =&gt; 900°C</a:t>
            </a:r>
          </a:p>
          <a:p>
            <a:pPr marL="171450" indent="-171450">
              <a:buFont typeface="Arial" panose="020B0604020202020204" pitchFamily="34" charset="0"/>
              <a:buChar char="•"/>
            </a:pPr>
            <a:r>
              <a:rPr lang="en-US" sz="1200" dirty="0"/>
              <a:t>Differences between FG, MG, LG GB's? More storage of seeding? Therefore flux pen. is most important property of </a:t>
            </a:r>
            <a:r>
              <a:rPr lang="en-US" sz="1200" dirty="0" err="1"/>
              <a:t>gb's</a:t>
            </a:r>
            <a:r>
              <a:rPr lang="en-US" sz="1200" dirty="0"/>
              <a:t>?</a:t>
            </a:r>
          </a:p>
          <a:p>
            <a:pPr marL="171450" indent="-171450">
              <a:buFont typeface="Arial" panose="020B0604020202020204" pitchFamily="34" charset="0"/>
              <a:buChar char="•"/>
            </a:pPr>
            <a:r>
              <a:rPr lang="en-US" sz="1200" dirty="0"/>
              <a:t>Has anyone done tunnel spec to see diff. of flux trap on LG? -&gt; AMR sensor meas.. done (going to be shown in Session4 on behalf of Felix Kramer) </a:t>
            </a:r>
          </a:p>
          <a:p>
            <a:pPr marL="171450" indent="-171450">
              <a:buFont typeface="Arial" panose="020B0604020202020204" pitchFamily="34" charset="0"/>
              <a:buChar char="•"/>
            </a:pPr>
            <a:r>
              <a:rPr lang="en-US" sz="1200" dirty="0"/>
              <a:t>welding issues for these cavities? Shape accuracy of half cells? =&gt; basically good symmetry, no affections on cavity performance</a:t>
            </a:r>
          </a:p>
          <a:p>
            <a:pPr marL="171450" indent="-171450">
              <a:buFont typeface="Arial" panose="020B0604020202020204" pitchFamily="34" charset="0"/>
              <a:buChar char="•"/>
            </a:pPr>
            <a:r>
              <a:rPr lang="en-US" sz="1200" dirty="0"/>
              <a:t>About the neg. pressure =&gt; Detlef(press control)</a:t>
            </a:r>
          </a:p>
          <a:p>
            <a:pPr marL="171450" indent="-171450">
              <a:buFont typeface="Arial" panose="020B0604020202020204" pitchFamily="34" charset="0"/>
              <a:buChar char="•"/>
            </a:pPr>
            <a:r>
              <a:rPr lang="en-US" sz="1200" dirty="0"/>
              <a:t>At DESY we don't see </a:t>
            </a:r>
            <a:r>
              <a:rPr lang="en-US" sz="1200" dirty="0" err="1"/>
              <a:t>degr</a:t>
            </a:r>
            <a:r>
              <a:rPr lang="en-US" sz="1200" dirty="0"/>
              <a:t>. of field, we see at least 1nOhm of </a:t>
            </a:r>
            <a:r>
              <a:rPr lang="en-US" sz="1200" dirty="0" err="1"/>
              <a:t>Rres</a:t>
            </a:r>
            <a:r>
              <a:rPr lang="en-US" sz="1200" dirty="0"/>
              <a:t> which is not the case here for KEK, interesting why that is?</a:t>
            </a:r>
          </a:p>
        </p:txBody>
      </p:sp>
      <p:pic>
        <p:nvPicPr>
          <p:cNvPr id="9" name="Grafik 8">
            <a:extLst>
              <a:ext uri="{FF2B5EF4-FFF2-40B4-BE49-F238E27FC236}">
                <a16:creationId xmlns:a16="http://schemas.microsoft.com/office/drawing/2014/main" id="{B8CADAE7-7368-49A0-B6E4-AC942AE331F2}"/>
              </a:ext>
            </a:extLst>
          </p:cNvPr>
          <p:cNvPicPr>
            <a:picLocks noChangeAspect="1"/>
          </p:cNvPicPr>
          <p:nvPr/>
        </p:nvPicPr>
        <p:blipFill>
          <a:blip r:embed="rId2"/>
          <a:stretch>
            <a:fillRect/>
          </a:stretch>
        </p:blipFill>
        <p:spPr>
          <a:xfrm>
            <a:off x="6771736" y="238081"/>
            <a:ext cx="5420264" cy="3010402"/>
          </a:xfrm>
          <a:prstGeom prst="rect">
            <a:avLst/>
          </a:prstGeom>
        </p:spPr>
      </p:pic>
      <p:pic>
        <p:nvPicPr>
          <p:cNvPr id="10" name="Grafik 9">
            <a:extLst>
              <a:ext uri="{FF2B5EF4-FFF2-40B4-BE49-F238E27FC236}">
                <a16:creationId xmlns:a16="http://schemas.microsoft.com/office/drawing/2014/main" id="{018A7B87-AAEF-4164-BAFF-77953FF65F1A}"/>
              </a:ext>
            </a:extLst>
          </p:cNvPr>
          <p:cNvPicPr>
            <a:picLocks noChangeAspect="1"/>
          </p:cNvPicPr>
          <p:nvPr/>
        </p:nvPicPr>
        <p:blipFill>
          <a:blip r:embed="rId3"/>
          <a:stretch>
            <a:fillRect/>
          </a:stretch>
        </p:blipFill>
        <p:spPr>
          <a:xfrm>
            <a:off x="6771736" y="3364195"/>
            <a:ext cx="5420264" cy="3039019"/>
          </a:xfrm>
          <a:prstGeom prst="rect">
            <a:avLst/>
          </a:prstGeom>
        </p:spPr>
      </p:pic>
    </p:spTree>
    <p:extLst>
      <p:ext uri="{BB962C8B-B14F-4D97-AF65-F5344CB8AC3E}">
        <p14:creationId xmlns:p14="http://schemas.microsoft.com/office/powerpoint/2010/main" val="1911367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E7FF7C-EF9C-4044-8F7D-A390F8425811}"/>
              </a:ext>
            </a:extLst>
          </p:cNvPr>
          <p:cNvSpPr>
            <a:spLocks noGrp="1"/>
          </p:cNvSpPr>
          <p:nvPr>
            <p:ph type="title"/>
          </p:nvPr>
        </p:nvSpPr>
        <p:spPr/>
        <p:txBody>
          <a:bodyPr/>
          <a:lstStyle/>
          <a:p>
            <a:r>
              <a:rPr lang="en-US" dirty="0"/>
              <a:t>MG </a:t>
            </a:r>
            <a:r>
              <a:rPr lang="en-US" dirty="0" err="1"/>
              <a:t>Nb</a:t>
            </a:r>
            <a:r>
              <a:rPr lang="en-US" dirty="0"/>
              <a:t> technology for achieving high Q</a:t>
            </a:r>
            <a:r>
              <a:rPr lang="en-US" baseline="-25000" dirty="0"/>
              <a:t>0</a:t>
            </a:r>
            <a:r>
              <a:rPr lang="en-US" dirty="0"/>
              <a:t> and </a:t>
            </a:r>
            <a:r>
              <a:rPr lang="en-US" dirty="0" err="1"/>
              <a:t>E</a:t>
            </a:r>
            <a:r>
              <a:rPr lang="en-US" baseline="-25000" dirty="0" err="1"/>
              <a:t>acc</a:t>
            </a:r>
            <a:r>
              <a:rPr lang="en-US" dirty="0"/>
              <a:t> sustainably</a:t>
            </a:r>
          </a:p>
        </p:txBody>
      </p:sp>
      <p:pic>
        <p:nvPicPr>
          <p:cNvPr id="3" name="Grafik 2">
            <a:extLst>
              <a:ext uri="{FF2B5EF4-FFF2-40B4-BE49-F238E27FC236}">
                <a16:creationId xmlns:a16="http://schemas.microsoft.com/office/drawing/2014/main" id="{0EE064A5-18CB-45E5-B0F7-26192F1BF607}"/>
              </a:ext>
            </a:extLst>
          </p:cNvPr>
          <p:cNvPicPr>
            <a:picLocks noChangeAspect="1"/>
          </p:cNvPicPr>
          <p:nvPr/>
        </p:nvPicPr>
        <p:blipFill>
          <a:blip r:embed="rId2"/>
          <a:stretch>
            <a:fillRect/>
          </a:stretch>
        </p:blipFill>
        <p:spPr>
          <a:xfrm>
            <a:off x="621103" y="3851033"/>
            <a:ext cx="5147946" cy="2978187"/>
          </a:xfrm>
          <a:prstGeom prst="rect">
            <a:avLst/>
          </a:prstGeom>
        </p:spPr>
      </p:pic>
      <p:pic>
        <p:nvPicPr>
          <p:cNvPr id="4" name="Grafik 3">
            <a:extLst>
              <a:ext uri="{FF2B5EF4-FFF2-40B4-BE49-F238E27FC236}">
                <a16:creationId xmlns:a16="http://schemas.microsoft.com/office/drawing/2014/main" id="{053118A4-5AE4-436B-8AAE-CD4F4C59859D}"/>
              </a:ext>
            </a:extLst>
          </p:cNvPr>
          <p:cNvPicPr>
            <a:picLocks noChangeAspect="1"/>
          </p:cNvPicPr>
          <p:nvPr/>
        </p:nvPicPr>
        <p:blipFill>
          <a:blip r:embed="rId3"/>
          <a:stretch>
            <a:fillRect/>
          </a:stretch>
        </p:blipFill>
        <p:spPr>
          <a:xfrm>
            <a:off x="6422953" y="3846438"/>
            <a:ext cx="5316748" cy="2982782"/>
          </a:xfrm>
          <a:prstGeom prst="rect">
            <a:avLst/>
          </a:prstGeom>
        </p:spPr>
      </p:pic>
      <p:sp>
        <p:nvSpPr>
          <p:cNvPr id="5" name="Textfeld 4">
            <a:extLst>
              <a:ext uri="{FF2B5EF4-FFF2-40B4-BE49-F238E27FC236}">
                <a16:creationId xmlns:a16="http://schemas.microsoft.com/office/drawing/2014/main" id="{F57FFD5A-8038-4926-A23E-5E4FA5FABB4C}"/>
              </a:ext>
            </a:extLst>
          </p:cNvPr>
          <p:cNvSpPr txBox="1"/>
          <p:nvPr/>
        </p:nvSpPr>
        <p:spPr>
          <a:xfrm>
            <a:off x="838200" y="1690688"/>
            <a:ext cx="5589917" cy="369332"/>
          </a:xfrm>
          <a:prstGeom prst="rect">
            <a:avLst/>
          </a:prstGeom>
          <a:noFill/>
        </p:spPr>
        <p:txBody>
          <a:bodyPr wrap="square" rtlCol="0">
            <a:spAutoFit/>
          </a:bodyPr>
          <a:lstStyle/>
          <a:p>
            <a:r>
              <a:rPr lang="fr-FR" dirty="0"/>
              <a:t> </a:t>
            </a:r>
            <a:r>
              <a:rPr lang="en-US" dirty="0"/>
              <a:t>Ganapati Myneni (</a:t>
            </a:r>
            <a:r>
              <a:rPr lang="en-US" dirty="0" err="1"/>
              <a:t>JLab</a:t>
            </a:r>
            <a:r>
              <a:rPr lang="en-US" dirty="0"/>
              <a:t>)</a:t>
            </a:r>
          </a:p>
        </p:txBody>
      </p:sp>
      <p:sp>
        <p:nvSpPr>
          <p:cNvPr id="6" name="Textfeld 5">
            <a:extLst>
              <a:ext uri="{FF2B5EF4-FFF2-40B4-BE49-F238E27FC236}">
                <a16:creationId xmlns:a16="http://schemas.microsoft.com/office/drawing/2014/main" id="{C6A708D8-086C-4821-B14B-9D28CCACE54D}"/>
              </a:ext>
            </a:extLst>
          </p:cNvPr>
          <p:cNvSpPr txBox="1"/>
          <p:nvPr/>
        </p:nvSpPr>
        <p:spPr>
          <a:xfrm>
            <a:off x="543464" y="2173857"/>
            <a:ext cx="10929668" cy="1754326"/>
          </a:xfrm>
          <a:prstGeom prst="rect">
            <a:avLst/>
          </a:prstGeom>
          <a:noFill/>
        </p:spPr>
        <p:txBody>
          <a:bodyPr wrap="square" rtlCol="0">
            <a:spAutoFit/>
          </a:bodyPr>
          <a:lstStyle/>
          <a:p>
            <a:pPr marL="285750" indent="-285750">
              <a:buFont typeface="Arial" panose="020B0604020202020204" pitchFamily="34" charset="0"/>
              <a:buChar char="•"/>
            </a:pPr>
            <a:r>
              <a:rPr lang="de-DE" dirty="0"/>
              <a:t>Summary </a:t>
            </a:r>
            <a:r>
              <a:rPr lang="de-DE" dirty="0" err="1"/>
              <a:t>of</a:t>
            </a:r>
            <a:r>
              <a:rPr lang="de-DE" dirty="0"/>
              <a:t> </a:t>
            </a:r>
            <a:r>
              <a:rPr lang="de-DE" dirty="0" err="1"/>
              <a:t>pro's</a:t>
            </a:r>
            <a:r>
              <a:rPr lang="de-DE" dirty="0"/>
              <a:t> and </a:t>
            </a:r>
            <a:r>
              <a:rPr lang="de-DE" dirty="0" err="1"/>
              <a:t>con's</a:t>
            </a:r>
            <a:r>
              <a:rPr lang="de-DE" dirty="0"/>
              <a:t> </a:t>
            </a:r>
            <a:r>
              <a:rPr lang="de-DE" dirty="0" err="1"/>
              <a:t>of</a:t>
            </a:r>
            <a:r>
              <a:rPr lang="de-DE" dirty="0"/>
              <a:t> FG, MG and LG material</a:t>
            </a:r>
          </a:p>
          <a:p>
            <a:pPr marL="285750" indent="-285750">
              <a:buFont typeface="Arial" panose="020B0604020202020204" pitchFamily="34" charset="0"/>
              <a:buChar char="•"/>
            </a:pPr>
            <a:r>
              <a:rPr lang="en-US" dirty="0"/>
              <a:t>Latest advances in medium-grain </a:t>
            </a:r>
            <a:r>
              <a:rPr lang="en-US" dirty="0" err="1"/>
              <a:t>Nb</a:t>
            </a:r>
            <a:r>
              <a:rPr lang="en-US" dirty="0"/>
              <a:t> SRF cavity production =&gt; main quench reason for RRR~100 cavities from </a:t>
            </a:r>
            <a:r>
              <a:rPr lang="en-US" dirty="0" err="1"/>
              <a:t>Jlab</a:t>
            </a:r>
            <a:r>
              <a:rPr lang="en-US" dirty="0"/>
              <a:t> were weld defects</a:t>
            </a:r>
          </a:p>
          <a:p>
            <a:pPr marL="285750" indent="-285750">
              <a:buFont typeface="Arial" panose="020B0604020202020204" pitchFamily="34" charset="0"/>
              <a:buChar char="•"/>
            </a:pPr>
            <a:r>
              <a:rPr lang="en-US" dirty="0"/>
              <a:t>Lower H by treatments is the reason for higher q's (shown by NRA meas. on samples)</a:t>
            </a:r>
          </a:p>
          <a:p>
            <a:pPr marL="285750" indent="-285750">
              <a:buFont typeface="Arial" panose="020B0604020202020204" pitchFamily="34" charset="0"/>
              <a:buChar char="•"/>
            </a:pPr>
            <a:r>
              <a:rPr lang="en-US" dirty="0"/>
              <a:t>650°C proposed as solution -&gt; BUT we need clean furnaces! It lacks in our community!</a:t>
            </a:r>
            <a:endParaRPr lang="de-DE"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59893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E84CF-5B12-4410-BA20-719998661E57}"/>
              </a:ext>
            </a:extLst>
          </p:cNvPr>
          <p:cNvSpPr>
            <a:spLocks noGrp="1"/>
          </p:cNvSpPr>
          <p:nvPr>
            <p:ph type="title"/>
          </p:nvPr>
        </p:nvSpPr>
        <p:spPr/>
        <p:txBody>
          <a:bodyPr>
            <a:normAutofit/>
          </a:bodyPr>
          <a:lstStyle/>
          <a:p>
            <a:r>
              <a:rPr lang="en-US" dirty="0"/>
              <a:t>2-step baking &amp; mid-T furnace baking of 9-cell SRF cavities</a:t>
            </a:r>
          </a:p>
        </p:txBody>
      </p:sp>
      <p:sp>
        <p:nvSpPr>
          <p:cNvPr id="3" name="Textfeld 2">
            <a:extLst>
              <a:ext uri="{FF2B5EF4-FFF2-40B4-BE49-F238E27FC236}">
                <a16:creationId xmlns:a16="http://schemas.microsoft.com/office/drawing/2014/main" id="{35CDEB8D-EF1F-4A4D-AA97-7353FB8B448E}"/>
              </a:ext>
            </a:extLst>
          </p:cNvPr>
          <p:cNvSpPr txBox="1"/>
          <p:nvPr/>
        </p:nvSpPr>
        <p:spPr>
          <a:xfrm>
            <a:off x="838200" y="1690688"/>
            <a:ext cx="5589917" cy="369332"/>
          </a:xfrm>
          <a:prstGeom prst="rect">
            <a:avLst/>
          </a:prstGeom>
          <a:noFill/>
        </p:spPr>
        <p:txBody>
          <a:bodyPr wrap="square" rtlCol="0">
            <a:spAutoFit/>
          </a:bodyPr>
          <a:lstStyle/>
          <a:p>
            <a:r>
              <a:rPr kumimoji="1" lang="en-US" altLang="ja-JP" dirty="0"/>
              <a:t>Ryo Katayama (KEK)</a:t>
            </a:r>
            <a:endParaRPr lang="en-US" dirty="0"/>
          </a:p>
        </p:txBody>
      </p:sp>
      <p:pic>
        <p:nvPicPr>
          <p:cNvPr id="4" name="Grafik 3">
            <a:extLst>
              <a:ext uri="{FF2B5EF4-FFF2-40B4-BE49-F238E27FC236}">
                <a16:creationId xmlns:a16="http://schemas.microsoft.com/office/drawing/2014/main" id="{5FCD934E-595B-43E6-B4D3-F6095D4E833F}"/>
              </a:ext>
            </a:extLst>
          </p:cNvPr>
          <p:cNvPicPr>
            <a:picLocks noChangeAspect="1"/>
          </p:cNvPicPr>
          <p:nvPr/>
        </p:nvPicPr>
        <p:blipFill>
          <a:blip r:embed="rId2"/>
          <a:stretch>
            <a:fillRect/>
          </a:stretch>
        </p:blipFill>
        <p:spPr>
          <a:xfrm>
            <a:off x="22096" y="3702232"/>
            <a:ext cx="5589917" cy="3155767"/>
          </a:xfrm>
          <a:prstGeom prst="rect">
            <a:avLst/>
          </a:prstGeom>
        </p:spPr>
      </p:pic>
      <p:pic>
        <p:nvPicPr>
          <p:cNvPr id="5" name="Grafik 4">
            <a:extLst>
              <a:ext uri="{FF2B5EF4-FFF2-40B4-BE49-F238E27FC236}">
                <a16:creationId xmlns:a16="http://schemas.microsoft.com/office/drawing/2014/main" id="{CDCA316E-75BD-44CE-ABB5-DE6E59A3AEFE}"/>
              </a:ext>
            </a:extLst>
          </p:cNvPr>
          <p:cNvPicPr>
            <a:picLocks noChangeAspect="1"/>
          </p:cNvPicPr>
          <p:nvPr/>
        </p:nvPicPr>
        <p:blipFill>
          <a:blip r:embed="rId3"/>
          <a:stretch>
            <a:fillRect/>
          </a:stretch>
        </p:blipFill>
        <p:spPr>
          <a:xfrm>
            <a:off x="7023340" y="2614740"/>
            <a:ext cx="4038004" cy="2174983"/>
          </a:xfrm>
          <a:prstGeom prst="rect">
            <a:avLst/>
          </a:prstGeom>
        </p:spPr>
      </p:pic>
      <p:pic>
        <p:nvPicPr>
          <p:cNvPr id="6" name="Grafik 5">
            <a:extLst>
              <a:ext uri="{FF2B5EF4-FFF2-40B4-BE49-F238E27FC236}">
                <a16:creationId xmlns:a16="http://schemas.microsoft.com/office/drawing/2014/main" id="{9B8B1823-56A2-4D6E-A4BE-EB7214C50EBB}"/>
              </a:ext>
            </a:extLst>
          </p:cNvPr>
          <p:cNvPicPr>
            <a:picLocks noChangeAspect="1"/>
          </p:cNvPicPr>
          <p:nvPr/>
        </p:nvPicPr>
        <p:blipFill>
          <a:blip r:embed="rId4"/>
          <a:stretch>
            <a:fillRect/>
          </a:stretch>
        </p:blipFill>
        <p:spPr>
          <a:xfrm>
            <a:off x="5906221" y="4834734"/>
            <a:ext cx="6095998" cy="2023266"/>
          </a:xfrm>
          <a:prstGeom prst="rect">
            <a:avLst/>
          </a:prstGeom>
        </p:spPr>
      </p:pic>
      <p:sp>
        <p:nvSpPr>
          <p:cNvPr id="7" name="Textfeld 6">
            <a:extLst>
              <a:ext uri="{FF2B5EF4-FFF2-40B4-BE49-F238E27FC236}">
                <a16:creationId xmlns:a16="http://schemas.microsoft.com/office/drawing/2014/main" id="{8A7F3678-658D-4C84-8EEA-382AD23057A1}"/>
              </a:ext>
            </a:extLst>
          </p:cNvPr>
          <p:cNvSpPr txBox="1"/>
          <p:nvPr/>
        </p:nvSpPr>
        <p:spPr>
          <a:xfrm>
            <a:off x="573529" y="2283295"/>
            <a:ext cx="6352104" cy="923330"/>
          </a:xfrm>
          <a:prstGeom prst="rect">
            <a:avLst/>
          </a:prstGeom>
          <a:noFill/>
        </p:spPr>
        <p:txBody>
          <a:bodyPr wrap="square" rtlCol="0">
            <a:spAutoFit/>
          </a:bodyPr>
          <a:lstStyle/>
          <a:p>
            <a:pPr marL="285750" indent="-285750">
              <a:buFont typeface="Arial" panose="020B0604020202020204" pitchFamily="34" charset="0"/>
              <a:buChar char="•"/>
            </a:pPr>
            <a:r>
              <a:rPr lang="de-DE" dirty="0"/>
              <a:t>Non-uniform </a:t>
            </a:r>
            <a:r>
              <a:rPr lang="de-DE" dirty="0" err="1"/>
              <a:t>heating</a:t>
            </a:r>
            <a:r>
              <a:rPr lang="de-DE" dirty="0"/>
              <a:t> </a:t>
            </a:r>
            <a:r>
              <a:rPr lang="de-DE" dirty="0" err="1"/>
              <a:t>by</a:t>
            </a:r>
            <a:r>
              <a:rPr lang="de-DE" dirty="0"/>
              <a:t> </a:t>
            </a:r>
            <a:r>
              <a:rPr lang="de-DE" dirty="0" err="1"/>
              <a:t>heating</a:t>
            </a:r>
            <a:r>
              <a:rPr lang="de-DE" dirty="0"/>
              <a:t> bands </a:t>
            </a:r>
            <a:r>
              <a:rPr lang="de-DE" dirty="0" err="1"/>
              <a:t>during</a:t>
            </a:r>
            <a:r>
              <a:rPr lang="de-DE" dirty="0"/>
              <a:t> 75°C </a:t>
            </a:r>
            <a:r>
              <a:rPr lang="de-DE" dirty="0" err="1"/>
              <a:t>suspected</a:t>
            </a:r>
            <a:r>
              <a:rPr lang="de-DE" dirty="0"/>
              <a:t> </a:t>
            </a:r>
            <a:r>
              <a:rPr lang="de-DE" dirty="0" err="1"/>
              <a:t>for</a:t>
            </a:r>
            <a:r>
              <a:rPr lang="de-DE" dirty="0"/>
              <a:t> </a:t>
            </a:r>
            <a:r>
              <a:rPr lang="de-DE" dirty="0" err="1"/>
              <a:t>no</a:t>
            </a:r>
            <a:r>
              <a:rPr lang="de-DE" dirty="0"/>
              <a:t> perf. Enhancement =&gt; </a:t>
            </a:r>
            <a:r>
              <a:rPr lang="de-DE" dirty="0" err="1"/>
              <a:t>reducing</a:t>
            </a:r>
            <a:r>
              <a:rPr lang="de-DE" dirty="0"/>
              <a:t> </a:t>
            </a:r>
            <a:r>
              <a:rPr lang="de-DE" dirty="0" err="1"/>
              <a:t>to</a:t>
            </a:r>
            <a:r>
              <a:rPr lang="de-DE" dirty="0"/>
              <a:t> 70°C "</a:t>
            </a:r>
            <a:r>
              <a:rPr lang="de-DE" dirty="0" err="1"/>
              <a:t>solved</a:t>
            </a:r>
            <a:r>
              <a:rPr lang="de-DE" dirty="0"/>
              <a:t>" </a:t>
            </a:r>
            <a:r>
              <a:rPr lang="de-DE" dirty="0" err="1"/>
              <a:t>the</a:t>
            </a:r>
            <a:r>
              <a:rPr lang="de-DE" dirty="0"/>
              <a:t> </a:t>
            </a:r>
            <a:r>
              <a:rPr lang="de-DE" dirty="0" err="1"/>
              <a:t>problem</a:t>
            </a:r>
            <a:endParaRPr lang="de-DE" dirty="0"/>
          </a:p>
        </p:txBody>
      </p:sp>
    </p:spTree>
    <p:extLst>
      <p:ext uri="{BB962C8B-B14F-4D97-AF65-F5344CB8AC3E}">
        <p14:creationId xmlns:p14="http://schemas.microsoft.com/office/powerpoint/2010/main" val="160199205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3374</Words>
  <Application>Microsoft Office PowerPoint</Application>
  <PresentationFormat>Breitbild</PresentationFormat>
  <Paragraphs>241</Paragraphs>
  <Slides>19</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Yu Gothic</vt:lpstr>
      <vt:lpstr>Arial</vt:lpstr>
      <vt:lpstr>Calibri</vt:lpstr>
      <vt:lpstr>Calibri Light</vt:lpstr>
      <vt:lpstr>Calisto MT</vt:lpstr>
      <vt:lpstr>Office</vt:lpstr>
      <vt:lpstr>WG1 Summary</vt:lpstr>
      <vt:lpstr>WG1: Progress of High Q and High Gradient activities</vt:lpstr>
      <vt:lpstr>PowerPoint-Präsentation</vt:lpstr>
      <vt:lpstr>INFN-LASA Activities on SRF cavities</vt:lpstr>
      <vt:lpstr>PowerPoint-Präsentation</vt:lpstr>
      <vt:lpstr>LCLS-II-HE: High Q0 and High Gradient  in Mass Production</vt:lpstr>
      <vt:lpstr>Large Grain Cavity R&amp;D</vt:lpstr>
      <vt:lpstr>MG Nb technology for achieving high Q0 and Eacc sustainably</vt:lpstr>
      <vt:lpstr>2-step baking &amp; mid-T furnace baking of 9-cell SRF cavities</vt:lpstr>
      <vt:lpstr>medium temperature treatments  of SRF cavities at DESY</vt:lpstr>
      <vt:lpstr>Analysis of Low RRR  SRF Cavities</vt:lpstr>
      <vt:lpstr>Modeling O Diffusion During Nb Oxide Dissolution </vt:lpstr>
      <vt:lpstr>Development of Oxygen Doping Treatment for High Q0</vt:lpstr>
      <vt:lpstr>Effect of cavity treatments on niobium oxide layers</vt:lpstr>
      <vt:lpstr>Dynamic flux trapping measurements in Nb samples </vt:lpstr>
      <vt:lpstr>Mid-T Bakes on Multi-mode Coaxial Cavities</vt:lpstr>
      <vt:lpstr>Latest results of treating and testing the RAON HWR SRF cavities</vt:lpstr>
      <vt:lpstr>High Q/G Beta 0.53 HWR Cavity R&amp;D Program for High Gradient Cryomodule to Enhance Operational Gradient Margin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dc:title>
  <dc:creator>Bate, Christopher</dc:creator>
  <cp:lastModifiedBy>Bate, Christopher</cp:lastModifiedBy>
  <cp:revision>48</cp:revision>
  <dcterms:created xsi:type="dcterms:W3CDTF">2022-10-12T12:08:52Z</dcterms:created>
  <dcterms:modified xsi:type="dcterms:W3CDTF">2022-10-13T13:53:21Z</dcterms:modified>
</cp:coreProperties>
</file>