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8" r:id="rId3"/>
    <p:sldId id="276" r:id="rId4"/>
    <p:sldId id="275" r:id="rId5"/>
    <p:sldId id="270" r:id="rId6"/>
    <p:sldId id="269" r:id="rId7"/>
    <p:sldId id="271" r:id="rId8"/>
    <p:sldId id="277" r:id="rId9"/>
    <p:sldId id="265" r:id="rId10"/>
    <p:sldId id="259" r:id="rId11"/>
    <p:sldId id="263" r:id="rId12"/>
    <p:sldId id="264" r:id="rId13"/>
    <p:sldId id="278" r:id="rId14"/>
    <p:sldId id="272" r:id="rId15"/>
    <p:sldId id="273" r:id="rId16"/>
    <p:sldId id="274" r:id="rId17"/>
    <p:sldId id="279" r:id="rId18"/>
    <p:sldId id="261" r:id="rId19"/>
    <p:sldId id="260" r:id="rId20"/>
    <p:sldId id="257" r:id="rId21"/>
    <p:sldId id="258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294"/>
    <p:restoredTop sz="96405"/>
  </p:normalViewPr>
  <p:slideViewPr>
    <p:cSldViewPr snapToGrid="0" snapToObjects="1">
      <p:cViewPr varScale="1">
        <p:scale>
          <a:sx n="120" d="100"/>
          <a:sy n="120" d="100"/>
        </p:scale>
        <p:origin x="192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3FECA-2D83-0446-BF88-96E1F92DCD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2015F7-5CF0-5043-8F9A-D68DEF1A8D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515E0-9B54-504B-9022-4C82AB29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E3EE-9C6C-BA48-A4A3-0FCCD9B1E33E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FEBE94-7FBA-3F45-9C6D-49E132E32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7C985-2A43-4C4C-A089-E7AFFB835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9267-D95B-8744-81D5-BBBCB05EC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61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AC604-18C5-A046-8CA6-35BE3E3FB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1EDAE2-B2E6-AC40-8BD9-11819DD853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E38CF-0334-F547-A24B-8F747464F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E3EE-9C6C-BA48-A4A3-0FCCD9B1E33E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F570D-6764-7941-BD24-920B6AEA4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E2873-A815-8B48-8993-D31211260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9267-D95B-8744-81D5-BBBCB05EC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48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FB05AC-D05C-CF4C-9E62-122C5726AB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0A1378-C6E0-1E48-95FC-991315524B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F0AB6-2893-814D-81F5-E467B11BA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E3EE-9C6C-BA48-A4A3-0FCCD9B1E33E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3D317-B75E-2E41-8305-5D9900F6A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8B620-AA76-4840-BAD2-1537D3105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9267-D95B-8744-81D5-BBBCB05EC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267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AE2F7-CEB0-3C40-BBDC-667B8AB25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96848-52A6-3D49-AB12-EC421AC2FC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8B8E-BEE0-2C4A-983B-0A8868210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E3EE-9C6C-BA48-A4A3-0FCCD9B1E33E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24D71-0153-1940-B5D4-74B37C413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97635-6E81-B746-A245-BA60BF71C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9267-D95B-8744-81D5-BBBCB05EC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446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335BE-9E1F-8A48-A751-0BFF74C62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A8547-AAC9-5340-BB62-779D2529B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F3DF8-DAE7-764D-8301-478CFD1A9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E3EE-9C6C-BA48-A4A3-0FCCD9B1E33E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D6DC-D290-154D-8165-E9F641369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D324F-9E6E-5344-B6ED-BE56732B7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9267-D95B-8744-81D5-BBBCB05EC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80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D4BCF-D31C-0147-A0E2-D1A608F0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5E00F-F7B4-6F43-8FBE-2913BA6849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5B0D11-1A73-ED4A-AAF3-DC01DA9A1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F5FFAA-E18A-894A-9813-F0BABF552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E3EE-9C6C-BA48-A4A3-0FCCD9B1E33E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794F6-ABB1-6742-A1A9-5B68D004E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6B1CD2-5BBC-5D4F-BD8E-AB8099D0C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9267-D95B-8744-81D5-BBBCB05EC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760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55966-1016-7E4F-B097-DA8733ED7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9A8F05-0EFD-224A-BF56-B73BD8559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C34271-731C-E447-B494-208883AAC2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026ABA-286A-504A-AB5D-47E70E13A4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53D2D3-0962-E84F-AF50-AB02907E9E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52AF73-30FD-D842-96E1-6D9F595CE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E3EE-9C6C-BA48-A4A3-0FCCD9B1E33E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B2B921-FE19-0847-A472-BB629002A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5ED83A-FB56-C14A-B75A-0578851CD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9267-D95B-8744-81D5-BBBCB05EC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120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9FC09-B062-4844-A50F-8DAE8B9A6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80DA46-83CA-1B46-9A8B-D28AB9BAE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E3EE-9C6C-BA48-A4A3-0FCCD9B1E33E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99D964-0767-9B48-862B-6BFC0B509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8D0B5E-5B78-3C46-982D-054284270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9267-D95B-8744-81D5-BBBCB05EC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91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76ACE1-5602-764C-BD09-C1C62E82C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E3EE-9C6C-BA48-A4A3-0FCCD9B1E33E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B54872-C762-514C-8CF9-5F788433F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00E9A7-6B20-2E47-BC5E-27706AE58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9267-D95B-8744-81D5-BBBCB05EC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60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6B8CE-241F-BA4E-A633-D8E464BB6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EF105-27F6-CB48-8DA0-EFE09F9F1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0D8DFC-5EC8-BF41-8E22-49E19C3253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C70EA-69D5-2B42-969F-E1DC7F2D8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E3EE-9C6C-BA48-A4A3-0FCCD9B1E33E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B87F0F-09AC-F94E-9CAD-63F79109D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8A18B3-E644-1146-B089-ED7E934A8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9267-D95B-8744-81D5-BBBCB05EC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475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0CCDB-4D15-074F-A007-F0CEC3026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064F7-8BB6-4049-AE13-21E3E083FF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588522-33E3-AC42-B720-F4B6233F0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BE45BE-7D7C-184D-997F-6AF05C5EF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E3EE-9C6C-BA48-A4A3-0FCCD9B1E33E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7B283E-530F-0F49-8215-51B7A37FB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383703-71A5-B94B-B660-ED76B956D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9267-D95B-8744-81D5-BBBCB05EC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07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F4ACC9-9E4A-CF4F-9A6B-6842297CD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D8A3B7-1F1A-2948-9973-6D0AFC575B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4648DA-F337-F349-A1AD-1B6DA4F30F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9E3EE-9C6C-BA48-A4A3-0FCCD9B1E33E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D2CE3-BDA4-E74B-9582-170139E9D6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5DA23-6E4F-2E4F-B2FB-A0339DBA5A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09267-D95B-8744-81D5-BBBCB05EC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85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tiff"/><Relationship Id="rId5" Type="http://schemas.openxmlformats.org/officeDocument/2006/relationships/image" Target="../media/image33.pn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microsoft.com/office/2007/relationships/hdphoto" Target="../media/hdphoto2.wdp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D4F1D-C85A-2A45-92A3-1250BFF7A1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481" y="1793694"/>
            <a:ext cx="10787605" cy="2373191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WG-2 Summary Report: </a:t>
            </a:r>
            <a:br>
              <a:rPr lang="en-US" b="1" dirty="0"/>
            </a:br>
            <a:r>
              <a:rPr lang="en-US" b="1" dirty="0"/>
              <a:t>Low-Beta Machine Commissioning and Operational Experience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157D4D-F860-5340-A08A-1AF40E8D23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7237" y="4791920"/>
            <a:ext cx="3406815" cy="1843266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000" dirty="0"/>
              <a:t>SPC Co-convener:</a:t>
            </a:r>
          </a:p>
          <a:p>
            <a:pPr lvl="1" algn="l"/>
            <a:r>
              <a:rPr lang="en-US" sz="1600" dirty="0"/>
              <a:t>Bob </a:t>
            </a:r>
            <a:r>
              <a:rPr lang="en-US" sz="1600" dirty="0" err="1"/>
              <a:t>Laxdal</a:t>
            </a:r>
            <a:r>
              <a:rPr lang="en-US" sz="1600" dirty="0"/>
              <a:t> (TRIUMF)</a:t>
            </a:r>
          </a:p>
          <a:p>
            <a:pPr algn="l"/>
            <a:r>
              <a:rPr lang="en-US" sz="2000" dirty="0"/>
              <a:t>Conveners:</a:t>
            </a:r>
          </a:p>
          <a:p>
            <a:pPr lvl="1" algn="l"/>
            <a:r>
              <a:rPr lang="en-US" sz="1600" dirty="0"/>
              <a:t>Kai Masuda (QST)</a:t>
            </a:r>
          </a:p>
          <a:p>
            <a:pPr lvl="1" algn="l"/>
            <a:r>
              <a:rPr lang="en-US" sz="1600" dirty="0" err="1"/>
              <a:t>Zhongyuan</a:t>
            </a:r>
            <a:r>
              <a:rPr lang="en-US" sz="1600" dirty="0"/>
              <a:t> Yao (TRIUMF)</a:t>
            </a:r>
          </a:p>
          <a:p>
            <a:pPr lvl="1" algn="l"/>
            <a:r>
              <a:rPr lang="en-US" sz="1600" dirty="0"/>
              <a:t>Alberto Rodriguez (CERN)</a:t>
            </a:r>
          </a:p>
        </p:txBody>
      </p:sp>
    </p:spTree>
    <p:extLst>
      <p:ext uri="{BB962C8B-B14F-4D97-AF65-F5344CB8AC3E}">
        <p14:creationId xmlns:p14="http://schemas.microsoft.com/office/powerpoint/2010/main" val="2735939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98EE6-6717-DE49-9FAF-58A13BBB5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23" y="208345"/>
            <a:ext cx="12022289" cy="833378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800" b="1" dirty="0"/>
              <a:t>Commissioning of ISAC-II style separated vacuum QWR cryomodule</a:t>
            </a:r>
            <a:br>
              <a:rPr lang="en-US" sz="2800" dirty="0"/>
            </a:br>
            <a:r>
              <a:rPr lang="en-US" sz="2400" dirty="0"/>
              <a:t>by </a:t>
            </a:r>
            <a:r>
              <a:rPr lang="en-US" sz="2400" dirty="0" err="1"/>
              <a:t>Zhongyuan</a:t>
            </a:r>
            <a:r>
              <a:rPr lang="en-US" sz="2400" dirty="0"/>
              <a:t> Yao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731930-D666-6E4A-8FB8-61DA1DFB4E7D}"/>
              </a:ext>
            </a:extLst>
          </p:cNvPr>
          <p:cNvSpPr txBox="1"/>
          <p:nvPr/>
        </p:nvSpPr>
        <p:spPr>
          <a:xfrm>
            <a:off x="1070354" y="6550223"/>
            <a:ext cx="11032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TTC2022 - WG2 Summary - Low-Beta Machine Commissioning and Operational Experience -  B. </a:t>
            </a:r>
            <a:r>
              <a:rPr lang="en-US" sz="1400" dirty="0" err="1"/>
              <a:t>Laxdal</a:t>
            </a:r>
            <a:r>
              <a:rPr lang="en-US" sz="1400" dirty="0"/>
              <a:t>, K. Masuda, Z. Yao, J. A. Rodriguez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C496-74CD-BD4A-88D5-6D60B13EA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188" y="1067304"/>
            <a:ext cx="7398964" cy="532130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/>
              <a:t>TRIUMF developed and commissioned an ISAC-II style separated vacuum QWR cryomodule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Found issue with venting procedure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Helium conditioning was applied FE cavity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More effective to remove field emitter than high power pulse conditioning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Added new field emitter to neighbor cavity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Reduced Q on one cavity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Cryostat test have higher Q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Better magnetic shield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One low Q cavity in CM test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Hydride and helium cond.</a:t>
            </a:r>
          </a:p>
          <a:p>
            <a:pPr>
              <a:buFont typeface="Wingdings" pitchFamily="2" charset="2"/>
              <a:buChar char="Ø"/>
            </a:pPr>
            <a:endParaRPr lang="en-US" sz="2000" dirty="0"/>
          </a:p>
          <a:p>
            <a:pPr>
              <a:buFont typeface="Wingdings" pitchFamily="2" charset="2"/>
              <a:buChar char="Ø"/>
            </a:pPr>
            <a:endParaRPr lang="en-US" sz="2000" dirty="0"/>
          </a:p>
          <a:p>
            <a:pPr>
              <a:buFont typeface="Wingdings" pitchFamily="2" charset="2"/>
              <a:buChar char="Ø"/>
            </a:pPr>
            <a:endParaRPr lang="en-US" sz="20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53EAB89-26BE-6B42-A4C7-106EE30207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6988" y="822969"/>
            <a:ext cx="4051444" cy="40798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1BC285-CA75-F241-9745-9B666E378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4892" y="3860257"/>
            <a:ext cx="6257818" cy="299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56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98EE6-6717-DE49-9FAF-58A13BBB5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23" y="208345"/>
            <a:ext cx="12022289" cy="833378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800" b="1" dirty="0"/>
              <a:t>Experience from the series double-spoke cavity cryomodules for ESS</a:t>
            </a:r>
            <a:br>
              <a:rPr lang="en-US" sz="2800" dirty="0"/>
            </a:br>
            <a:r>
              <a:rPr lang="en-US" sz="2400" dirty="0"/>
              <a:t>by Akira Miyazaki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731930-D666-6E4A-8FB8-61DA1DFB4E7D}"/>
              </a:ext>
            </a:extLst>
          </p:cNvPr>
          <p:cNvSpPr txBox="1"/>
          <p:nvPr/>
        </p:nvSpPr>
        <p:spPr>
          <a:xfrm>
            <a:off x="1070354" y="6550223"/>
            <a:ext cx="11032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TTC2022 - WG2 Summary - Low-Beta Machine Commissioning and Operational Experience -  B. </a:t>
            </a:r>
            <a:r>
              <a:rPr lang="en-US" sz="1400" dirty="0" err="1"/>
              <a:t>Laxdal</a:t>
            </a:r>
            <a:r>
              <a:rPr lang="en-US" sz="1400" dirty="0"/>
              <a:t>, K. Masuda, Z. Yao, J. A. Rodriguez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C496-74CD-BD4A-88D5-6D60B13EA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188" y="1067304"/>
            <a:ext cx="7678738" cy="445382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/>
              <a:t>Double-spoke cavities at ESS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 err="1"/>
              <a:t>Betag</a:t>
            </a:r>
            <a:r>
              <a:rPr lang="en-US" sz="1600" dirty="0"/>
              <a:t>: 0.50, 352 MHz, 2 K, 90 to 216 MeV, 13+1 cryomodules…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Qualification of cryomodules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Passed: 6 (first test) + 3 (second test) 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Waiting to be tested: 5 (by Mach 2023)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Warm RF coupler conditioning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Performance: all cavities reached the 9 MV/m nominal gradient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Heat loads: 16.5 W (average static), 17.4 W (average total at 9 MV/m, 4.5% duty cycle)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Improvement in field emission after thermal cycles</a:t>
            </a:r>
          </a:p>
          <a:p>
            <a:pPr lvl="1">
              <a:buFont typeface="Wingdings" pitchFamily="2" charset="2"/>
              <a:buChar char="§"/>
            </a:pPr>
            <a:endParaRPr lang="en-US" sz="1600" dirty="0"/>
          </a:p>
          <a:p>
            <a:pPr>
              <a:buFont typeface="Wingdings" pitchFamily="2" charset="2"/>
              <a:buChar char="Ø"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AEC3C9-14A4-DE49-9CC2-7B7E27411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7387" y="640464"/>
            <a:ext cx="3574382" cy="34077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21B31F-A37D-D04C-B28E-99FC894BF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887" y="4090281"/>
            <a:ext cx="5708088" cy="25266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9394DE-6D37-424A-A356-E7EE9C10E6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689" y="4571814"/>
            <a:ext cx="3294542" cy="228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79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98EE6-6717-DE49-9FAF-58A13BBB5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23" y="208345"/>
            <a:ext cx="12022289" cy="833378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800" b="1" dirty="0"/>
              <a:t>Thin film QWRs performance for ALPI-SPES upgrade at INFN LNL: first results</a:t>
            </a:r>
            <a:br>
              <a:rPr lang="en-US" sz="2800" dirty="0"/>
            </a:br>
            <a:r>
              <a:rPr lang="en-US" sz="2400" dirty="0"/>
              <a:t>by Giorgio Keppel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731930-D666-6E4A-8FB8-61DA1DFB4E7D}"/>
              </a:ext>
            </a:extLst>
          </p:cNvPr>
          <p:cNvSpPr txBox="1"/>
          <p:nvPr/>
        </p:nvSpPr>
        <p:spPr>
          <a:xfrm>
            <a:off x="1070354" y="6550223"/>
            <a:ext cx="11032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TTC2022 - WG2 Summary - Low-Beta Machine Commissioning and Operational Experience -  B. </a:t>
            </a:r>
            <a:r>
              <a:rPr lang="en-US" sz="1400" dirty="0" err="1"/>
              <a:t>Laxdal</a:t>
            </a:r>
            <a:r>
              <a:rPr lang="en-US" sz="1400" dirty="0"/>
              <a:t>, K. Masuda, Z. Yao, J. A. Rodriguez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C496-74CD-BD4A-88D5-6D60B13EA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188" y="1067304"/>
            <a:ext cx="5855325" cy="445382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/>
              <a:t>Description of the ALPI-SPES upgrade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New high power  compact cyclotron (70 MeV, 750 </a:t>
            </a:r>
            <a:r>
              <a:rPr lang="en-US" sz="1600" dirty="0" err="1"/>
              <a:t>uA</a:t>
            </a:r>
            <a:r>
              <a:rPr lang="en-US" sz="1600" dirty="0"/>
              <a:t>)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Upgrade of the ALPI superconducting </a:t>
            </a:r>
            <a:r>
              <a:rPr lang="en-US" sz="1600" dirty="0" err="1"/>
              <a:t>linac</a:t>
            </a:r>
            <a:endParaRPr lang="en-US" sz="1600" dirty="0"/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QWR diode sputtering system upgrade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Vacuum pumps, </a:t>
            </a:r>
            <a:r>
              <a:rPr lang="en-US" sz="1600" dirty="0" err="1"/>
              <a:t>Ar</a:t>
            </a:r>
            <a:r>
              <a:rPr lang="en-US" sz="1600" dirty="0"/>
              <a:t> mass flow controller, power supplies, control system…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Chemistry plant upgrade 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New stripping facility, control system…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Status of the new QWR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Four cavities machined from bulk Cu, two by extrusion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Cavity coating and performance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Three (out of eight) cavities  ready for installation in cryostat</a:t>
            </a:r>
          </a:p>
          <a:p>
            <a:pPr>
              <a:buFont typeface="Wingdings" pitchFamily="2" charset="2"/>
              <a:buChar char="Ø"/>
            </a:pPr>
            <a:endParaRPr lang="en-US" sz="2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3553BB8-0CD5-9F46-A9AD-4BD41A99E920}"/>
              </a:ext>
            </a:extLst>
          </p:cNvPr>
          <p:cNvGrpSpPr/>
          <p:nvPr/>
        </p:nvGrpSpPr>
        <p:grpSpPr>
          <a:xfrm>
            <a:off x="5945648" y="1067304"/>
            <a:ext cx="6157664" cy="3012054"/>
            <a:chOff x="1572492" y="1064848"/>
            <a:chExt cx="8826033" cy="4092741"/>
          </a:xfrm>
        </p:grpSpPr>
        <p:grpSp>
          <p:nvGrpSpPr>
            <p:cNvPr id="8" name="Gruppo 17">
              <a:extLst>
                <a:ext uri="{FF2B5EF4-FFF2-40B4-BE49-F238E27FC236}">
                  <a16:creationId xmlns:a16="http://schemas.microsoft.com/office/drawing/2014/main" id="{D409D670-04D0-9A47-ABC0-B49E357CF210}"/>
                </a:ext>
              </a:extLst>
            </p:cNvPr>
            <p:cNvGrpSpPr/>
            <p:nvPr/>
          </p:nvGrpSpPr>
          <p:grpSpPr>
            <a:xfrm>
              <a:off x="1858704" y="1484785"/>
              <a:ext cx="8539821" cy="3474043"/>
              <a:chOff x="427261" y="2612738"/>
              <a:chExt cx="8539821" cy="3474043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FC9D9C5D-08DC-3F42-9575-0E06C1358B5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255773" y="2684746"/>
                <a:ext cx="3711309" cy="3402035"/>
                <a:chOff x="991473" y="2826814"/>
                <a:chExt cx="4639138" cy="4252543"/>
              </a:xfrm>
            </p:grpSpPr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F0CF480D-E81C-F44A-A82A-5A4D0BB4842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0800000">
                  <a:off x="991473" y="2826814"/>
                  <a:ext cx="4639138" cy="42525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4" name="Freeform 26">
                  <a:extLst>
                    <a:ext uri="{FF2B5EF4-FFF2-40B4-BE49-F238E27FC236}">
                      <a16:creationId xmlns:a16="http://schemas.microsoft.com/office/drawing/2014/main" id="{82EDE74C-9363-6E48-B714-FABB80E80280}"/>
                    </a:ext>
                  </a:extLst>
                </p:cNvPr>
                <p:cNvSpPr/>
                <p:nvPr/>
              </p:nvSpPr>
              <p:spPr>
                <a:xfrm rot="10800000">
                  <a:off x="2752730" y="3485841"/>
                  <a:ext cx="1130061" cy="891903"/>
                </a:xfrm>
                <a:custGeom>
                  <a:avLst/>
                  <a:gdLst>
                    <a:gd name="connsiteX0" fmla="*/ 43133 w 1130061"/>
                    <a:gd name="connsiteY0" fmla="*/ 862642 h 862642"/>
                    <a:gd name="connsiteX1" fmla="*/ 1121434 w 1130061"/>
                    <a:gd name="connsiteY1" fmla="*/ 845389 h 862642"/>
                    <a:gd name="connsiteX2" fmla="*/ 1130061 w 1130061"/>
                    <a:gd name="connsiteY2" fmla="*/ 336430 h 862642"/>
                    <a:gd name="connsiteX3" fmla="*/ 534838 w 1130061"/>
                    <a:gd name="connsiteY3" fmla="*/ 345057 h 862642"/>
                    <a:gd name="connsiteX4" fmla="*/ 552091 w 1130061"/>
                    <a:gd name="connsiteY4" fmla="*/ 69011 h 862642"/>
                    <a:gd name="connsiteX5" fmla="*/ 448574 w 1130061"/>
                    <a:gd name="connsiteY5" fmla="*/ 8627 h 862642"/>
                    <a:gd name="connsiteX6" fmla="*/ 267419 w 1130061"/>
                    <a:gd name="connsiteY6" fmla="*/ 0 h 862642"/>
                    <a:gd name="connsiteX7" fmla="*/ 0 w 1130061"/>
                    <a:gd name="connsiteY7" fmla="*/ 198408 h 862642"/>
                    <a:gd name="connsiteX8" fmla="*/ 17253 w 1130061"/>
                    <a:gd name="connsiteY8" fmla="*/ 810883 h 862642"/>
                    <a:gd name="connsiteX0" fmla="*/ 43133 w 1130061"/>
                    <a:gd name="connsiteY0" fmla="*/ 891903 h 891903"/>
                    <a:gd name="connsiteX1" fmla="*/ 1121434 w 1130061"/>
                    <a:gd name="connsiteY1" fmla="*/ 874650 h 891903"/>
                    <a:gd name="connsiteX2" fmla="*/ 1130061 w 1130061"/>
                    <a:gd name="connsiteY2" fmla="*/ 365691 h 891903"/>
                    <a:gd name="connsiteX3" fmla="*/ 534838 w 1130061"/>
                    <a:gd name="connsiteY3" fmla="*/ 374318 h 891903"/>
                    <a:gd name="connsiteX4" fmla="*/ 552091 w 1130061"/>
                    <a:gd name="connsiteY4" fmla="*/ 98272 h 891903"/>
                    <a:gd name="connsiteX5" fmla="*/ 448574 w 1130061"/>
                    <a:gd name="connsiteY5" fmla="*/ 37888 h 891903"/>
                    <a:gd name="connsiteX6" fmla="*/ 230843 w 1130061"/>
                    <a:gd name="connsiteY6" fmla="*/ 0 h 891903"/>
                    <a:gd name="connsiteX7" fmla="*/ 0 w 1130061"/>
                    <a:gd name="connsiteY7" fmla="*/ 227669 h 891903"/>
                    <a:gd name="connsiteX8" fmla="*/ 17253 w 1130061"/>
                    <a:gd name="connsiteY8" fmla="*/ 840144 h 891903"/>
                    <a:gd name="connsiteX0" fmla="*/ 43133 w 1130061"/>
                    <a:gd name="connsiteY0" fmla="*/ 891903 h 891903"/>
                    <a:gd name="connsiteX1" fmla="*/ 1121434 w 1130061"/>
                    <a:gd name="connsiteY1" fmla="*/ 874650 h 891903"/>
                    <a:gd name="connsiteX2" fmla="*/ 1130061 w 1130061"/>
                    <a:gd name="connsiteY2" fmla="*/ 365691 h 891903"/>
                    <a:gd name="connsiteX3" fmla="*/ 534838 w 1130061"/>
                    <a:gd name="connsiteY3" fmla="*/ 374318 h 891903"/>
                    <a:gd name="connsiteX4" fmla="*/ 552091 w 1130061"/>
                    <a:gd name="connsiteY4" fmla="*/ 98272 h 891903"/>
                    <a:gd name="connsiteX5" fmla="*/ 448574 w 1130061"/>
                    <a:gd name="connsiteY5" fmla="*/ 37888 h 891903"/>
                    <a:gd name="connsiteX6" fmla="*/ 230843 w 1130061"/>
                    <a:gd name="connsiteY6" fmla="*/ 0 h 891903"/>
                    <a:gd name="connsiteX7" fmla="*/ 0 w 1130061"/>
                    <a:gd name="connsiteY7" fmla="*/ 227669 h 891903"/>
                    <a:gd name="connsiteX8" fmla="*/ 17253 w 1130061"/>
                    <a:gd name="connsiteY8" fmla="*/ 840144 h 891903"/>
                    <a:gd name="connsiteX0" fmla="*/ 43133 w 1130061"/>
                    <a:gd name="connsiteY0" fmla="*/ 891903 h 891903"/>
                    <a:gd name="connsiteX1" fmla="*/ 1121434 w 1130061"/>
                    <a:gd name="connsiteY1" fmla="*/ 874650 h 891903"/>
                    <a:gd name="connsiteX2" fmla="*/ 1130061 w 1130061"/>
                    <a:gd name="connsiteY2" fmla="*/ 365691 h 891903"/>
                    <a:gd name="connsiteX3" fmla="*/ 534838 w 1130061"/>
                    <a:gd name="connsiteY3" fmla="*/ 374318 h 891903"/>
                    <a:gd name="connsiteX4" fmla="*/ 552091 w 1130061"/>
                    <a:gd name="connsiteY4" fmla="*/ 98272 h 891903"/>
                    <a:gd name="connsiteX5" fmla="*/ 448574 w 1130061"/>
                    <a:gd name="connsiteY5" fmla="*/ 59834 h 891903"/>
                    <a:gd name="connsiteX6" fmla="*/ 230843 w 1130061"/>
                    <a:gd name="connsiteY6" fmla="*/ 0 h 891903"/>
                    <a:gd name="connsiteX7" fmla="*/ 0 w 1130061"/>
                    <a:gd name="connsiteY7" fmla="*/ 227669 h 891903"/>
                    <a:gd name="connsiteX8" fmla="*/ 17253 w 1130061"/>
                    <a:gd name="connsiteY8" fmla="*/ 840144 h 891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30061" h="891903">
                      <a:moveTo>
                        <a:pt x="43133" y="891903"/>
                      </a:moveTo>
                      <a:lnTo>
                        <a:pt x="1121434" y="874650"/>
                      </a:lnTo>
                      <a:lnTo>
                        <a:pt x="1130061" y="365691"/>
                      </a:lnTo>
                      <a:lnTo>
                        <a:pt x="534838" y="374318"/>
                      </a:lnTo>
                      <a:lnTo>
                        <a:pt x="552091" y="98272"/>
                      </a:lnTo>
                      <a:lnTo>
                        <a:pt x="448574" y="59834"/>
                      </a:lnTo>
                      <a:cubicBezTo>
                        <a:pt x="375997" y="47205"/>
                        <a:pt x="303420" y="85781"/>
                        <a:pt x="230843" y="0"/>
                      </a:cubicBezTo>
                      <a:lnTo>
                        <a:pt x="0" y="227669"/>
                      </a:lnTo>
                      <a:lnTo>
                        <a:pt x="17253" y="840144"/>
                      </a:lnTo>
                    </a:path>
                  </a:pathLst>
                </a:custGeom>
                <a:solidFill>
                  <a:srgbClr val="FFC000">
                    <a:alpha val="46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it-IT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6" name="Rettangolo 1">
                  <a:extLst>
                    <a:ext uri="{FF2B5EF4-FFF2-40B4-BE49-F238E27FC236}">
                      <a16:creationId xmlns:a16="http://schemas.microsoft.com/office/drawing/2014/main" id="{258443ED-06E3-B84B-AECE-2A257FEF29ED}"/>
                    </a:ext>
                  </a:extLst>
                </p:cNvPr>
                <p:cNvSpPr/>
                <p:nvPr/>
              </p:nvSpPr>
              <p:spPr>
                <a:xfrm>
                  <a:off x="3462622" y="3485841"/>
                  <a:ext cx="1792945" cy="3049567"/>
                </a:xfrm>
                <a:custGeom>
                  <a:avLst/>
                  <a:gdLst>
                    <a:gd name="connsiteX0" fmla="*/ 0 w 1372777"/>
                    <a:gd name="connsiteY0" fmla="*/ 0 h 3049567"/>
                    <a:gd name="connsiteX1" fmla="*/ 1372777 w 1372777"/>
                    <a:gd name="connsiteY1" fmla="*/ 0 h 3049567"/>
                    <a:gd name="connsiteX2" fmla="*/ 1372777 w 1372777"/>
                    <a:gd name="connsiteY2" fmla="*/ 3049567 h 3049567"/>
                    <a:gd name="connsiteX3" fmla="*/ 0 w 1372777"/>
                    <a:gd name="connsiteY3" fmla="*/ 3049567 h 3049567"/>
                    <a:gd name="connsiteX4" fmla="*/ 0 w 1372777"/>
                    <a:gd name="connsiteY4" fmla="*/ 0 h 3049567"/>
                    <a:gd name="connsiteX0" fmla="*/ 315136 w 1687913"/>
                    <a:gd name="connsiteY0" fmla="*/ 0 h 3049567"/>
                    <a:gd name="connsiteX1" fmla="*/ 1687913 w 1687913"/>
                    <a:gd name="connsiteY1" fmla="*/ 0 h 3049567"/>
                    <a:gd name="connsiteX2" fmla="*/ 1687913 w 1687913"/>
                    <a:gd name="connsiteY2" fmla="*/ 3049567 h 3049567"/>
                    <a:gd name="connsiteX3" fmla="*/ 315136 w 1687913"/>
                    <a:gd name="connsiteY3" fmla="*/ 3049567 h 3049567"/>
                    <a:gd name="connsiteX4" fmla="*/ 0 w 1687913"/>
                    <a:gd name="connsiteY4" fmla="*/ 2680399 h 3049567"/>
                    <a:gd name="connsiteX5" fmla="*/ 315136 w 1687913"/>
                    <a:gd name="connsiteY5" fmla="*/ 0 h 3049567"/>
                    <a:gd name="connsiteX0" fmla="*/ 409989 w 1782766"/>
                    <a:gd name="connsiteY0" fmla="*/ 0 h 3049567"/>
                    <a:gd name="connsiteX1" fmla="*/ 1782766 w 1782766"/>
                    <a:gd name="connsiteY1" fmla="*/ 0 h 3049567"/>
                    <a:gd name="connsiteX2" fmla="*/ 1782766 w 1782766"/>
                    <a:gd name="connsiteY2" fmla="*/ 3049567 h 3049567"/>
                    <a:gd name="connsiteX3" fmla="*/ 85 w 1782766"/>
                    <a:gd name="connsiteY3" fmla="*/ 3018036 h 3049567"/>
                    <a:gd name="connsiteX4" fmla="*/ 94853 w 1782766"/>
                    <a:gd name="connsiteY4" fmla="*/ 2680399 h 3049567"/>
                    <a:gd name="connsiteX5" fmla="*/ 409989 w 1782766"/>
                    <a:gd name="connsiteY5" fmla="*/ 0 h 3049567"/>
                    <a:gd name="connsiteX0" fmla="*/ 409989 w 1782766"/>
                    <a:gd name="connsiteY0" fmla="*/ 0 h 3049567"/>
                    <a:gd name="connsiteX1" fmla="*/ 1782766 w 1782766"/>
                    <a:gd name="connsiteY1" fmla="*/ 0 h 3049567"/>
                    <a:gd name="connsiteX2" fmla="*/ 1782766 w 1782766"/>
                    <a:gd name="connsiteY2" fmla="*/ 3049567 h 3049567"/>
                    <a:gd name="connsiteX3" fmla="*/ 85 w 1782766"/>
                    <a:gd name="connsiteY3" fmla="*/ 3042750 h 3049567"/>
                    <a:gd name="connsiteX4" fmla="*/ 94853 w 1782766"/>
                    <a:gd name="connsiteY4" fmla="*/ 2680399 h 3049567"/>
                    <a:gd name="connsiteX5" fmla="*/ 409989 w 1782766"/>
                    <a:gd name="connsiteY5" fmla="*/ 0 h 3049567"/>
                    <a:gd name="connsiteX0" fmla="*/ 451060 w 1823837"/>
                    <a:gd name="connsiteY0" fmla="*/ 0 h 3049567"/>
                    <a:gd name="connsiteX1" fmla="*/ 1823837 w 1823837"/>
                    <a:gd name="connsiteY1" fmla="*/ 0 h 3049567"/>
                    <a:gd name="connsiteX2" fmla="*/ 1823837 w 1823837"/>
                    <a:gd name="connsiteY2" fmla="*/ 3049567 h 3049567"/>
                    <a:gd name="connsiteX3" fmla="*/ 41156 w 1823837"/>
                    <a:gd name="connsiteY3" fmla="*/ 3042750 h 3049567"/>
                    <a:gd name="connsiteX4" fmla="*/ 0 w 1823837"/>
                    <a:gd name="connsiteY4" fmla="*/ 1969885 h 3049567"/>
                    <a:gd name="connsiteX5" fmla="*/ 451060 w 1823837"/>
                    <a:gd name="connsiteY5" fmla="*/ 0 h 3049567"/>
                    <a:gd name="connsiteX0" fmla="*/ 444882 w 1817659"/>
                    <a:gd name="connsiteY0" fmla="*/ 0 h 3049567"/>
                    <a:gd name="connsiteX1" fmla="*/ 1817659 w 1817659"/>
                    <a:gd name="connsiteY1" fmla="*/ 0 h 3049567"/>
                    <a:gd name="connsiteX2" fmla="*/ 1817659 w 1817659"/>
                    <a:gd name="connsiteY2" fmla="*/ 3049567 h 3049567"/>
                    <a:gd name="connsiteX3" fmla="*/ 34978 w 1817659"/>
                    <a:gd name="connsiteY3" fmla="*/ 3042750 h 3049567"/>
                    <a:gd name="connsiteX4" fmla="*/ 0 w 1817659"/>
                    <a:gd name="connsiteY4" fmla="*/ 1963706 h 3049567"/>
                    <a:gd name="connsiteX5" fmla="*/ 444882 w 1817659"/>
                    <a:gd name="connsiteY5" fmla="*/ 0 h 3049567"/>
                    <a:gd name="connsiteX0" fmla="*/ 444882 w 1817659"/>
                    <a:gd name="connsiteY0" fmla="*/ 0 h 3049567"/>
                    <a:gd name="connsiteX1" fmla="*/ 1817659 w 1817659"/>
                    <a:gd name="connsiteY1" fmla="*/ 0 h 3049567"/>
                    <a:gd name="connsiteX2" fmla="*/ 1817659 w 1817659"/>
                    <a:gd name="connsiteY2" fmla="*/ 3049567 h 3049567"/>
                    <a:gd name="connsiteX3" fmla="*/ 34978 w 1817659"/>
                    <a:gd name="connsiteY3" fmla="*/ 3042750 h 3049567"/>
                    <a:gd name="connsiteX4" fmla="*/ 0 w 1817659"/>
                    <a:gd name="connsiteY4" fmla="*/ 1963706 h 3049567"/>
                    <a:gd name="connsiteX5" fmla="*/ 208930 w 1817659"/>
                    <a:gd name="connsiteY5" fmla="*/ 1988421 h 3049567"/>
                    <a:gd name="connsiteX6" fmla="*/ 444882 w 1817659"/>
                    <a:gd name="connsiteY6" fmla="*/ 0 h 3049567"/>
                    <a:gd name="connsiteX0" fmla="*/ 420168 w 1792945"/>
                    <a:gd name="connsiteY0" fmla="*/ 0 h 3049567"/>
                    <a:gd name="connsiteX1" fmla="*/ 1792945 w 1792945"/>
                    <a:gd name="connsiteY1" fmla="*/ 0 h 3049567"/>
                    <a:gd name="connsiteX2" fmla="*/ 1792945 w 1792945"/>
                    <a:gd name="connsiteY2" fmla="*/ 3049567 h 3049567"/>
                    <a:gd name="connsiteX3" fmla="*/ 10264 w 1792945"/>
                    <a:gd name="connsiteY3" fmla="*/ 3042750 h 3049567"/>
                    <a:gd name="connsiteX4" fmla="*/ 0 w 1792945"/>
                    <a:gd name="connsiteY4" fmla="*/ 2155236 h 3049567"/>
                    <a:gd name="connsiteX5" fmla="*/ 184216 w 1792945"/>
                    <a:gd name="connsiteY5" fmla="*/ 1988421 h 3049567"/>
                    <a:gd name="connsiteX6" fmla="*/ 420168 w 1792945"/>
                    <a:gd name="connsiteY6" fmla="*/ 0 h 3049567"/>
                    <a:gd name="connsiteX0" fmla="*/ 420168 w 1792945"/>
                    <a:gd name="connsiteY0" fmla="*/ 0 h 3049567"/>
                    <a:gd name="connsiteX1" fmla="*/ 1792945 w 1792945"/>
                    <a:gd name="connsiteY1" fmla="*/ 0 h 3049567"/>
                    <a:gd name="connsiteX2" fmla="*/ 1792945 w 1792945"/>
                    <a:gd name="connsiteY2" fmla="*/ 3049567 h 3049567"/>
                    <a:gd name="connsiteX3" fmla="*/ 10264 w 1792945"/>
                    <a:gd name="connsiteY3" fmla="*/ 3042750 h 3049567"/>
                    <a:gd name="connsiteX4" fmla="*/ 0 w 1792945"/>
                    <a:gd name="connsiteY4" fmla="*/ 2155236 h 3049567"/>
                    <a:gd name="connsiteX5" fmla="*/ 184216 w 1792945"/>
                    <a:gd name="connsiteY5" fmla="*/ 1988421 h 3049567"/>
                    <a:gd name="connsiteX6" fmla="*/ 412816 w 1792945"/>
                    <a:gd name="connsiteY6" fmla="*/ 666248 h 3049567"/>
                    <a:gd name="connsiteX7" fmla="*/ 420168 w 1792945"/>
                    <a:gd name="connsiteY7" fmla="*/ 0 h 3049567"/>
                    <a:gd name="connsiteX0" fmla="*/ 420168 w 1792945"/>
                    <a:gd name="connsiteY0" fmla="*/ 0 h 3049567"/>
                    <a:gd name="connsiteX1" fmla="*/ 1792945 w 1792945"/>
                    <a:gd name="connsiteY1" fmla="*/ 0 h 3049567"/>
                    <a:gd name="connsiteX2" fmla="*/ 1792945 w 1792945"/>
                    <a:gd name="connsiteY2" fmla="*/ 3049567 h 3049567"/>
                    <a:gd name="connsiteX3" fmla="*/ 10264 w 1792945"/>
                    <a:gd name="connsiteY3" fmla="*/ 3042750 h 3049567"/>
                    <a:gd name="connsiteX4" fmla="*/ 0 w 1792945"/>
                    <a:gd name="connsiteY4" fmla="*/ 2155236 h 3049567"/>
                    <a:gd name="connsiteX5" fmla="*/ 184216 w 1792945"/>
                    <a:gd name="connsiteY5" fmla="*/ 1988421 h 3049567"/>
                    <a:gd name="connsiteX6" fmla="*/ 66827 w 1792945"/>
                    <a:gd name="connsiteY6" fmla="*/ 999880 h 3049567"/>
                    <a:gd name="connsiteX7" fmla="*/ 412816 w 1792945"/>
                    <a:gd name="connsiteY7" fmla="*/ 666248 h 3049567"/>
                    <a:gd name="connsiteX8" fmla="*/ 420168 w 1792945"/>
                    <a:gd name="connsiteY8" fmla="*/ 0 h 3049567"/>
                    <a:gd name="connsiteX0" fmla="*/ 420168 w 1792945"/>
                    <a:gd name="connsiteY0" fmla="*/ 0 h 3049567"/>
                    <a:gd name="connsiteX1" fmla="*/ 1792945 w 1792945"/>
                    <a:gd name="connsiteY1" fmla="*/ 0 h 3049567"/>
                    <a:gd name="connsiteX2" fmla="*/ 1792945 w 1792945"/>
                    <a:gd name="connsiteY2" fmla="*/ 3049567 h 3049567"/>
                    <a:gd name="connsiteX3" fmla="*/ 10264 w 1792945"/>
                    <a:gd name="connsiteY3" fmla="*/ 3042750 h 3049567"/>
                    <a:gd name="connsiteX4" fmla="*/ 0 w 1792945"/>
                    <a:gd name="connsiteY4" fmla="*/ 2155236 h 3049567"/>
                    <a:gd name="connsiteX5" fmla="*/ 184216 w 1792945"/>
                    <a:gd name="connsiteY5" fmla="*/ 1988421 h 3049567"/>
                    <a:gd name="connsiteX6" fmla="*/ 66827 w 1792945"/>
                    <a:gd name="connsiteY6" fmla="*/ 999880 h 3049567"/>
                    <a:gd name="connsiteX7" fmla="*/ 412816 w 1792945"/>
                    <a:gd name="connsiteY7" fmla="*/ 666248 h 3049567"/>
                    <a:gd name="connsiteX8" fmla="*/ 420168 w 1792945"/>
                    <a:gd name="connsiteY8" fmla="*/ 0 h 3049567"/>
                    <a:gd name="connsiteX0" fmla="*/ 420168 w 1792945"/>
                    <a:gd name="connsiteY0" fmla="*/ 0 h 3049567"/>
                    <a:gd name="connsiteX1" fmla="*/ 1792945 w 1792945"/>
                    <a:gd name="connsiteY1" fmla="*/ 0 h 3049567"/>
                    <a:gd name="connsiteX2" fmla="*/ 1792945 w 1792945"/>
                    <a:gd name="connsiteY2" fmla="*/ 3049567 h 3049567"/>
                    <a:gd name="connsiteX3" fmla="*/ 10264 w 1792945"/>
                    <a:gd name="connsiteY3" fmla="*/ 3042750 h 3049567"/>
                    <a:gd name="connsiteX4" fmla="*/ 0 w 1792945"/>
                    <a:gd name="connsiteY4" fmla="*/ 2155236 h 3049567"/>
                    <a:gd name="connsiteX5" fmla="*/ 184216 w 1792945"/>
                    <a:gd name="connsiteY5" fmla="*/ 1988421 h 3049567"/>
                    <a:gd name="connsiteX6" fmla="*/ 66827 w 1792945"/>
                    <a:gd name="connsiteY6" fmla="*/ 999880 h 3049567"/>
                    <a:gd name="connsiteX7" fmla="*/ 412816 w 1792945"/>
                    <a:gd name="connsiteY7" fmla="*/ 666248 h 3049567"/>
                    <a:gd name="connsiteX8" fmla="*/ 420168 w 1792945"/>
                    <a:gd name="connsiteY8" fmla="*/ 0 h 3049567"/>
                    <a:gd name="connsiteX0" fmla="*/ 420168 w 1792945"/>
                    <a:gd name="connsiteY0" fmla="*/ 0 h 3049567"/>
                    <a:gd name="connsiteX1" fmla="*/ 1792945 w 1792945"/>
                    <a:gd name="connsiteY1" fmla="*/ 0 h 3049567"/>
                    <a:gd name="connsiteX2" fmla="*/ 1792945 w 1792945"/>
                    <a:gd name="connsiteY2" fmla="*/ 3049567 h 3049567"/>
                    <a:gd name="connsiteX3" fmla="*/ 10264 w 1792945"/>
                    <a:gd name="connsiteY3" fmla="*/ 3042750 h 3049567"/>
                    <a:gd name="connsiteX4" fmla="*/ 0 w 1792945"/>
                    <a:gd name="connsiteY4" fmla="*/ 2155236 h 3049567"/>
                    <a:gd name="connsiteX5" fmla="*/ 184216 w 1792945"/>
                    <a:gd name="connsiteY5" fmla="*/ 1988421 h 3049567"/>
                    <a:gd name="connsiteX6" fmla="*/ 66827 w 1792945"/>
                    <a:gd name="connsiteY6" fmla="*/ 999880 h 3049567"/>
                    <a:gd name="connsiteX7" fmla="*/ 412816 w 1792945"/>
                    <a:gd name="connsiteY7" fmla="*/ 666248 h 3049567"/>
                    <a:gd name="connsiteX8" fmla="*/ 420168 w 1792945"/>
                    <a:gd name="connsiteY8" fmla="*/ 0 h 3049567"/>
                    <a:gd name="connsiteX0" fmla="*/ 420168 w 1792945"/>
                    <a:gd name="connsiteY0" fmla="*/ 0 h 3049567"/>
                    <a:gd name="connsiteX1" fmla="*/ 1792945 w 1792945"/>
                    <a:gd name="connsiteY1" fmla="*/ 0 h 3049567"/>
                    <a:gd name="connsiteX2" fmla="*/ 1792945 w 1792945"/>
                    <a:gd name="connsiteY2" fmla="*/ 3049567 h 3049567"/>
                    <a:gd name="connsiteX3" fmla="*/ 10264 w 1792945"/>
                    <a:gd name="connsiteY3" fmla="*/ 3042750 h 3049567"/>
                    <a:gd name="connsiteX4" fmla="*/ 0 w 1792945"/>
                    <a:gd name="connsiteY4" fmla="*/ 2155236 h 3049567"/>
                    <a:gd name="connsiteX5" fmla="*/ 184216 w 1792945"/>
                    <a:gd name="connsiteY5" fmla="*/ 1988421 h 3049567"/>
                    <a:gd name="connsiteX6" fmla="*/ 66827 w 1792945"/>
                    <a:gd name="connsiteY6" fmla="*/ 999880 h 3049567"/>
                    <a:gd name="connsiteX7" fmla="*/ 412816 w 1792945"/>
                    <a:gd name="connsiteY7" fmla="*/ 666248 h 3049567"/>
                    <a:gd name="connsiteX8" fmla="*/ 420168 w 1792945"/>
                    <a:gd name="connsiteY8" fmla="*/ 0 h 3049567"/>
                    <a:gd name="connsiteX0" fmla="*/ 420168 w 1792945"/>
                    <a:gd name="connsiteY0" fmla="*/ 0 h 3049567"/>
                    <a:gd name="connsiteX1" fmla="*/ 1792945 w 1792945"/>
                    <a:gd name="connsiteY1" fmla="*/ 0 h 3049567"/>
                    <a:gd name="connsiteX2" fmla="*/ 1792945 w 1792945"/>
                    <a:gd name="connsiteY2" fmla="*/ 3049567 h 3049567"/>
                    <a:gd name="connsiteX3" fmla="*/ 10264 w 1792945"/>
                    <a:gd name="connsiteY3" fmla="*/ 3042750 h 3049567"/>
                    <a:gd name="connsiteX4" fmla="*/ 0 w 1792945"/>
                    <a:gd name="connsiteY4" fmla="*/ 2155236 h 3049567"/>
                    <a:gd name="connsiteX5" fmla="*/ 184216 w 1792945"/>
                    <a:gd name="connsiteY5" fmla="*/ 1988421 h 3049567"/>
                    <a:gd name="connsiteX6" fmla="*/ 184216 w 1792945"/>
                    <a:gd name="connsiteY6" fmla="*/ 1141983 h 3049567"/>
                    <a:gd name="connsiteX7" fmla="*/ 66827 w 1792945"/>
                    <a:gd name="connsiteY7" fmla="*/ 999880 h 3049567"/>
                    <a:gd name="connsiteX8" fmla="*/ 412816 w 1792945"/>
                    <a:gd name="connsiteY8" fmla="*/ 666248 h 3049567"/>
                    <a:gd name="connsiteX9" fmla="*/ 420168 w 1792945"/>
                    <a:gd name="connsiteY9" fmla="*/ 0 h 3049567"/>
                    <a:gd name="connsiteX0" fmla="*/ 420168 w 1792945"/>
                    <a:gd name="connsiteY0" fmla="*/ 0 h 3049567"/>
                    <a:gd name="connsiteX1" fmla="*/ 1792945 w 1792945"/>
                    <a:gd name="connsiteY1" fmla="*/ 0 h 3049567"/>
                    <a:gd name="connsiteX2" fmla="*/ 1792945 w 1792945"/>
                    <a:gd name="connsiteY2" fmla="*/ 3049567 h 3049567"/>
                    <a:gd name="connsiteX3" fmla="*/ 10264 w 1792945"/>
                    <a:gd name="connsiteY3" fmla="*/ 3042750 h 3049567"/>
                    <a:gd name="connsiteX4" fmla="*/ 0 w 1792945"/>
                    <a:gd name="connsiteY4" fmla="*/ 2155236 h 3049567"/>
                    <a:gd name="connsiteX5" fmla="*/ 184216 w 1792945"/>
                    <a:gd name="connsiteY5" fmla="*/ 1988421 h 3049567"/>
                    <a:gd name="connsiteX6" fmla="*/ 184216 w 1792945"/>
                    <a:gd name="connsiteY6" fmla="*/ 1141983 h 3049567"/>
                    <a:gd name="connsiteX7" fmla="*/ 66827 w 1792945"/>
                    <a:gd name="connsiteY7" fmla="*/ 999880 h 3049567"/>
                    <a:gd name="connsiteX8" fmla="*/ 412816 w 1792945"/>
                    <a:gd name="connsiteY8" fmla="*/ 666248 h 3049567"/>
                    <a:gd name="connsiteX9" fmla="*/ 420168 w 1792945"/>
                    <a:gd name="connsiteY9" fmla="*/ 0 h 3049567"/>
                    <a:gd name="connsiteX0" fmla="*/ 420168 w 1792945"/>
                    <a:gd name="connsiteY0" fmla="*/ 0 h 3049567"/>
                    <a:gd name="connsiteX1" fmla="*/ 1792945 w 1792945"/>
                    <a:gd name="connsiteY1" fmla="*/ 0 h 3049567"/>
                    <a:gd name="connsiteX2" fmla="*/ 1792945 w 1792945"/>
                    <a:gd name="connsiteY2" fmla="*/ 3049567 h 3049567"/>
                    <a:gd name="connsiteX3" fmla="*/ 10264 w 1792945"/>
                    <a:gd name="connsiteY3" fmla="*/ 3042750 h 3049567"/>
                    <a:gd name="connsiteX4" fmla="*/ 0 w 1792945"/>
                    <a:gd name="connsiteY4" fmla="*/ 2155236 h 3049567"/>
                    <a:gd name="connsiteX5" fmla="*/ 184216 w 1792945"/>
                    <a:gd name="connsiteY5" fmla="*/ 1988421 h 3049567"/>
                    <a:gd name="connsiteX6" fmla="*/ 184216 w 1792945"/>
                    <a:gd name="connsiteY6" fmla="*/ 1141983 h 3049567"/>
                    <a:gd name="connsiteX7" fmla="*/ 66827 w 1792945"/>
                    <a:gd name="connsiteY7" fmla="*/ 999880 h 3049567"/>
                    <a:gd name="connsiteX8" fmla="*/ 412816 w 1792945"/>
                    <a:gd name="connsiteY8" fmla="*/ 666248 h 3049567"/>
                    <a:gd name="connsiteX9" fmla="*/ 420168 w 1792945"/>
                    <a:gd name="connsiteY9" fmla="*/ 0 h 3049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92945" h="3049567">
                      <a:moveTo>
                        <a:pt x="420168" y="0"/>
                      </a:moveTo>
                      <a:lnTo>
                        <a:pt x="1792945" y="0"/>
                      </a:lnTo>
                      <a:lnTo>
                        <a:pt x="1792945" y="3049567"/>
                      </a:lnTo>
                      <a:lnTo>
                        <a:pt x="10264" y="3042750"/>
                      </a:lnTo>
                      <a:cubicBezTo>
                        <a:pt x="6819" y="2870646"/>
                        <a:pt x="3445" y="2327340"/>
                        <a:pt x="0" y="2155236"/>
                      </a:cubicBezTo>
                      <a:cubicBezTo>
                        <a:pt x="9919" y="2095512"/>
                        <a:pt x="174297" y="2048145"/>
                        <a:pt x="184216" y="1988421"/>
                      </a:cubicBezTo>
                      <a:cubicBezTo>
                        <a:pt x="198443" y="1847348"/>
                        <a:pt x="203781" y="1306740"/>
                        <a:pt x="184216" y="1141983"/>
                      </a:cubicBezTo>
                      <a:cubicBezTo>
                        <a:pt x="152294" y="1076080"/>
                        <a:pt x="166710" y="1100794"/>
                        <a:pt x="66827" y="999880"/>
                      </a:cubicBezTo>
                      <a:cubicBezTo>
                        <a:pt x="234673" y="847481"/>
                        <a:pt x="279786" y="780379"/>
                        <a:pt x="412816" y="666248"/>
                      </a:cubicBezTo>
                      <a:cubicBezTo>
                        <a:pt x="415267" y="444165"/>
                        <a:pt x="417717" y="222083"/>
                        <a:pt x="420168" y="0"/>
                      </a:cubicBezTo>
                      <a:close/>
                    </a:path>
                  </a:pathLst>
                </a:custGeom>
                <a:solidFill>
                  <a:srgbClr val="CC0000">
                    <a:alpha val="4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7" name="Oval 54">
                  <a:extLst>
                    <a:ext uri="{FF2B5EF4-FFF2-40B4-BE49-F238E27FC236}">
                      <a16:creationId xmlns:a16="http://schemas.microsoft.com/office/drawing/2014/main" id="{DB5C1472-7D4C-7A40-BCF8-0238057D1631}"/>
                    </a:ext>
                  </a:extLst>
                </p:cNvPr>
                <p:cNvSpPr/>
                <p:nvPr/>
              </p:nvSpPr>
              <p:spPr>
                <a:xfrm>
                  <a:off x="4364985" y="4457240"/>
                  <a:ext cx="530543" cy="520163"/>
                </a:xfrm>
                <a:prstGeom prst="ellipse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8" name="Oval 74">
                  <a:extLst>
                    <a:ext uri="{FF2B5EF4-FFF2-40B4-BE49-F238E27FC236}">
                      <a16:creationId xmlns:a16="http://schemas.microsoft.com/office/drawing/2014/main" id="{DEE6DC2A-86B2-4C4E-A8E4-8FF679E90C06}"/>
                    </a:ext>
                  </a:extLst>
                </p:cNvPr>
                <p:cNvSpPr/>
                <p:nvPr/>
              </p:nvSpPr>
              <p:spPr>
                <a:xfrm>
                  <a:off x="3226345" y="3582428"/>
                  <a:ext cx="472554" cy="472554"/>
                </a:xfrm>
                <a:prstGeom prst="ellipse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9" name="Rettangolo 3">
                  <a:extLst>
                    <a:ext uri="{FF2B5EF4-FFF2-40B4-BE49-F238E27FC236}">
                      <a16:creationId xmlns:a16="http://schemas.microsoft.com/office/drawing/2014/main" id="{F9B0799F-8BD8-D248-B77E-7ECD878ED6DC}"/>
                    </a:ext>
                  </a:extLst>
                </p:cNvPr>
                <p:cNvSpPr/>
                <p:nvPr/>
              </p:nvSpPr>
              <p:spPr>
                <a:xfrm>
                  <a:off x="2159224" y="4159144"/>
                  <a:ext cx="593505" cy="504056"/>
                </a:xfrm>
                <a:prstGeom prst="rect">
                  <a:avLst/>
                </a:prstGeom>
                <a:solidFill>
                  <a:srgbClr val="00B050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900" b="1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/>
                    </a:rPr>
                    <a:t>ISOL1</a:t>
                  </a:r>
                </a:p>
              </p:txBody>
            </p:sp>
            <p:sp>
              <p:nvSpPr>
                <p:cNvPr id="30" name="Rettangolo 22">
                  <a:extLst>
                    <a:ext uri="{FF2B5EF4-FFF2-40B4-BE49-F238E27FC236}">
                      <a16:creationId xmlns:a16="http://schemas.microsoft.com/office/drawing/2014/main" id="{5FAF99DB-1E58-FF44-979F-8B6BB403FD9F}"/>
                    </a:ext>
                  </a:extLst>
                </p:cNvPr>
                <p:cNvSpPr/>
                <p:nvPr/>
              </p:nvSpPr>
              <p:spPr>
                <a:xfrm>
                  <a:off x="2177390" y="5311272"/>
                  <a:ext cx="593505" cy="504056"/>
                </a:xfrm>
                <a:prstGeom prst="rect">
                  <a:avLst/>
                </a:prstGeom>
                <a:solidFill>
                  <a:srgbClr val="00B050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900" b="1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/>
                    </a:rPr>
                    <a:t>ISOL2</a:t>
                  </a:r>
                </a:p>
              </p:txBody>
            </p:sp>
            <p:sp>
              <p:nvSpPr>
                <p:cNvPr id="31" name="Rettangolo 23">
                  <a:extLst>
                    <a:ext uri="{FF2B5EF4-FFF2-40B4-BE49-F238E27FC236}">
                      <a16:creationId xmlns:a16="http://schemas.microsoft.com/office/drawing/2014/main" id="{70B5D317-F246-5D40-82CE-AB9F0A2A38D0}"/>
                    </a:ext>
                  </a:extLst>
                </p:cNvPr>
                <p:cNvSpPr/>
                <p:nvPr/>
              </p:nvSpPr>
              <p:spPr>
                <a:xfrm>
                  <a:off x="2455976" y="4527006"/>
                  <a:ext cx="45719" cy="504056"/>
                </a:xfrm>
                <a:prstGeom prst="rect">
                  <a:avLst/>
                </a:prstGeom>
                <a:solidFill>
                  <a:srgbClr val="00B050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 sz="900" b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endParaRPr>
                </a:p>
              </p:txBody>
            </p:sp>
            <p:sp>
              <p:nvSpPr>
                <p:cNvPr id="32" name="Rettangolo 24">
                  <a:extLst>
                    <a:ext uri="{FF2B5EF4-FFF2-40B4-BE49-F238E27FC236}">
                      <a16:creationId xmlns:a16="http://schemas.microsoft.com/office/drawing/2014/main" id="{82AE2163-B89A-DE4C-89F4-ACF3122EA79D}"/>
                    </a:ext>
                  </a:extLst>
                </p:cNvPr>
                <p:cNvSpPr/>
                <p:nvPr/>
              </p:nvSpPr>
              <p:spPr>
                <a:xfrm rot="16200000">
                  <a:off x="2234583" y="4784357"/>
                  <a:ext cx="45719" cy="432047"/>
                </a:xfrm>
                <a:prstGeom prst="rect">
                  <a:avLst/>
                </a:prstGeom>
                <a:solidFill>
                  <a:srgbClr val="00B050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 sz="900" b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endParaRPr>
                </a:p>
              </p:txBody>
            </p:sp>
            <p:sp>
              <p:nvSpPr>
                <p:cNvPr id="33" name="Rettangolo 25">
                  <a:extLst>
                    <a:ext uri="{FF2B5EF4-FFF2-40B4-BE49-F238E27FC236}">
                      <a16:creationId xmlns:a16="http://schemas.microsoft.com/office/drawing/2014/main" id="{258E7FF0-A6A2-4541-A92C-40AADD306F52}"/>
                    </a:ext>
                  </a:extLst>
                </p:cNvPr>
                <p:cNvSpPr/>
                <p:nvPr/>
              </p:nvSpPr>
              <p:spPr>
                <a:xfrm>
                  <a:off x="2446832" y="4977403"/>
                  <a:ext cx="45719" cy="504056"/>
                </a:xfrm>
                <a:prstGeom prst="rect">
                  <a:avLst/>
                </a:prstGeom>
                <a:solidFill>
                  <a:srgbClr val="00B050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 sz="900" b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endParaRPr>
                </a:p>
              </p:txBody>
            </p:sp>
            <p:sp>
              <p:nvSpPr>
                <p:cNvPr id="34" name="Rettangolo 26">
                  <a:extLst>
                    <a:ext uri="{FF2B5EF4-FFF2-40B4-BE49-F238E27FC236}">
                      <a16:creationId xmlns:a16="http://schemas.microsoft.com/office/drawing/2014/main" id="{F2D40019-6E82-F84A-A9C3-3D9E386F61BC}"/>
                    </a:ext>
                  </a:extLst>
                </p:cNvPr>
                <p:cNvSpPr/>
                <p:nvPr/>
              </p:nvSpPr>
              <p:spPr>
                <a:xfrm>
                  <a:off x="1511152" y="4754024"/>
                  <a:ext cx="530266" cy="1709376"/>
                </a:xfrm>
                <a:prstGeom prst="rect">
                  <a:avLst/>
                </a:prstGeom>
                <a:solidFill>
                  <a:srgbClr val="00B050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1000" b="1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/>
                    </a:rPr>
                    <a:t>Low Energy area</a:t>
                  </a:r>
                  <a:endParaRPr lang="en-US" sz="900" b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endParaRPr>
                </a:p>
              </p:txBody>
            </p:sp>
            <p:sp>
              <p:nvSpPr>
                <p:cNvPr id="35" name="Rettangolo 27">
                  <a:extLst>
                    <a:ext uri="{FF2B5EF4-FFF2-40B4-BE49-F238E27FC236}">
                      <a16:creationId xmlns:a16="http://schemas.microsoft.com/office/drawing/2014/main" id="{BA8030E8-DD74-B84E-83C3-A25E18AA8AE2}"/>
                    </a:ext>
                  </a:extLst>
                </p:cNvPr>
                <p:cNvSpPr/>
                <p:nvPr/>
              </p:nvSpPr>
              <p:spPr>
                <a:xfrm>
                  <a:off x="1414271" y="3818705"/>
                  <a:ext cx="642999" cy="844495"/>
                </a:xfrm>
                <a:prstGeom prst="rect">
                  <a:avLst/>
                </a:prstGeom>
                <a:solidFill>
                  <a:srgbClr val="0070C0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900" b="1" dirty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/>
                    </a:rPr>
                    <a:t>HRMS</a:t>
                  </a:r>
                </a:p>
              </p:txBody>
            </p:sp>
          </p:grpSp>
          <p:pic>
            <p:nvPicPr>
              <p:cNvPr id="22" name="Picture 6">
                <a:extLst>
                  <a:ext uri="{FF2B5EF4-FFF2-40B4-BE49-F238E27FC236}">
                    <a16:creationId xmlns:a16="http://schemas.microsoft.com/office/drawing/2014/main" id="{003F59FF-8185-3A4B-A768-DC3D26809F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54" r="25996"/>
              <a:stretch/>
            </p:blipFill>
            <p:spPr bwMode="auto">
              <a:xfrm>
                <a:off x="427261" y="2612738"/>
                <a:ext cx="4997139" cy="2710715"/>
              </a:xfrm>
              <a:prstGeom prst="rect">
                <a:avLst/>
              </a:prstGeom>
              <a:solidFill>
                <a:srgbClr val="FFFFFF">
                  <a:alpha val="69804"/>
                </a:srgbClr>
              </a:solidFill>
              <a:ln>
                <a:noFill/>
              </a:ln>
            </p:spPr>
          </p:pic>
        </p:grpSp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88A116B7-43EE-3947-AA80-3486B88C54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9829" y="2292893"/>
              <a:ext cx="2840511" cy="2864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CasellaDiTesto 23">
              <a:extLst>
                <a:ext uri="{FF2B5EF4-FFF2-40B4-BE49-F238E27FC236}">
                  <a16:creationId xmlns:a16="http://schemas.microsoft.com/office/drawing/2014/main" id="{65187719-21EA-DE4D-9646-DEB9C4BC790F}"/>
                </a:ext>
              </a:extLst>
            </p:cNvPr>
            <p:cNvSpPr txBox="1"/>
            <p:nvPr/>
          </p:nvSpPr>
          <p:spPr>
            <a:xfrm>
              <a:off x="7604892" y="1064848"/>
              <a:ext cx="2113977" cy="627305"/>
            </a:xfrm>
            <a:prstGeom prst="rect">
              <a:avLst/>
            </a:prstGeom>
            <a:solidFill>
              <a:srgbClr val="FFE28A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it-IT" sz="1200" dirty="0" err="1">
                  <a:solidFill>
                    <a:prstClr val="black"/>
                  </a:solidFill>
                  <a:latin typeface="Calibri" panose="020F0502020204030204"/>
                </a:rPr>
                <a:t>Neutron</a:t>
              </a:r>
              <a:r>
                <a:rPr lang="it-IT" sz="1200" dirty="0">
                  <a:solidFill>
                    <a:prstClr val="black"/>
                  </a:solidFill>
                  <a:latin typeface="Calibri" panose="020F0502020204030204"/>
                </a:rPr>
                <a:t> production area  (NEPIR)</a:t>
              </a:r>
            </a:p>
          </p:txBody>
        </p:sp>
        <p:sp>
          <p:nvSpPr>
            <p:cNvPr id="12" name="Rettangolo 27">
              <a:extLst>
                <a:ext uri="{FF2B5EF4-FFF2-40B4-BE49-F238E27FC236}">
                  <a16:creationId xmlns:a16="http://schemas.microsoft.com/office/drawing/2014/main" id="{9C2A2690-7F7F-0C4F-A451-F1995C336E2C}"/>
                </a:ext>
              </a:extLst>
            </p:cNvPr>
            <p:cNvSpPr/>
            <p:nvPr/>
          </p:nvSpPr>
          <p:spPr>
            <a:xfrm>
              <a:off x="4605825" y="2414821"/>
              <a:ext cx="2439017" cy="544702"/>
            </a:xfrm>
            <a:prstGeom prst="rect">
              <a:avLst/>
            </a:prstGeom>
            <a:solidFill>
              <a:srgbClr val="0070C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1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RIB transfer and selection</a:t>
              </a:r>
              <a:endParaRPr lang="en-US" sz="10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endParaRPr>
            </a:p>
          </p:txBody>
        </p:sp>
        <p:sp>
          <p:nvSpPr>
            <p:cNvPr id="14" name="Rettangolo 28">
              <a:extLst>
                <a:ext uri="{FF2B5EF4-FFF2-40B4-BE49-F238E27FC236}">
                  <a16:creationId xmlns:a16="http://schemas.microsoft.com/office/drawing/2014/main" id="{E98C91C3-E685-E54F-ADC1-031780357B6C}"/>
                </a:ext>
              </a:extLst>
            </p:cNvPr>
            <p:cNvSpPr/>
            <p:nvPr/>
          </p:nvSpPr>
          <p:spPr>
            <a:xfrm>
              <a:off x="1657876" y="1916832"/>
              <a:ext cx="2947949" cy="1224136"/>
            </a:xfrm>
            <a:prstGeom prst="rect">
              <a:avLst/>
            </a:prstGeom>
            <a:solidFill>
              <a:srgbClr val="FF0000">
                <a:alpha val="55000"/>
              </a:srgbClr>
            </a:solidFill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t-IT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Rettangolo 31">
              <a:extLst>
                <a:ext uri="{FF2B5EF4-FFF2-40B4-BE49-F238E27FC236}">
                  <a16:creationId xmlns:a16="http://schemas.microsoft.com/office/drawing/2014/main" id="{18A59F1E-F788-2A4E-A031-C6080BCAA050}"/>
                </a:ext>
              </a:extLst>
            </p:cNvPr>
            <p:cNvSpPr/>
            <p:nvPr/>
          </p:nvSpPr>
          <p:spPr>
            <a:xfrm>
              <a:off x="1572492" y="1844824"/>
              <a:ext cx="3155357" cy="3096344"/>
            </a:xfrm>
            <a:prstGeom prst="rect">
              <a:avLst/>
            </a:prstGeom>
            <a:noFill/>
            <a:ln w="34925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CasellaDiTesto 32">
              <a:extLst>
                <a:ext uri="{FF2B5EF4-FFF2-40B4-BE49-F238E27FC236}">
                  <a16:creationId xmlns:a16="http://schemas.microsoft.com/office/drawing/2014/main" id="{A5F3295C-C1CC-344D-A040-FBAD6B1F0E74}"/>
                </a:ext>
              </a:extLst>
            </p:cNvPr>
            <p:cNvSpPr txBox="1"/>
            <p:nvPr/>
          </p:nvSpPr>
          <p:spPr>
            <a:xfrm>
              <a:off x="1611588" y="1403484"/>
              <a:ext cx="29487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>
                  <a:solidFill>
                    <a:srgbClr val="C00000"/>
                  </a:solidFill>
                </a:rPr>
                <a:t>STABLE BEAM FACILITY</a:t>
              </a:r>
            </a:p>
          </p:txBody>
        </p:sp>
        <p:cxnSp>
          <p:nvCxnSpPr>
            <p:cNvPr id="17" name="Connettore diritto 34">
              <a:extLst>
                <a:ext uri="{FF2B5EF4-FFF2-40B4-BE49-F238E27FC236}">
                  <a16:creationId xmlns:a16="http://schemas.microsoft.com/office/drawing/2014/main" id="{28FE2778-43A6-9240-AF9D-9C7010EC2C97}"/>
                </a:ext>
              </a:extLst>
            </p:cNvPr>
            <p:cNvCxnSpPr/>
            <p:nvPr/>
          </p:nvCxnSpPr>
          <p:spPr>
            <a:xfrm flipV="1">
              <a:off x="1689092" y="1726038"/>
              <a:ext cx="2850351" cy="1309"/>
            </a:xfrm>
            <a:prstGeom prst="line">
              <a:avLst/>
            </a:prstGeom>
            <a:ln w="19050">
              <a:solidFill>
                <a:srgbClr val="C0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onnettore 18">
              <a:extLst>
                <a:ext uri="{FF2B5EF4-FFF2-40B4-BE49-F238E27FC236}">
                  <a16:creationId xmlns:a16="http://schemas.microsoft.com/office/drawing/2014/main" id="{728A9685-F163-114E-B078-BB6E0440B075}"/>
                </a:ext>
              </a:extLst>
            </p:cNvPr>
            <p:cNvSpPr/>
            <p:nvPr/>
          </p:nvSpPr>
          <p:spPr>
            <a:xfrm>
              <a:off x="8517582" y="2958833"/>
              <a:ext cx="133988" cy="118267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Connettore 29">
              <a:extLst>
                <a:ext uri="{FF2B5EF4-FFF2-40B4-BE49-F238E27FC236}">
                  <a16:creationId xmlns:a16="http://schemas.microsoft.com/office/drawing/2014/main" id="{B973A6D4-B919-2E4C-BD09-285ED8023366}"/>
                </a:ext>
              </a:extLst>
            </p:cNvPr>
            <p:cNvSpPr/>
            <p:nvPr/>
          </p:nvSpPr>
          <p:spPr>
            <a:xfrm>
              <a:off x="7788364" y="2653085"/>
              <a:ext cx="107028" cy="124881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Connettore 38">
              <a:extLst>
                <a:ext uri="{FF2B5EF4-FFF2-40B4-BE49-F238E27FC236}">
                  <a16:creationId xmlns:a16="http://schemas.microsoft.com/office/drawing/2014/main" id="{43F97FC4-163D-EE42-8EE3-59D773EFF9DD}"/>
                </a:ext>
              </a:extLst>
            </p:cNvPr>
            <p:cNvSpPr/>
            <p:nvPr/>
          </p:nvSpPr>
          <p:spPr>
            <a:xfrm>
              <a:off x="8544272" y="2950694"/>
              <a:ext cx="133988" cy="118267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36" name="Рисунок 50" descr="Зображення, що містить у приміщенні, захаращений, кілька&#10;&#10;Автоматично згенерований опис">
            <a:extLst>
              <a:ext uri="{FF2B5EF4-FFF2-40B4-BE49-F238E27FC236}">
                <a16:creationId xmlns:a16="http://schemas.microsoft.com/office/drawing/2014/main" id="{9DA60FA6-02A0-C641-8789-E64AC9D4CB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91" y="4818584"/>
            <a:ext cx="2551211" cy="19132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7" name="Picture 2" descr="10-Image6">
            <a:extLst>
              <a:ext uri="{FF2B5EF4-FFF2-40B4-BE49-F238E27FC236}">
                <a16:creationId xmlns:a16="http://schemas.microsoft.com/office/drawing/2014/main" id="{77F95668-096A-7947-ABC9-7F84AFB9E8A5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582"/>
          <a:stretch/>
        </p:blipFill>
        <p:spPr bwMode="auto">
          <a:xfrm>
            <a:off x="2976993" y="4837268"/>
            <a:ext cx="2073534" cy="19166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Immagine 19" descr="Immagine che contiene interni, cucina, organo, acciaio&#10;&#10;Descrizione generata automaticamente">
            <a:extLst>
              <a:ext uri="{FF2B5EF4-FFF2-40B4-BE49-F238E27FC236}">
                <a16:creationId xmlns:a16="http://schemas.microsoft.com/office/drawing/2014/main" id="{2940E3EE-DF85-DD45-992A-834BF8CD8A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324" y="4882529"/>
            <a:ext cx="1173388" cy="1919290"/>
          </a:xfrm>
          <a:prstGeom prst="rect">
            <a:avLst/>
          </a:prstGeom>
        </p:spPr>
      </p:pic>
      <p:pic>
        <p:nvPicPr>
          <p:cNvPr id="40" name="Picture 2" descr="https://pp.userapi.com/c848520/v848520956/1886db/1pP6RXWVmvY.jpg">
            <a:extLst>
              <a:ext uri="{FF2B5EF4-FFF2-40B4-BE49-F238E27FC236}">
                <a16:creationId xmlns:a16="http://schemas.microsoft.com/office/drawing/2014/main" id="{AA732B86-8ED5-B14A-B6DF-D90A04870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5" b="4594"/>
          <a:stretch>
            <a:fillRect/>
          </a:stretch>
        </p:blipFill>
        <p:spPr bwMode="auto">
          <a:xfrm>
            <a:off x="6816313" y="4471588"/>
            <a:ext cx="2144389" cy="2099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6C120F-9377-234E-82B8-C3E6825279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50504" y="4388540"/>
            <a:ext cx="2611401" cy="201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00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731930-D666-6E4A-8FB8-61DA1DFB4E7D}"/>
              </a:ext>
            </a:extLst>
          </p:cNvPr>
          <p:cNvSpPr txBox="1"/>
          <p:nvPr/>
        </p:nvSpPr>
        <p:spPr>
          <a:xfrm>
            <a:off x="1070354" y="6550223"/>
            <a:ext cx="11032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TTC2022 - WG2 Summary - Low-Beta Machine Commissioning and Operational Experience -  B. </a:t>
            </a:r>
            <a:r>
              <a:rPr lang="en-US" sz="1400" dirty="0" err="1"/>
              <a:t>Laxdal</a:t>
            </a:r>
            <a:r>
              <a:rPr lang="en-US" sz="1400" dirty="0"/>
              <a:t>, K. Masuda, Z. Yao, J. A. Rodriguez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C496-74CD-BD4A-88D5-6D60B13EA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742" y="2096400"/>
            <a:ext cx="12000570" cy="445382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/>
              <a:t> Session 3: SRF ancillary equipment. Issues and operational experience</a:t>
            </a:r>
          </a:p>
          <a:p>
            <a:pPr marL="0" indent="0">
              <a:buNone/>
            </a:pPr>
            <a:endParaRPr lang="en-US" sz="2000" dirty="0"/>
          </a:p>
          <a:p>
            <a:pPr lvl="1">
              <a:buFont typeface="Wingdings" pitchFamily="2" charset="2"/>
              <a:buChar char="§"/>
            </a:pPr>
            <a:r>
              <a:rPr lang="en-US" sz="2000" dirty="0"/>
              <a:t>SRF Test Results and Current Status of the Low Energy SC </a:t>
            </a:r>
            <a:r>
              <a:rPr lang="en-US" sz="2000" dirty="0" err="1"/>
              <a:t>Linac</a:t>
            </a:r>
            <a:r>
              <a:rPr lang="en-US" sz="2000" dirty="0"/>
              <a:t> for RAON</a:t>
            </a:r>
            <a:br>
              <a:rPr lang="en-US" sz="2000" dirty="0"/>
            </a:br>
            <a:r>
              <a:rPr lang="en-US" sz="2000" dirty="0"/>
              <a:t>by </a:t>
            </a:r>
            <a:r>
              <a:rPr lang="en-US" sz="2000" dirty="0" err="1"/>
              <a:t>Hyunik</a:t>
            </a:r>
            <a:r>
              <a:rPr lang="en-US" sz="2000" dirty="0"/>
              <a:t> Kim</a:t>
            </a:r>
          </a:p>
          <a:p>
            <a:pPr lvl="1">
              <a:buFont typeface="Wingdings" pitchFamily="2" charset="2"/>
              <a:buChar char="§"/>
            </a:pPr>
            <a:endParaRPr lang="en-US" sz="2000" dirty="0"/>
          </a:p>
          <a:p>
            <a:pPr lvl="1">
              <a:buFont typeface="Wingdings" pitchFamily="2" charset="2"/>
              <a:buChar char="§"/>
            </a:pPr>
            <a:r>
              <a:rPr lang="en-US" sz="2000" dirty="0"/>
              <a:t>Present status of RIKEN power coupler</a:t>
            </a:r>
            <a:br>
              <a:rPr lang="en-US" sz="2000" dirty="0"/>
            </a:br>
            <a:r>
              <a:rPr lang="en-US" sz="2000" dirty="0"/>
              <a:t>by </a:t>
            </a:r>
            <a:r>
              <a:rPr lang="en-US" sz="2000" dirty="0" err="1"/>
              <a:t>Kazutaka</a:t>
            </a:r>
            <a:r>
              <a:rPr lang="en-US" sz="2000" dirty="0"/>
              <a:t> </a:t>
            </a:r>
            <a:r>
              <a:rPr lang="en-US" sz="2000" dirty="0" err="1"/>
              <a:t>Ozeki</a:t>
            </a:r>
            <a:endParaRPr lang="en-US" sz="2000" dirty="0"/>
          </a:p>
          <a:p>
            <a:pPr lvl="1">
              <a:buFont typeface="Wingdings" pitchFamily="2" charset="2"/>
              <a:buChar char="§"/>
            </a:pPr>
            <a:endParaRPr lang="en-US" sz="2000" dirty="0"/>
          </a:p>
          <a:p>
            <a:pPr lvl="1">
              <a:buFont typeface="Wingdings" pitchFamily="2" charset="2"/>
              <a:buChar char="§"/>
            </a:pPr>
            <a:r>
              <a:rPr lang="en-US" sz="2000" dirty="0"/>
              <a:t>Experience with resonance control with slow tuners in low-beta CW </a:t>
            </a:r>
            <a:r>
              <a:rPr lang="en-US" sz="2000" dirty="0" err="1"/>
              <a:t>linac</a:t>
            </a:r>
            <a:br>
              <a:rPr lang="en-US" sz="2000" dirty="0"/>
            </a:br>
            <a:r>
              <a:rPr lang="en-US" sz="2000" dirty="0"/>
              <a:t>by Sang-</a:t>
            </a:r>
            <a:r>
              <a:rPr lang="en-US" sz="2000" dirty="0" err="1"/>
              <a:t>hoon</a:t>
            </a:r>
            <a:r>
              <a:rPr lang="en-US" sz="2000" dirty="0"/>
              <a:t> Kim</a:t>
            </a:r>
          </a:p>
          <a:p>
            <a:pPr lvl="1">
              <a:buFont typeface="Wingdings" pitchFamily="2" charset="2"/>
              <a:buChar char="§"/>
            </a:pPr>
            <a:endParaRPr lang="en-US" sz="20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15CBFE0-C659-5B42-AA0A-6D574B4EC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WG2 - Low-Beta Machine Commissioning and Operational Experience</a:t>
            </a:r>
          </a:p>
        </p:txBody>
      </p:sp>
    </p:spTree>
    <p:extLst>
      <p:ext uri="{BB962C8B-B14F-4D97-AF65-F5344CB8AC3E}">
        <p14:creationId xmlns:p14="http://schemas.microsoft.com/office/powerpoint/2010/main" val="3427991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98EE6-6717-DE49-9FAF-58A13BBB5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23" y="208345"/>
            <a:ext cx="12022289" cy="833378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800" b="1" dirty="0"/>
              <a:t>SRF Test Results and Current Status of the Low Energy SC </a:t>
            </a:r>
            <a:r>
              <a:rPr lang="en-US" sz="2800" b="1" dirty="0" err="1"/>
              <a:t>Linac</a:t>
            </a:r>
            <a:r>
              <a:rPr lang="en-US" sz="2800" b="1" dirty="0"/>
              <a:t> for RAON</a:t>
            </a:r>
            <a:br>
              <a:rPr lang="en-US" sz="2800" dirty="0"/>
            </a:br>
            <a:r>
              <a:rPr lang="en-US" sz="2400" dirty="0"/>
              <a:t>by </a:t>
            </a:r>
            <a:r>
              <a:rPr lang="en-US" sz="2400" dirty="0" err="1"/>
              <a:t>Hyunik</a:t>
            </a:r>
            <a:r>
              <a:rPr lang="en-US" sz="2400" dirty="0"/>
              <a:t> Kim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731930-D666-6E4A-8FB8-61DA1DFB4E7D}"/>
              </a:ext>
            </a:extLst>
          </p:cNvPr>
          <p:cNvSpPr txBox="1"/>
          <p:nvPr/>
        </p:nvSpPr>
        <p:spPr>
          <a:xfrm>
            <a:off x="1070354" y="6550223"/>
            <a:ext cx="11032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TTC2022 - WG2 Summary - Low-Beta Machine Commissioning and Operational Experience -  B. </a:t>
            </a:r>
            <a:r>
              <a:rPr lang="en-US" sz="1400" dirty="0" err="1"/>
              <a:t>Laxdal</a:t>
            </a:r>
            <a:r>
              <a:rPr lang="en-US" sz="1400" dirty="0"/>
              <a:t>, K. Masuda, Z. Yao, J. A. Rodriguez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FB5B17-AB82-B74E-AF5E-354EA9470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173" y="976494"/>
            <a:ext cx="5205535" cy="329050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C496-74CD-BD4A-88D5-6D60B13EA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189" y="1067303"/>
            <a:ext cx="6908716" cy="5392111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/>
              <a:t>Status: Installation completed 2021, cool-down started Sept. 2022, RF conditioning in progress  for 6 QWR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Results of the vertical tests</a:t>
            </a:r>
          </a:p>
          <a:p>
            <a:pPr>
              <a:buFont typeface="Wingdings" pitchFamily="2" charset="2"/>
              <a:buChar char="Ø"/>
            </a:pPr>
            <a:endParaRPr lang="en-US" sz="2000" dirty="0"/>
          </a:p>
          <a:p>
            <a:pPr>
              <a:buFont typeface="Wingdings" pitchFamily="2" charset="2"/>
              <a:buChar char="Ø"/>
            </a:pPr>
            <a:endParaRPr lang="en-US" sz="2000" dirty="0"/>
          </a:p>
          <a:p>
            <a:pPr>
              <a:buFont typeface="Wingdings" pitchFamily="2" charset="2"/>
              <a:buChar char="Ø"/>
            </a:pPr>
            <a:endParaRPr lang="en-US" sz="2000" dirty="0"/>
          </a:p>
          <a:p>
            <a:pPr>
              <a:buFont typeface="Wingdings" pitchFamily="2" charset="2"/>
              <a:buChar char="Ø"/>
            </a:pPr>
            <a:endParaRPr lang="en-US" sz="2000" dirty="0"/>
          </a:p>
          <a:p>
            <a:pPr>
              <a:buFont typeface="Wingdings" pitchFamily="2" charset="2"/>
              <a:buChar char="Ø"/>
            </a:pPr>
            <a:endParaRPr lang="en-US" sz="2000" dirty="0"/>
          </a:p>
          <a:p>
            <a:pPr>
              <a:buFont typeface="Wingdings" pitchFamily="2" charset="2"/>
              <a:buChar char="Ø"/>
            </a:pPr>
            <a:endParaRPr lang="en-US" sz="2000" dirty="0"/>
          </a:p>
          <a:p>
            <a:pPr>
              <a:buFont typeface="Wingdings" pitchFamily="2" charset="2"/>
              <a:buChar char="Ø"/>
            </a:pPr>
            <a:endParaRPr lang="en-US" sz="2000" dirty="0"/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Horizontal test procedure and results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Thermal load (specifications vs. measured)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Frequency shift vs. </a:t>
            </a:r>
            <a:r>
              <a:rPr lang="en-US" sz="1600" dirty="0" err="1"/>
              <a:t>LHe</a:t>
            </a:r>
            <a:r>
              <a:rPr lang="en-US" sz="1600" dirty="0"/>
              <a:t> pressure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 err="1"/>
              <a:t>Microphonics</a:t>
            </a:r>
            <a:r>
              <a:rPr lang="en-US" sz="1600" dirty="0"/>
              <a:t> measurements and mitigation (e.g. reduction in </a:t>
            </a:r>
            <a:br>
              <a:rPr lang="en-US" sz="1600" dirty="0"/>
            </a:br>
            <a:r>
              <a:rPr lang="en-US" sz="1600" dirty="0"/>
              <a:t>flow rate from </a:t>
            </a:r>
            <a:r>
              <a:rPr lang="en-US" sz="1600" dirty="0" err="1"/>
              <a:t>cryoplant</a:t>
            </a:r>
            <a:r>
              <a:rPr lang="en-US" sz="1600" dirty="0"/>
              <a:t>, closing of bypass  line…)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CC1E70-4146-4B42-8C25-0DD4B07C3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31" y="2161629"/>
            <a:ext cx="5551854" cy="23622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4CF5DD-2E80-F94D-95B0-241C360B5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2185" y="4694499"/>
            <a:ext cx="5650523" cy="179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35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98EE6-6717-DE49-9FAF-58A13BBB5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23" y="208345"/>
            <a:ext cx="12022289" cy="833378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800" b="1" dirty="0"/>
              <a:t>Present status of RIKEN power coupler</a:t>
            </a:r>
            <a:br>
              <a:rPr lang="en-US" sz="2800" dirty="0"/>
            </a:br>
            <a:r>
              <a:rPr lang="en-US" sz="2400" dirty="0"/>
              <a:t>by </a:t>
            </a:r>
            <a:r>
              <a:rPr lang="en-US" sz="2400" dirty="0" err="1"/>
              <a:t>Kazutaka</a:t>
            </a:r>
            <a:r>
              <a:rPr lang="en-US" sz="2400" dirty="0"/>
              <a:t> </a:t>
            </a:r>
            <a:r>
              <a:rPr lang="en-US" sz="2400" dirty="0" err="1"/>
              <a:t>Ozeki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731930-D666-6E4A-8FB8-61DA1DFB4E7D}"/>
              </a:ext>
            </a:extLst>
          </p:cNvPr>
          <p:cNvSpPr txBox="1"/>
          <p:nvPr/>
        </p:nvSpPr>
        <p:spPr>
          <a:xfrm>
            <a:off x="1070354" y="6550223"/>
            <a:ext cx="11032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TTC2022 - WG2 Summary - Low-Beta Machine Commissioning and Operational Experience -  B. </a:t>
            </a:r>
            <a:r>
              <a:rPr lang="en-US" sz="1400" dirty="0" err="1"/>
              <a:t>Laxdal</a:t>
            </a:r>
            <a:r>
              <a:rPr lang="en-US" sz="1400" dirty="0"/>
              <a:t>, K. Masuda, Z. Yao, J. A. Rodriguez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C496-74CD-BD4A-88D5-6D60B13EA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188" y="1067304"/>
            <a:ext cx="7094163" cy="445382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/>
              <a:t>Overview of the RIKEN Superconducting Heavy Linear Accelerator (SRILAC)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Vacuum leaks in two of the FPC windows in 2019-20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Condensation on the vacuum window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Corrosion of metallization of the alumina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Degradation of the brazing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Four newly designed FPCs delivered and being processed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Preparation for replacement of FPCs are now under progress.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Difficult to move cryomodules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On-site replacement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Clean environment under CM being prepared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5B7E36-BB54-AD4C-8BAC-31E09712E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552" y="248679"/>
            <a:ext cx="4922224" cy="31815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82F76E-9C62-AA4C-ADBC-C577C234E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034" y="3511907"/>
            <a:ext cx="1536447" cy="29419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B09A3A-E74E-0344-A266-984A459701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2615" y="3415538"/>
            <a:ext cx="1725609" cy="29714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9058D7-C23C-D543-A409-14AB704CD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0486" y="3799900"/>
            <a:ext cx="2042715" cy="27503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EA1A88-0FF4-924A-A834-760A1CF28B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6526" y="4736507"/>
            <a:ext cx="1880110" cy="189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153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98EE6-6717-DE49-9FAF-58A13BBB5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23" y="208345"/>
            <a:ext cx="12022289" cy="833378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800" b="1" dirty="0"/>
              <a:t>Experience with resonance control with slow tuners in low-beta CW </a:t>
            </a:r>
            <a:r>
              <a:rPr lang="en-US" sz="2800" b="1" dirty="0" err="1"/>
              <a:t>linac</a:t>
            </a:r>
            <a:br>
              <a:rPr lang="en-US" sz="2800" dirty="0"/>
            </a:br>
            <a:r>
              <a:rPr lang="en-US" sz="2400" dirty="0"/>
              <a:t>by Sang-</a:t>
            </a:r>
            <a:r>
              <a:rPr lang="en-US" sz="2400" dirty="0" err="1"/>
              <a:t>hoon</a:t>
            </a:r>
            <a:r>
              <a:rPr lang="en-US" sz="2400" dirty="0"/>
              <a:t> Kim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731930-D666-6E4A-8FB8-61DA1DFB4E7D}"/>
              </a:ext>
            </a:extLst>
          </p:cNvPr>
          <p:cNvSpPr txBox="1"/>
          <p:nvPr/>
        </p:nvSpPr>
        <p:spPr>
          <a:xfrm>
            <a:off x="1070354" y="6550223"/>
            <a:ext cx="11032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TTC2022 - WG2 Summary - Low-Beta Machine Commissioning and Operational Experience -  B. </a:t>
            </a:r>
            <a:r>
              <a:rPr lang="en-US" sz="1400" dirty="0" err="1"/>
              <a:t>Laxdal</a:t>
            </a:r>
            <a:r>
              <a:rPr lang="en-US" sz="1400" dirty="0"/>
              <a:t>, K. Masuda, Z. Yao, J. A. Rodriguez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C496-74CD-BD4A-88D5-6D60B13EA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189" y="1067304"/>
            <a:ext cx="5860332" cy="445382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/>
              <a:t>Overview of the </a:t>
            </a:r>
            <a:r>
              <a:rPr lang="en-US" sz="2000" dirty="0" err="1"/>
              <a:t>Linac</a:t>
            </a:r>
            <a:r>
              <a:rPr lang="en-US" sz="2000" dirty="0"/>
              <a:t> SRF cavity and tuners</a:t>
            </a:r>
          </a:p>
          <a:p>
            <a:pPr marL="0" indent="0">
              <a:buNone/>
            </a:pPr>
            <a:r>
              <a:rPr lang="en-US" sz="2000" dirty="0"/>
              <a:t>For the QWRs: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Cavity detuning sudden jump due to an issue with the stepper motor of the tuner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Higher torque motor temporarily solves the problem 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But, the motor needs replacement after one or two years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New type of stepper motor with gearbox that doesn’t require holding current installed in July 2022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No large jump  since installation </a:t>
            </a:r>
          </a:p>
          <a:p>
            <a:pPr marL="0" indent="0">
              <a:buNone/>
            </a:pPr>
            <a:r>
              <a:rPr lang="en-US" sz="2000" dirty="0"/>
              <a:t>For the HWRs: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Pneumatic tuner is being used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Performed well and reached its</a:t>
            </a:r>
            <a:br>
              <a:rPr lang="en-US" sz="2000" dirty="0"/>
            </a:br>
            <a:r>
              <a:rPr lang="en-US" sz="2000" dirty="0"/>
              <a:t>design goals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59C2C8-1CAD-8140-BD98-5D11DA023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521" y="1067304"/>
            <a:ext cx="5678109" cy="31629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F60C33-9F76-0D4D-A7AF-37CF1ACC9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554" y="4230277"/>
            <a:ext cx="2126075" cy="25646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9D17F0-2011-DC4B-AB68-A306CA9F1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833" y="4351202"/>
            <a:ext cx="2993629" cy="23398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D3B876-1956-594C-8B19-0CDFC2B727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9877" y="4360589"/>
            <a:ext cx="2232290" cy="232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40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731930-D666-6E4A-8FB8-61DA1DFB4E7D}"/>
              </a:ext>
            </a:extLst>
          </p:cNvPr>
          <p:cNvSpPr txBox="1"/>
          <p:nvPr/>
        </p:nvSpPr>
        <p:spPr>
          <a:xfrm>
            <a:off x="1070354" y="6550223"/>
            <a:ext cx="11032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TTC2022 - WG2 Summary - Low-Beta Machine Commissioning and Operational Experience -  B. </a:t>
            </a:r>
            <a:r>
              <a:rPr lang="en-US" sz="1400" dirty="0" err="1"/>
              <a:t>Laxdal</a:t>
            </a:r>
            <a:r>
              <a:rPr lang="en-US" sz="1400" dirty="0"/>
              <a:t>, K. Masuda, Z. Yao, J. A. Rodriguez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C496-74CD-BD4A-88D5-6D60B13EA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742" y="2096400"/>
            <a:ext cx="12000570" cy="445382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/>
              <a:t> Session 4: Other issues – solenoids… </a:t>
            </a:r>
          </a:p>
          <a:p>
            <a:pPr marL="0" indent="0">
              <a:buNone/>
            </a:pPr>
            <a:endParaRPr lang="en-US" sz="2000" dirty="0"/>
          </a:p>
          <a:p>
            <a:pPr lvl="1">
              <a:buFont typeface="Wingdings" pitchFamily="2" charset="2"/>
              <a:buChar char="§"/>
            </a:pPr>
            <a:r>
              <a:rPr lang="en-US" sz="2000" dirty="0"/>
              <a:t>Test results of electro-polishing for quarter-wave resonators (at the Tokai Tandem Accelerator)</a:t>
            </a:r>
            <a:br>
              <a:rPr lang="en-US" sz="2000" dirty="0"/>
            </a:br>
            <a:r>
              <a:rPr lang="en-US" sz="2000" dirty="0"/>
              <a:t>by Keisuke </a:t>
            </a:r>
            <a:r>
              <a:rPr lang="en-US" sz="2000" dirty="0" err="1"/>
              <a:t>Nii</a:t>
            </a:r>
            <a:endParaRPr lang="en-US" sz="2000" dirty="0"/>
          </a:p>
          <a:p>
            <a:pPr lvl="1">
              <a:buFont typeface="Wingdings" pitchFamily="2" charset="2"/>
              <a:buChar char="§"/>
            </a:pPr>
            <a:endParaRPr lang="en-US" sz="2000" dirty="0"/>
          </a:p>
          <a:p>
            <a:pPr lvl="1">
              <a:buFont typeface="Wingdings" pitchFamily="2" charset="2"/>
              <a:buChar char="§"/>
            </a:pPr>
            <a:r>
              <a:rPr lang="en-US" sz="2000" dirty="0"/>
              <a:t>Fabrication Status of the Prototype Spoke Cavity for the JAEA‐ADS </a:t>
            </a:r>
            <a:r>
              <a:rPr lang="en-US" sz="2000" dirty="0" err="1"/>
              <a:t>Linac</a:t>
            </a:r>
            <a:br>
              <a:rPr lang="en-US" sz="2000" dirty="0"/>
            </a:br>
            <a:r>
              <a:rPr lang="en-US" sz="2000" dirty="0"/>
              <a:t>by Jun Tamura</a:t>
            </a:r>
          </a:p>
          <a:p>
            <a:pPr lvl="1">
              <a:buFont typeface="Wingdings" pitchFamily="2" charset="2"/>
              <a:buChar char="§"/>
            </a:pPr>
            <a:endParaRPr lang="en-US" sz="2000" dirty="0"/>
          </a:p>
          <a:p>
            <a:pPr lvl="1">
              <a:buFont typeface="Wingdings" pitchFamily="2" charset="2"/>
              <a:buChar char="§"/>
            </a:pPr>
            <a:r>
              <a:rPr lang="en-US" sz="2000" dirty="0" err="1"/>
              <a:t>LIPAc</a:t>
            </a:r>
            <a:r>
              <a:rPr lang="en-US" sz="2000" dirty="0"/>
              <a:t> cryomodule assembly progress and lessons learnt</a:t>
            </a:r>
            <a:br>
              <a:rPr lang="en-US" sz="2000" dirty="0"/>
            </a:br>
            <a:r>
              <a:rPr lang="en-US" sz="2000" dirty="0"/>
              <a:t>by </a:t>
            </a:r>
            <a:r>
              <a:rPr lang="en-US" sz="2000" dirty="0" err="1"/>
              <a:t>Janic</a:t>
            </a:r>
            <a:r>
              <a:rPr lang="en-US" sz="2000" dirty="0"/>
              <a:t> </a:t>
            </a:r>
            <a:r>
              <a:rPr lang="en-US" sz="2000" dirty="0" err="1"/>
              <a:t>Chambrillon</a:t>
            </a:r>
            <a:endParaRPr lang="en-US" sz="2000" dirty="0"/>
          </a:p>
          <a:p>
            <a:pPr lvl="1">
              <a:buFont typeface="Wingdings" pitchFamily="2" charset="2"/>
              <a:buChar char="§"/>
            </a:pPr>
            <a:endParaRPr lang="en-US" sz="2000" dirty="0"/>
          </a:p>
          <a:p>
            <a:pPr lvl="1">
              <a:buFont typeface="Wingdings" pitchFamily="2" charset="2"/>
              <a:buChar char="§"/>
            </a:pPr>
            <a:r>
              <a:rPr lang="en-US" sz="2000" dirty="0"/>
              <a:t>Lessons learned during the HPR of the superconducting solenoids of the </a:t>
            </a:r>
            <a:r>
              <a:rPr lang="en-US" sz="2000" dirty="0" err="1"/>
              <a:t>LIPAc</a:t>
            </a:r>
            <a:r>
              <a:rPr lang="en-US" sz="2000" dirty="0"/>
              <a:t> </a:t>
            </a:r>
            <a:r>
              <a:rPr lang="en-US" sz="2000" dirty="0" err="1"/>
              <a:t>linac</a:t>
            </a:r>
            <a:br>
              <a:rPr lang="en-US" sz="2000" dirty="0"/>
            </a:br>
            <a:r>
              <a:rPr lang="en-US" sz="2000" dirty="0"/>
              <a:t>by Takashi </a:t>
            </a:r>
            <a:r>
              <a:rPr lang="en-US" sz="2000" dirty="0" err="1"/>
              <a:t>Ebisawa</a:t>
            </a:r>
            <a:endParaRPr lang="en-US" sz="2000" dirty="0"/>
          </a:p>
          <a:p>
            <a:pPr lvl="1">
              <a:buFont typeface="Wingdings" pitchFamily="2" charset="2"/>
              <a:buChar char="§"/>
            </a:pPr>
            <a:endParaRPr lang="en-US" sz="20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15CBFE0-C659-5B42-AA0A-6D574B4EC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WG2 - Low-Beta Machine Commissioning and Operational Experience</a:t>
            </a:r>
          </a:p>
        </p:txBody>
      </p:sp>
    </p:spTree>
    <p:extLst>
      <p:ext uri="{BB962C8B-B14F-4D97-AF65-F5344CB8AC3E}">
        <p14:creationId xmlns:p14="http://schemas.microsoft.com/office/powerpoint/2010/main" val="2071230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98EE6-6717-DE49-9FAF-58A13BBB5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23" y="208345"/>
            <a:ext cx="12022289" cy="833378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800" b="1" dirty="0"/>
              <a:t>Test results of electro-polishing for quarter-wave resonators</a:t>
            </a:r>
            <a:br>
              <a:rPr lang="en-US" sz="2800" dirty="0"/>
            </a:br>
            <a:r>
              <a:rPr lang="en-US" sz="2400" dirty="0"/>
              <a:t>by Keisuke </a:t>
            </a:r>
            <a:r>
              <a:rPr lang="en-US" sz="2400" dirty="0" err="1"/>
              <a:t>Nii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731930-D666-6E4A-8FB8-61DA1DFB4E7D}"/>
              </a:ext>
            </a:extLst>
          </p:cNvPr>
          <p:cNvSpPr txBox="1"/>
          <p:nvPr/>
        </p:nvSpPr>
        <p:spPr>
          <a:xfrm>
            <a:off x="1070354" y="6550223"/>
            <a:ext cx="11032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TTC2022 - WG2 Summary - Low-Beta Machine Commissioning and Operational Experience -  B. </a:t>
            </a:r>
            <a:r>
              <a:rPr lang="en-US" sz="1400" dirty="0" err="1"/>
              <a:t>Laxdal</a:t>
            </a:r>
            <a:r>
              <a:rPr lang="en-US" sz="1400" dirty="0"/>
              <a:t>, K. Masuda, Z. Yao, J. A. Rodriguez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E129A9-BBBB-224A-AB94-5A50BBFB9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6833" y="689876"/>
            <a:ext cx="3510585" cy="4256113"/>
          </a:xfrm>
          <a:prstGeom prst="rect">
            <a:avLst/>
          </a:prstGeom>
        </p:spPr>
      </p:pic>
      <p:pic>
        <p:nvPicPr>
          <p:cNvPr id="12" name="図 5">
            <a:extLst>
              <a:ext uri="{FF2B5EF4-FFF2-40B4-BE49-F238E27FC236}">
                <a16:creationId xmlns:a16="http://schemas.microsoft.com/office/drawing/2014/main" id="{8F559896-6E8C-B94C-B92D-538FE0F29D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49" t="46116" r="52072" b="30501"/>
          <a:stretch/>
        </p:blipFill>
        <p:spPr>
          <a:xfrm>
            <a:off x="8597841" y="1786690"/>
            <a:ext cx="3355791" cy="1507525"/>
          </a:xfrm>
          <a:prstGeom prst="rect">
            <a:avLst/>
          </a:prstGeom>
        </p:spPr>
      </p:pic>
      <p:cxnSp>
        <p:nvCxnSpPr>
          <p:cNvPr id="13" name="直線矢印コネクタ 17">
            <a:extLst>
              <a:ext uri="{FF2B5EF4-FFF2-40B4-BE49-F238E27FC236}">
                <a16:creationId xmlns:a16="http://schemas.microsoft.com/office/drawing/2014/main" id="{DF678BC4-DC15-BD47-8BA5-01F3BE39CB5D}"/>
              </a:ext>
            </a:extLst>
          </p:cNvPr>
          <p:cNvCxnSpPr>
            <a:cxnSpLocks/>
          </p:cNvCxnSpPr>
          <p:nvPr/>
        </p:nvCxnSpPr>
        <p:spPr>
          <a:xfrm flipH="1">
            <a:off x="9306046" y="3294215"/>
            <a:ext cx="196769" cy="3518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図 3">
            <a:extLst>
              <a:ext uri="{FF2B5EF4-FFF2-40B4-BE49-F238E27FC236}">
                <a16:creationId xmlns:a16="http://schemas.microsoft.com/office/drawing/2014/main" id="{3E671BF9-AB08-AE46-983A-67550BB96E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77" t="16697" r="6756" b="18198"/>
          <a:stretch/>
        </p:blipFill>
        <p:spPr>
          <a:xfrm rot="16200000">
            <a:off x="9623029" y="4168692"/>
            <a:ext cx="2730577" cy="1554594"/>
          </a:xfrm>
          <a:prstGeom prst="rect">
            <a:avLst/>
          </a:prstGeom>
        </p:spPr>
      </p:pic>
      <p:pic>
        <p:nvPicPr>
          <p:cNvPr id="17" name="図 2">
            <a:extLst>
              <a:ext uri="{FF2B5EF4-FFF2-40B4-BE49-F238E27FC236}">
                <a16:creationId xmlns:a16="http://schemas.microsoft.com/office/drawing/2014/main" id="{2203B15C-6F64-6C41-95B8-F5C7C83178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800" y="4443665"/>
            <a:ext cx="4738798" cy="241433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図 5">
            <a:extLst>
              <a:ext uri="{FF2B5EF4-FFF2-40B4-BE49-F238E27FC236}">
                <a16:creationId xmlns:a16="http://schemas.microsoft.com/office/drawing/2014/main" id="{3DC0DC35-4885-114E-B5BA-082C5AB67D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068" y="4698091"/>
            <a:ext cx="2310213" cy="173265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C496-74CD-BD4A-88D5-6D60B13EA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189" y="1067304"/>
            <a:ext cx="6447438" cy="445382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/>
              <a:t>Introduction to the Tokai Tandem Accelerator  and superconducting booster and its current situation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Out of service for some time, trying to get it back in operations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Description of the EP procedure and setup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Four rounds of EP applied to the spare cavity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Unfortunately, the cavity didn’t reach the expected </a:t>
            </a:r>
            <a:br>
              <a:rPr lang="en-US" sz="2000" dirty="0"/>
            </a:br>
            <a:r>
              <a:rPr lang="en-US" sz="2000" dirty="0"/>
              <a:t>5 MV/m at 4 W (only 4.2 MV/m)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Lessons learnt: uneven thickness removal, no significant improvement on surface roughness, traces of bubbles…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Next steps: review electrode shape, improve flow method…</a:t>
            </a:r>
          </a:p>
          <a:p>
            <a:pPr>
              <a:buFont typeface="Wingdings" pitchFamily="2" charset="2"/>
              <a:buChar char="Ø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81372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98EE6-6717-DE49-9FAF-58A13BBB5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23" y="208345"/>
            <a:ext cx="12022289" cy="833378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800" b="1" dirty="0"/>
              <a:t>Fabrication Status of the Prototype Spoke Cavity for the JAEA‐ADS </a:t>
            </a:r>
            <a:r>
              <a:rPr lang="en-US" sz="2800" b="1" dirty="0" err="1"/>
              <a:t>Linac</a:t>
            </a:r>
            <a:br>
              <a:rPr lang="en-US" sz="2800" dirty="0"/>
            </a:br>
            <a:r>
              <a:rPr lang="en-US" sz="2400" dirty="0"/>
              <a:t>by Jun Tamura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C496-74CD-BD4A-88D5-6D60B13EA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190" y="1067304"/>
            <a:ext cx="5805668" cy="445382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/>
              <a:t>Spoke cavity design parameters: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324 MHz, </a:t>
            </a:r>
            <a:r>
              <a:rPr lang="en-US" sz="1600" dirty="0" err="1"/>
              <a:t>betag</a:t>
            </a:r>
            <a:r>
              <a:rPr lang="en-US" sz="1600" dirty="0"/>
              <a:t>: 0.188, EM model, TTF curve…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Cavity parts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Press forming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Electron beam welding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Frequency measurements: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Measured: 377.96 MHz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EM model: 379.15 MHz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Difference can be corrected by shortening the length of the cavity body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/>
              <a:t>Beam ports next</a:t>
            </a:r>
          </a:p>
          <a:p>
            <a:pPr>
              <a:buFont typeface="Wingdings" pitchFamily="2" charset="2"/>
              <a:buChar char="§"/>
            </a:pP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731930-D666-6E4A-8FB8-61DA1DFB4E7D}"/>
              </a:ext>
            </a:extLst>
          </p:cNvPr>
          <p:cNvSpPr txBox="1"/>
          <p:nvPr/>
        </p:nvSpPr>
        <p:spPr>
          <a:xfrm>
            <a:off x="1070354" y="6550223"/>
            <a:ext cx="11032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TTC2022 - WG2 Summary - Low-Beta Machine Commissioning and Operational Experience -  B. </a:t>
            </a:r>
            <a:r>
              <a:rPr lang="en-US" sz="1400" dirty="0" err="1"/>
              <a:t>Laxdal</a:t>
            </a:r>
            <a:r>
              <a:rPr lang="en-US" sz="1400" dirty="0"/>
              <a:t>, K. Masuda, Z. Yao, J. A. Rodriguez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C82F64-9D4D-2F45-99FB-B61507086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426" y="1169140"/>
            <a:ext cx="6095886" cy="33207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261024-1647-4743-9491-4C317F827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80" y="4799326"/>
            <a:ext cx="2373204" cy="1968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CE13D7-88F4-7047-8D97-36E14F484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9574" y="4260850"/>
            <a:ext cx="2457079" cy="2597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E90318-ADD0-7843-B483-E9566B34F7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199" y="4454331"/>
            <a:ext cx="1768926" cy="23884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768420-8966-FE4A-9201-DBEC5309E5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4593" y="4550399"/>
            <a:ext cx="2588317" cy="2216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B84479-3E69-2747-A60B-C5C6CCE6DA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1084" y="2285717"/>
            <a:ext cx="1735955" cy="145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429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731930-D666-6E4A-8FB8-61DA1DFB4E7D}"/>
              </a:ext>
            </a:extLst>
          </p:cNvPr>
          <p:cNvSpPr txBox="1"/>
          <p:nvPr/>
        </p:nvSpPr>
        <p:spPr>
          <a:xfrm>
            <a:off x="1070354" y="6550223"/>
            <a:ext cx="11032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TTC2022 - WG2 Summary - Low-Beta Machine Commissioning and Operational Experience -  B. </a:t>
            </a:r>
            <a:r>
              <a:rPr lang="en-US" sz="1400" dirty="0" err="1"/>
              <a:t>Laxdal</a:t>
            </a:r>
            <a:r>
              <a:rPr lang="en-US" sz="1400" dirty="0"/>
              <a:t>, K. Masuda, Z. Yao, J. A. Rodriguez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C496-74CD-BD4A-88D5-6D60B13EA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742" y="2096401"/>
            <a:ext cx="12000570" cy="445382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/>
              <a:t> Session 1: Lessons learnt during the beam commissioning and initial operations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 Session 2: SRF performance - lessons learned - (Vertical tests, cryomodule performance, </a:t>
            </a:r>
            <a:br>
              <a:rPr lang="en-US" sz="2400" dirty="0"/>
            </a:br>
            <a:r>
              <a:rPr lang="en-US" sz="2400" dirty="0"/>
              <a:t>on-line...)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 Session 3: SRF ancillary equipment. Issues and operational experience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 Session4: Other issues - solenoids, commissioning tools, ....</a:t>
            </a:r>
          </a:p>
          <a:p>
            <a:pPr>
              <a:buFont typeface="Wingdings" pitchFamily="2" charset="2"/>
              <a:buChar char="Ø"/>
            </a:pPr>
            <a:endParaRPr lang="en-US" sz="18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15CBFE0-C659-5B42-AA0A-6D574B4EC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WG2 - Low-Beta Machine Commissioning and Operational Experience</a:t>
            </a:r>
          </a:p>
        </p:txBody>
      </p:sp>
    </p:spTree>
    <p:extLst>
      <p:ext uri="{BB962C8B-B14F-4D97-AF65-F5344CB8AC3E}">
        <p14:creationId xmlns:p14="http://schemas.microsoft.com/office/powerpoint/2010/main" val="3984835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98EE6-6717-DE49-9FAF-58A13BBB5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23" y="208344"/>
            <a:ext cx="12022289" cy="856527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800" b="1" dirty="0" err="1"/>
              <a:t>LIPAc</a:t>
            </a:r>
            <a:r>
              <a:rPr lang="en-US" sz="2800" b="1" dirty="0"/>
              <a:t> cryomodule assembly progress and lessons learnt</a:t>
            </a:r>
            <a:br>
              <a:rPr lang="en-US" sz="2800" dirty="0"/>
            </a:br>
            <a:r>
              <a:rPr lang="en-US" sz="2400" dirty="0"/>
              <a:t>by </a:t>
            </a:r>
            <a:r>
              <a:rPr lang="en-US" sz="2400" dirty="0" err="1"/>
              <a:t>Janic</a:t>
            </a:r>
            <a:r>
              <a:rPr lang="en-US" sz="2400" dirty="0"/>
              <a:t> </a:t>
            </a:r>
            <a:r>
              <a:rPr lang="en-US" sz="2400" dirty="0" err="1"/>
              <a:t>Chambrillon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C496-74CD-BD4A-88D5-6D60B13EA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190" y="1298796"/>
            <a:ext cx="5805668" cy="445382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/>
              <a:t>Report on the current status: 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Assembly of all  cavities with their power couplers completed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Solenoids leak checked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Discussion on merits and drawbacks of the </a:t>
            </a:r>
            <a:r>
              <a:rPr lang="en-US" sz="2000" dirty="0" err="1"/>
              <a:t>Helicoflex</a:t>
            </a:r>
            <a:r>
              <a:rPr lang="en-US" sz="2000" dirty="0"/>
              <a:t> gaskets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Issues on the superconducting solenoids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CT scan as a powerful non-invasive diagnostic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Issue with BPM button</a:t>
            </a:r>
          </a:p>
          <a:p>
            <a:pPr>
              <a:buFont typeface="Wingdings" pitchFamily="2" charset="2"/>
              <a:buChar char="§"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23849A-E576-CA4C-905C-C1F4739E5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312" y="1158955"/>
            <a:ext cx="6096000" cy="29610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731930-D666-6E4A-8FB8-61DA1DFB4E7D}"/>
              </a:ext>
            </a:extLst>
          </p:cNvPr>
          <p:cNvSpPr txBox="1"/>
          <p:nvPr/>
        </p:nvSpPr>
        <p:spPr>
          <a:xfrm>
            <a:off x="1070354" y="6550223"/>
            <a:ext cx="11032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TTC2022 - WG2 Summary - Low-Beta Machine Commissioning and Operational Experience -  B. </a:t>
            </a:r>
            <a:r>
              <a:rPr lang="en-US" sz="1400" dirty="0" err="1"/>
              <a:t>Laxdal</a:t>
            </a:r>
            <a:r>
              <a:rPr lang="en-US" sz="1400" dirty="0"/>
              <a:t>, K. Masuda, Z. Yao, J. A. Rodriguez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1A6FE9-37FB-B540-A73B-AA291E355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459" y="4340186"/>
            <a:ext cx="3538558" cy="1989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F19BE9-EC20-FA4A-A586-4DDE81F345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39"/>
          <a:stretch/>
        </p:blipFill>
        <p:spPr>
          <a:xfrm>
            <a:off x="5191401" y="4678577"/>
            <a:ext cx="3113078" cy="16985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E96316-E205-B048-81EA-8A6B77C00B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9718" y="4472126"/>
            <a:ext cx="30099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06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98EE6-6717-DE49-9FAF-58A13BBB5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23" y="208345"/>
            <a:ext cx="12022289" cy="833378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800" b="1" dirty="0"/>
              <a:t>Lessons learned during the HPR of the superconducting solenoids of the </a:t>
            </a:r>
            <a:r>
              <a:rPr lang="en-US" sz="2800" b="1" dirty="0" err="1"/>
              <a:t>LIPAc</a:t>
            </a:r>
            <a:r>
              <a:rPr lang="en-US" sz="2800" b="1" dirty="0"/>
              <a:t> </a:t>
            </a:r>
            <a:r>
              <a:rPr lang="en-US" sz="2800" b="1" dirty="0" err="1"/>
              <a:t>linac</a:t>
            </a:r>
            <a:br>
              <a:rPr lang="en-US" sz="2800" dirty="0"/>
            </a:br>
            <a:r>
              <a:rPr lang="en-US" sz="2400" dirty="0"/>
              <a:t>by Takashi </a:t>
            </a:r>
            <a:r>
              <a:rPr lang="en-US" sz="2400" dirty="0" err="1"/>
              <a:t>Ebisawa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C496-74CD-BD4A-88D5-6D60B13EA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190" y="1205484"/>
            <a:ext cx="5805668" cy="445382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/>
              <a:t>Need for HPR:  Distance to the SRF cavities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Description of the HPR procedure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Visual inspection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Preparation for cleaning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Ultrasonic cleaning with alkali detergent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HPR at MHI facility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Mounting of BPM and leak checking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Issues with the transport from Europe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Vibrations, customs inspection…?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Issue with loose  screws in two of the solenoids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Inspection with endoscope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HPR procedure successfully completed </a:t>
            </a:r>
          </a:p>
          <a:p>
            <a:pPr>
              <a:buFont typeface="Wingdings" pitchFamily="2" charset="2"/>
              <a:buChar char="§"/>
            </a:pP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731930-D666-6E4A-8FB8-61DA1DFB4E7D}"/>
              </a:ext>
            </a:extLst>
          </p:cNvPr>
          <p:cNvSpPr txBox="1"/>
          <p:nvPr/>
        </p:nvSpPr>
        <p:spPr>
          <a:xfrm>
            <a:off x="1070354" y="6550223"/>
            <a:ext cx="11032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TTC2022 - WG2 Summary - Low-Beta Machine Commissioning and Operational Experience -  B. </a:t>
            </a:r>
            <a:r>
              <a:rPr lang="en-US" sz="1400" dirty="0" err="1"/>
              <a:t>Laxdal</a:t>
            </a:r>
            <a:r>
              <a:rPr lang="en-US" sz="1400" dirty="0"/>
              <a:t>, K. Masuda, Z. Yao, J. A. Rodriguez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351042-8C55-6642-981E-304428F6D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919" y="1298796"/>
            <a:ext cx="6924393" cy="2337585"/>
          </a:xfrm>
          <a:prstGeom prst="rect">
            <a:avLst/>
          </a:prstGeom>
        </p:spPr>
      </p:pic>
      <p:pic>
        <p:nvPicPr>
          <p:cNvPr id="15" name="図 3">
            <a:extLst>
              <a:ext uri="{FF2B5EF4-FFF2-40B4-BE49-F238E27FC236}">
                <a16:creationId xmlns:a16="http://schemas.microsoft.com/office/drawing/2014/main" id="{2AA96D68-8F3F-6945-9FA8-636F50D3B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288" y="5250920"/>
            <a:ext cx="1813995" cy="1574788"/>
          </a:xfrm>
          <a:prstGeom prst="rect">
            <a:avLst/>
          </a:prstGeom>
        </p:spPr>
      </p:pic>
      <p:pic>
        <p:nvPicPr>
          <p:cNvPr id="19" name="図 8">
            <a:extLst>
              <a:ext uri="{FF2B5EF4-FFF2-40B4-BE49-F238E27FC236}">
                <a16:creationId xmlns:a16="http://schemas.microsoft.com/office/drawing/2014/main" id="{7DC67B7E-62E9-2A44-91AD-AE9A71FF0F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84" b="9028"/>
          <a:stretch/>
        </p:blipFill>
        <p:spPr>
          <a:xfrm>
            <a:off x="137465" y="5231510"/>
            <a:ext cx="2057126" cy="1574788"/>
          </a:xfrm>
          <a:prstGeom prst="rect">
            <a:avLst/>
          </a:prstGeom>
        </p:spPr>
      </p:pic>
      <p:pic>
        <p:nvPicPr>
          <p:cNvPr id="20" name="図 2">
            <a:extLst>
              <a:ext uri="{FF2B5EF4-FFF2-40B4-BE49-F238E27FC236}">
                <a16:creationId xmlns:a16="http://schemas.microsoft.com/office/drawing/2014/main" id="{6F9D1AC5-A424-774E-8644-8224E575DE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678" t="18500" r="16335" b="20600"/>
          <a:stretch/>
        </p:blipFill>
        <p:spPr>
          <a:xfrm>
            <a:off x="4469788" y="5250920"/>
            <a:ext cx="2084207" cy="15553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40EBA0F-E45A-D747-BE25-D4D76B3CE1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4422" y="4231433"/>
            <a:ext cx="2806700" cy="2095500"/>
          </a:xfrm>
          <a:prstGeom prst="rect">
            <a:avLst/>
          </a:prstGeom>
        </p:spPr>
      </p:pic>
      <p:pic>
        <p:nvPicPr>
          <p:cNvPr id="22" name="図 9">
            <a:extLst>
              <a:ext uri="{FF2B5EF4-FFF2-40B4-BE49-F238E27FC236}">
                <a16:creationId xmlns:a16="http://schemas.microsoft.com/office/drawing/2014/main" id="{79C6505F-FD52-3145-A0F6-71E73DA530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1122" y="3988215"/>
            <a:ext cx="2653894" cy="19306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11452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731930-D666-6E4A-8FB8-61DA1DFB4E7D}"/>
              </a:ext>
            </a:extLst>
          </p:cNvPr>
          <p:cNvSpPr txBox="1"/>
          <p:nvPr/>
        </p:nvSpPr>
        <p:spPr>
          <a:xfrm>
            <a:off x="1070354" y="6550223"/>
            <a:ext cx="11032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TTC2022 - WG2 Summary - Low-Beta Machine Commissioning and Operational Experience -  B. </a:t>
            </a:r>
            <a:r>
              <a:rPr lang="en-US" sz="1400" dirty="0" err="1"/>
              <a:t>Laxdal</a:t>
            </a:r>
            <a:r>
              <a:rPr lang="en-US" sz="1400" dirty="0"/>
              <a:t>, K. Masuda, Z. Yao, J. A. Rodriguez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C496-74CD-BD4A-88D5-6D60B13EA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742" y="1603248"/>
            <a:ext cx="12000570" cy="461169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/>
              <a:t>Excellent presentations and very interesting  discussions</a:t>
            </a:r>
          </a:p>
          <a:p>
            <a:pPr>
              <a:buFont typeface="Wingdings" pitchFamily="2" charset="2"/>
              <a:buChar char="Ø"/>
            </a:pPr>
            <a:endParaRPr lang="en-US" sz="2400" dirty="0"/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Hadron SRF community is very active with many new projects just completed or in an advanced state and certainly many interesting technical issues</a:t>
            </a:r>
          </a:p>
          <a:p>
            <a:pPr>
              <a:buFont typeface="Wingdings" pitchFamily="2" charset="2"/>
              <a:buChar char="Ø"/>
            </a:pPr>
            <a:endParaRPr lang="en-US" sz="2400" dirty="0"/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TTC offers an effective forum for discussion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3200" dirty="0"/>
              <a:t>Thank you very much to all the speakers!</a:t>
            </a:r>
          </a:p>
          <a:p>
            <a:pPr>
              <a:buFont typeface="Wingdings" pitchFamily="2" charset="2"/>
              <a:buChar char="Ø"/>
            </a:pPr>
            <a:endParaRPr lang="en-US" sz="18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15CBFE0-C659-5B42-AA0A-6D574B4EC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2843"/>
          </a:xfrm>
        </p:spPr>
        <p:txBody>
          <a:bodyPr/>
          <a:lstStyle/>
          <a:p>
            <a:r>
              <a:rPr lang="en-US" b="1" dirty="0"/>
              <a:t>Conclusion:</a:t>
            </a:r>
          </a:p>
        </p:txBody>
      </p:sp>
    </p:spTree>
    <p:extLst>
      <p:ext uri="{BB962C8B-B14F-4D97-AF65-F5344CB8AC3E}">
        <p14:creationId xmlns:p14="http://schemas.microsoft.com/office/powerpoint/2010/main" val="1356719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731930-D666-6E4A-8FB8-61DA1DFB4E7D}"/>
              </a:ext>
            </a:extLst>
          </p:cNvPr>
          <p:cNvSpPr txBox="1"/>
          <p:nvPr/>
        </p:nvSpPr>
        <p:spPr>
          <a:xfrm>
            <a:off x="1070354" y="6550223"/>
            <a:ext cx="11032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TTC2022 - WG2 Summary - Low-Beta Machine Commissioning and Operational Experience -  B. </a:t>
            </a:r>
            <a:r>
              <a:rPr lang="en-US" sz="1400" dirty="0" err="1"/>
              <a:t>Laxdal</a:t>
            </a:r>
            <a:r>
              <a:rPr lang="en-US" sz="1400" dirty="0"/>
              <a:t>, K. Masuda, Z. Yao, J. A. Rodriguez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C496-74CD-BD4A-88D5-6D60B13EA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742" y="2096400"/>
            <a:ext cx="12000570" cy="445382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/>
              <a:t> Session 1: Lessons learnt during the beam commissioning and initial operations:</a:t>
            </a:r>
          </a:p>
          <a:p>
            <a:pPr>
              <a:buFont typeface="Wingdings" pitchFamily="2" charset="2"/>
              <a:buChar char="Ø"/>
            </a:pPr>
            <a:endParaRPr lang="en-US" sz="2000" dirty="0"/>
          </a:p>
          <a:p>
            <a:pPr lvl="1">
              <a:buFont typeface="Wingdings" pitchFamily="2" charset="2"/>
              <a:buChar char="§"/>
            </a:pPr>
            <a:r>
              <a:rPr lang="en-US" sz="2000" dirty="0"/>
              <a:t>Superconducting 56 MHz QW cryomodule for  </a:t>
            </a:r>
            <a:r>
              <a:rPr lang="en-US" sz="2000" dirty="0" err="1"/>
              <a:t>sPHENIX</a:t>
            </a:r>
            <a:br>
              <a:rPr lang="en-US" sz="2000" dirty="0"/>
            </a:br>
            <a:r>
              <a:rPr lang="en-US" sz="2000" dirty="0"/>
              <a:t>by Zachary Conway</a:t>
            </a:r>
          </a:p>
          <a:p>
            <a:pPr lvl="1">
              <a:buFont typeface="Wingdings" pitchFamily="2" charset="2"/>
              <a:buChar char="§"/>
            </a:pPr>
            <a:endParaRPr lang="en-US" sz="2000" dirty="0"/>
          </a:p>
          <a:p>
            <a:pPr lvl="1">
              <a:buFont typeface="Wingdings" pitchFamily="2" charset="2"/>
              <a:buChar char="§"/>
            </a:pPr>
            <a:r>
              <a:rPr lang="en-US" sz="2000" dirty="0"/>
              <a:t>Operation of the </a:t>
            </a:r>
            <a:r>
              <a:rPr lang="en-US" sz="2000" dirty="0" err="1"/>
              <a:t>CeC</a:t>
            </a:r>
            <a:r>
              <a:rPr lang="en-US" sz="2000" dirty="0"/>
              <a:t> 113 MHz SRF Gun</a:t>
            </a:r>
            <a:br>
              <a:rPr lang="en-US" sz="2000" dirty="0"/>
            </a:br>
            <a:r>
              <a:rPr lang="en-US" sz="2000" dirty="0"/>
              <a:t>by Igor </a:t>
            </a:r>
            <a:r>
              <a:rPr lang="en-US" sz="2000" dirty="0" err="1"/>
              <a:t>Pinayev</a:t>
            </a:r>
            <a:endParaRPr lang="en-US" sz="2000" dirty="0"/>
          </a:p>
          <a:p>
            <a:pPr lvl="1">
              <a:buFont typeface="Wingdings" pitchFamily="2" charset="2"/>
              <a:buChar char="§"/>
            </a:pPr>
            <a:endParaRPr lang="en-US" sz="2000" dirty="0"/>
          </a:p>
          <a:p>
            <a:pPr lvl="1">
              <a:buFont typeface="Wingdings" pitchFamily="2" charset="2"/>
              <a:buChar char="§"/>
            </a:pPr>
            <a:r>
              <a:rPr lang="en-US" sz="2000" dirty="0"/>
              <a:t>Beam commissioning and early operations of the HIE-ISOLDE </a:t>
            </a:r>
            <a:r>
              <a:rPr lang="en-US" sz="2000" dirty="0" err="1"/>
              <a:t>linac</a:t>
            </a:r>
            <a:br>
              <a:rPr lang="en-US" sz="2000" dirty="0"/>
            </a:br>
            <a:r>
              <a:rPr lang="en-US" sz="2000" dirty="0"/>
              <a:t>by J. Alberto Rodriguez</a:t>
            </a:r>
          </a:p>
          <a:p>
            <a:pPr marL="457200" lvl="1" indent="0">
              <a:buNone/>
            </a:pPr>
            <a:endParaRPr lang="en-US" sz="2000" dirty="0"/>
          </a:p>
          <a:p>
            <a:pPr lvl="1">
              <a:buFont typeface="Wingdings" pitchFamily="2" charset="2"/>
              <a:buChar char="§"/>
            </a:pPr>
            <a:r>
              <a:rPr lang="en-US" sz="2000" dirty="0"/>
              <a:t>Testing of PIP-II HWR and SSR1 Cryomodules at PIP2IT</a:t>
            </a:r>
            <a:br>
              <a:rPr lang="en-US" sz="2000" dirty="0"/>
            </a:br>
            <a:r>
              <a:rPr lang="en-US" sz="2000" dirty="0"/>
              <a:t>by Donato </a:t>
            </a:r>
            <a:r>
              <a:rPr lang="en-US" sz="2000" dirty="0" err="1"/>
              <a:t>Passarelli</a:t>
            </a:r>
            <a:endParaRPr lang="en-US" sz="20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15CBFE0-C659-5B42-AA0A-6D574B4EC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WG2 - Low-Beta Machine Commissioning and Operational Experience</a:t>
            </a:r>
          </a:p>
        </p:txBody>
      </p:sp>
    </p:spTree>
    <p:extLst>
      <p:ext uri="{BB962C8B-B14F-4D97-AF65-F5344CB8AC3E}">
        <p14:creationId xmlns:p14="http://schemas.microsoft.com/office/powerpoint/2010/main" val="3711888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98EE6-6717-DE49-9FAF-58A13BBB5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23" y="208345"/>
            <a:ext cx="12022289" cy="833378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800" b="1" dirty="0"/>
              <a:t>Superconducting 56 MHz cryomodule for </a:t>
            </a:r>
            <a:r>
              <a:rPr lang="en-US" sz="2800" b="1" dirty="0" err="1"/>
              <a:t>sPHENIX</a:t>
            </a:r>
            <a:br>
              <a:rPr lang="en-US" sz="2800" dirty="0"/>
            </a:br>
            <a:r>
              <a:rPr lang="en-US" sz="2400" dirty="0"/>
              <a:t>by Zachary Conway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731930-D666-6E4A-8FB8-61DA1DFB4E7D}"/>
              </a:ext>
            </a:extLst>
          </p:cNvPr>
          <p:cNvSpPr txBox="1"/>
          <p:nvPr/>
        </p:nvSpPr>
        <p:spPr>
          <a:xfrm>
            <a:off x="1070354" y="6550223"/>
            <a:ext cx="11032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TTC2022 - WG2 Summary - Low-Beta Machine Commissioning and Operational Experience -  B. </a:t>
            </a:r>
            <a:r>
              <a:rPr lang="en-US" sz="1400" dirty="0" err="1"/>
              <a:t>Laxdal</a:t>
            </a:r>
            <a:r>
              <a:rPr lang="en-US" sz="1400" dirty="0"/>
              <a:t>, K. Masuda, Z. Yao, J. A. Rodriguez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C496-74CD-BD4A-88D5-6D60B13EA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189" y="1067304"/>
            <a:ext cx="6908716" cy="445382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/>
              <a:t>56 MHz SC QWR cryomodule to reduce particle losses during transfer of the accelerated 28 MHz bunches to the 197 MHz storage system (beta=1)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Upgrading the existing RHIC 56 MHz SRF system for </a:t>
            </a:r>
            <a:r>
              <a:rPr lang="en-US" sz="2000" dirty="0" err="1"/>
              <a:t>sPHENIX</a:t>
            </a:r>
            <a:endParaRPr lang="en-US" sz="2000" dirty="0"/>
          </a:p>
          <a:p>
            <a:pPr lvl="1">
              <a:buFont typeface="Wingdings" pitchFamily="2" charset="2"/>
              <a:buChar char="§"/>
            </a:pPr>
            <a:r>
              <a:rPr lang="en-US" sz="1600" dirty="0" err="1"/>
              <a:t>sPHENIX</a:t>
            </a:r>
            <a:r>
              <a:rPr lang="en-US" sz="1600" dirty="0"/>
              <a:t> requires 2MV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Redesign fundamental mode damper for 126kW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Two 3kW fundamental power couplers instead of one 6kW FPC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Improved SRF processing and assembly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Improved subsystem control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76ED3B-F6EE-EC44-8CE2-ABC610038C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3" r="5980" b="14953"/>
          <a:stretch/>
        </p:blipFill>
        <p:spPr>
          <a:xfrm>
            <a:off x="7218706" y="3899279"/>
            <a:ext cx="4778701" cy="26920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70755A-9CC7-604E-B4A4-D466780C9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89" y="3945360"/>
            <a:ext cx="3156420" cy="24107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B6E282-0A10-B14D-A21A-57E492A15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1635" y="2899817"/>
            <a:ext cx="698826" cy="35955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14DDCD-E579-E24E-8DA5-79B57C6AF4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2017" y="3899280"/>
            <a:ext cx="1847942" cy="23855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32A52B-13DE-DE45-8794-E27F413725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6041" y="422770"/>
            <a:ext cx="4427252" cy="32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026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98EE6-6717-DE49-9FAF-58A13BBB5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23" y="208345"/>
            <a:ext cx="12022289" cy="833378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800" b="1" dirty="0"/>
              <a:t>Operation of the </a:t>
            </a:r>
            <a:r>
              <a:rPr lang="en-US" sz="2800" b="1" dirty="0" err="1"/>
              <a:t>CeC</a:t>
            </a:r>
            <a:r>
              <a:rPr lang="en-US" sz="2800" b="1" dirty="0"/>
              <a:t> 113 MHz SRF Gun at BNL</a:t>
            </a:r>
            <a:br>
              <a:rPr lang="en-US" sz="2800" dirty="0"/>
            </a:br>
            <a:r>
              <a:rPr lang="en-US" sz="2400" dirty="0"/>
              <a:t>by Igor </a:t>
            </a:r>
            <a:r>
              <a:rPr lang="en-US" sz="2400" dirty="0" err="1"/>
              <a:t>Pinayev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731930-D666-6E4A-8FB8-61DA1DFB4E7D}"/>
              </a:ext>
            </a:extLst>
          </p:cNvPr>
          <p:cNvSpPr txBox="1"/>
          <p:nvPr/>
        </p:nvSpPr>
        <p:spPr>
          <a:xfrm>
            <a:off x="1070354" y="6550223"/>
            <a:ext cx="11032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TTC2022 - WG2 Summary - Low-Beta Machine Commissioning and Operational Experience -  B. </a:t>
            </a:r>
            <a:r>
              <a:rPr lang="en-US" sz="1400" dirty="0" err="1"/>
              <a:t>Laxdal</a:t>
            </a:r>
            <a:r>
              <a:rPr lang="en-US" sz="1400" dirty="0"/>
              <a:t>, K. Masuda, Z. Yao, J. A. Rodriguez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C496-74CD-BD4A-88D5-6D60B13EA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189" y="1177032"/>
            <a:ext cx="6088689" cy="445382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/>
              <a:t>113MHz QWR photocathode electron gun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Frequency fine tune is achieved with moveable FPC (4.5kHz)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Developed automatic </a:t>
            </a:r>
            <a:r>
              <a:rPr lang="en-US" sz="2000" dirty="0" err="1"/>
              <a:t>multipacting</a:t>
            </a:r>
            <a:r>
              <a:rPr lang="en-US" sz="2000" dirty="0"/>
              <a:t> conditioning procedure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Cavity conditioned with helium at 10</a:t>
            </a:r>
            <a:r>
              <a:rPr lang="en-US" sz="2000" baseline="30000" dirty="0"/>
              <a:t>-6</a:t>
            </a:r>
            <a:r>
              <a:rPr lang="en-US" sz="2000" dirty="0"/>
              <a:t> torr pressure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Achieved 1.5 MV in CW and 1.7 MV in pulse, bunch charge 19.7 </a:t>
            </a:r>
            <a:r>
              <a:rPr lang="en-US" sz="2000" dirty="0" err="1"/>
              <a:t>nC</a:t>
            </a:r>
            <a:endParaRPr lang="en-US" sz="2000" dirty="0"/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Contamination of the gun with cathode material can be eliminated by warming up the cavity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7036BF-1342-4343-BD3E-F81E89470C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829"/>
          <a:stretch/>
        </p:blipFill>
        <p:spPr>
          <a:xfrm>
            <a:off x="6586833" y="749115"/>
            <a:ext cx="5257626" cy="23447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F39026-4ECE-2843-9C44-9BF202F8B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28" r="14477"/>
          <a:stretch/>
        </p:blipFill>
        <p:spPr>
          <a:xfrm>
            <a:off x="6614282" y="3216651"/>
            <a:ext cx="5257626" cy="33335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8FEFD3-EA60-F849-862E-080672923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075" y="5026565"/>
            <a:ext cx="4728915" cy="152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03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98EE6-6717-DE49-9FAF-58A13BBB5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23" y="208345"/>
            <a:ext cx="12022289" cy="833378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800" b="1" dirty="0"/>
              <a:t>Beam commissioning and early operations of the HIE-ISOLDE </a:t>
            </a:r>
            <a:r>
              <a:rPr lang="en-US" sz="2800" b="1" dirty="0" err="1"/>
              <a:t>linac</a:t>
            </a:r>
            <a:br>
              <a:rPr lang="en-US" sz="2800" dirty="0"/>
            </a:br>
            <a:r>
              <a:rPr lang="en-US" sz="2400" dirty="0"/>
              <a:t>by J. Alberto Rodriguez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731930-D666-6E4A-8FB8-61DA1DFB4E7D}"/>
              </a:ext>
            </a:extLst>
          </p:cNvPr>
          <p:cNvSpPr txBox="1"/>
          <p:nvPr/>
        </p:nvSpPr>
        <p:spPr>
          <a:xfrm>
            <a:off x="1070354" y="6550223"/>
            <a:ext cx="11032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TTC2022 - WG2 Summary - Low-Beta Machine Commissioning and Operational Experience -  B. </a:t>
            </a:r>
            <a:r>
              <a:rPr lang="en-US" sz="1400" dirty="0" err="1"/>
              <a:t>Laxdal</a:t>
            </a:r>
            <a:r>
              <a:rPr lang="en-US" sz="1400" dirty="0"/>
              <a:t>, K. Masuda, Z. Yao, J. A. Rodriguez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C496-74CD-BD4A-88D5-6D60B13EA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7176" y="1276672"/>
            <a:ext cx="6133630" cy="5024775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/>
              <a:t>Introduction to the ISOLDE facility and the REX/HIE-ISOLDE post-accelerator</a:t>
            </a:r>
          </a:p>
          <a:p>
            <a:pPr lvl="1">
              <a:buFont typeface="Wingdings" pitchFamily="2" charset="2"/>
              <a:buChar char="§"/>
            </a:pPr>
            <a:r>
              <a:rPr lang="en-US" sz="1700" dirty="0"/>
              <a:t>Radioactive Ion beam (RIB) facility located at CERN</a:t>
            </a:r>
          </a:p>
          <a:p>
            <a:pPr lvl="1">
              <a:buFont typeface="Wingdings" pitchFamily="2" charset="2"/>
              <a:buChar char="§"/>
            </a:pPr>
            <a:r>
              <a:rPr lang="en-US" sz="1700" dirty="0"/>
              <a:t>REX room temperature </a:t>
            </a:r>
            <a:r>
              <a:rPr lang="en-US" sz="1700" dirty="0" err="1"/>
              <a:t>linac</a:t>
            </a:r>
            <a:r>
              <a:rPr lang="en-US" sz="1700" dirty="0"/>
              <a:t> (5 </a:t>
            </a:r>
            <a:r>
              <a:rPr lang="en-US" sz="1700" dirty="0" err="1"/>
              <a:t>keV</a:t>
            </a:r>
            <a:r>
              <a:rPr lang="en-US" sz="1700" dirty="0"/>
              <a:t>/u  to 2.8 MeV/u)</a:t>
            </a:r>
          </a:p>
          <a:p>
            <a:pPr lvl="1">
              <a:buFont typeface="Wingdings" pitchFamily="2" charset="2"/>
              <a:buChar char="§"/>
            </a:pPr>
            <a:r>
              <a:rPr lang="en-US" sz="1700" dirty="0"/>
              <a:t>HIE-ISOLDE superconducting </a:t>
            </a:r>
            <a:r>
              <a:rPr lang="en-US" sz="1700" dirty="0" err="1"/>
              <a:t>linac</a:t>
            </a:r>
            <a:r>
              <a:rPr lang="en-US" sz="1700" dirty="0"/>
              <a:t> (4 CM, 5 QWR + 1 SC solenoid in each, nominal energy up  to 9.2 MeV/u  A/q = 4.5)</a:t>
            </a:r>
          </a:p>
          <a:p>
            <a:pPr>
              <a:buFont typeface="Wingdings" pitchFamily="2" charset="2"/>
              <a:buChar char="Ø"/>
            </a:pPr>
            <a:r>
              <a:rPr lang="en-US" sz="2200" dirty="0"/>
              <a:t>Cavity phasing and beam energy measurement techniques</a:t>
            </a:r>
          </a:p>
          <a:p>
            <a:pPr>
              <a:buFont typeface="Wingdings" pitchFamily="2" charset="2"/>
              <a:buChar char="Ø"/>
            </a:pPr>
            <a:r>
              <a:rPr lang="en-US" sz="2200" dirty="0"/>
              <a:t>Beams since the commissioning of CM1 in 2015</a:t>
            </a:r>
          </a:p>
          <a:p>
            <a:pPr>
              <a:buFont typeface="Wingdings" pitchFamily="2" charset="2"/>
              <a:buChar char="Ø"/>
            </a:pPr>
            <a:r>
              <a:rPr lang="en-US" sz="2200" dirty="0"/>
              <a:t>Typical maintenance,  hardware and beam commissioning, operations timeline</a:t>
            </a:r>
          </a:p>
          <a:p>
            <a:pPr>
              <a:buFont typeface="Wingdings" pitchFamily="2" charset="2"/>
              <a:buChar char="Ø"/>
            </a:pPr>
            <a:r>
              <a:rPr lang="en-US" sz="2200" dirty="0"/>
              <a:t>Issues / worries:</a:t>
            </a:r>
          </a:p>
          <a:p>
            <a:pPr lvl="1">
              <a:buFont typeface="Wingdings" pitchFamily="2" charset="2"/>
              <a:buChar char="§"/>
            </a:pPr>
            <a:r>
              <a:rPr lang="en-US" sz="1700" dirty="0"/>
              <a:t>Average gradient: ~ 75 % of nominal</a:t>
            </a:r>
          </a:p>
          <a:p>
            <a:pPr lvl="1">
              <a:buFont typeface="Wingdings" pitchFamily="2" charset="2"/>
              <a:buChar char="§"/>
            </a:pPr>
            <a:r>
              <a:rPr lang="en-US" sz="1700" dirty="0"/>
              <a:t>Cavity degradation observed</a:t>
            </a:r>
          </a:p>
          <a:p>
            <a:pPr lvl="1">
              <a:buFont typeface="Wingdings" pitchFamily="2" charset="2"/>
              <a:buChar char="§"/>
            </a:pPr>
            <a:r>
              <a:rPr lang="en-US" sz="1700" dirty="0"/>
              <a:t>Accidental thermal cycling</a:t>
            </a:r>
          </a:p>
          <a:p>
            <a:pPr lvl="1">
              <a:buFont typeface="Wingdings" pitchFamily="2" charset="2"/>
              <a:buChar char="§"/>
            </a:pPr>
            <a:r>
              <a:rPr lang="en-US" sz="1700" dirty="0"/>
              <a:t>Instabilities of the SRF cavities</a:t>
            </a:r>
          </a:p>
          <a:p>
            <a:pPr lvl="1">
              <a:buFont typeface="Wingdings" pitchFamily="2" charset="2"/>
              <a:buChar char="§"/>
            </a:pPr>
            <a:r>
              <a:rPr lang="en-US" sz="1700" dirty="0"/>
              <a:t>Physics only  4 months / </a:t>
            </a:r>
            <a:r>
              <a:rPr lang="en-US" sz="1700" dirty="0" err="1"/>
              <a:t>yr</a:t>
            </a:r>
            <a:endParaRPr lang="en-US" sz="17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AA7D14-C09E-C441-8578-60C48575D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555" y="894944"/>
            <a:ext cx="5888658" cy="2883074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D6D70B00-C0D5-1247-8697-0F0DC2C1C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5055" y="4366564"/>
            <a:ext cx="2232151" cy="1997321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52886A-97BF-7847-9728-5689351381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705"/>
          <a:stretch/>
        </p:blipFill>
        <p:spPr>
          <a:xfrm>
            <a:off x="9881937" y="2398918"/>
            <a:ext cx="2221375" cy="2941910"/>
          </a:xfrm>
          <a:prstGeom prst="rect">
            <a:avLst/>
          </a:prstGeom>
          <a:ln w="9525">
            <a:solidFill>
              <a:srgbClr val="FF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D1E9C8-8555-394E-82DC-B010295DB6F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53287" y="3069970"/>
            <a:ext cx="974549" cy="163294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1CA934-2F35-6B4F-A08B-0557241C9D8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57206" y="5668347"/>
            <a:ext cx="985999" cy="73949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91A018-4E17-2849-8CC7-5CC2E43147B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36"/>
          <a:stretch/>
        </p:blipFill>
        <p:spPr>
          <a:xfrm>
            <a:off x="3622234" y="4408650"/>
            <a:ext cx="3208951" cy="214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74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98EE6-6717-DE49-9FAF-58A13BBB5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23" y="208345"/>
            <a:ext cx="12022289" cy="833378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800" b="1" dirty="0"/>
              <a:t>Testing of PIP-II HWR and SSR1 Cryomodules at PIP2IT</a:t>
            </a:r>
            <a:br>
              <a:rPr lang="en-US" sz="2800" dirty="0"/>
            </a:br>
            <a:r>
              <a:rPr lang="en-US" sz="2400" dirty="0"/>
              <a:t>by Donato </a:t>
            </a:r>
            <a:r>
              <a:rPr lang="en-US" sz="2400" dirty="0" err="1"/>
              <a:t>Passarelli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731930-D666-6E4A-8FB8-61DA1DFB4E7D}"/>
              </a:ext>
            </a:extLst>
          </p:cNvPr>
          <p:cNvSpPr txBox="1"/>
          <p:nvPr/>
        </p:nvSpPr>
        <p:spPr>
          <a:xfrm>
            <a:off x="1070354" y="6550223"/>
            <a:ext cx="11032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TTC2022 - WG2 Summary - Low-Beta Machine Commissioning and Operational Experience -  B. </a:t>
            </a:r>
            <a:r>
              <a:rPr lang="en-US" sz="1400" dirty="0" err="1"/>
              <a:t>Laxdal</a:t>
            </a:r>
            <a:r>
              <a:rPr lang="en-US" sz="1400" dirty="0"/>
              <a:t>, K. Masuda, Z. Yao, J. A. Rodriguez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C496-74CD-BD4A-88D5-6D60B13EA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189" y="1067303"/>
            <a:ext cx="6384433" cy="5613913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/>
              <a:t>Description and objectives of the test facility: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Validate performance of the SRF cryomodules and other critical components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Demonstrate H</a:t>
            </a:r>
            <a:r>
              <a:rPr lang="en-US" sz="1600" baseline="30000" dirty="0"/>
              <a:t>-</a:t>
            </a:r>
            <a:r>
              <a:rPr lang="en-US" sz="1600" dirty="0"/>
              <a:t> acceleration with PIP-II parameters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Test plan and results for both HWR and SSR1 cryomodule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Both cryomodules were successfully cooled down to 2K, tested, and operated in PIP2IT with beam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HWR cryomodule: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Cavities, couplers, tuners passed all tests and met RF requirements at 2K, except cavities 1&amp;2 and coupler 3 for which repair activities are planned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The HWR qualifies to be operable in the PIP-II </a:t>
            </a:r>
            <a:r>
              <a:rPr lang="en-US" sz="1600" dirty="0" err="1"/>
              <a:t>linac</a:t>
            </a:r>
            <a:r>
              <a:rPr lang="en-US" sz="1600" dirty="0"/>
              <a:t> with a projected total 2K heat loads of 40W</a:t>
            </a:r>
            <a:endParaRPr lang="en-US" sz="2000" dirty="0"/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SSR1 cryomodule: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Cavities, couplers, tuners passed</a:t>
            </a:r>
            <a:br>
              <a:rPr lang="en-US" sz="1600" dirty="0"/>
            </a:br>
            <a:r>
              <a:rPr lang="en-US" sz="1600" dirty="0"/>
              <a:t> all test stand met RF </a:t>
            </a:r>
            <a:br>
              <a:rPr lang="en-US" sz="1600" dirty="0"/>
            </a:br>
            <a:r>
              <a:rPr lang="en-US" sz="1600" dirty="0"/>
              <a:t>requirements at 2K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The SSR1 CM qualifies to be </a:t>
            </a:r>
            <a:br>
              <a:rPr lang="en-US" sz="1600" dirty="0"/>
            </a:br>
            <a:r>
              <a:rPr lang="en-US" sz="1600" dirty="0"/>
              <a:t>operable as SSR1-CM1 in the </a:t>
            </a:r>
            <a:br>
              <a:rPr lang="en-US" sz="1600" dirty="0"/>
            </a:br>
            <a:r>
              <a:rPr lang="en-US" sz="1600" dirty="0"/>
              <a:t>PIP-II </a:t>
            </a:r>
            <a:r>
              <a:rPr lang="en-US" sz="1600" dirty="0" err="1"/>
              <a:t>linac</a:t>
            </a:r>
            <a:endParaRPr lang="en-US" sz="2000" dirty="0"/>
          </a:p>
          <a:p>
            <a:pPr>
              <a:buFont typeface="Wingdings" pitchFamily="2" charset="2"/>
              <a:buChar char="Ø"/>
            </a:pPr>
            <a:endParaRPr lang="en-US" sz="2000" dirty="0"/>
          </a:p>
          <a:p>
            <a:pPr>
              <a:buFont typeface="Wingdings" pitchFamily="2" charset="2"/>
              <a:buChar char="Ø"/>
            </a:pPr>
            <a:endParaRPr lang="en-US" sz="2000" dirty="0"/>
          </a:p>
        </p:txBody>
      </p:sp>
      <p:pic>
        <p:nvPicPr>
          <p:cNvPr id="6" name="Picture 5" descr="A picture containing dining table, table, altar, bedclothes&#10;&#10;Description automatically generated">
            <a:extLst>
              <a:ext uri="{FF2B5EF4-FFF2-40B4-BE49-F238E27FC236}">
                <a16:creationId xmlns:a16="http://schemas.microsoft.com/office/drawing/2014/main" id="{D7E5A0F4-FA5A-8E4D-ACD3-5AB7D4B6A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158" y="4854585"/>
            <a:ext cx="8231154" cy="157835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F014106-F5F9-8648-894B-B0E8036BE08C}"/>
              </a:ext>
            </a:extLst>
          </p:cNvPr>
          <p:cNvGrpSpPr/>
          <p:nvPr/>
        </p:nvGrpSpPr>
        <p:grpSpPr>
          <a:xfrm>
            <a:off x="6800182" y="971148"/>
            <a:ext cx="5034010" cy="2028708"/>
            <a:chOff x="6935727" y="513942"/>
            <a:chExt cx="5034010" cy="202870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F05D65B-57EB-FB40-9088-CEE75A543F4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35727" y="1082498"/>
              <a:ext cx="5034010" cy="1460152"/>
              <a:chOff x="6060951" y="971553"/>
              <a:chExt cx="5787027" cy="167857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0D2E3D3E-3030-D74F-98F7-FAB1FD85DF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602" b="1121"/>
              <a:stretch/>
            </p:blipFill>
            <p:spPr>
              <a:xfrm>
                <a:off x="6060951" y="971553"/>
                <a:ext cx="5787027" cy="167857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5EF8AA2-20A0-9B48-9CAD-69558CB9DC74}"/>
                  </a:ext>
                </a:extLst>
              </p:cNvPr>
              <p:cNvSpPr txBox="1"/>
              <p:nvPr/>
            </p:nvSpPr>
            <p:spPr>
              <a:xfrm>
                <a:off x="8924692" y="1004398"/>
                <a:ext cx="341360" cy="158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b="1" dirty="0">
                    <a:solidFill>
                      <a:schemeClr val="accent6">
                        <a:lumMod val="50000"/>
                      </a:schemeClr>
                    </a:solidFill>
                  </a:rPr>
                  <a:t>  10</a:t>
                </a: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563D5A9-7D17-3C46-910B-ADC1DBE1EBB3}"/>
                </a:ext>
              </a:extLst>
            </p:cNvPr>
            <p:cNvSpPr/>
            <p:nvPr/>
          </p:nvSpPr>
          <p:spPr>
            <a:xfrm>
              <a:off x="6935727" y="914400"/>
              <a:ext cx="2909609" cy="967666"/>
            </a:xfrm>
            <a:prstGeom prst="rect">
              <a:avLst/>
            </a:prstGeom>
            <a:noFill/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E5203B-0C78-EC41-9C66-DB1BEFCF5333}"/>
                </a:ext>
              </a:extLst>
            </p:cNvPr>
            <p:cNvSpPr txBox="1"/>
            <p:nvPr/>
          </p:nvSpPr>
          <p:spPr>
            <a:xfrm>
              <a:off x="7800166" y="513942"/>
              <a:ext cx="11807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PIP2IT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9032931-1E9B-2D49-87C8-07A27ECCC736}"/>
              </a:ext>
            </a:extLst>
          </p:cNvPr>
          <p:cNvGrpSpPr/>
          <p:nvPr/>
        </p:nvGrpSpPr>
        <p:grpSpPr>
          <a:xfrm>
            <a:off x="6989287" y="3136893"/>
            <a:ext cx="4604003" cy="1428351"/>
            <a:chOff x="6152078" y="3340257"/>
            <a:chExt cx="4604003" cy="142835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1454A2A-7559-FC47-B3E4-F8FFCF438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2078" y="3567265"/>
              <a:ext cx="1697409" cy="1126597"/>
            </a:xfrm>
            <a:prstGeom prst="rect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25C565D-CE95-AB45-8B65-AA02978A4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5743" y="3465940"/>
              <a:ext cx="1362889" cy="1176987"/>
            </a:xfrm>
            <a:prstGeom prst="rect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36C7E7C-5BC1-3E46-97A5-2F60824B0ADE}"/>
                </a:ext>
              </a:extLst>
            </p:cNvPr>
            <p:cNvGrpSpPr/>
            <p:nvPr/>
          </p:nvGrpSpPr>
          <p:grpSpPr>
            <a:xfrm>
              <a:off x="7878293" y="3340257"/>
              <a:ext cx="2877788" cy="1428351"/>
              <a:chOff x="1314623" y="681082"/>
              <a:chExt cx="2877788" cy="142835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FB1A8D2-A593-A94E-B7AB-B6ECA49FE8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937749">
                <a:off x="957408" y="1038297"/>
                <a:ext cx="1428351" cy="713922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D427894-B22D-4A44-B26A-365AEA13B2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3341465" y="728266"/>
                <a:ext cx="850946" cy="133398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94286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731930-D666-6E4A-8FB8-61DA1DFB4E7D}"/>
              </a:ext>
            </a:extLst>
          </p:cNvPr>
          <p:cNvSpPr txBox="1"/>
          <p:nvPr/>
        </p:nvSpPr>
        <p:spPr>
          <a:xfrm>
            <a:off x="1070354" y="6550223"/>
            <a:ext cx="11032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TTC2022 - WG2 Summary - Low-Beta Machine Commissioning and Operational Experience -  B. </a:t>
            </a:r>
            <a:r>
              <a:rPr lang="en-US" sz="1400" dirty="0" err="1"/>
              <a:t>Laxdal</a:t>
            </a:r>
            <a:r>
              <a:rPr lang="en-US" sz="1400" dirty="0"/>
              <a:t>, K. Masuda, Z. Yao, J. A. Rodriguez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C496-74CD-BD4A-88D5-6D60B13EA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742" y="2096400"/>
            <a:ext cx="12000570" cy="445382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/>
              <a:t> Session 2: SRF performance (Vertical tests, cryomodule performance, on-line...)</a:t>
            </a:r>
          </a:p>
          <a:p>
            <a:pPr marL="0" indent="0">
              <a:buNone/>
            </a:pPr>
            <a:endParaRPr lang="en-US" sz="2000" dirty="0"/>
          </a:p>
          <a:p>
            <a:pPr lvl="1">
              <a:buFont typeface="Wingdings" pitchFamily="2" charset="2"/>
              <a:buChar char="§"/>
            </a:pPr>
            <a:r>
              <a:rPr lang="en-US" sz="2000" dirty="0"/>
              <a:t>Low-field MP in FRIB QWRs and its mitigation</a:t>
            </a:r>
            <a:br>
              <a:rPr lang="en-US" sz="2000" dirty="0"/>
            </a:br>
            <a:r>
              <a:rPr lang="en-US" sz="2000" dirty="0"/>
              <a:t>by Sang-</a:t>
            </a:r>
            <a:r>
              <a:rPr lang="en-US" sz="2000" dirty="0" err="1"/>
              <a:t>hoon</a:t>
            </a:r>
            <a:r>
              <a:rPr lang="en-US" sz="2000" dirty="0"/>
              <a:t> Kim</a:t>
            </a:r>
          </a:p>
          <a:p>
            <a:pPr lvl="1">
              <a:buFont typeface="Wingdings" pitchFamily="2" charset="2"/>
              <a:buChar char="§"/>
            </a:pPr>
            <a:endParaRPr lang="en-US" sz="2000" dirty="0"/>
          </a:p>
          <a:p>
            <a:pPr lvl="1">
              <a:buFont typeface="Wingdings" pitchFamily="2" charset="2"/>
              <a:buChar char="§"/>
            </a:pPr>
            <a:r>
              <a:rPr lang="en-US" sz="2000" dirty="0"/>
              <a:t>Commissioning results of ISAC-II style separated vacuum QWR cryomodule</a:t>
            </a:r>
            <a:br>
              <a:rPr lang="en-US" sz="2000" dirty="0"/>
            </a:br>
            <a:r>
              <a:rPr lang="en-US" sz="2000" dirty="0"/>
              <a:t>by </a:t>
            </a:r>
            <a:r>
              <a:rPr lang="en-US" sz="2000" dirty="0" err="1"/>
              <a:t>Zhongyuan</a:t>
            </a:r>
            <a:r>
              <a:rPr lang="en-US" sz="2000" dirty="0"/>
              <a:t> Yao</a:t>
            </a:r>
          </a:p>
          <a:p>
            <a:pPr lvl="1">
              <a:buFont typeface="Wingdings" pitchFamily="2" charset="2"/>
              <a:buChar char="§"/>
            </a:pPr>
            <a:endParaRPr lang="en-US" sz="2000" dirty="0"/>
          </a:p>
          <a:p>
            <a:pPr lvl="1">
              <a:buFont typeface="Wingdings" pitchFamily="2" charset="2"/>
              <a:buChar char="§"/>
            </a:pPr>
            <a:r>
              <a:rPr lang="en-US" sz="2000" dirty="0"/>
              <a:t>Experience from the series double-spoke cavity cryomodules for ESS</a:t>
            </a:r>
            <a:br>
              <a:rPr lang="en-US" sz="2000" dirty="0"/>
            </a:br>
            <a:r>
              <a:rPr lang="en-US" sz="2000" dirty="0"/>
              <a:t>by Akira Miyazaki</a:t>
            </a:r>
          </a:p>
          <a:p>
            <a:pPr lvl="1">
              <a:buFont typeface="Wingdings" pitchFamily="2" charset="2"/>
              <a:buChar char="§"/>
            </a:pPr>
            <a:endParaRPr lang="en-US" sz="2000" dirty="0"/>
          </a:p>
          <a:p>
            <a:pPr lvl="1">
              <a:buFont typeface="Wingdings" pitchFamily="2" charset="2"/>
              <a:buChar char="§"/>
            </a:pPr>
            <a:r>
              <a:rPr lang="en-US" sz="2000" dirty="0"/>
              <a:t>Thin film QWRs performance for ALPI-SPES upgrade at INFN LNL: first results</a:t>
            </a:r>
            <a:br>
              <a:rPr lang="en-US" sz="2000" dirty="0"/>
            </a:br>
            <a:r>
              <a:rPr lang="en-US" sz="2000" dirty="0"/>
              <a:t>by Giorgio Keppel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15CBFE0-C659-5B42-AA0A-6D574B4EC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WG2 - Low-Beta Machine Commissioning and Operational Experience</a:t>
            </a:r>
          </a:p>
        </p:txBody>
      </p:sp>
    </p:spTree>
    <p:extLst>
      <p:ext uri="{BB962C8B-B14F-4D97-AF65-F5344CB8AC3E}">
        <p14:creationId xmlns:p14="http://schemas.microsoft.com/office/powerpoint/2010/main" val="2786129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98EE6-6717-DE49-9FAF-58A13BBB5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23" y="208345"/>
            <a:ext cx="12022289" cy="833378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800" b="1" dirty="0"/>
              <a:t>Low-field MP in FRIB QWRs and its mitigation</a:t>
            </a:r>
            <a:br>
              <a:rPr lang="en-US" sz="2800" dirty="0"/>
            </a:br>
            <a:r>
              <a:rPr lang="en-US" sz="2400" dirty="0"/>
              <a:t>by Sang-</a:t>
            </a:r>
            <a:r>
              <a:rPr lang="en-US" sz="2400" dirty="0" err="1"/>
              <a:t>hoon</a:t>
            </a:r>
            <a:r>
              <a:rPr lang="en-US" sz="2400" dirty="0"/>
              <a:t> Kim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731930-D666-6E4A-8FB8-61DA1DFB4E7D}"/>
              </a:ext>
            </a:extLst>
          </p:cNvPr>
          <p:cNvSpPr txBox="1"/>
          <p:nvPr/>
        </p:nvSpPr>
        <p:spPr>
          <a:xfrm>
            <a:off x="1070354" y="6550223"/>
            <a:ext cx="11032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TTC2022 - WG2 Summary - Low-Beta Machine Commissioning and Operational Experience -  B. </a:t>
            </a:r>
            <a:r>
              <a:rPr lang="en-US" sz="1400" dirty="0" err="1"/>
              <a:t>Laxdal</a:t>
            </a:r>
            <a:r>
              <a:rPr lang="en-US" sz="1400" dirty="0"/>
              <a:t>, K. Masuda, Z. Yao, J. A. Rodriguez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D7A52F-B7C2-5C48-AEC8-18EC031C0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7233" y="753963"/>
            <a:ext cx="3054237" cy="52817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104559-95D0-4F4A-BE51-045478FD04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2" t="49539" r="26993" b="2963"/>
          <a:stretch/>
        </p:blipFill>
        <p:spPr>
          <a:xfrm rot="5400000">
            <a:off x="8702831" y="1005587"/>
            <a:ext cx="3703127" cy="2897723"/>
          </a:xfrm>
          <a:prstGeom prst="rect">
            <a:avLst/>
          </a:prstGeom>
          <a:ln w="38100"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C496-74CD-BD4A-88D5-6D60B13EA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189" y="1195941"/>
            <a:ext cx="6908716" cy="241495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/>
              <a:t>FRIB and ReA6 QWR: 80.5 MHz, beta: 0.085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/>
              <a:t>Multipacting</a:t>
            </a:r>
            <a:r>
              <a:rPr lang="en-US" sz="2000" dirty="0"/>
              <a:t> barriers: ~ 6 - 14 kV/m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Conditioning: 26 hrs. with </a:t>
            </a:r>
            <a:r>
              <a:rPr lang="en-US" sz="2000" dirty="0" err="1"/>
              <a:t>Pf</a:t>
            </a:r>
            <a:r>
              <a:rPr lang="en-US" sz="2000" dirty="0"/>
              <a:t> = 2 W, 16  hrs. with </a:t>
            </a:r>
            <a:r>
              <a:rPr lang="en-US" sz="2000" dirty="0" err="1"/>
              <a:t>Pf</a:t>
            </a:r>
            <a:r>
              <a:rPr lang="en-US" sz="2000" dirty="0"/>
              <a:t> = 3 W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Theoretical explanation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 Mitigation strategy: temporarily insert the single-stub matching element for conditioning</a:t>
            </a:r>
          </a:p>
          <a:p>
            <a:pPr>
              <a:buFont typeface="Wingdings" pitchFamily="2" charset="2"/>
              <a:buChar char="Ø"/>
            </a:pPr>
            <a:endParaRPr lang="en-US" sz="2000" dirty="0"/>
          </a:p>
        </p:txBody>
      </p:sp>
      <p:pic>
        <p:nvPicPr>
          <p:cNvPr id="8" name="E6CCB8E1-B6D8-4951-88A6-B3CE8DCF1DC5" descr="IMG_3312.jpg">
            <a:extLst>
              <a:ext uri="{FF2B5EF4-FFF2-40B4-BE49-F238E27FC236}">
                <a16:creationId xmlns:a16="http://schemas.microsoft.com/office/drawing/2014/main" id="{02880599-882F-BA43-93F5-9D78C84FBE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5" t="39518" r="64654" b="27148"/>
          <a:stretch/>
        </p:blipFill>
        <p:spPr bwMode="auto">
          <a:xfrm rot="5400000">
            <a:off x="8755934" y="4781317"/>
            <a:ext cx="2272393" cy="157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6ECF0D-B647-FF44-9F33-744A867BC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328" y="3739534"/>
            <a:ext cx="5678905" cy="25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156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2055</TotalTime>
  <Words>2421</Words>
  <Application>Microsoft Macintosh PowerPoint</Application>
  <PresentationFormat>Widescreen</PresentationFormat>
  <Paragraphs>249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Wingdings</vt:lpstr>
      <vt:lpstr>Office Theme</vt:lpstr>
      <vt:lpstr>WG-2 Summary Report:  Low-Beta Machine Commissioning and Operational Experience</vt:lpstr>
      <vt:lpstr>WG2 - Low-Beta Machine Commissioning and Operational Experience</vt:lpstr>
      <vt:lpstr>WG2 - Low-Beta Machine Commissioning and Operational Experience</vt:lpstr>
      <vt:lpstr>Superconducting 56 MHz cryomodule for sPHENIX by Zachary Conway</vt:lpstr>
      <vt:lpstr>Operation of the CeC 113 MHz SRF Gun at BNL by Igor Pinayev</vt:lpstr>
      <vt:lpstr>Beam commissioning and early operations of the HIE-ISOLDE linac by J. Alberto Rodriguez</vt:lpstr>
      <vt:lpstr>Testing of PIP-II HWR and SSR1 Cryomodules at PIP2IT by Donato Passarelli</vt:lpstr>
      <vt:lpstr>WG2 - Low-Beta Machine Commissioning and Operational Experience</vt:lpstr>
      <vt:lpstr>Low-field MP in FRIB QWRs and its mitigation by Sang-hoon Kim</vt:lpstr>
      <vt:lpstr>Commissioning of ISAC-II style separated vacuum QWR cryomodule by Zhongyuan Yao</vt:lpstr>
      <vt:lpstr>Experience from the series double-spoke cavity cryomodules for ESS by Akira Miyazaki</vt:lpstr>
      <vt:lpstr>Thin film QWRs performance for ALPI-SPES upgrade at INFN LNL: first results by Giorgio Keppel</vt:lpstr>
      <vt:lpstr>WG2 - Low-Beta Machine Commissioning and Operational Experience</vt:lpstr>
      <vt:lpstr>SRF Test Results and Current Status of the Low Energy SC Linac for RAON by Hyunik Kim</vt:lpstr>
      <vt:lpstr>Present status of RIKEN power coupler by Kazutaka Ozeki</vt:lpstr>
      <vt:lpstr>Experience with resonance control with slow tuners in low-beta CW linac by Sang-hoon Kim</vt:lpstr>
      <vt:lpstr>WG2 - Low-Beta Machine Commissioning and Operational Experience</vt:lpstr>
      <vt:lpstr>Test results of electro-polishing for quarter-wave resonators by Keisuke Nii</vt:lpstr>
      <vt:lpstr>Fabrication Status of the Prototype Spoke Cavity for the JAEA‐ADS Linac by Jun Tamura</vt:lpstr>
      <vt:lpstr>LIPAc cryomodule assembly progress and lessons learnt by Janic Chambrillon</vt:lpstr>
      <vt:lpstr>Lessons learned during the HPR of the superconducting solenoids of the LIPAc linac by Takashi Ebisawa</vt:lpstr>
      <vt:lpstr>Conclusion: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WG-2 Summary Report </dc:title>
  <dc:creator>Microsoft Office User</dc:creator>
  <cp:lastModifiedBy>Microsoft Office User</cp:lastModifiedBy>
  <cp:revision>97</cp:revision>
  <dcterms:created xsi:type="dcterms:W3CDTF">2022-10-12T14:56:28Z</dcterms:created>
  <dcterms:modified xsi:type="dcterms:W3CDTF">2022-10-14T01:16:27Z</dcterms:modified>
</cp:coreProperties>
</file>