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8" r:id="rId3"/>
    <p:sldId id="269" r:id="rId4"/>
    <p:sldId id="266" r:id="rId5"/>
    <p:sldId id="267" r:id="rId6"/>
    <p:sldId id="271" r:id="rId7"/>
    <p:sldId id="281" r:id="rId8"/>
    <p:sldId id="273" r:id="rId9"/>
    <p:sldId id="260" r:id="rId10"/>
    <p:sldId id="276" r:id="rId11"/>
    <p:sldId id="277" r:id="rId12"/>
    <p:sldId id="278" r:id="rId13"/>
    <p:sldId id="264" r:id="rId14"/>
    <p:sldId id="261" r:id="rId15"/>
    <p:sldId id="262" r:id="rId16"/>
    <p:sldId id="263" r:id="rId17"/>
    <p:sldId id="282" r:id="rId18"/>
    <p:sldId id="283" r:id="rId19"/>
    <p:sldId id="284" r:id="rId20"/>
    <p:sldId id="285" r:id="rId21"/>
    <p:sldId id="286" r:id="rId22"/>
    <p:sldId id="28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E43D4-B5AD-45C5-914B-DCC211CE7061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219E-C4AF-40FD-BE0F-EE228B70CD4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66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4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Copper layer currently obtained on </a:t>
            </a:r>
            <a:r>
              <a:rPr lang="en-US" dirty="0" err="1"/>
              <a:t>Nb</a:t>
            </a:r>
            <a:r>
              <a:rPr lang="en-US" dirty="0"/>
              <a:t> is thin – not enough for Cryo-cooler application, there is a need to build-up its thickness. We are planning to uses this Cu-layer as a sub-layer and plate a 2</a:t>
            </a:r>
            <a:r>
              <a:rPr lang="en-US" baseline="30000" dirty="0"/>
              <a:t>nd</a:t>
            </a:r>
            <a:r>
              <a:rPr lang="en-US" dirty="0"/>
              <a:t> thick film on top of it with another electrolyte.</a:t>
            </a:r>
          </a:p>
          <a:p>
            <a:r>
              <a:rPr lang="en-US" dirty="0"/>
              <a:t>We tested the listed electrolyte compositions (on the left).</a:t>
            </a:r>
          </a:p>
          <a:p>
            <a:r>
              <a:rPr lang="en-US" dirty="0"/>
              <a:t>(On the right):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We studied the quality of Cu-films obtained using </a:t>
            </a:r>
            <a:r>
              <a:rPr lang="en-US" b="1" dirty="0"/>
              <a:t>standard Cupric Electrolyte </a:t>
            </a:r>
            <a:r>
              <a:rPr lang="en-US" dirty="0"/>
              <a:t>(deposition rate: current density, temperature)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b="1" dirty="0"/>
              <a:t>Influence of</a:t>
            </a:r>
            <a:r>
              <a:rPr lang="en-US" dirty="0"/>
              <a:t> </a:t>
            </a:r>
            <a:r>
              <a:rPr lang="en-US" b="1" dirty="0"/>
              <a:t>additives</a:t>
            </a:r>
            <a:r>
              <a:rPr lang="en-US" dirty="0"/>
              <a:t> onto Cu-film oxidation (SEM/EDX, XRD)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/>
              <a:t>modified </a:t>
            </a:r>
            <a:r>
              <a:rPr lang="en-US" dirty="0"/>
              <a:t>Cupric Electrolytes (deposition rate, uniformity, </a:t>
            </a:r>
            <a:r>
              <a:rPr lang="en-US" dirty="0" err="1"/>
              <a:t>CuO</a:t>
            </a:r>
            <a:r>
              <a:rPr lang="en-US" baseline="-25000" dirty="0" err="1"/>
              <a:t>x</a:t>
            </a:r>
            <a:r>
              <a:rPr lang="en-US" dirty="0"/>
              <a:t>)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dirty="0"/>
              <a:t>Quality of films obtained using </a:t>
            </a:r>
            <a:r>
              <a:rPr lang="en-US" b="1" dirty="0" err="1"/>
              <a:t>S.Aldrich</a:t>
            </a:r>
            <a:r>
              <a:rPr lang="en-US" b="1" dirty="0"/>
              <a:t> Electrolyte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B3BA76-6698-4784-8A81-268345C030A5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4671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98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9604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12,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2022 Aomori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‹Nr.›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84968" y="4756730"/>
            <a:ext cx="110118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 hasCustomPrompt="1"/>
          </p:nvPr>
        </p:nvSpPr>
        <p:spPr>
          <a:xfrm>
            <a:off x="6400807" y="1447800"/>
            <a:ext cx="5400676" cy="48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Graphic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hasCustomPrompt="1"/>
          </p:nvPr>
        </p:nvSpPr>
        <p:spPr>
          <a:xfrm>
            <a:off x="383866" y="615757"/>
            <a:ext cx="8739609" cy="6034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85881" y="1447800"/>
            <a:ext cx="5811727" cy="4876800"/>
          </a:xfrm>
        </p:spPr>
        <p:txBody>
          <a:bodyPr numCol="1"/>
          <a:lstStyle/>
          <a:p>
            <a:pPr lvl="0"/>
            <a:r>
              <a:rPr lang="en-US" dirty="0"/>
              <a:t>Click to add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F9335A-E71C-3044-BC65-4FC387DA27B6}"/>
              </a:ext>
            </a:extLst>
          </p:cNvPr>
          <p:cNvSpPr/>
          <p:nvPr userDrawn="1"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BDE655-9499-9E86-E784-AA2F7F7A1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897" y="21813"/>
            <a:ext cx="2086449" cy="5486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E5D2EA-8D9B-0D4F-A172-EABD2DD28C69}"/>
              </a:ext>
            </a:extLst>
          </p:cNvPr>
          <p:cNvSpPr/>
          <p:nvPr userDrawn="1"/>
        </p:nvSpPr>
        <p:spPr>
          <a:xfrm>
            <a:off x="9808049" y="11355"/>
            <a:ext cx="12192" cy="731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452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412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1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6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804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234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27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5954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6522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734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81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38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115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D7540-DA30-490A-BCA8-3BA21FD67968}" type="datetimeFigureOut">
              <a:rPr lang="de-DE" smtClean="0"/>
              <a:t>17.10.2022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D035-DEBF-4EEB-B06E-EEF0DFC3F42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772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9803" y="176798"/>
            <a:ext cx="11837330" cy="664774"/>
          </a:xfrm>
        </p:spPr>
        <p:txBody>
          <a:bodyPr>
            <a:noAutofit/>
          </a:bodyPr>
          <a:lstStyle/>
          <a:p>
            <a:r>
              <a:rPr lang="de-DE" sz="3600" b="1" dirty="0" smtClean="0">
                <a:latin typeface="+mn-lt"/>
              </a:rPr>
              <a:t>WG3 - </a:t>
            </a:r>
            <a:r>
              <a:rPr lang="en-US" sz="3600" b="1" dirty="0" smtClean="0">
                <a:latin typeface="+mn-lt"/>
              </a:rPr>
              <a:t>Applications and cooling schemes for Nb</a:t>
            </a:r>
            <a:r>
              <a:rPr lang="en-US" sz="3600" b="1" baseline="-25000" dirty="0" smtClean="0">
                <a:latin typeface="+mn-lt"/>
              </a:rPr>
              <a:t>3</a:t>
            </a:r>
            <a:r>
              <a:rPr lang="en-US" sz="3600" b="1" dirty="0" smtClean="0">
                <a:latin typeface="+mn-lt"/>
              </a:rPr>
              <a:t>Sn cavities </a:t>
            </a:r>
            <a:endParaRPr lang="de-DE" sz="3600" b="1" dirty="0">
              <a:latin typeface="+mn-lt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8934" y="1052709"/>
            <a:ext cx="3065563" cy="448072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 smtClean="0"/>
              <a:t>Co-</a:t>
            </a:r>
            <a:r>
              <a:rPr lang="de-DE" sz="2800" smtClean="0"/>
              <a:t>conveners</a:t>
            </a:r>
            <a:r>
              <a:rPr lang="de-DE" sz="2800" dirty="0"/>
              <a:t>:</a:t>
            </a:r>
            <a:br>
              <a:rPr lang="de-DE" sz="2800" dirty="0"/>
            </a:br>
            <a:r>
              <a:rPr lang="de-DE" sz="2800" dirty="0" err="1"/>
              <a:t>Kensei</a:t>
            </a:r>
            <a:r>
              <a:rPr lang="de-DE" sz="2800" dirty="0"/>
              <a:t> </a:t>
            </a:r>
            <a:r>
              <a:rPr lang="de-DE" sz="2800" dirty="0" err="1"/>
              <a:t>Umemori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Uttar </a:t>
            </a:r>
            <a:r>
              <a:rPr lang="de-DE" sz="2800" dirty="0" err="1"/>
              <a:t>Pudasaini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/>
              <a:t>Oliver </a:t>
            </a:r>
            <a:r>
              <a:rPr lang="de-DE" sz="2800" dirty="0" smtClean="0"/>
              <a:t>Kugeler</a:t>
            </a:r>
            <a:endParaRPr lang="de-DE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 smtClean="0"/>
              <a:t>17(20) </a:t>
            </a:r>
            <a:r>
              <a:rPr lang="de-DE" sz="2800" dirty="0" err="1" smtClean="0"/>
              <a:t>talks</a:t>
            </a:r>
            <a:endParaRPr lang="de-DE" sz="2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800" dirty="0" smtClean="0"/>
              <a:t>1(4) </a:t>
            </a:r>
            <a:r>
              <a:rPr lang="de-DE" sz="2800" dirty="0" err="1" smtClean="0"/>
              <a:t>dedicated</a:t>
            </a:r>
            <a:r>
              <a:rPr lang="de-DE" sz="2800" dirty="0" smtClean="0"/>
              <a:t> </a:t>
            </a:r>
            <a:r>
              <a:rPr lang="de-DE" sz="2800" dirty="0" err="1" smtClean="0"/>
              <a:t>discussion</a:t>
            </a:r>
            <a:r>
              <a:rPr lang="de-DE" sz="2800" dirty="0" smtClean="0"/>
              <a:t> </a:t>
            </a:r>
            <a:r>
              <a:rPr lang="de-DE" sz="2800" dirty="0" err="1" smtClean="0"/>
              <a:t>slots</a:t>
            </a:r>
            <a:endParaRPr lang="de-DE" sz="2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8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3889" r="2521" b="4384"/>
          <a:stretch/>
        </p:blipFill>
        <p:spPr>
          <a:xfrm>
            <a:off x="3902163" y="911061"/>
            <a:ext cx="3911202" cy="261372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951" y="3665560"/>
            <a:ext cx="3804414" cy="296497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705" y="4250854"/>
            <a:ext cx="3765907" cy="23796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0705" y="963697"/>
            <a:ext cx="3765907" cy="29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11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0DBFEB9-E812-02D3-ED2B-EA9405B71AC6}"/>
              </a:ext>
            </a:extLst>
          </p:cNvPr>
          <p:cNvSpPr txBox="1"/>
          <p:nvPr/>
        </p:nvSpPr>
        <p:spPr>
          <a:xfrm>
            <a:off x="227488" y="182880"/>
            <a:ext cx="962364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「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Conduction cooling study in KEK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」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Tomohiro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Yamada(KEK)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39B9924-4268-AD71-DBBD-EC8824F09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9" t="16890" r="15631" b="2666"/>
          <a:stretch/>
        </p:blipFill>
        <p:spPr>
          <a:xfrm>
            <a:off x="129952" y="853440"/>
            <a:ext cx="5868512" cy="4418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331727-F64C-CC92-5865-652C2421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3" t="20697" r="15357"/>
          <a:stretch/>
        </p:blipFill>
        <p:spPr>
          <a:xfrm>
            <a:off x="6155843" y="853440"/>
            <a:ext cx="5987389" cy="4418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5191E9B-2B4D-D1AF-FE30-9411257C5CB0}"/>
              </a:ext>
            </a:extLst>
          </p:cNvPr>
          <p:cNvSpPr txBox="1"/>
          <p:nvPr/>
        </p:nvSpPr>
        <p:spPr>
          <a:xfrm>
            <a:off x="426720" y="5419252"/>
            <a:ext cx="11355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KEK started conduction cooling study for SRF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High power test of Nb3Sn cavity with GM/JT conduction cooling  is planned.</a:t>
            </a:r>
            <a:endParaRPr kumimoji="1" lang="en-US" altLang="ja-JP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400" dirty="0"/>
              <a:t>Discussion on effective cooling scheme for cavity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48462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0AB61B3-4007-249E-A5E9-5A308D616B93}"/>
              </a:ext>
            </a:extLst>
          </p:cNvPr>
          <p:cNvSpPr txBox="1"/>
          <p:nvPr/>
        </p:nvSpPr>
        <p:spPr>
          <a:xfrm>
            <a:off x="50623" y="116420"/>
            <a:ext cx="7483062" cy="76944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F0000"/>
                </a:solidFill>
              </a:rPr>
              <a:t>Progress </a:t>
            </a:r>
            <a:r>
              <a:rPr kumimoji="1" lang="en-US" altLang="ja-JP" sz="2200" b="1" dirty="0">
                <a:solidFill>
                  <a:srgbClr val="FF0000"/>
                </a:solidFill>
              </a:rPr>
              <a:t>on a conducting cooled SRF cryomodule at </a:t>
            </a:r>
            <a:r>
              <a:rPr kumimoji="1" lang="en-US" altLang="ja-JP" sz="2200" b="1" dirty="0" err="1" smtClean="0">
                <a:solidFill>
                  <a:srgbClr val="FF0000"/>
                </a:solidFill>
              </a:rPr>
              <a:t>Fermilab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2200" b="1" dirty="0" smtClean="0">
                <a:solidFill>
                  <a:srgbClr val="FF0000"/>
                </a:solidFill>
              </a:rPr>
            </a:br>
            <a:r>
              <a:rPr kumimoji="1" lang="en-US" altLang="ja-JP" sz="2200" b="1" dirty="0" smtClean="0">
                <a:solidFill>
                  <a:srgbClr val="FF0000"/>
                </a:solidFill>
              </a:rPr>
              <a:t> Ram </a:t>
            </a:r>
            <a:r>
              <a:rPr kumimoji="1" lang="en-US" altLang="ja-JP" sz="2200" b="1" dirty="0" err="1" smtClean="0">
                <a:solidFill>
                  <a:srgbClr val="FF0000"/>
                </a:solidFill>
              </a:rPr>
              <a:t>Dhuley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> (</a:t>
            </a:r>
            <a:r>
              <a:rPr kumimoji="1" lang="en-US" altLang="ja-JP" sz="2200" b="1" dirty="0">
                <a:solidFill>
                  <a:srgbClr val="FF0000"/>
                </a:solidFill>
              </a:rPr>
              <a:t>FNAL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>) &lt;- </a:t>
            </a:r>
            <a:r>
              <a:rPr kumimoji="1" lang="en-US" altLang="ja-JP" sz="2200" b="1" dirty="0" err="1" smtClean="0">
                <a:solidFill>
                  <a:srgbClr val="FF0000"/>
                </a:solidFill>
              </a:rPr>
              <a:t>Jayakar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200" b="1" dirty="0" err="1" smtClean="0">
                <a:solidFill>
                  <a:srgbClr val="FF0000"/>
                </a:solidFill>
              </a:rPr>
              <a:t>Thangaray</a:t>
            </a:r>
            <a:endParaRPr kumimoji="1" lang="ja-JP" altLang="en-US" sz="22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F3CF39-5BB8-D99F-A4AA-99E8CE1471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0" t="20799" r="15272" b="8978"/>
          <a:stretch/>
        </p:blipFill>
        <p:spPr>
          <a:xfrm>
            <a:off x="376202" y="979085"/>
            <a:ext cx="6796357" cy="44226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9406BCA-4367-F48B-A427-295734A7D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5" t="37339" r="55042" b="17789"/>
          <a:stretch/>
        </p:blipFill>
        <p:spPr>
          <a:xfrm>
            <a:off x="7730584" y="116420"/>
            <a:ext cx="3177561" cy="2802271"/>
          </a:xfrm>
          <a:prstGeom prst="rect">
            <a:avLst/>
          </a:prstGeom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33CAD5-82D7-5CA6-98BA-01660E261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7" t="28353" r="41848" b="7376"/>
          <a:stretch/>
        </p:blipFill>
        <p:spPr>
          <a:xfrm>
            <a:off x="7435021" y="2918691"/>
            <a:ext cx="4249191" cy="3939309"/>
          </a:xfrm>
          <a:prstGeom prst="rect">
            <a:avLst/>
          </a:prstGeom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B5E98A9-1CE1-A2FE-FD0F-80A99D191567}"/>
              </a:ext>
            </a:extLst>
          </p:cNvPr>
          <p:cNvSpPr txBox="1"/>
          <p:nvPr/>
        </p:nvSpPr>
        <p:spPr>
          <a:xfrm>
            <a:off x="213519" y="5494980"/>
            <a:ext cx="7121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1.6MeV, 20kW conduction cooled Nb</a:t>
            </a:r>
            <a:r>
              <a:rPr kumimoji="1" lang="en-US" altLang="ja-JP" sz="2000" baseline="-25000" dirty="0"/>
              <a:t>3</a:t>
            </a:r>
            <a:r>
              <a:rPr kumimoji="1" lang="en-US" altLang="ja-JP" sz="2000" dirty="0"/>
              <a:t>Sn accelerator was designed and is now under preparation.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1.5</a:t>
            </a:r>
            <a:r>
              <a:rPr lang="en-US" altLang="ja-JP" sz="2000" dirty="0"/>
              <a:t>-cell cavity, power coupler, thermionic gun will be delivered this F.Y.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2655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58B3F9-6834-08F4-CB97-AF145ACBE04F}"/>
              </a:ext>
            </a:extLst>
          </p:cNvPr>
          <p:cNvSpPr txBox="1"/>
          <p:nvPr/>
        </p:nvSpPr>
        <p:spPr>
          <a:xfrm>
            <a:off x="323680" y="182880"/>
            <a:ext cx="11770783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Development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of Cryocooler Systems for NCRF and SRF Cavity and Component Tests at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LANL</a:t>
            </a:r>
            <a:br>
              <a:rPr kumimoji="1" lang="en-US" altLang="ja-JP" sz="2400" b="1" dirty="0" smtClean="0">
                <a:solidFill>
                  <a:srgbClr val="FF0000"/>
                </a:solidFill>
              </a:rPr>
            </a:br>
            <a:r>
              <a:rPr kumimoji="1" lang="en-US" altLang="ja-JP" sz="2400" b="1" dirty="0" smtClean="0">
                <a:solidFill>
                  <a:srgbClr val="FF0000"/>
                </a:solidFill>
              </a:rPr>
              <a:t>Tsuyoshi Tajima (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LANL)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C5E695-498E-89B6-B32D-B4764EF1BB42}"/>
              </a:ext>
            </a:extLst>
          </p:cNvPr>
          <p:cNvSpPr txBox="1"/>
          <p:nvPr/>
        </p:nvSpPr>
        <p:spPr>
          <a:xfrm>
            <a:off x="211553" y="5105460"/>
            <a:ext cx="11768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Aim of cryostat: Cooldown 5.1 GHz Cu NCRF cavity(LANL), 5.7 GHz C-band Cu NCRF cavity(SLAC) and 1.3 GHz  Nb SRF cavity (LANL) by conduction cooling.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NCRF and</a:t>
            </a:r>
            <a:r>
              <a:rPr kumimoji="1" lang="en-US" altLang="ja-JP" sz="2400" dirty="0"/>
              <a:t> SRF cavities were successfully cooled down to less than 4K. Heater test was carried out to learn cooling ability.</a:t>
            </a:r>
            <a:endParaRPr kumimoji="1" lang="ja-JP" altLang="en-US" sz="24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5F2BD8-6DBA-7C09-15B7-CE75E0319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68" t="22801" r="16459" b="9372"/>
          <a:stretch/>
        </p:blipFill>
        <p:spPr>
          <a:xfrm>
            <a:off x="636104" y="1023816"/>
            <a:ext cx="5751444" cy="390475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DF402F-4C7C-1F16-1FFB-E99E5E327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605" r="12805" b="8589"/>
          <a:stretch/>
        </p:blipFill>
        <p:spPr>
          <a:xfrm>
            <a:off x="6851374" y="1412683"/>
            <a:ext cx="4704522" cy="34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31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37168" y="192960"/>
            <a:ext cx="11185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2830"/>
            <a:r>
              <a:rPr lang="en-US" sz="2000" dirty="0" smtClean="0">
                <a:latin typeface="Arial" panose="020B0604020202020204" pitchFamily="34" charset="0"/>
              </a:rPr>
              <a:t> Gary Cheng, </a:t>
            </a:r>
            <a:r>
              <a:rPr lang="en-US" sz="2000" dirty="0" err="1" smtClean="0">
                <a:latin typeface="Arial" panose="020B0604020202020204" pitchFamily="34" charset="0"/>
              </a:rPr>
              <a:t>JLab</a:t>
            </a:r>
            <a:r>
              <a:rPr lang="en-US" sz="2000" dirty="0" smtClean="0">
                <a:latin typeface="Arial" panose="020B0604020202020204" pitchFamily="34" charset="0"/>
              </a:rPr>
              <a:t> - 952MHz </a:t>
            </a:r>
            <a:r>
              <a:rPr lang="en-US" sz="2000" dirty="0">
                <a:latin typeface="Arial" panose="020B0604020202020204" pitchFamily="34" charset="0"/>
              </a:rPr>
              <a:t>Nb</a:t>
            </a:r>
            <a:r>
              <a:rPr lang="en-US" sz="2000" baseline="-25000" dirty="0">
                <a:latin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</a:rPr>
              <a:t>Sn Cryostat Design and Thermal </a:t>
            </a:r>
            <a:r>
              <a:rPr lang="en-US" sz="2000" dirty="0" smtClean="0">
                <a:latin typeface="Arial" panose="020B0604020202020204" pitchFamily="34" charset="0"/>
              </a:rPr>
              <a:t>Management </a:t>
            </a: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98" y="744467"/>
            <a:ext cx="2937004" cy="220955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687" y="744467"/>
            <a:ext cx="4765703" cy="27060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0875" y="863051"/>
            <a:ext cx="1650208" cy="21691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441" y="3032230"/>
            <a:ext cx="391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load</a:t>
            </a:r>
            <a:r>
              <a:rPr lang="de-DE" dirty="0" smtClean="0"/>
              <a:t> at </a:t>
            </a:r>
            <a:r>
              <a:rPr lang="de-DE" dirty="0" err="1" smtClean="0"/>
              <a:t>operating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4491080" y="3299889"/>
            <a:ext cx="3722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Implement</a:t>
            </a:r>
            <a:r>
              <a:rPr lang="de-DE" dirty="0" smtClean="0"/>
              <a:t> </a:t>
            </a:r>
            <a:r>
              <a:rPr lang="de-DE" dirty="0" err="1" smtClean="0"/>
              <a:t>Cryo</a:t>
            </a:r>
            <a:r>
              <a:rPr lang="de-DE" dirty="0" smtClean="0"/>
              <a:t> cooler </a:t>
            </a:r>
            <a:r>
              <a:rPr lang="de-DE" dirty="0" err="1" smtClean="0"/>
              <a:t>capabilities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9584842" y="3067464"/>
            <a:ext cx="1995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Thermal </a:t>
            </a:r>
            <a:r>
              <a:rPr lang="de-DE" dirty="0" err="1" smtClean="0"/>
              <a:t>contacting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738" y="3770894"/>
            <a:ext cx="2582057" cy="25291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41" y="3650130"/>
            <a:ext cx="2761796" cy="264991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32496" y="6363942"/>
            <a:ext cx="152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Magnet </a:t>
            </a:r>
            <a:r>
              <a:rPr lang="de-DE" dirty="0" err="1" smtClean="0"/>
              <a:t>shield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519709" y="63000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Thermal </a:t>
            </a:r>
            <a:r>
              <a:rPr lang="de-DE" dirty="0" err="1" smtClean="0"/>
              <a:t>shield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113275" y="3669221"/>
            <a:ext cx="347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Suspension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Thermal </a:t>
            </a:r>
            <a:r>
              <a:rPr lang="de-DE" dirty="0" err="1" smtClean="0"/>
              <a:t>force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Buckling</a:t>
            </a:r>
            <a:r>
              <a:rPr lang="de-DE" dirty="0" smtClean="0"/>
              <a:t> &amp; </a:t>
            </a:r>
            <a:r>
              <a:rPr lang="de-DE" dirty="0" err="1" smtClean="0"/>
              <a:t>vibration</a:t>
            </a:r>
            <a:r>
              <a:rPr lang="de-DE" dirty="0" smtClean="0"/>
              <a:t> </a:t>
            </a:r>
            <a:r>
              <a:rPr lang="de-DE" dirty="0" err="1" smtClean="0"/>
              <a:t>simulation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Thermal </a:t>
            </a:r>
            <a:r>
              <a:rPr lang="de-DE" dirty="0" err="1" smtClean="0"/>
              <a:t>management</a:t>
            </a:r>
            <a:endParaRPr lang="de-DE" dirty="0" smtClean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4842" y="3481005"/>
            <a:ext cx="2333129" cy="310892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5972412" y="5129210"/>
            <a:ext cx="3503362" cy="147732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The 952 MHz cavity cryostat is at its final assembly stage. Most of the cold mass assembly is complete.</a:t>
            </a:r>
          </a:p>
          <a:p>
            <a:r>
              <a:rPr lang="en-US" dirty="0"/>
              <a:t>Final testing is planned to happen in late Oct or early Nov.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016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3" y="1399922"/>
            <a:ext cx="5400328" cy="508228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42364" y="346450"/>
            <a:ext cx="11541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CIDFont+F1"/>
              </a:rPr>
              <a:t>Yinfeng</a:t>
            </a:r>
            <a:r>
              <a:rPr lang="en-US" dirty="0" smtClean="0">
                <a:latin typeface="CIDFont+F1"/>
              </a:rPr>
              <a:t> Yang, Osaka University - Application </a:t>
            </a:r>
            <a:r>
              <a:rPr lang="en-US" dirty="0">
                <a:latin typeface="CIDFont+F1"/>
              </a:rPr>
              <a:t>of Nb</a:t>
            </a:r>
            <a:r>
              <a:rPr lang="en-US" sz="1200" b="0" i="0" u="none" strike="noStrike" baseline="0" dirty="0" smtClean="0">
                <a:latin typeface="CIDFont+F1"/>
              </a:rPr>
              <a:t>3</a:t>
            </a:r>
            <a:r>
              <a:rPr lang="en-US" dirty="0">
                <a:latin typeface="CIDFont+F1"/>
              </a:rPr>
              <a:t>Sn cavity for femtosecond-pulsed electron microscope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894" y="1650775"/>
            <a:ext cx="7763450" cy="476081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42363" y="809900"/>
            <a:ext cx="11129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functional Nb3Sn SRF gun could serve as a replacement for a huge DC gun in an ultrafast electron microscope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51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112571" y="237624"/>
            <a:ext cx="11637063" cy="752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>
                <a:solidFill>
                  <a:srgbClr val="404040"/>
                </a:solidFill>
              </a:rPr>
              <a:t>Jayakar</a:t>
            </a:r>
            <a:r>
              <a:rPr lang="en-US" sz="1800" b="1" dirty="0">
                <a:solidFill>
                  <a:srgbClr val="404040"/>
                </a:solidFill>
              </a:rPr>
              <a:t> ‘Charles’ </a:t>
            </a:r>
            <a:r>
              <a:rPr lang="en-US" sz="1800" b="1" dirty="0" err="1">
                <a:solidFill>
                  <a:srgbClr val="404040"/>
                </a:solidFill>
              </a:rPr>
              <a:t>Thangaraj</a:t>
            </a:r>
            <a:r>
              <a:rPr lang="en-US" sz="1800" b="1" dirty="0">
                <a:solidFill>
                  <a:srgbClr val="404040"/>
                </a:solidFill>
              </a:rPr>
              <a:t> on behalf of </a:t>
            </a:r>
            <a:r>
              <a:rPr lang="en-US" sz="1800" b="1" dirty="0" err="1">
                <a:solidFill>
                  <a:srgbClr val="404040"/>
                </a:solidFill>
              </a:rPr>
              <a:t>IARC@Fermilab</a:t>
            </a:r>
            <a:endParaRPr lang="en-US" sz="1800" b="1" dirty="0">
              <a:solidFill>
                <a:srgbClr val="404040"/>
              </a:solidFill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Conduction-cooled SRF accelerator development for industrial applications at </a:t>
            </a:r>
            <a:r>
              <a:rPr lang="en-US" sz="18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Fermilab</a:t>
            </a:r>
            <a:endParaRPr lang="en-US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model of a ship&#10;&#10;Description automatically generated with low confidence">
            <a:extLst>
              <a:ext uri="{FF2B5EF4-FFF2-40B4-BE49-F238E27FC236}">
                <a16:creationId xmlns:a16="http://schemas.microsoft.com/office/drawing/2014/main" id="{24D48531-2FF6-47B3-8B6E-26E9C8F0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91" y="2130239"/>
            <a:ext cx="6221412" cy="323089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19596" y="1626499"/>
            <a:ext cx="1630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Possible</a:t>
            </a:r>
            <a:r>
              <a:rPr lang="de-DE" b="1" dirty="0" smtClean="0"/>
              <a:t> </a:t>
            </a:r>
            <a:r>
              <a:rPr lang="de-DE" b="1" dirty="0" err="1" smtClean="0"/>
              <a:t>layout</a:t>
            </a:r>
            <a:endParaRPr lang="de-DE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7046814" y="1626499"/>
            <a:ext cx="249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Potenatial</a:t>
            </a:r>
            <a:r>
              <a:rPr lang="de-DE" b="1" dirty="0" smtClean="0"/>
              <a:t> </a:t>
            </a:r>
            <a:r>
              <a:rPr lang="de-DE" b="1" dirty="0" err="1" smtClean="0"/>
              <a:t>applications</a:t>
            </a:r>
            <a:r>
              <a:rPr lang="de-DE" b="1" dirty="0" smtClean="0"/>
              <a:t>  </a:t>
            </a:r>
            <a:endParaRPr lang="de-DE" b="1" dirty="0"/>
          </a:p>
        </p:txBody>
      </p:sp>
      <p:sp>
        <p:nvSpPr>
          <p:cNvPr id="12" name="Rechteck 11"/>
          <p:cNvSpPr/>
          <p:nvPr/>
        </p:nvSpPr>
        <p:spPr>
          <a:xfrm>
            <a:off x="4569341" y="1005297"/>
            <a:ext cx="2477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Nb</a:t>
            </a:r>
            <a:r>
              <a:rPr lang="de-DE" baseline="-25000" dirty="0" smtClean="0"/>
              <a:t>3</a:t>
            </a:r>
            <a:r>
              <a:rPr lang="de-DE" dirty="0" smtClean="0"/>
              <a:t>Sn </a:t>
            </a:r>
            <a:r>
              <a:rPr lang="de-DE" dirty="0" err="1" smtClean="0"/>
              <a:t>based</a:t>
            </a:r>
            <a:r>
              <a:rPr lang="de-DE" dirty="0" smtClean="0"/>
              <a:t> </a:t>
            </a:r>
            <a:r>
              <a:rPr lang="de-DE" dirty="0" err="1" smtClean="0"/>
              <a:t>accelerator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7046814" y="2345749"/>
            <a:ext cx="4445225" cy="3232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4C97"/>
                </a:solidFill>
              </a:rPr>
              <a:t>Energy and Environment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Treat </a:t>
            </a:r>
            <a:r>
              <a:rPr lang="en-US" dirty="0">
                <a:solidFill>
                  <a:srgbClr val="000000"/>
                </a:solidFill>
              </a:rPr>
              <a:t>Municipal Waste &amp; Sludge</a:t>
            </a:r>
          </a:p>
          <a:p>
            <a:pPr marL="990576" lvl="2" indent="-457189"/>
            <a:r>
              <a:rPr lang="en-US" sz="1534" i="1" dirty="0" smtClean="0">
                <a:solidFill>
                  <a:srgbClr val="000000"/>
                </a:solidFill>
                <a:ea typeface="Geneva" charset="0"/>
              </a:rPr>
              <a:t>Eliminate pathogens in sludge</a:t>
            </a:r>
          </a:p>
          <a:p>
            <a:pPr marL="990576" lvl="2" indent="-457189"/>
            <a:r>
              <a:rPr lang="en-US" sz="1534" i="1" dirty="0" smtClean="0">
                <a:solidFill>
                  <a:srgbClr val="000000"/>
                </a:solidFill>
                <a:ea typeface="Geneva" charset="0"/>
              </a:rPr>
              <a:t>Destroy organics, and pharmaceuticals in wastewater </a:t>
            </a:r>
          </a:p>
          <a:p>
            <a:r>
              <a:rPr lang="en-US" dirty="0">
                <a:solidFill>
                  <a:srgbClr val="000000"/>
                </a:solidFill>
              </a:rPr>
              <a:t>In-situ environmental remediation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b="1" dirty="0">
                <a:solidFill>
                  <a:srgbClr val="004C97"/>
                </a:solidFill>
              </a:rPr>
              <a:t>Industrial and </a:t>
            </a:r>
            <a:r>
              <a:rPr lang="en-US" b="1" dirty="0" smtClean="0">
                <a:solidFill>
                  <a:srgbClr val="004C97"/>
                </a:solidFill>
              </a:rPr>
              <a:t>Security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In-situ </a:t>
            </a:r>
            <a:r>
              <a:rPr lang="en-US" dirty="0">
                <a:solidFill>
                  <a:srgbClr val="000000"/>
                </a:solidFill>
              </a:rPr>
              <a:t>cross-link of materials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Improve pavement lifetime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Instant cure coatings</a:t>
            </a:r>
          </a:p>
          <a:p>
            <a:r>
              <a:rPr lang="en-US" dirty="0">
                <a:solidFill>
                  <a:srgbClr val="000000"/>
                </a:solidFill>
              </a:rPr>
              <a:t>Medical sterilization without Co60</a:t>
            </a:r>
          </a:p>
        </p:txBody>
      </p:sp>
    </p:spTree>
    <p:extLst>
      <p:ext uri="{BB962C8B-B14F-4D97-AF65-F5344CB8AC3E}">
        <p14:creationId xmlns:p14="http://schemas.microsoft.com/office/powerpoint/2010/main" val="1875985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0" y="3257615"/>
            <a:ext cx="9386761" cy="342571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83222" y="1410956"/>
            <a:ext cx="1107799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Design </a:t>
            </a:r>
            <a:r>
              <a:rPr lang="de-DE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10MeV 50mA accelerator for highly efficient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production of </a:t>
            </a:r>
            <a:r>
              <a:rPr 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nanocellulose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by irradiation of wooden samples.</a:t>
            </a:r>
          </a:p>
          <a:p>
            <a:r>
              <a:rPr lang="en-US" sz="2000" b="0" i="0" u="none" strike="noStrike" baseline="0" dirty="0" smtClean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sz="2000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 </a:t>
            </a:r>
            <a:r>
              <a:rPr lang="en-US" sz="2000" b="1" i="0" u="none" strike="noStrike" baseline="0" dirty="0" smtClean="0">
                <a:solidFill>
                  <a:srgbClr val="FF0000"/>
                </a:solidFill>
                <a:latin typeface="Calibri-Bold"/>
              </a:rPr>
              <a:t>Nb</a:t>
            </a:r>
            <a:r>
              <a:rPr lang="en-US" sz="1400" b="1" i="0" u="none" strike="noStrike" baseline="0" dirty="0" smtClean="0">
                <a:solidFill>
                  <a:srgbClr val="FF0000"/>
                </a:solidFill>
                <a:latin typeface="Calibri-Bold"/>
              </a:rPr>
              <a:t>3</a:t>
            </a:r>
            <a:r>
              <a:rPr lang="en-US" sz="2000" b="1" i="0" u="none" strike="noStrike" baseline="0" dirty="0" smtClean="0">
                <a:solidFill>
                  <a:srgbClr val="FF0000"/>
                </a:solidFill>
                <a:latin typeface="Calibri-Bold"/>
              </a:rPr>
              <a:t>Sn cavities </a:t>
            </a:r>
            <a:r>
              <a:rPr lang="en-US" sz="2000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instead of conventional </a:t>
            </a:r>
            <a:r>
              <a:rPr lang="en-US" sz="2000" b="0" i="0" u="none" strike="noStrike" baseline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Nb</a:t>
            </a:r>
            <a:r>
              <a:rPr lang="en-US" sz="2000" b="0" i="0" u="none" strike="noStrike" baseline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cavities: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High-current operation (50mA) without particle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loss of beam becomes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possible;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Very compact (8m x 1m x 2m) irradiation accelerator can be designed, since no conventional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 </a:t>
            </a:r>
            <a:r>
              <a:rPr lang="de-DE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refrigerator</a:t>
            </a:r>
            <a:r>
              <a:rPr lang="de-DE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used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;</a:t>
            </a:r>
          </a:p>
          <a:p>
            <a:r>
              <a:rPr lang="en-US" dirty="0">
                <a:solidFill>
                  <a:srgbClr val="000000"/>
                </a:solidFill>
                <a:latin typeface="ArialMT"/>
              </a:rPr>
              <a:t>•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Cooling load is reduced to several tens of percent compared to conventional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Nb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cavities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0590" y="196642"/>
            <a:ext cx="1133154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-Light"/>
              </a:rPr>
              <a:t>Design and beam dynamics study </a:t>
            </a:r>
            <a:r>
              <a:rPr lang="en-US" sz="2800" dirty="0" smtClean="0">
                <a:latin typeface="Calibri-Light"/>
              </a:rPr>
              <a:t>on </a:t>
            </a:r>
            <a:r>
              <a:rPr lang="de-DE" sz="2800" dirty="0" err="1" smtClean="0">
                <a:latin typeface="Calibri-Light"/>
              </a:rPr>
              <a:t>compact</a:t>
            </a:r>
            <a:r>
              <a:rPr lang="de-DE" sz="2800" dirty="0" smtClean="0">
                <a:latin typeface="Calibri-Light"/>
              </a:rPr>
              <a:t> </a:t>
            </a:r>
            <a:r>
              <a:rPr lang="de-DE" sz="2800" dirty="0">
                <a:latin typeface="Calibri-Light"/>
              </a:rPr>
              <a:t>Nb</a:t>
            </a:r>
            <a:r>
              <a:rPr lang="de-DE" sz="2800" baseline="-25000" dirty="0">
                <a:latin typeface="Calibri-Light"/>
              </a:rPr>
              <a:t>3</a:t>
            </a:r>
            <a:r>
              <a:rPr lang="de-DE" sz="2800" dirty="0">
                <a:latin typeface="Calibri-Light"/>
              </a:rPr>
              <a:t>Sn </a:t>
            </a:r>
            <a:r>
              <a:rPr lang="de-DE" sz="2800" dirty="0" err="1">
                <a:latin typeface="Calibri-Light"/>
              </a:rPr>
              <a:t>accelerator</a:t>
            </a:r>
            <a:endParaRPr lang="de-DE" sz="2800" dirty="0">
              <a:latin typeface="Calibri-Light"/>
            </a:endParaRPr>
          </a:p>
          <a:p>
            <a:r>
              <a:rPr lang="de-DE" b="0" i="0" u="none" strike="noStrike" baseline="0" dirty="0" smtClean="0">
                <a:latin typeface="Calibri" panose="020F0502020204030204" pitchFamily="34" charset="0"/>
              </a:rPr>
              <a:t>Olga Tanaka - </a:t>
            </a:r>
            <a:r>
              <a:rPr lang="de-DE" sz="1400" b="0" i="0" u="none" strike="noStrike" baseline="0" dirty="0" smtClean="0">
                <a:latin typeface="Calibri" panose="020F0502020204030204" pitchFamily="34" charset="0"/>
              </a:rPr>
              <a:t>KEK, </a:t>
            </a:r>
            <a:r>
              <a:rPr lang="de-DE" sz="1400" b="0" i="0" u="none" strike="noStrike" baseline="0" dirty="0" err="1" smtClean="0">
                <a:latin typeface="Calibri" panose="020F0502020204030204" pitchFamily="34" charset="0"/>
              </a:rPr>
              <a:t>Accelerator</a:t>
            </a:r>
            <a:r>
              <a:rPr lang="de-DE" sz="1400" b="0" i="0" u="none" strike="noStrike" baseline="0" dirty="0" smtClean="0">
                <a:latin typeface="Calibri" panose="020F0502020204030204" pitchFamily="34" charset="0"/>
              </a:rPr>
              <a:t> Laboratory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208525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52280" y="110915"/>
            <a:ext cx="9144000" cy="664061"/>
          </a:xfrm>
        </p:spPr>
        <p:txBody>
          <a:bodyPr>
            <a:normAutofit fontScale="90000"/>
          </a:bodyPr>
          <a:lstStyle/>
          <a:p>
            <a:r>
              <a:rPr lang="en-US" sz="2500" dirty="0"/>
              <a:t>Progress in Nb</a:t>
            </a:r>
            <a:r>
              <a:rPr lang="en-US" sz="2500" baseline="-25000" dirty="0"/>
              <a:t>3</a:t>
            </a:r>
            <a:r>
              <a:rPr lang="en-US" sz="2500" dirty="0"/>
              <a:t>Sn developments for CEBAF-style quarter </a:t>
            </a:r>
            <a:r>
              <a:rPr lang="en-US" sz="2500" dirty="0" err="1"/>
              <a:t>cryomodule</a:t>
            </a:r>
            <a:r>
              <a:rPr lang="en-US" sz="2500" dirty="0"/>
              <a:t> </a:t>
            </a:r>
            <a:r>
              <a:rPr lang="en-US" sz="2500" dirty="0" smtClean="0"/>
              <a:t/>
            </a:r>
            <a:br>
              <a:rPr lang="en-US" sz="2500" dirty="0" smtClean="0"/>
            </a:br>
            <a:r>
              <a:rPr lang="en-US" sz="2500" dirty="0" smtClean="0"/>
              <a:t>(</a:t>
            </a:r>
            <a:r>
              <a:rPr lang="en-US" sz="2000" dirty="0"/>
              <a:t>G. </a:t>
            </a:r>
            <a:r>
              <a:rPr lang="en-US" sz="2000" dirty="0" err="1"/>
              <a:t>Eremeev</a:t>
            </a:r>
            <a:r>
              <a:rPr lang="en-US" sz="2000" dirty="0"/>
              <a:t> (FNAL), U. Pudasaini (</a:t>
            </a:r>
            <a:r>
              <a:rPr lang="en-US" sz="2000" dirty="0" err="1"/>
              <a:t>JLab</a:t>
            </a:r>
            <a:r>
              <a:rPr lang="en-US" sz="2000" dirty="0"/>
              <a:t>)</a:t>
            </a:r>
            <a:r>
              <a:rPr lang="en-US" sz="2500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0ACD06-FA8B-4612-B6FF-F391B035B063}"/>
              </a:ext>
            </a:extLst>
          </p:cNvPr>
          <p:cNvGrpSpPr/>
          <p:nvPr/>
        </p:nvGrpSpPr>
        <p:grpSpPr>
          <a:xfrm>
            <a:off x="1795858" y="917444"/>
            <a:ext cx="3657601" cy="2715764"/>
            <a:chOff x="358217" y="1811524"/>
            <a:chExt cx="3657601" cy="2715764"/>
          </a:xfrm>
        </p:grpSpPr>
        <p:pic>
          <p:nvPicPr>
            <p:cNvPr id="8" name="Picture 2" descr="https://lh3.googleusercontent.com/ing1_hX8J8pC-7ybt2MvscaBAOOibdqanBZ9GdNTWNkLtuUBpClxZ8E07mOtQ74MG075WOUs5Oa5HZ1RuI6BA7soZvlPXVGOwkNbI8jm2FURlChklcxYcDCspeRRC6Q7sAo_i6ehpC010GJyVNSrl7Q2052O9o_x53HAKkpjRnSHFJ-5KOF1MNI74ARiWoC972EAtiWSLxmnHyEk2Zrkgr-wFF7QYGPLrqPOf2CthYoixIJhv2-QxQ5Vq85-IaCzxWGjxI69M6wZb9cSqOEQsG4AIpslcpUo20UYrN5NKwAi-bkcGjhHSRHrtEC75Y8o2hRQCneu7-k6ujkXMFdFb3iV_gSVoeHcKnQdx1foumBCTNvdV-VFh2SsinU706VH5ryxDKF2p2gbW6tcI7hNwwetK5zHSwv338zQL_NFo7Vf_3SmrUrzBsEReOfWw9tG61IN1oC2AKiI_2_q0-T7b6DUCaFhm-vDMngROPst7nZDiA-S-SKUGM7J_A6iooVTmkboDGKRjwZIExsi-EExrVDqrtSoV_KMkGTPcVg8YHaYj2ObLDwb-rvdCHNfxFeGFta6P8ynFET055lkIMK9WrSW9W_B4v0x1EG2OqdP_CR_Xp3A40G7zz3KpYyRX3yOQC-qb-Ntb-b36BNcP6YmvoLZ3jHJi3We-1nsSAzd9gCzwmKx5tbyBCB92rR1NyFzlqnWhoyto1RkosMNRpfeqYrFjg4W-SUHclu_1XOei-uR8yQ9XjLC3izQvAxY=w1675-h942-no?authuser=0">
              <a:extLst>
                <a:ext uri="{FF2B5EF4-FFF2-40B4-BE49-F238E27FC236}">
                  <a16:creationId xmlns:a16="http://schemas.microsoft.com/office/drawing/2014/main" id="{7D3D84A3-F446-4A1C-BAA1-98F7D14DA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217" y="2470297"/>
              <a:ext cx="3657601" cy="205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F37164-4220-4942-927B-F2DF1579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074" y="1811524"/>
              <a:ext cx="1573903" cy="1130490"/>
            </a:xfrm>
            <a:prstGeom prst="rect">
              <a:avLst/>
            </a:prstGeom>
          </p:spPr>
        </p:pic>
        <p:pic>
          <p:nvPicPr>
            <p:cNvPr id="13" name="Picture 12" descr="Chart, scatter chart&#10;&#10;Description automatically generated">
              <a:extLst>
                <a:ext uri="{FF2B5EF4-FFF2-40B4-BE49-F238E27FC236}">
                  <a16:creationId xmlns:a16="http://schemas.microsoft.com/office/drawing/2014/main" id="{51C66D26-8329-42DA-B93C-4F72FA46F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48" t="8000" r="10132" b="3671"/>
            <a:stretch/>
          </p:blipFill>
          <p:spPr>
            <a:xfrm>
              <a:off x="363354" y="1905052"/>
              <a:ext cx="1573903" cy="1020169"/>
            </a:xfrm>
            <a:prstGeom prst="rect">
              <a:avLst/>
            </a:prstGeom>
          </p:spPr>
        </p:pic>
        <p:pic>
          <p:nvPicPr>
            <p:cNvPr id="16" name="Picture 8" descr="https://www.fnal.gov/faw/designstandards/filesfordownload/FNAL-Logo-NAL-Blue.png">
              <a:extLst>
                <a:ext uri="{FF2B5EF4-FFF2-40B4-BE49-F238E27FC236}">
                  <a16:creationId xmlns:a16="http://schemas.microsoft.com/office/drawing/2014/main" id="{EFDA4909-E4B0-4DF9-809D-B1ECD8351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360" y="2150114"/>
              <a:ext cx="483238" cy="9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www.jlab.org/div_dept/dir_off/public_affairs/logo/JLab_Tagline2RevLow-01.jpg">
              <a:extLst>
                <a:ext uri="{FF2B5EF4-FFF2-40B4-BE49-F238E27FC236}">
                  <a16:creationId xmlns:a16="http://schemas.microsoft.com/office/drawing/2014/main" id="{08077A28-1D62-4D19-A19B-D2B20FBA3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0754" y="2090924"/>
              <a:ext cx="417781" cy="130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7204705A-8B9A-4A9A-96B2-0844E8237A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69" t="8007" r="12173" b="4000"/>
          <a:stretch/>
        </p:blipFill>
        <p:spPr>
          <a:xfrm>
            <a:off x="6199834" y="947205"/>
            <a:ext cx="3847455" cy="2421027"/>
          </a:xfrm>
          <a:prstGeom prst="rect">
            <a:avLst/>
          </a:prstGeom>
        </p:spPr>
      </p:pic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172A86DE-80FC-4208-8096-473EF9303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89" t="8373" r="10951" b="3671"/>
          <a:stretch/>
        </p:blipFill>
        <p:spPr>
          <a:xfrm>
            <a:off x="3743081" y="4479190"/>
            <a:ext cx="2028846" cy="16688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65A6B0-60BA-4E40-A4E3-FE1CE22530C6}"/>
              </a:ext>
            </a:extLst>
          </p:cNvPr>
          <p:cNvSpPr txBox="1"/>
          <p:nvPr/>
        </p:nvSpPr>
        <p:spPr>
          <a:xfrm>
            <a:off x="1736898" y="3623057"/>
            <a:ext cx="40414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Cavities were coated, qualified, and assembled into pair with ultimate goal to install into a QCM and perform a beam test in UITF at </a:t>
            </a:r>
            <a:r>
              <a:rPr lang="en-US" sz="1500" dirty="0" err="1"/>
              <a:t>JLab</a:t>
            </a:r>
            <a:r>
              <a:rPr lang="en-US" sz="1500" dirty="0"/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97D55-19BD-47A1-B43C-EF97BA568BA5}"/>
              </a:ext>
            </a:extLst>
          </p:cNvPr>
          <p:cNvSpPr/>
          <p:nvPr/>
        </p:nvSpPr>
        <p:spPr>
          <a:xfrm>
            <a:off x="6096000" y="3903017"/>
            <a:ext cx="4572000" cy="26007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Nb</a:t>
            </a:r>
            <a:r>
              <a:rPr lang="en-US" sz="1500" baseline="-25000" dirty="0"/>
              <a:t>3</a:t>
            </a:r>
            <a:r>
              <a:rPr lang="en-US" sz="1500" dirty="0"/>
              <a:t>Sn cavities are very sensitive to mechanical deformation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Elimination of tuning and vertical tests as a pair reduced cavity degradation after pair assembly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500" dirty="0"/>
              <a:t>With the recent change in the CM assembly for Nb</a:t>
            </a:r>
            <a:r>
              <a:rPr lang="en-US" sz="1500" baseline="-25000" dirty="0"/>
              <a:t>3</a:t>
            </a:r>
            <a:r>
              <a:rPr lang="en-US" sz="1500" dirty="0"/>
              <a:t>Sn cavity, the performance is still not fully retained from vertical qualification test to cryomodule assembly.</a:t>
            </a:r>
          </a:p>
          <a:p>
            <a:pPr algn="just"/>
            <a:endParaRPr lang="en-US" sz="13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D5DF80-7675-4DD2-AA19-2540D433CE53}"/>
              </a:ext>
            </a:extLst>
          </p:cNvPr>
          <p:cNvSpPr txBox="1"/>
          <p:nvPr/>
        </p:nvSpPr>
        <p:spPr>
          <a:xfrm>
            <a:off x="7625887" y="1829684"/>
            <a:ext cx="2514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Nb</a:t>
            </a:r>
            <a:r>
              <a:rPr lang="en-US" sz="1400" baseline="-25000" dirty="0"/>
              <a:t>3</a:t>
            </a:r>
            <a:r>
              <a:rPr lang="en-US" sz="1400" dirty="0"/>
              <a:t>Sn cavities are extremely sensitive to Room temperature tuning.</a:t>
            </a:r>
          </a:p>
        </p:txBody>
      </p:sp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B0036D3A-1674-4FD8-A804-6FC17BD7E5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113" t="8818" r="12216" b="3670"/>
          <a:stretch/>
        </p:blipFill>
        <p:spPr>
          <a:xfrm>
            <a:off x="1714237" y="4448062"/>
            <a:ext cx="2028845" cy="16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2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9B47-937B-4F6B-9217-AE95AD72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249" y="104136"/>
            <a:ext cx="10515600" cy="1325563"/>
          </a:xfrm>
        </p:spPr>
        <p:txBody>
          <a:bodyPr/>
          <a:lstStyle/>
          <a:p>
            <a:r>
              <a:rPr lang="en-US" dirty="0"/>
              <a:t>First session: alternate coating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C0AF9-4DE9-4C8C-A913-D74A4562D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57" y="1429699"/>
            <a:ext cx="10515600" cy="516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There is growing interest in developing Nb</a:t>
            </a:r>
            <a:r>
              <a:rPr lang="en-US" baseline="-25000" dirty="0"/>
              <a:t>3</a:t>
            </a:r>
            <a:r>
              <a:rPr lang="en-US" dirty="0"/>
              <a:t>Sn growth using techniques that avoids high temperature technique and compatible with Cu.</a:t>
            </a:r>
          </a:p>
          <a:p>
            <a:r>
              <a:rPr lang="en-US" dirty="0"/>
              <a:t>What are the currently most prevalent challenges for the development of Nb3Sn with  techniques other than vapor diffusion technique?</a:t>
            </a:r>
          </a:p>
          <a:p>
            <a:pPr lvl="1"/>
            <a:r>
              <a:rPr lang="en-US" dirty="0"/>
              <a:t> Bronze route, electro-plating, Liquid dipping, etc.</a:t>
            </a:r>
          </a:p>
          <a:p>
            <a:pPr lvl="1"/>
            <a:r>
              <a:rPr lang="en-US" dirty="0"/>
              <a:t> Conventional sputtering techniques?</a:t>
            </a:r>
          </a:p>
          <a:p>
            <a:r>
              <a:rPr lang="en-US" dirty="0"/>
              <a:t>Where do we stand transitioning from sample studies to cavity coating using techniques other than vapor diffusion?</a:t>
            </a:r>
          </a:p>
          <a:p>
            <a:r>
              <a:rPr lang="en-US" dirty="0"/>
              <a:t> Can we achieve higher control in resulting film characteristics (stoichiometry, microstructure, roughness..) with alternative deposition techniques?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1871F-A659-47DE-89FD-ACF24C79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Second session: Vapor diffused Nb</a:t>
            </a:r>
            <a:r>
              <a:rPr lang="en-US" baseline="-25000" dirty="0"/>
              <a:t>3</a:t>
            </a:r>
            <a:r>
              <a:rPr lang="en-US" dirty="0"/>
              <a:t>Sn </a:t>
            </a:r>
            <a:r>
              <a:rPr lang="en-US" dirty="0" smtClean="0"/>
              <a:t>and </a:t>
            </a:r>
            <a:r>
              <a:rPr lang="en-US" dirty="0" err="1" smtClean="0"/>
              <a:t>cryocooler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8890-4CF3-482A-B9FC-60FD017D6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29" y="1253330"/>
            <a:ext cx="10515600" cy="51555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What is the current </a:t>
            </a:r>
            <a:r>
              <a:rPr lang="en-US" dirty="0" smtClean="0"/>
              <a:t>limitations </a:t>
            </a:r>
            <a:r>
              <a:rPr lang="en-US" dirty="0"/>
              <a:t>for vapor diffused Nb</a:t>
            </a:r>
            <a:r>
              <a:rPr lang="en-US" baseline="-25000" dirty="0"/>
              <a:t>3</a:t>
            </a:r>
            <a:r>
              <a:rPr lang="en-US" dirty="0"/>
              <a:t>Sn cavity?</a:t>
            </a:r>
          </a:p>
          <a:p>
            <a:r>
              <a:rPr lang="en-US" dirty="0"/>
              <a:t> How to reduce roughness of the coating?</a:t>
            </a:r>
          </a:p>
          <a:p>
            <a:pPr lvl="1"/>
            <a:r>
              <a:rPr lang="en-US" dirty="0"/>
              <a:t> Coating protocol</a:t>
            </a:r>
          </a:p>
          <a:p>
            <a:pPr lvl="1"/>
            <a:r>
              <a:rPr lang="en-US" dirty="0"/>
              <a:t> Post processing</a:t>
            </a:r>
          </a:p>
          <a:p>
            <a:r>
              <a:rPr lang="en-US" dirty="0"/>
              <a:t> What capacity of cryocooler do we need to operate Nb</a:t>
            </a:r>
            <a:r>
              <a:rPr lang="en-US" baseline="-25000" dirty="0"/>
              <a:t>3</a:t>
            </a:r>
            <a:r>
              <a:rPr lang="en-US" dirty="0"/>
              <a:t>Sn cryomodules? </a:t>
            </a:r>
          </a:p>
          <a:p>
            <a:r>
              <a:rPr lang="en-US" dirty="0"/>
              <a:t> Is there any development that produce favorable cryocooler for SRF application?</a:t>
            </a:r>
          </a:p>
          <a:p>
            <a:r>
              <a:rPr lang="en-US" dirty="0"/>
              <a:t> Pulsed-tube versus Gifford-McMahon type of cryocooler: which one is favored?</a:t>
            </a:r>
          </a:p>
          <a:p>
            <a:pPr lvl="1"/>
            <a:r>
              <a:rPr lang="en-US" dirty="0"/>
              <a:t> Sensitivity to Microphonics </a:t>
            </a:r>
          </a:p>
          <a:p>
            <a:r>
              <a:rPr lang="en-US" dirty="0"/>
              <a:t>Are there near-future applications of cryocoolers for SRF?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29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597485-1E99-495F-4D80-D0D5E46CD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666225"/>
            <a:ext cx="11480800" cy="487680"/>
          </a:xfrm>
        </p:spPr>
        <p:txBody>
          <a:bodyPr>
            <a:noAutofit/>
          </a:bodyPr>
          <a:lstStyle/>
          <a:p>
            <a:pPr algn="ctr"/>
            <a:r>
              <a:rPr lang="en-US" sz="2667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Alternative Nb</a:t>
            </a:r>
            <a:r>
              <a:rPr lang="en-US" sz="2667" b="1" baseline="-25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en-US" sz="2667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Sn Coating via Direct Electrochemical Deposition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8A51EA9-6E6B-D5FA-DA9D-FB401180E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October 12, 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1298F4-34E1-E3DB-B0C1-852EE3194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TTC 2022 Aomori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2B69C-9B83-E7CB-9C3B-30F620350CC2}"/>
              </a:ext>
            </a:extLst>
          </p:cNvPr>
          <p:cNvSpPr txBox="1"/>
          <p:nvPr/>
        </p:nvSpPr>
        <p:spPr>
          <a:xfrm>
            <a:off x="203200" y="1682390"/>
            <a:ext cx="10464800" cy="452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Alternative growth method of Nb</a:t>
            </a:r>
            <a:r>
              <a:rPr lang="en-US" sz="1867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Sn is </a:t>
            </a:r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electroplating: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(1) Deposit Sn layer onto Nb </a:t>
            </a:r>
          </a:p>
          <a:p>
            <a:pPr lvl="1"/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(2) Thermal conversion to Nb</a:t>
            </a:r>
            <a:r>
              <a:rPr lang="en-US" sz="1867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Sn</a:t>
            </a:r>
          </a:p>
          <a:p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Using this method, we have been able to achieve: </a:t>
            </a:r>
          </a:p>
          <a:p>
            <a:pPr marL="380990" indent="-380990">
              <a:buFont typeface="Times" panose="02020603050405020304" pitchFamily="18" charset="0"/>
              <a:buChar char="→"/>
            </a:pPr>
            <a:r>
              <a:rPr lang="en-US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surface roughness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(~4-5 times lower than vapor diffusion)</a:t>
            </a:r>
          </a:p>
          <a:p>
            <a:pPr marL="380990" indent="-380990">
              <a:buFont typeface="Times" panose="02020603050405020304" pitchFamily="18" charset="0"/>
              <a:buChar char="→"/>
            </a:pPr>
            <a:r>
              <a:rPr lang="en-US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Stoichiometric Nb</a:t>
            </a:r>
            <a:r>
              <a:rPr lang="en-US" sz="1867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with little variations in Sn concentration vs depth</a:t>
            </a:r>
          </a:p>
          <a:p>
            <a:pPr marL="380990" indent="-380990">
              <a:buFont typeface="Times" panose="02020603050405020304" pitchFamily="18" charset="0"/>
              <a:buChar char="→"/>
            </a:pP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This method has been scaled up and tested on a SRF cavity. </a:t>
            </a:r>
          </a:p>
          <a:p>
            <a:pPr marL="380990" indent="-380990">
              <a:buFont typeface="Arial" panose="020B0604020202020204" pitchFamily="34" charset="0"/>
              <a:buChar char="→"/>
            </a:pPr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First-ever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 successful alternative growth method!</a:t>
            </a:r>
          </a:p>
          <a:p>
            <a:pPr marL="380990" indent="-380990">
              <a:buFont typeface="Arial" panose="020B0604020202020204" pitchFamily="34" charset="0"/>
              <a:buChar char="→"/>
            </a:pPr>
            <a:r>
              <a:rPr lang="en-US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Promising RF results: 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low surface resistance =&gt; </a:t>
            </a:r>
            <a:r>
              <a:rPr lang="en-US" sz="1867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 factor </a:t>
            </a:r>
          </a:p>
          <a:p>
            <a:pPr marL="380990" indent="-380990">
              <a:buFont typeface="Arial" panose="020B0604020202020204" pitchFamily="34" charset="0"/>
              <a:buChar char="→"/>
            </a:pP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Room for improvement (future work)</a:t>
            </a:r>
          </a:p>
          <a:p>
            <a:pPr marL="380990" indent="-380990">
              <a:buFont typeface="Arial" panose="020B0604020202020204" pitchFamily="34" charset="0"/>
              <a:buChar char="→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Times" panose="02020603050405020304" pitchFamily="18" charset="0"/>
              <a:buChar char="→"/>
            </a:pPr>
            <a:endParaRPr lang="en-US" sz="21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629CA-FECB-85C6-DCB0-F996C9666C44}"/>
              </a:ext>
            </a:extLst>
          </p:cNvPr>
          <p:cNvSpPr txBox="1"/>
          <p:nvPr/>
        </p:nvSpPr>
        <p:spPr>
          <a:xfrm>
            <a:off x="1301750" y="5415408"/>
            <a:ext cx="9588500" cy="6977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7" b="1" dirty="0">
                <a:solidFill>
                  <a:srgbClr val="0070C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Stay tuned: </a:t>
            </a:r>
            <a:r>
              <a:rPr lang="en-US" sz="1867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Z. Sun et al. "Design principles for achieving record-low surface roughness of stoichiometric Nb</a:t>
            </a:r>
            <a:r>
              <a:rPr lang="en-US" sz="1867" baseline="-25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</a:t>
            </a:r>
            <a:r>
              <a:rPr lang="en-US" sz="1867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Sn superconductors", in preparation.</a:t>
            </a:r>
            <a:endParaRPr 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D8142-AB1C-729D-2855-81C4412CE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9743" r="57970" b="52713"/>
          <a:stretch/>
        </p:blipFill>
        <p:spPr bwMode="auto">
          <a:xfrm>
            <a:off x="7823200" y="1681707"/>
            <a:ext cx="4165600" cy="14344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B5FDD3B-419F-9CAB-A98F-3EF5A603ECD2}"/>
              </a:ext>
            </a:extLst>
          </p:cNvPr>
          <p:cNvSpPr txBox="1">
            <a:spLocks/>
          </p:cNvSpPr>
          <p:nvPr/>
        </p:nvSpPr>
        <p:spPr>
          <a:xfrm>
            <a:off x="203201" y="1253737"/>
            <a:ext cx="8413585" cy="326408"/>
          </a:xfrm>
          <a:prstGeom prst="rect">
            <a:avLst/>
          </a:prstGeom>
        </p:spPr>
        <p:txBody>
          <a:bodyPr vert="horz" lIns="121920" tIns="60960" rIns="121920" bIns="60960" rtlCol="0" anchor="ctr" anchorCtr="0">
            <a:normAutofit lnSpcReduction="10000"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67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Liana Shpani*, Zeming Sun</a:t>
            </a:r>
            <a:r>
              <a:rPr lang="en-US" sz="14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Zhaslan Baraissov, Matthias Liepe, </a:t>
            </a:r>
            <a:r>
              <a:rPr lang="en-US" sz="1467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Cornell University, Ithaca, NY</a:t>
            </a:r>
            <a:endParaRPr lang="en-US" sz="14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48C97D-B889-C347-998F-D05F467EA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406" y="3798998"/>
            <a:ext cx="2757189" cy="1368852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A09B93D0-1E92-F684-B0B6-CC8DAE781563}"/>
              </a:ext>
            </a:extLst>
          </p:cNvPr>
          <p:cNvSpPr txBox="1">
            <a:spLocks/>
          </p:cNvSpPr>
          <p:nvPr/>
        </p:nvSpPr>
        <p:spPr>
          <a:xfrm>
            <a:off x="8890000" y="6356352"/>
            <a:ext cx="3860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*ls936@cornell.edu</a:t>
            </a:r>
          </a:p>
        </p:txBody>
      </p:sp>
    </p:spTree>
    <p:extLst>
      <p:ext uri="{BB962C8B-B14F-4D97-AF65-F5344CB8AC3E}">
        <p14:creationId xmlns:p14="http://schemas.microsoft.com/office/powerpoint/2010/main" val="15485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26F76-5C9A-42EF-884F-C64C7AF6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066309" cy="1325563"/>
          </a:xfrm>
        </p:spPr>
        <p:txBody>
          <a:bodyPr/>
          <a:lstStyle/>
          <a:p>
            <a:r>
              <a:rPr lang="en-US" dirty="0"/>
              <a:t> Third session: conduction cooling and cryomodule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AC9C5-7EEB-4133-B936-C57AF1BFB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07" y="1291039"/>
            <a:ext cx="10515600" cy="4351338"/>
          </a:xfrm>
        </p:spPr>
        <p:txBody>
          <a:bodyPr/>
          <a:lstStyle/>
          <a:p>
            <a:r>
              <a:rPr lang="en-US" dirty="0"/>
              <a:t> Scheme of conduction cooling?</a:t>
            </a:r>
          </a:p>
          <a:p>
            <a:r>
              <a:rPr lang="en-US" dirty="0"/>
              <a:t> Challenging aspects of designing and developing Nb3Sn cryomodule for accelerator application?</a:t>
            </a:r>
          </a:p>
          <a:p>
            <a:r>
              <a:rPr lang="en-US" dirty="0"/>
              <a:t> Cooling method to prevent thermal current?</a:t>
            </a:r>
          </a:p>
          <a:p>
            <a:r>
              <a:rPr lang="en-US" dirty="0"/>
              <a:t> Flux trapping and its effect to Nb</a:t>
            </a:r>
            <a:r>
              <a:rPr lang="en-US" baseline="-25000" dirty="0"/>
              <a:t>3</a:t>
            </a:r>
            <a:r>
              <a:rPr lang="en-US" dirty="0"/>
              <a:t>Sn cavity performance?</a:t>
            </a:r>
          </a:p>
          <a:p>
            <a:r>
              <a:rPr lang="en-US" dirty="0"/>
              <a:t> Pre-tuning and operational tuner Nb</a:t>
            </a:r>
            <a:r>
              <a:rPr lang="en-US" baseline="-25000" dirty="0"/>
              <a:t>3</a:t>
            </a:r>
            <a:r>
              <a:rPr lang="en-US" dirty="0"/>
              <a:t>Sn cryomodule?</a:t>
            </a:r>
          </a:p>
          <a:p>
            <a:r>
              <a:rPr lang="en-US" dirty="0"/>
              <a:t> Design of high power coupler for high current CW accelerator and suppression of heat input to the  low temperature region?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459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DDAC-9F46-4998-ACB5-72DF70368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6" y="0"/>
            <a:ext cx="12001108" cy="1325563"/>
          </a:xfrm>
        </p:spPr>
        <p:txBody>
          <a:bodyPr/>
          <a:lstStyle/>
          <a:p>
            <a:r>
              <a:rPr lang="en-US" dirty="0"/>
              <a:t>Fourth session: Nb</a:t>
            </a:r>
            <a:r>
              <a:rPr lang="en-US" baseline="-25000" dirty="0"/>
              <a:t>3</a:t>
            </a:r>
            <a:r>
              <a:rPr lang="en-US" dirty="0"/>
              <a:t>Sn accelerator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AB2AC-8A78-48E3-A924-1CF6A783D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13" y="1410846"/>
            <a:ext cx="10515600" cy="4351338"/>
          </a:xfrm>
        </p:spPr>
        <p:txBody>
          <a:bodyPr/>
          <a:lstStyle/>
          <a:p>
            <a:r>
              <a:rPr lang="en-US" dirty="0"/>
              <a:t>How to tune Nb</a:t>
            </a:r>
            <a:r>
              <a:rPr lang="en-US" baseline="-25000" dirty="0"/>
              <a:t>3</a:t>
            </a:r>
            <a:r>
              <a:rPr lang="en-US" dirty="0"/>
              <a:t>Sn cavity safely to operate it?</a:t>
            </a:r>
          </a:p>
          <a:p>
            <a:r>
              <a:rPr lang="en-US" dirty="0"/>
              <a:t>Optimization of electron gun and beam dynamics for industrial Nb3Sn accelerator.</a:t>
            </a:r>
          </a:p>
          <a:p>
            <a:r>
              <a:rPr lang="en-US" dirty="0"/>
              <a:t>When will we have first beam test with Nb</a:t>
            </a:r>
            <a:r>
              <a:rPr lang="en-US" baseline="-25000" dirty="0"/>
              <a:t>3</a:t>
            </a:r>
            <a:r>
              <a:rPr lang="en-US" dirty="0"/>
              <a:t>Sn accelerator?</a:t>
            </a:r>
          </a:p>
          <a:p>
            <a:r>
              <a:rPr lang="en-US" dirty="0"/>
              <a:t>What is the hurdle for that?</a:t>
            </a:r>
          </a:p>
          <a:p>
            <a:r>
              <a:rPr lang="en-US" dirty="0"/>
              <a:t>When will we realize the prototype for industrial Nb</a:t>
            </a:r>
            <a:r>
              <a:rPr lang="en-US" baseline="-25000" dirty="0"/>
              <a:t>3</a:t>
            </a:r>
            <a:r>
              <a:rPr lang="en-US" dirty="0"/>
              <a:t>Sn accelerator?</a:t>
            </a:r>
          </a:p>
          <a:p>
            <a:r>
              <a:rPr lang="en-US" dirty="0"/>
              <a:t>What is the difficulty for that?</a:t>
            </a:r>
          </a:p>
        </p:txBody>
      </p:sp>
    </p:spTree>
    <p:extLst>
      <p:ext uri="{BB962C8B-B14F-4D97-AF65-F5344CB8AC3E}">
        <p14:creationId xmlns:p14="http://schemas.microsoft.com/office/powerpoint/2010/main" val="2699874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34710" y="2897932"/>
            <a:ext cx="9705722" cy="1325563"/>
          </a:xfrm>
        </p:spPr>
        <p:txBody>
          <a:bodyPr/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all </a:t>
            </a:r>
            <a:r>
              <a:rPr lang="de-DE" dirty="0" err="1" smtClean="0"/>
              <a:t>contributors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WG3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29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935E434-4004-F5F4-6C14-647AFC72E964}"/>
              </a:ext>
            </a:extLst>
          </p:cNvPr>
          <p:cNvSpPr txBox="1"/>
          <p:nvPr/>
        </p:nvSpPr>
        <p:spPr>
          <a:xfrm>
            <a:off x="60960" y="146304"/>
            <a:ext cx="12045696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「</a:t>
            </a:r>
            <a:r>
              <a:rPr lang="en-US" altLang="ja-JP" sz="2400" b="1" dirty="0">
                <a:solidFill>
                  <a:srgbClr val="FF0000"/>
                </a:solidFill>
              </a:rPr>
              <a:t>Nb3Sn coating of a 2.6 GHz Nb SRF cavity using a Cylindrical Magnetron Sputtering System</a:t>
            </a:r>
            <a:r>
              <a:rPr lang="ja-JP" altLang="en-US" sz="2400" b="1" dirty="0">
                <a:solidFill>
                  <a:srgbClr val="FF0000"/>
                </a:solidFill>
              </a:rPr>
              <a:t>」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Anne-Marie </a:t>
            </a:r>
            <a:r>
              <a:rPr lang="en-US" altLang="ja-JP" sz="2400" b="1" dirty="0">
                <a:solidFill>
                  <a:srgbClr val="FF0000"/>
                </a:solidFill>
              </a:rPr>
              <a:t>Valente-Feliciano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(</a:t>
            </a:r>
            <a:r>
              <a:rPr kumimoji="1" lang="en-US" altLang="ja-JP" sz="2400" b="1" dirty="0" err="1">
                <a:solidFill>
                  <a:srgbClr val="FF0000"/>
                </a:solidFill>
              </a:rPr>
              <a:t>JLab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)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A2ACAF-7739-C2E5-58F8-0A2AF0C6B7F4}"/>
              </a:ext>
            </a:extLst>
          </p:cNvPr>
          <p:cNvSpPr txBox="1"/>
          <p:nvPr/>
        </p:nvSpPr>
        <p:spPr>
          <a:xfrm>
            <a:off x="317485" y="4735386"/>
            <a:ext cx="11198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Cylindrical magnetron sputtering system was commissioned.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Multilayer sequential sputtering was applied to coat Nb3Sn into  2.6 GHz Nb SRF cavity.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/>
              <a:t>RF test results: Q0=3.2e8 at </a:t>
            </a:r>
            <a:r>
              <a:rPr lang="en-US" altLang="ja-JP" sz="2400" dirty="0" err="1"/>
              <a:t>Eacc</a:t>
            </a:r>
            <a:r>
              <a:rPr lang="en-US" altLang="ja-JP" sz="2400" dirty="0"/>
              <a:t> = 5 MV/m (@4.4K), Qo=1.1e9 at </a:t>
            </a:r>
            <a:r>
              <a:rPr lang="en-US" altLang="ja-JP" sz="2400" dirty="0" err="1"/>
              <a:t>Eacc</a:t>
            </a:r>
            <a:r>
              <a:rPr lang="en-US" altLang="ja-JP" sz="2400" dirty="0"/>
              <a:t> = 5MV/m (@2K)</a:t>
            </a:r>
            <a:endParaRPr kumimoji="1" lang="ja-JP" altLang="en-US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8359429-B29E-377E-4740-BE6546D7D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40" t="34854" r="10040" b="27953"/>
          <a:stretch/>
        </p:blipFill>
        <p:spPr>
          <a:xfrm>
            <a:off x="6307263" y="1153118"/>
            <a:ext cx="4984150" cy="30479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6CA8BF7-9878-00C1-42AF-D8C6A6540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69" t="25497" r="7873" b="10643"/>
          <a:stretch/>
        </p:blipFill>
        <p:spPr>
          <a:xfrm>
            <a:off x="320840" y="982030"/>
            <a:ext cx="6233151" cy="3416969"/>
          </a:xfrm>
          <a:prstGeom prst="rect">
            <a:avLst/>
          </a:prstGeom>
        </p:spPr>
      </p:pic>
      <p:pic>
        <p:nvPicPr>
          <p:cNvPr id="9" name="Picture 10" descr="A picture containing camera lens&#10;&#10;Description automatically generated">
            <a:extLst>
              <a:ext uri="{FF2B5EF4-FFF2-40B4-BE49-F238E27FC236}">
                <a16:creationId xmlns:a16="http://schemas.microsoft.com/office/drawing/2014/main" id="{E03995D5-B1C4-4ECC-23E7-6A3149B59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 b="14061"/>
          <a:stretch/>
        </p:blipFill>
        <p:spPr>
          <a:xfrm>
            <a:off x="9403241" y="2218006"/>
            <a:ext cx="2708549" cy="28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6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4168" y="78959"/>
            <a:ext cx="1164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</a:t>
            </a:r>
            <a:r>
              <a:rPr lang="hu-HU" sz="2400" b="1" dirty="0"/>
              <a:t>árton</a:t>
            </a:r>
            <a:r>
              <a:rPr lang="en-GB" sz="2400" b="1" dirty="0"/>
              <a:t> </a:t>
            </a:r>
            <a:r>
              <a:rPr lang="en-GB" sz="2400" b="1" dirty="0" smtClean="0"/>
              <a:t>Major, </a:t>
            </a:r>
            <a:r>
              <a:rPr lang="en-GB" sz="2400" dirty="0" smtClean="0"/>
              <a:t>TU-Darmstadt</a:t>
            </a:r>
            <a:r>
              <a:rPr lang="en-GB" sz="2400" dirty="0"/>
              <a:t>:</a:t>
            </a:r>
            <a:r>
              <a:rPr lang="en-GB" sz="2400" b="1" dirty="0" smtClean="0"/>
              <a:t> </a:t>
            </a:r>
            <a:r>
              <a:rPr lang="en-US" sz="2400" dirty="0" smtClean="0"/>
              <a:t>Low </a:t>
            </a:r>
            <a:r>
              <a:rPr lang="en-US" sz="2400" dirty="0"/>
              <a:t>temperature co-sputtering of Nb</a:t>
            </a:r>
            <a:r>
              <a:rPr lang="en-US" sz="2400" baseline="-25000" dirty="0"/>
              <a:t>3</a:t>
            </a:r>
            <a:r>
              <a:rPr lang="en-US" sz="2400" dirty="0"/>
              <a:t>Sn thin films on copper</a:t>
            </a:r>
            <a:endParaRPr lang="en-GB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05" y="704009"/>
            <a:ext cx="4794927" cy="283881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14829" y="699218"/>
            <a:ext cx="245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Co-</a:t>
            </a:r>
            <a:r>
              <a:rPr lang="de-DE" dirty="0" err="1" smtClean="0"/>
              <a:t>sputtering</a:t>
            </a:r>
            <a:r>
              <a:rPr lang="de-DE" dirty="0" smtClean="0"/>
              <a:t> </a:t>
            </a:r>
            <a:r>
              <a:rPr lang="de-DE" dirty="0" err="1" smtClean="0"/>
              <a:t>technique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11098" y="278322"/>
            <a:ext cx="2681516" cy="352330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103" y="3610542"/>
            <a:ext cx="3703537" cy="321359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1399" y="3610542"/>
            <a:ext cx="4286885" cy="3281319"/>
          </a:xfrm>
          <a:prstGeom prst="rect">
            <a:avLst/>
          </a:prstGeom>
        </p:spPr>
      </p:pic>
      <p:sp>
        <p:nvSpPr>
          <p:cNvPr id="84" name="Textfeld 83"/>
          <p:cNvSpPr txBox="1"/>
          <p:nvPr/>
        </p:nvSpPr>
        <p:spPr>
          <a:xfrm>
            <a:off x="6945310" y="2016380"/>
            <a:ext cx="1158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Sputtering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chamber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396" y="3636385"/>
            <a:ext cx="3550462" cy="318775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804028" y="3196068"/>
            <a:ext cx="26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Materials </a:t>
            </a:r>
            <a:r>
              <a:rPr lang="de-DE" dirty="0" err="1" smtClean="0"/>
              <a:t>characterisation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88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8549" y="285138"/>
            <a:ext cx="1080556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>
                <a:solidFill>
                  <a:srgbClr val="4399B6"/>
                </a:solidFill>
                <a:latin typeface="Montserrat" panose="00000500000000000000" pitchFamily="2" charset="0"/>
              </a:rPr>
              <a:t>Cristian </a:t>
            </a:r>
            <a:r>
              <a:rPr lang="en-US" sz="2400" b="1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Pira</a:t>
            </a:r>
            <a:r>
              <a:rPr lang="en-US" sz="2400" b="1" dirty="0" smtClean="0">
                <a:solidFill>
                  <a:srgbClr val="002060"/>
                </a:solidFill>
                <a:latin typeface="Montserrat" panose="00000500000000000000" pitchFamily="2" charset="0"/>
              </a:rPr>
              <a:t>, INFN </a:t>
            </a:r>
            <a:r>
              <a:rPr lang="en-US" sz="2400" b="1" dirty="0" err="1" smtClean="0">
                <a:solidFill>
                  <a:srgbClr val="002060"/>
                </a:solidFill>
                <a:latin typeface="Montserrat" panose="00000500000000000000" pitchFamily="2" charset="0"/>
              </a:rPr>
              <a:t>Legnaro</a:t>
            </a:r>
            <a:endParaRPr lang="en-US" sz="2400" b="1" dirty="0">
              <a:solidFill>
                <a:srgbClr val="002060"/>
              </a:solidFill>
              <a:latin typeface="Montserrat" panose="00000500000000000000" pitchFamily="2" charset="0"/>
            </a:endParaRPr>
          </a:p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it-IT" sz="2400" b="1" dirty="0" smtClean="0">
                <a:solidFill>
                  <a:srgbClr val="4399B6"/>
                </a:solidFill>
                <a:latin typeface="Montserrat ExtraBold" panose="00000900000000000000" pitchFamily="2" charset="0"/>
              </a:rPr>
              <a:t>Nb</a:t>
            </a:r>
            <a:r>
              <a:rPr lang="it-IT" sz="2400" b="1" baseline="-25000" dirty="0" smtClean="0">
                <a:solidFill>
                  <a:srgbClr val="4399B6"/>
                </a:solidFill>
                <a:latin typeface="Montserrat ExtraBold" panose="00000900000000000000" pitchFamily="2" charset="0"/>
              </a:rPr>
              <a:t>3</a:t>
            </a:r>
            <a:r>
              <a:rPr lang="it-IT" sz="2400" b="1" dirty="0" smtClean="0">
                <a:solidFill>
                  <a:srgbClr val="4399B6"/>
                </a:solidFill>
                <a:latin typeface="Montserrat ExtraBold" panose="00000900000000000000" pitchFamily="2" charset="0"/>
              </a:rPr>
              <a:t>Sn </a:t>
            </a:r>
            <a:r>
              <a:rPr lang="it-IT" sz="2400" b="1" dirty="0">
                <a:solidFill>
                  <a:srgbClr val="4399B6"/>
                </a:solidFill>
                <a:latin typeface="Montserrat ExtraBold" panose="00000900000000000000" pitchFamily="2" charset="0"/>
              </a:rPr>
              <a:t>on Cu </a:t>
            </a:r>
            <a:r>
              <a:rPr lang="it-IT" sz="2400" dirty="0" err="1">
                <a:solidFill>
                  <a:srgbClr val="4399B6"/>
                </a:solidFill>
                <a:latin typeface="Montserrat ExtraBold" panose="00000900000000000000" pitchFamily="2" charset="0"/>
              </a:rPr>
              <a:t>coating</a:t>
            </a:r>
            <a:r>
              <a:rPr lang="it-IT" sz="2400" dirty="0">
                <a:solidFill>
                  <a:srgbClr val="4399B6"/>
                </a:solidFill>
                <a:latin typeface="Montserrat ExtraBold" panose="00000900000000000000" pitchFamily="2" charset="0"/>
              </a:rPr>
              <a:t> by Magnetron </a:t>
            </a:r>
            <a:r>
              <a:rPr lang="it-IT" sz="2400" dirty="0" err="1" smtClean="0">
                <a:solidFill>
                  <a:srgbClr val="4399B6"/>
                </a:solidFill>
                <a:latin typeface="Montserrat ExtraBold" panose="00000900000000000000" pitchFamily="2" charset="0"/>
              </a:rPr>
              <a:t>Sputtering</a:t>
            </a:r>
            <a:r>
              <a:rPr lang="it-IT" sz="2400" dirty="0" smtClean="0">
                <a:solidFill>
                  <a:srgbClr val="4399B6"/>
                </a:solidFill>
                <a:latin typeface="Montserrat ExtraBold" panose="00000900000000000000" pitchFamily="2" charset="0"/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  <a:latin typeface="Montserrat ExtraBold" panose="00000900000000000000" pitchFamily="2" charset="0"/>
              </a:rPr>
              <a:t>from </a:t>
            </a:r>
            <a:r>
              <a:rPr lang="it-IT" sz="24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Target </a:t>
            </a:r>
            <a:r>
              <a:rPr lang="it-IT" sz="2400" b="1" dirty="0" err="1">
                <a:solidFill>
                  <a:srgbClr val="002060"/>
                </a:solidFill>
                <a:latin typeface="Montserrat ExtraBold" panose="00000900000000000000" pitchFamily="2" charset="0"/>
              </a:rPr>
              <a:t>Synthesized</a:t>
            </a:r>
            <a:r>
              <a:rPr lang="it-IT" sz="24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 via Liquid </a:t>
            </a:r>
            <a:r>
              <a:rPr lang="it-IT" sz="2400" b="1" dirty="0" err="1">
                <a:solidFill>
                  <a:srgbClr val="002060"/>
                </a:solidFill>
                <a:latin typeface="Montserrat ExtraBold" panose="00000900000000000000" pitchFamily="2" charset="0"/>
              </a:rPr>
              <a:t>Tin</a:t>
            </a:r>
            <a:r>
              <a:rPr lang="it-IT" sz="2400" b="1" dirty="0">
                <a:solidFill>
                  <a:srgbClr val="002060"/>
                </a:solidFill>
                <a:latin typeface="Montserrat ExtraBold" panose="00000900000000000000" pitchFamily="2" charset="0"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latin typeface="Montserrat ExtraBold" panose="00000900000000000000" pitchFamily="2" charset="0"/>
              </a:rPr>
              <a:t>Diffusion</a:t>
            </a:r>
            <a:endParaRPr lang="it-IT" sz="2400" b="1" dirty="0">
              <a:solidFill>
                <a:srgbClr val="002060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3" name="Immagine 10">
            <a:extLst>
              <a:ext uri="{FF2B5EF4-FFF2-40B4-BE49-F238E27FC236}">
                <a16:creationId xmlns:a16="http://schemas.microsoft.com/office/drawing/2014/main" id="{73E9C9AF-E337-E3C8-1B06-667888E6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0" y="1537151"/>
            <a:ext cx="3984897" cy="3199864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31528255-38E6-DAB8-C53D-F8B3AB4BDA97}"/>
              </a:ext>
            </a:extLst>
          </p:cNvPr>
          <p:cNvSpPr txBox="1">
            <a:spLocks/>
          </p:cNvSpPr>
          <p:nvPr/>
        </p:nvSpPr>
        <p:spPr>
          <a:xfrm>
            <a:off x="4690683" y="1348325"/>
            <a:ext cx="7501317" cy="227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rgbClr val="012556"/>
                </a:solidFill>
              </a:rPr>
              <a:t>Use the </a:t>
            </a:r>
            <a:r>
              <a:rPr lang="en-US" sz="2000" b="1" dirty="0" smtClean="0">
                <a:solidFill>
                  <a:srgbClr val="012556"/>
                </a:solidFill>
              </a:rPr>
              <a:t>same Magnetron Sputtering configuration </a:t>
            </a:r>
            <a:r>
              <a:rPr lang="en-US" sz="2000" dirty="0" smtClean="0">
                <a:solidFill>
                  <a:srgbClr val="012556"/>
                </a:solidFill>
              </a:rPr>
              <a:t>of </a:t>
            </a:r>
            <a:r>
              <a:rPr lang="en-US" sz="2000" b="1" dirty="0" err="1" smtClean="0">
                <a:solidFill>
                  <a:srgbClr val="4399B6"/>
                </a:solidFill>
              </a:rPr>
              <a:t>Nb</a:t>
            </a:r>
            <a:r>
              <a:rPr lang="en-US" sz="2000" b="1" dirty="0" smtClean="0">
                <a:solidFill>
                  <a:srgbClr val="4399B6"/>
                </a:solidFill>
              </a:rPr>
              <a:t> on Cu </a:t>
            </a:r>
            <a:r>
              <a:rPr lang="en-US" sz="2000" dirty="0" smtClean="0">
                <a:solidFill>
                  <a:srgbClr val="012556"/>
                </a:solidFill>
              </a:rPr>
              <a:t>6 GHz elliptical cavity</a:t>
            </a:r>
            <a:endParaRPr lang="en-US" sz="2000" dirty="0">
              <a:solidFill>
                <a:srgbClr val="012556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4399B6"/>
                </a:solidFill>
                <a:latin typeface="Montserrat" panose="020B0604020202020204" charset="0"/>
              </a:rPr>
              <a:t>Replace </a:t>
            </a:r>
            <a:r>
              <a:rPr lang="en-US" sz="2000" dirty="0" err="1">
                <a:solidFill>
                  <a:srgbClr val="4399B6"/>
                </a:solidFill>
                <a:latin typeface="Montserrat" panose="020B0604020202020204" charset="0"/>
              </a:rPr>
              <a:t>Nb</a:t>
            </a:r>
            <a:r>
              <a:rPr lang="en-US" sz="2000" dirty="0">
                <a:solidFill>
                  <a:srgbClr val="4399B6"/>
                </a:solidFill>
                <a:latin typeface="Montserrat" panose="020B0604020202020204" charset="0"/>
              </a:rPr>
              <a:t> Cylindrical </a:t>
            </a:r>
            <a:r>
              <a:rPr lang="en-US" sz="2000" dirty="0">
                <a:solidFill>
                  <a:srgbClr val="012556"/>
                </a:solidFill>
                <a:latin typeface="Montserrat" panose="020B0604020202020204" charset="0"/>
              </a:rPr>
              <a:t>target</a:t>
            </a:r>
            <a:r>
              <a:rPr lang="en-US" sz="2000" dirty="0">
                <a:solidFill>
                  <a:srgbClr val="4399B6"/>
                </a:solidFill>
                <a:latin typeface="Montserrat" panose="020B0604020202020204" charset="0"/>
              </a:rPr>
              <a:t> with a </a:t>
            </a:r>
            <a:r>
              <a:rPr lang="en-US" sz="2000" dirty="0">
                <a:solidFill>
                  <a:srgbClr val="012556"/>
                </a:solidFill>
                <a:latin typeface="Montserrat" panose="020B0604020202020204" charset="0"/>
              </a:rPr>
              <a:t>Nb</a:t>
            </a:r>
            <a:r>
              <a:rPr lang="en-US" sz="2000" baseline="-25000" dirty="0">
                <a:solidFill>
                  <a:srgbClr val="012556"/>
                </a:solidFill>
                <a:latin typeface="Montserrat" panose="020B0604020202020204" charset="0"/>
              </a:rPr>
              <a:t>3</a:t>
            </a:r>
            <a:r>
              <a:rPr lang="en-US" sz="2000" dirty="0">
                <a:solidFill>
                  <a:srgbClr val="012556"/>
                </a:solidFill>
                <a:latin typeface="Montserrat" panose="020B0604020202020204" charset="0"/>
              </a:rPr>
              <a:t>Sn </a:t>
            </a:r>
            <a:r>
              <a:rPr lang="en-US" sz="2000" dirty="0" smtClean="0">
                <a:solidFill>
                  <a:srgbClr val="4399B6"/>
                </a:solidFill>
                <a:latin typeface="Montserrat" panose="020B0604020202020204" charset="0"/>
              </a:rPr>
              <a:t>one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4399B6"/>
                </a:solidFill>
                <a:latin typeface="Montserrat" panose="020B0604020202020204" charset="0"/>
              </a:rPr>
              <a:t>Need proper targets (</a:t>
            </a:r>
            <a:r>
              <a:rPr lang="en-US" sz="2000" dirty="0" smtClean="0">
                <a:solidFill>
                  <a:srgbClr val="012556"/>
                </a:solidFill>
                <a:latin typeface="Montserrat" panose="020B0604020202020204" charset="0"/>
              </a:rPr>
              <a:t>Nb</a:t>
            </a:r>
            <a:r>
              <a:rPr lang="en-US" sz="2000" baseline="-25000" dirty="0" smtClean="0">
                <a:solidFill>
                  <a:srgbClr val="012556"/>
                </a:solidFill>
                <a:latin typeface="Montserrat" panose="020B0604020202020204" charset="0"/>
              </a:rPr>
              <a:t>3</a:t>
            </a:r>
            <a:r>
              <a:rPr lang="en-US" sz="2000" dirty="0" smtClean="0">
                <a:solidFill>
                  <a:srgbClr val="012556"/>
                </a:solidFill>
                <a:latin typeface="Montserrat" panose="020B0604020202020204" charset="0"/>
              </a:rPr>
              <a:t>Sn is very brittle)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 smtClean="0">
                <a:solidFill>
                  <a:srgbClr val="012556"/>
                </a:solidFill>
              </a:rPr>
              <a:t>Create targets with liquid tin diffusion technique developed at </a:t>
            </a:r>
            <a:r>
              <a:rPr lang="en-US" sz="2000" dirty="0" err="1" smtClean="0">
                <a:solidFill>
                  <a:srgbClr val="012556"/>
                </a:solidFill>
              </a:rPr>
              <a:t>Legnaro</a:t>
            </a:r>
            <a:r>
              <a:rPr lang="en-US" sz="2000" dirty="0" smtClean="0">
                <a:solidFill>
                  <a:srgbClr val="012556"/>
                </a:solidFill>
              </a:rPr>
              <a:t> in 2006</a:t>
            </a:r>
            <a:endParaRPr lang="en-US" sz="2000" dirty="0">
              <a:solidFill>
                <a:srgbClr val="012556"/>
              </a:solidFill>
            </a:endParaRPr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BC508398-B9EC-FED2-709E-1D0B65417E0E}"/>
              </a:ext>
            </a:extLst>
          </p:cNvPr>
          <p:cNvSpPr txBox="1">
            <a:spLocks/>
          </p:cNvSpPr>
          <p:nvPr/>
        </p:nvSpPr>
        <p:spPr>
          <a:xfrm>
            <a:off x="757193" y="4830609"/>
            <a:ext cx="3817895" cy="5238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dirty="0" err="1">
                <a:solidFill>
                  <a:srgbClr val="012556"/>
                </a:solidFill>
              </a:rPr>
              <a:t>Nb</a:t>
            </a:r>
            <a:r>
              <a:rPr lang="en-US" sz="1400" dirty="0">
                <a:solidFill>
                  <a:srgbClr val="012556"/>
                </a:solidFill>
              </a:rPr>
              <a:t> on Cu 6 GHz cavity coating system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E9FF161B-1D7B-3B3F-E71C-15511CE8C3CE}"/>
              </a:ext>
            </a:extLst>
          </p:cNvPr>
          <p:cNvSpPr txBox="1">
            <a:spLocks/>
          </p:cNvSpPr>
          <p:nvPr/>
        </p:nvSpPr>
        <p:spPr>
          <a:xfrm>
            <a:off x="4892308" y="2651561"/>
            <a:ext cx="4856357" cy="9691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Bradley Hand ITC" panose="03070402050302030203" pitchFamily="66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56" y="3620725"/>
            <a:ext cx="4833765" cy="3057662"/>
          </a:xfrm>
          <a:prstGeom prst="rect">
            <a:avLst/>
          </a:prstGeom>
        </p:spPr>
      </p:pic>
      <p:pic>
        <p:nvPicPr>
          <p:cNvPr id="10" name="Immagine 14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B8EA8B56-7CCF-9308-DF36-FB2E12470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09" t="21765" r="34318"/>
          <a:stretch/>
        </p:blipFill>
        <p:spPr>
          <a:xfrm rot="10800000">
            <a:off x="9531274" y="3752451"/>
            <a:ext cx="2303246" cy="2896589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96198" y="5439067"/>
            <a:ext cx="40370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12556"/>
                </a:solidFill>
              </a:rPr>
              <a:t>Next steps:</a:t>
            </a:r>
          </a:p>
          <a:p>
            <a:r>
              <a:rPr lang="en-US" sz="2000" dirty="0" smtClean="0">
                <a:solidFill>
                  <a:srgbClr val="012556"/>
                </a:solidFill>
              </a:rPr>
              <a:t>Resolve contamination issues</a:t>
            </a:r>
          </a:p>
          <a:p>
            <a:r>
              <a:rPr lang="en-US" sz="2000" dirty="0" smtClean="0">
                <a:solidFill>
                  <a:srgbClr val="012556"/>
                </a:solidFill>
              </a:rPr>
              <a:t>Optimize sputtering parameters</a:t>
            </a:r>
            <a:endParaRPr lang="en-US" sz="2000" dirty="0">
              <a:solidFill>
                <a:srgbClr val="0125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4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8B235F4-CF6F-DF50-EBD6-081DD9C5A220}"/>
              </a:ext>
            </a:extLst>
          </p:cNvPr>
          <p:cNvSpPr txBox="1"/>
          <p:nvPr/>
        </p:nvSpPr>
        <p:spPr>
          <a:xfrm>
            <a:off x="227488" y="182880"/>
            <a:ext cx="755100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0000"/>
                </a:solidFill>
              </a:rPr>
              <a:t>「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Nb</a:t>
            </a:r>
            <a:r>
              <a:rPr kumimoji="1" lang="en-US" altLang="ja-JP" sz="2800" b="1" baseline="-25000" dirty="0">
                <a:solidFill>
                  <a:srgbClr val="FF0000"/>
                </a:solidFill>
              </a:rPr>
              <a:t>3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Sn coating R&amp;D at KEK</a:t>
            </a:r>
            <a:r>
              <a:rPr kumimoji="1" lang="ja-JP" altLang="en-US" sz="2800" b="1" dirty="0">
                <a:solidFill>
                  <a:srgbClr val="FF0000"/>
                </a:solidFill>
              </a:rPr>
              <a:t>」</a:t>
            </a:r>
            <a:r>
              <a:rPr kumimoji="1" lang="en-US" altLang="ja-JP" sz="2800" b="1" dirty="0" err="1" smtClean="0">
                <a:solidFill>
                  <a:srgbClr val="FF0000"/>
                </a:solidFill>
              </a:rPr>
              <a:t>Hayato</a:t>
            </a:r>
            <a:r>
              <a:rPr kumimoji="1" lang="en-US" altLang="ja-JP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b="1" dirty="0">
                <a:solidFill>
                  <a:srgbClr val="FF0000"/>
                </a:solidFill>
              </a:rPr>
              <a:t>Ito(KEK)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3130555-74DA-F4D1-BAEA-5389DA58F7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36" t="37426" r="7217" b="19839"/>
          <a:stretch/>
        </p:blipFill>
        <p:spPr>
          <a:xfrm>
            <a:off x="227488" y="2371557"/>
            <a:ext cx="2641189" cy="2582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FEF61CD-73D7-EC9C-F488-538C85EADC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95" t="33550" r="15002" b="11854"/>
          <a:stretch/>
        </p:blipFill>
        <p:spPr>
          <a:xfrm>
            <a:off x="3012498" y="2371556"/>
            <a:ext cx="1990431" cy="2582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0B10286-875E-A18E-A509-970CFF0A61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091" t="35640" r="43632" b="15038"/>
          <a:stretch/>
        </p:blipFill>
        <p:spPr>
          <a:xfrm>
            <a:off x="5146276" y="2371556"/>
            <a:ext cx="1491246" cy="2582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EBC7CE-5DF0-3A35-8AE2-E34E2F335DAF}"/>
              </a:ext>
            </a:extLst>
          </p:cNvPr>
          <p:cNvSpPr txBox="1"/>
          <p:nvPr/>
        </p:nvSpPr>
        <p:spPr>
          <a:xfrm>
            <a:off x="358744" y="941696"/>
            <a:ext cx="49984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Modification of Nb</a:t>
            </a:r>
            <a:r>
              <a:rPr kumimoji="1" lang="en-US" altLang="ja-JP" sz="2000" baseline="-25000" dirty="0"/>
              <a:t>3</a:t>
            </a:r>
            <a:r>
              <a:rPr kumimoji="1" lang="en-US" altLang="ja-JP" sz="2000" dirty="0"/>
              <a:t>Sn coating procedure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New Sn crucible design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Prepare </a:t>
            </a:r>
            <a:r>
              <a:rPr lang="en-US" altLang="ja-JP" sz="2000" dirty="0" err="1"/>
              <a:t>cleanbooth</a:t>
            </a:r>
            <a:r>
              <a:rPr lang="en-US" altLang="ja-JP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1" lang="en-US" altLang="ja-JP" sz="2000" dirty="0"/>
              <a:t>Applying the Nb cap </a:t>
            </a:r>
            <a:r>
              <a:rPr lang="en-US" altLang="ja-JP" sz="2000" dirty="0"/>
              <a:t>on the top flange</a:t>
            </a:r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74C444-046D-3A7B-6306-6F04D3807C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429" t="27431" r="7901" b="12283"/>
          <a:stretch/>
        </p:blipFill>
        <p:spPr>
          <a:xfrm>
            <a:off x="7431726" y="1351128"/>
            <a:ext cx="4448335" cy="34647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24ACD516-1F57-2D6D-6F14-31AA0B6D6E81}"/>
              </a:ext>
            </a:extLst>
          </p:cNvPr>
          <p:cNvSpPr/>
          <p:nvPr/>
        </p:nvSpPr>
        <p:spPr>
          <a:xfrm>
            <a:off x="6780869" y="2975212"/>
            <a:ext cx="586854" cy="453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E2C63FD-C27D-5275-5D40-729519ADCF26}"/>
              </a:ext>
            </a:extLst>
          </p:cNvPr>
          <p:cNvSpPr txBox="1"/>
          <p:nvPr/>
        </p:nvSpPr>
        <p:spPr>
          <a:xfrm>
            <a:off x="7431726" y="883151"/>
            <a:ext cx="4512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But… Sn droplet on upper iris region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CE3FAD7-288E-B220-0CE1-FB2768C942C3}"/>
              </a:ext>
            </a:extLst>
          </p:cNvPr>
          <p:cNvSpPr txBox="1"/>
          <p:nvPr/>
        </p:nvSpPr>
        <p:spPr>
          <a:xfrm>
            <a:off x="2857986" y="5281031"/>
            <a:ext cx="5623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Discussion about coating procedure.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Need shading to prevent droplet?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Too much Sn source due to Nb cap?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926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88253-4A15-4D03-95C2-616CB9DD9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0539"/>
            <a:ext cx="9332536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cavity coating development for accelerator applications at Jefferson Lab (U. Pudasaini et. al)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448B7-CAD0-4CF8-BDEF-2C6B437B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AE2F3-534E-4E9D-BA4F-3DD87A9C1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9"/>
          <a:stretch/>
        </p:blipFill>
        <p:spPr>
          <a:xfrm>
            <a:off x="1580562" y="923828"/>
            <a:ext cx="3119217" cy="163033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D550B2B-78FB-4BCF-9824-327F6C7EC23A}"/>
              </a:ext>
            </a:extLst>
          </p:cNvPr>
          <p:cNvGrpSpPr/>
          <p:nvPr/>
        </p:nvGrpSpPr>
        <p:grpSpPr>
          <a:xfrm>
            <a:off x="1728242" y="4766568"/>
            <a:ext cx="4273111" cy="1439830"/>
            <a:chOff x="65113" y="758495"/>
            <a:chExt cx="8909530" cy="32073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65DABFF-1DE1-4C5F-AD85-CD7E0AFCFEF2}"/>
                </a:ext>
              </a:extLst>
            </p:cNvPr>
            <p:cNvGrpSpPr/>
            <p:nvPr/>
          </p:nvGrpSpPr>
          <p:grpSpPr>
            <a:xfrm>
              <a:off x="65113" y="758495"/>
              <a:ext cx="8909530" cy="3207399"/>
              <a:chOff x="65113" y="758495"/>
              <a:chExt cx="8909530" cy="320739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EA9E45A1-6840-4CDA-9564-F032333B016A}"/>
                  </a:ext>
                </a:extLst>
              </p:cNvPr>
              <p:cNvGrpSpPr/>
              <p:nvPr/>
            </p:nvGrpSpPr>
            <p:grpSpPr>
              <a:xfrm>
                <a:off x="65113" y="834941"/>
                <a:ext cx="8909530" cy="3130953"/>
                <a:chOff x="65113" y="834941"/>
                <a:chExt cx="8909530" cy="3130953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7A27885F-CA79-49BF-A264-CF3EBA6AFA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5113" y="840303"/>
                  <a:ext cx="3234048" cy="3056353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CFB45A6-5FA8-4F62-8779-55178BFD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916422" y="834941"/>
                  <a:ext cx="3223458" cy="3130953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8604E5CB-3DC8-4198-8C7F-7BD6A0B4AE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4034"/>
                <a:stretch/>
              </p:blipFill>
              <p:spPr>
                <a:xfrm>
                  <a:off x="5771318" y="840303"/>
                  <a:ext cx="3203325" cy="3102074"/>
                </a:xfrm>
                <a:prstGeom prst="rect">
                  <a:avLst/>
                </a:prstGeom>
              </p:spPr>
            </p:pic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8B71F6D-22C6-4A2E-BA9D-A98FCCCC43CE}"/>
                  </a:ext>
                </a:extLst>
              </p:cNvPr>
              <p:cNvSpPr/>
              <p:nvPr/>
            </p:nvSpPr>
            <p:spPr>
              <a:xfrm>
                <a:off x="984510" y="770970"/>
                <a:ext cx="1454568" cy="822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b="1" dirty="0">
                    <a:solidFill>
                      <a:srgbClr val="FFFFFF"/>
                    </a:solidFill>
                  </a:rPr>
                  <a:t>NX07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4B276F9-CE9E-4A06-92B5-875159F7C26E}"/>
                  </a:ext>
                </a:extLst>
              </p:cNvPr>
              <p:cNvSpPr/>
              <p:nvPr/>
            </p:nvSpPr>
            <p:spPr>
              <a:xfrm>
                <a:off x="3858767" y="758495"/>
                <a:ext cx="1564863" cy="822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b="1" dirty="0">
                    <a:solidFill>
                      <a:srgbClr val="FFFFFF"/>
                    </a:solidFill>
                  </a:rPr>
                  <a:t>CW36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9FC9045-EBA1-4976-96F9-E7D215099A54}"/>
                  </a:ext>
                </a:extLst>
              </p:cNvPr>
              <p:cNvSpPr/>
              <p:nvPr/>
            </p:nvSpPr>
            <p:spPr>
              <a:xfrm>
                <a:off x="6809942" y="758495"/>
                <a:ext cx="1558179" cy="8227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CW44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8CE6DF-EEB6-4381-B6BC-09B6C711F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6300" y="2702116"/>
              <a:ext cx="3583580" cy="92685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8E991CB-8401-436B-8C84-B9198460D5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601"/>
          <a:stretch/>
        </p:blipFill>
        <p:spPr>
          <a:xfrm>
            <a:off x="4879384" y="771036"/>
            <a:ext cx="2349579" cy="17914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64D888-2CED-4C43-8EC1-4BF7941EC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3644" y="3423934"/>
            <a:ext cx="3933081" cy="1743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0087EB-2735-4352-A67F-CEDAD3FF1C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561" y="2783989"/>
            <a:ext cx="4749212" cy="13195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6CF332-DDAD-41D6-A294-DB9E9F7F8245}"/>
              </a:ext>
            </a:extLst>
          </p:cNvPr>
          <p:cNvSpPr txBox="1"/>
          <p:nvPr/>
        </p:nvSpPr>
        <p:spPr>
          <a:xfrm>
            <a:off x="7228963" y="923829"/>
            <a:ext cx="33346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500" dirty="0"/>
              <a:t>Improvement of single-cell and five-cell cavity performance  continuing with updating coating process, guided by material analysis.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  <a:p>
            <a:pPr marL="285750" indent="-285750">
              <a:buFontTx/>
              <a:buChar char="-"/>
            </a:pPr>
            <a:r>
              <a:rPr lang="en-US" sz="1500" dirty="0"/>
              <a:t> Five-cell cavities suitable for quarter cryomodule is produced and assembled in a pair.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E97D17-D378-4D4F-A1B4-BF1F3020894C}"/>
              </a:ext>
            </a:extLst>
          </p:cNvPr>
          <p:cNvSpPr txBox="1"/>
          <p:nvPr/>
        </p:nvSpPr>
        <p:spPr>
          <a:xfrm>
            <a:off x="12880157" y="4590540"/>
            <a:ext cx="886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FFEF0-DA85-4CC7-AFDA-00526869EF2D}"/>
              </a:ext>
            </a:extLst>
          </p:cNvPr>
          <p:cNvSpPr txBox="1"/>
          <p:nvPr/>
        </p:nvSpPr>
        <p:spPr>
          <a:xfrm>
            <a:off x="1652827" y="6232565"/>
            <a:ext cx="4634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Sample studies to engineer cleaner, thinner and smoother surfaces is in progress.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E9E24B-13E3-4ECF-8FAD-FE98C1AA7ECE}"/>
              </a:ext>
            </a:extLst>
          </p:cNvPr>
          <p:cNvSpPr txBox="1"/>
          <p:nvPr/>
        </p:nvSpPr>
        <p:spPr>
          <a:xfrm>
            <a:off x="1609688" y="4047465"/>
            <a:ext cx="45617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Correlating RF performance with material properties and/or process parameters are ongoing.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7546A0-4298-45EA-A937-C9731130ECC7}"/>
              </a:ext>
            </a:extLst>
          </p:cNvPr>
          <p:cNvSpPr txBox="1"/>
          <p:nvPr/>
        </p:nvSpPr>
        <p:spPr>
          <a:xfrm>
            <a:off x="6183363" y="5175329"/>
            <a:ext cx="4276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500" dirty="0"/>
              <a:t>Cavity development aiming at conduction-cooled accelerators are in progress. </a:t>
            </a:r>
          </a:p>
          <a:p>
            <a:pPr marL="285750" indent="-285750">
              <a:buFontTx/>
              <a:buChar char="-"/>
            </a:pPr>
            <a:r>
              <a:rPr lang="en-US" sz="1500" dirty="0"/>
              <a:t>952 MHz Multi-metallic cavity will be tested with conduction cooled cryostat soon.    </a:t>
            </a:r>
          </a:p>
        </p:txBody>
      </p:sp>
    </p:spTree>
    <p:extLst>
      <p:ext uri="{BB962C8B-B14F-4D97-AF65-F5344CB8AC3E}">
        <p14:creationId xmlns:p14="http://schemas.microsoft.com/office/powerpoint/2010/main" val="177479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A4EA88-2529-BC7F-3B59-17FD92E3ABE0}"/>
              </a:ext>
            </a:extLst>
          </p:cNvPr>
          <p:cNvSpPr txBox="1"/>
          <p:nvPr/>
        </p:nvSpPr>
        <p:spPr>
          <a:xfrm>
            <a:off x="227488" y="182880"/>
            <a:ext cx="11793824" cy="49244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solidFill>
                  <a:srgbClr val="FF0000"/>
                </a:solidFill>
              </a:rPr>
              <a:t>「</a:t>
            </a:r>
            <a:r>
              <a:rPr lang="en-US" altLang="ja-JP" sz="2600" b="1" dirty="0">
                <a:solidFill>
                  <a:srgbClr val="FF0000"/>
                </a:solidFill>
              </a:rPr>
              <a:t>Mechanical Polishing of Nb</a:t>
            </a:r>
            <a:r>
              <a:rPr lang="en-US" altLang="ja-JP" sz="2600" b="1" baseline="-25000" dirty="0">
                <a:solidFill>
                  <a:srgbClr val="FF0000"/>
                </a:solidFill>
              </a:rPr>
              <a:t>3</a:t>
            </a:r>
            <a:r>
              <a:rPr lang="en-US" altLang="ja-JP" sz="2600" b="1" dirty="0">
                <a:solidFill>
                  <a:srgbClr val="FF0000"/>
                </a:solidFill>
              </a:rPr>
              <a:t>Sn Thin Films</a:t>
            </a:r>
            <a:r>
              <a:rPr kumimoji="1" lang="ja-JP" altLang="en-US" sz="2600" b="1" dirty="0">
                <a:solidFill>
                  <a:srgbClr val="FF0000"/>
                </a:solidFill>
              </a:rPr>
              <a:t>」</a:t>
            </a:r>
            <a:r>
              <a:rPr lang="en-US" altLang="ja-JP" sz="2600" b="1" dirty="0">
                <a:solidFill>
                  <a:srgbClr val="FF0000"/>
                </a:solidFill>
              </a:rPr>
              <a:t>Eric </a:t>
            </a:r>
            <a:r>
              <a:rPr lang="en-US" altLang="ja-JP" sz="2600" b="1" dirty="0" err="1" smtClean="0">
                <a:solidFill>
                  <a:srgbClr val="FF0000"/>
                </a:solidFill>
              </a:rPr>
              <a:t>Viklund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600" b="1" dirty="0" smtClean="0">
                <a:solidFill>
                  <a:srgbClr val="FF0000"/>
                </a:solidFill>
              </a:rPr>
              <a:t>(</a:t>
            </a:r>
            <a:r>
              <a:rPr kumimoji="1" lang="en-US" altLang="ja-JP" sz="2600" b="1" dirty="0">
                <a:solidFill>
                  <a:srgbClr val="FF0000"/>
                </a:solidFill>
              </a:rPr>
              <a:t>NU/FNAL)</a:t>
            </a:r>
            <a:endParaRPr kumimoji="1" lang="ja-JP" altLang="en-US" sz="2600" b="1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CAEA79-7352-E7CB-BD29-54EDFB428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8" t="24676" r="7574"/>
          <a:stretch/>
        </p:blipFill>
        <p:spPr>
          <a:xfrm>
            <a:off x="3306465" y="767861"/>
            <a:ext cx="5192358" cy="2783722"/>
          </a:xfrm>
          <a:prstGeom prst="rect">
            <a:avLst/>
          </a:prstGeom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81CD780-0F74-2C8E-E497-5D0883731C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25" t="23111" r="7689" b="11686"/>
          <a:stretch/>
        </p:blipFill>
        <p:spPr>
          <a:xfrm>
            <a:off x="8037114" y="3131127"/>
            <a:ext cx="4048854" cy="3543993"/>
          </a:xfrm>
          <a:prstGeom prst="rect">
            <a:avLst/>
          </a:prstGeom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4C29087-76AB-5D84-3951-6F31D7643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14" t="20622" r="7348" b="1425"/>
          <a:stretch/>
        </p:blipFill>
        <p:spPr>
          <a:xfrm>
            <a:off x="227486" y="767860"/>
            <a:ext cx="3052807" cy="3920546"/>
          </a:xfrm>
          <a:prstGeom prst="rect">
            <a:avLst/>
          </a:prstGeom>
          <a:ln>
            <a:noFill/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0745583-14CF-64D5-35CD-53157AF939EC}"/>
              </a:ext>
            </a:extLst>
          </p:cNvPr>
          <p:cNvSpPr txBox="1"/>
          <p:nvPr/>
        </p:nvSpPr>
        <p:spPr>
          <a:xfrm>
            <a:off x="374516" y="4688406"/>
            <a:ext cx="75041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CBP(Centrifugal </a:t>
            </a:r>
            <a:r>
              <a:rPr lang="en-US" altLang="ja-JP" sz="2000" dirty="0"/>
              <a:t>barrel polishing)</a:t>
            </a:r>
            <a:r>
              <a:rPr kumimoji="1" lang="en-US" altLang="ja-JP" sz="2000" dirty="0"/>
              <a:t> was applied to Nb3Sn surface to make smooth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Surface roughness was checked by coupon cavity.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/>
              <a:t>CBP was applied to the Nb3Sn cavity. Degradation of Q-value was observed.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Contamination from alumina </a:t>
            </a:r>
            <a:r>
              <a:rPr lang="en-US" altLang="ja-JP" sz="2000" dirty="0"/>
              <a:t>was suspected.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400478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9383677" y="2505227"/>
            <a:ext cx="2694648" cy="1594602"/>
            <a:chOff x="0" y="1052675"/>
            <a:chExt cx="2694648" cy="1594602"/>
          </a:xfrm>
        </p:grpSpPr>
        <p:grpSp>
          <p:nvGrpSpPr>
            <p:cNvPr id="2" name="Gruppieren 1"/>
            <p:cNvGrpSpPr/>
            <p:nvPr/>
          </p:nvGrpSpPr>
          <p:grpSpPr>
            <a:xfrm>
              <a:off x="0" y="1068153"/>
              <a:ext cx="2621681" cy="1471887"/>
              <a:chOff x="0" y="1068153"/>
              <a:chExt cx="2621681" cy="1471887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30ACE617-C975-4F69-83D2-33D4ECDD2464}"/>
                  </a:ext>
                </a:extLst>
              </p:cNvPr>
              <p:cNvSpPr/>
              <p:nvPr/>
            </p:nvSpPr>
            <p:spPr>
              <a:xfrm>
                <a:off x="1108916" y="1262025"/>
                <a:ext cx="1512091" cy="1278015"/>
              </a:xfrm>
              <a:prstGeom prst="cube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80B8F6A7-1025-455B-BF93-C1AC0B4DBBDB}"/>
                  </a:ext>
                </a:extLst>
              </p:cNvPr>
              <p:cNvSpPr/>
              <p:nvPr/>
            </p:nvSpPr>
            <p:spPr>
              <a:xfrm>
                <a:off x="1111456" y="1314434"/>
                <a:ext cx="1509552" cy="420190"/>
              </a:xfrm>
              <a:prstGeom prst="cube">
                <a:avLst>
                  <a:gd name="adj" fmla="val 75879"/>
                </a:avLst>
              </a:prstGeom>
              <a:solidFill>
                <a:srgbClr val="FFC000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E03AB2E0-CB61-447E-A8BD-FE85BD9B26DD}"/>
                  </a:ext>
                </a:extLst>
              </p:cNvPr>
              <p:cNvSpPr/>
              <p:nvPr/>
            </p:nvSpPr>
            <p:spPr>
              <a:xfrm>
                <a:off x="1108240" y="1068153"/>
                <a:ext cx="1513441" cy="556504"/>
              </a:xfrm>
              <a:prstGeom prst="cube">
                <a:avLst>
                  <a:gd name="adj" fmla="val 57584"/>
                </a:avLst>
              </a:prstGeom>
              <a:solidFill>
                <a:schemeClr val="accent4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C81425D3-BC17-40B2-B391-E5EB9BF6E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7881" y="1624657"/>
                <a:ext cx="189089" cy="630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F3ED55-0B94-4782-86A0-CF3563C3860E}"/>
                  </a:ext>
                </a:extLst>
              </p:cNvPr>
              <p:cNvSpPr txBox="1"/>
              <p:nvPr/>
            </p:nvSpPr>
            <p:spPr>
              <a:xfrm>
                <a:off x="8447" y="1459128"/>
                <a:ext cx="9212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1</a:t>
                </a:r>
                <a:r>
                  <a:rPr lang="en-US" baseline="30000" dirty="0" err="1"/>
                  <a:t>st</a:t>
                </a:r>
                <a:r>
                  <a:rPr lang="en-US" dirty="0"/>
                  <a:t> layer</a:t>
                </a:r>
                <a:endParaRPr lang="en-DE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D281F0-578A-4FB3-8FF0-654DE9D60B1B}"/>
                  </a:ext>
                </a:extLst>
              </p:cNvPr>
              <p:cNvSpPr txBox="1"/>
              <p:nvPr/>
            </p:nvSpPr>
            <p:spPr>
              <a:xfrm>
                <a:off x="0" y="1188816"/>
                <a:ext cx="971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layer</a:t>
                </a:r>
                <a:endParaRPr lang="en-DE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CD0C9D8-620D-4BAD-A52C-E96122B98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232" y="1440390"/>
                <a:ext cx="189089" cy="630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3B6048B7-823F-40AF-B840-9E4058385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261" y="2208981"/>
              <a:ext cx="826387" cy="43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DE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Nb</a:t>
              </a:r>
              <a:endParaRPr kumimoji="0" lang="en-US" altLang="en-DE" sz="16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Text Box 25">
              <a:extLst>
                <a:ext uri="{FF2B5EF4-FFF2-40B4-BE49-F238E27FC236}">
                  <a16:creationId xmlns:a16="http://schemas.microsoft.com/office/drawing/2014/main" id="{93B070BE-F051-461B-B8FE-3F2F3467B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8273" y="1052675"/>
              <a:ext cx="756375" cy="43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D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Cu</a:t>
              </a:r>
              <a:endParaRPr kumimoji="0" lang="en-US" altLang="en-DE" sz="16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0FDC603-508E-4DBF-967F-560BC33E5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057" cy="7974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50AD8D4-1671-487B-9E8C-19E7605E2AE7}"/>
              </a:ext>
            </a:extLst>
          </p:cNvPr>
          <p:cNvSpPr txBox="1">
            <a:spLocks/>
          </p:cNvSpPr>
          <p:nvPr/>
        </p:nvSpPr>
        <p:spPr>
          <a:xfrm>
            <a:off x="681756" y="0"/>
            <a:ext cx="9021835" cy="735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+mn-lt"/>
              </a:rPr>
              <a:t>Cu/</a:t>
            </a:r>
            <a:r>
              <a:rPr lang="en-US" sz="2800" dirty="0" err="1">
                <a:solidFill>
                  <a:schemeClr val="bg1"/>
                </a:solidFill>
                <a:latin typeface="+mn-lt"/>
              </a:rPr>
              <a:t>Nb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Film for Cryomodule Application</a:t>
            </a:r>
            <a:endParaRPr lang="en-DE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CA6A0B-7C0F-4427-92F3-6C15DAC1D829}"/>
              </a:ext>
            </a:extLst>
          </p:cNvPr>
          <p:cNvSpPr txBox="1"/>
          <p:nvPr/>
        </p:nvSpPr>
        <p:spPr>
          <a:xfrm>
            <a:off x="2565915" y="2776390"/>
            <a:ext cx="72160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 smtClean="0"/>
              <a:t>2-fold approach</a:t>
            </a:r>
            <a:br>
              <a:rPr lang="en-US" sz="2000" dirty="0" smtClean="0"/>
            </a:br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</a:t>
            </a:r>
            <a:r>
              <a:rPr lang="en-US" sz="2000" dirty="0"/>
              <a:t>Cu-layer (alkaline electrolyte): to be used as a buffer </a:t>
            </a:r>
            <a:r>
              <a:rPr lang="en-US" sz="2000" dirty="0" smtClean="0"/>
              <a:t>layer</a:t>
            </a:r>
            <a:br>
              <a:rPr lang="en-US" sz="2000" dirty="0" smtClean="0"/>
            </a:b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layer (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acidic electrolyte</a:t>
            </a:r>
            <a:r>
              <a:rPr lang="en-US" sz="2000" dirty="0"/>
              <a:t>): Cu-film of required thickness 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en-US" sz="2000" dirty="0"/>
              <a:t>100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9E88AF-ADFE-45C7-950A-68BC950FE2A3}"/>
              </a:ext>
            </a:extLst>
          </p:cNvPr>
          <p:cNvSpPr txBox="1"/>
          <p:nvPr/>
        </p:nvSpPr>
        <p:spPr>
          <a:xfrm>
            <a:off x="700918" y="2774928"/>
            <a:ext cx="15156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Strategy</a:t>
            </a:r>
            <a:r>
              <a:rPr lang="en-US" sz="2800" b="1" dirty="0" smtClean="0"/>
              <a:t>:</a:t>
            </a:r>
          </a:p>
          <a:p>
            <a:endParaRPr lang="en-US" sz="4400" b="1" dirty="0"/>
          </a:p>
          <a:p>
            <a:r>
              <a:rPr lang="en-US" sz="2800" b="1" dirty="0" smtClean="0"/>
              <a:t>Results:</a:t>
            </a:r>
            <a:endParaRPr lang="en-DE" sz="2800" b="1" dirty="0"/>
          </a:p>
        </p:txBody>
      </p:sp>
      <p:sp>
        <p:nvSpPr>
          <p:cNvPr id="5" name="Rechteck 4"/>
          <p:cNvSpPr/>
          <p:nvPr/>
        </p:nvSpPr>
        <p:spPr>
          <a:xfrm>
            <a:off x="2316460" y="42775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A. </a:t>
            </a:r>
            <a:r>
              <a:rPr lang="en-US" dirty="0" err="1" smtClean="0">
                <a:solidFill>
                  <a:schemeClr val="bg1"/>
                </a:solidFill>
              </a:rPr>
              <a:t>Prudnikava</a:t>
            </a:r>
            <a:r>
              <a:rPr lang="en-US" dirty="0" smtClean="0">
                <a:solidFill>
                  <a:schemeClr val="bg1"/>
                </a:solidFill>
              </a:rPr>
              <a:t>, Y. </a:t>
            </a:r>
            <a:r>
              <a:rPr lang="en-US" dirty="0" err="1" smtClean="0">
                <a:solidFill>
                  <a:schemeClr val="bg1"/>
                </a:solidFill>
              </a:rPr>
              <a:t>Tamashevich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u="sng" dirty="0" smtClean="0">
                <a:solidFill>
                  <a:schemeClr val="bg1"/>
                </a:solidFill>
              </a:rPr>
              <a:t>O. Kugeler,</a:t>
            </a:r>
            <a:r>
              <a:rPr lang="en-US" dirty="0" smtClean="0">
                <a:solidFill>
                  <a:schemeClr val="bg1"/>
                </a:solidFill>
              </a:rPr>
              <a:t> J. </a:t>
            </a:r>
            <a:r>
              <a:rPr lang="en-US" dirty="0" err="1" smtClean="0">
                <a:solidFill>
                  <a:schemeClr val="bg1"/>
                </a:solidFill>
              </a:rPr>
              <a:t>Knobloch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529E88AF-ADFE-45C7-950A-68BC950FE2A3}"/>
              </a:ext>
            </a:extLst>
          </p:cNvPr>
          <p:cNvSpPr txBox="1"/>
          <p:nvPr/>
        </p:nvSpPr>
        <p:spPr>
          <a:xfrm>
            <a:off x="681756" y="879220"/>
            <a:ext cx="154446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Topic:</a:t>
            </a:r>
          </a:p>
          <a:p>
            <a:r>
              <a:rPr lang="en-US" sz="2800" b="1" dirty="0" smtClean="0"/>
              <a:t>Purpose:</a:t>
            </a:r>
          </a:p>
          <a:p>
            <a:endParaRPr lang="en-US" sz="2000" b="1" dirty="0"/>
          </a:p>
          <a:p>
            <a:r>
              <a:rPr lang="en-US" sz="2800" b="1" dirty="0" smtClean="0"/>
              <a:t>Problem:</a:t>
            </a:r>
            <a:endParaRPr lang="en-DE" sz="2800" b="1" dirty="0"/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D6CA6A0B-7C0F-4427-92F3-6C15DAC1D829}"/>
              </a:ext>
            </a:extLst>
          </p:cNvPr>
          <p:cNvSpPr txBox="1"/>
          <p:nvPr/>
        </p:nvSpPr>
        <p:spPr>
          <a:xfrm>
            <a:off x="2552653" y="916868"/>
            <a:ext cx="663431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dirty="0" err="1" smtClean="0"/>
              <a:t>Develop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electrolytic</a:t>
            </a:r>
            <a:r>
              <a:rPr lang="de-DE" sz="2000" dirty="0" smtClean="0"/>
              <a:t> </a:t>
            </a:r>
            <a:r>
              <a:rPr lang="de-DE" sz="2000" dirty="0" err="1" smtClean="0"/>
              <a:t>coating</a:t>
            </a:r>
            <a:r>
              <a:rPr lang="de-DE" sz="2000" dirty="0" smtClean="0"/>
              <a:t> </a:t>
            </a:r>
            <a:r>
              <a:rPr lang="de-DE" sz="2000" dirty="0" err="1" smtClean="0"/>
              <a:t>technique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copper</a:t>
            </a:r>
            <a:r>
              <a:rPr lang="de-DE" sz="2000" dirty="0" smtClean="0"/>
              <a:t> on </a:t>
            </a:r>
            <a:r>
              <a:rPr lang="de-DE" sz="2000" dirty="0" err="1" smtClean="0"/>
              <a:t>niobium</a:t>
            </a:r>
            <a:endParaRPr lang="de-DE" sz="2000" dirty="0" smtClean="0"/>
          </a:p>
          <a:p>
            <a:pPr>
              <a:spcAft>
                <a:spcPts val="1200"/>
              </a:spcAft>
            </a:pPr>
            <a:r>
              <a:rPr lang="de-DE" sz="2000" dirty="0" err="1" smtClean="0"/>
              <a:t>Improve</a:t>
            </a:r>
            <a:r>
              <a:rPr lang="de-DE" sz="2000" dirty="0" smtClean="0"/>
              <a:t> thermal </a:t>
            </a:r>
            <a:r>
              <a:rPr lang="de-DE" sz="2000" dirty="0" err="1" smtClean="0"/>
              <a:t>bonding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/>
              <a:t>cryocooler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cavity</a:t>
            </a:r>
            <a:r>
              <a:rPr lang="de-DE" sz="2000" dirty="0" smtClean="0"/>
              <a:t>,</a:t>
            </a:r>
            <a:br>
              <a:rPr lang="de-DE" sz="2000" dirty="0" smtClean="0"/>
            </a:br>
            <a:r>
              <a:rPr lang="de-DE" sz="2000" dirty="0" err="1" smtClean="0"/>
              <a:t>minimize</a:t>
            </a:r>
            <a:r>
              <a:rPr lang="de-DE" sz="2000" dirty="0" smtClean="0"/>
              <a:t> </a:t>
            </a:r>
            <a:r>
              <a:rPr lang="de-DE" sz="2000" dirty="0" err="1" smtClean="0"/>
              <a:t>contact</a:t>
            </a:r>
            <a:r>
              <a:rPr lang="de-DE" sz="2000" dirty="0" smtClean="0"/>
              <a:t> </a:t>
            </a:r>
            <a:r>
              <a:rPr lang="de-DE" sz="2000" dirty="0" err="1" smtClean="0"/>
              <a:t>resistance</a:t>
            </a:r>
            <a:endParaRPr lang="de-DE" sz="2000" dirty="0" smtClean="0"/>
          </a:p>
          <a:p>
            <a:pPr>
              <a:spcAft>
                <a:spcPts val="1200"/>
              </a:spcAft>
            </a:pPr>
            <a:r>
              <a:rPr lang="de-DE" sz="2000" dirty="0" err="1" smtClean="0"/>
              <a:t>Current</a:t>
            </a:r>
            <a:r>
              <a:rPr lang="de-DE" sz="2000" dirty="0" smtClean="0"/>
              <a:t> </a:t>
            </a:r>
            <a:r>
              <a:rPr lang="de-DE" sz="2000" dirty="0" err="1" smtClean="0"/>
              <a:t>procedures</a:t>
            </a:r>
            <a:r>
              <a:rPr lang="de-DE" sz="2000" dirty="0" smtClean="0"/>
              <a:t> </a:t>
            </a:r>
            <a:r>
              <a:rPr lang="de-DE" sz="2000" dirty="0" err="1" smtClean="0"/>
              <a:t>either</a:t>
            </a:r>
            <a:r>
              <a:rPr lang="de-DE" sz="2000" dirty="0" smtClean="0"/>
              <a:t> </a:t>
            </a:r>
            <a:r>
              <a:rPr lang="de-DE" sz="2000" dirty="0" err="1" smtClean="0"/>
              <a:t>too</a:t>
            </a:r>
            <a:r>
              <a:rPr lang="de-DE" sz="2000" dirty="0" smtClean="0"/>
              <a:t> </a:t>
            </a:r>
            <a:r>
              <a:rPr lang="de-DE" sz="2000" dirty="0" err="1" smtClean="0"/>
              <a:t>slow</a:t>
            </a:r>
            <a:r>
              <a:rPr lang="de-DE" sz="2000" dirty="0" smtClean="0"/>
              <a:t> </a:t>
            </a:r>
            <a:r>
              <a:rPr lang="de-DE" sz="2000" dirty="0" err="1" smtClean="0"/>
              <a:t>or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insufficient</a:t>
            </a:r>
            <a:r>
              <a:rPr lang="de-DE" sz="2000" dirty="0" smtClean="0"/>
              <a:t> </a:t>
            </a:r>
            <a:r>
              <a:rPr lang="de-DE" sz="2000" dirty="0" err="1" smtClean="0"/>
              <a:t>quality</a:t>
            </a:r>
            <a:endParaRPr lang="en-DE" dirty="0"/>
          </a:p>
        </p:txBody>
      </p:sp>
      <p:pic>
        <p:nvPicPr>
          <p:cNvPr id="37" name="Picture 13">
            <a:extLst>
              <a:ext uri="{FF2B5EF4-FFF2-40B4-BE49-F238E27FC236}">
                <a16:creationId xmlns:a16="http://schemas.microsoft.com/office/drawing/2014/main" id="{A5388B71-85A5-4B78-AD6D-E470307251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068" y="832245"/>
            <a:ext cx="2490257" cy="1533019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10479998" y="4113778"/>
            <a:ext cx="1330174" cy="2597498"/>
            <a:chOff x="5487215" y="735438"/>
            <a:chExt cx="1419860" cy="2772632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A1CBF652-4251-4488-94EC-6CD863E44B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87215" y="735438"/>
              <a:ext cx="1419860" cy="2772632"/>
            </a:xfrm>
            <a:prstGeom prst="rect">
              <a:avLst/>
            </a:prstGeom>
          </p:spPr>
        </p:pic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C2A8D2E7-72BC-483C-9DB4-4D61CDC920DC}"/>
                </a:ext>
              </a:extLst>
            </p:cNvPr>
            <p:cNvSpPr txBox="1"/>
            <p:nvPr/>
          </p:nvSpPr>
          <p:spPr>
            <a:xfrm>
              <a:off x="6272213" y="1058425"/>
              <a:ext cx="455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Nb</a:t>
              </a:r>
              <a:endParaRPr lang="en-DE" dirty="0"/>
            </a:p>
          </p:txBody>
        </p:sp>
        <p:sp>
          <p:nvSpPr>
            <p:cNvPr id="41" name="TextBox 5">
              <a:extLst>
                <a:ext uri="{FF2B5EF4-FFF2-40B4-BE49-F238E27FC236}">
                  <a16:creationId xmlns:a16="http://schemas.microsoft.com/office/drawing/2014/main" id="{8E34F9CB-9DC9-4FE2-9264-8A77BE63792B}"/>
                </a:ext>
              </a:extLst>
            </p:cNvPr>
            <p:cNvSpPr txBox="1"/>
            <p:nvPr/>
          </p:nvSpPr>
          <p:spPr>
            <a:xfrm>
              <a:off x="5956756" y="2798295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Cu</a:t>
              </a:r>
              <a:endParaRPr lang="en-DE" dirty="0"/>
            </a:p>
          </p:txBody>
        </p:sp>
      </p:grpSp>
      <p:pic>
        <p:nvPicPr>
          <p:cNvPr id="42" name="Content Placeholder 16">
            <a:extLst>
              <a:ext uri="{FF2B5EF4-FFF2-40B4-BE49-F238E27FC236}">
                <a16:creationId xmlns:a16="http://schemas.microsoft.com/office/drawing/2014/main" id="{43EE9C10-082A-4050-82D3-839875B04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410" y="4596151"/>
            <a:ext cx="2955612" cy="2216709"/>
          </a:xfrm>
        </p:spPr>
      </p:pic>
      <p:sp>
        <p:nvSpPr>
          <p:cNvPr id="19" name="Rechteck 18"/>
          <p:cNvSpPr/>
          <p:nvPr/>
        </p:nvSpPr>
        <p:spPr>
          <a:xfrm>
            <a:off x="877390" y="4007199"/>
            <a:ext cx="863056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cs typeface="Times New Roman" panose="02020603050405020304" pitchFamily="18" charset="0"/>
              </a:rPr>
              <a:t>	        Multiple </a:t>
            </a:r>
            <a:r>
              <a:rPr lang="en-US" dirty="0">
                <a:cs typeface="Times New Roman" panose="02020603050405020304" pitchFamily="18" charset="0"/>
              </a:rPr>
              <a:t>solutions, </a:t>
            </a:r>
            <a:r>
              <a:rPr lang="en-US" dirty="0" err="1" smtClean="0">
                <a:cs typeface="Times New Roman" panose="02020603050405020304" pitchFamily="18" charset="0"/>
              </a:rPr>
              <a:t>addititives</a:t>
            </a:r>
            <a:r>
              <a:rPr lang="en-US" dirty="0">
                <a:cs typeface="Times New Roman" panose="02020603050405020304" pitchFamily="18" charset="0"/>
              </a:rPr>
              <a:t> </a:t>
            </a:r>
            <a:r>
              <a:rPr lang="en-US" dirty="0" smtClean="0">
                <a:cs typeface="Times New Roman" panose="02020603050405020304" pitchFamily="18" charset="0"/>
              </a:rPr>
              <a:t>and preparation parameters were attempted</a:t>
            </a:r>
            <a:endParaRPr lang="en-US" dirty="0"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en-US" dirty="0" smtClean="0"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r>
              <a:rPr lang="en-US" dirty="0" smtClean="0">
                <a:cs typeface="Times New Roman" panose="02020603050405020304" pitchFamily="18" charset="0"/>
              </a:rPr>
              <a:t>rowth rate</a:t>
            </a:r>
            <a:br>
              <a:rPr lang="en-US" dirty="0" smtClean="0"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en-US" dirty="0" smtClean="0">
                <a:cs typeface="Times New Roman" panose="02020603050405020304" pitchFamily="18" charset="0"/>
              </a:rPr>
              <a:t>Purity</a:t>
            </a:r>
            <a:br>
              <a:rPr lang="en-US" dirty="0" smtClean="0"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en-US" dirty="0" smtClean="0">
                <a:sym typeface="Wingdings" panose="05000000000000000000" pitchFamily="2" charset="2"/>
              </a:rPr>
              <a:t>T</a:t>
            </a:r>
            <a:r>
              <a:rPr lang="en-US" dirty="0" smtClean="0">
                <a:cs typeface="Times New Roman" panose="02020603050405020304" pitchFamily="18" charset="0"/>
              </a:rPr>
              <a:t>emperature stability</a:t>
            </a:r>
            <a:br>
              <a:rPr lang="en-US" dirty="0" smtClean="0"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en-US" dirty="0" smtClean="0">
                <a:sym typeface="Wingdings" panose="05000000000000000000" pitchFamily="2" charset="2"/>
              </a:rPr>
              <a:t>Scratch test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 </a:t>
            </a:r>
            <a:r>
              <a:rPr lang="en-US" dirty="0" smtClean="0">
                <a:sym typeface="Wingdings" panose="05000000000000000000" pitchFamily="2" charset="2"/>
              </a:rPr>
              <a:t>oxygenation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</a:t>
            </a:r>
            <a:r>
              <a:rPr lang="en-US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en-US" dirty="0" smtClean="0">
                <a:sym typeface="Wingdings" panose="05000000000000000000" pitchFamily="2" charset="2"/>
              </a:rPr>
              <a:t>need conductivity measurements</a:t>
            </a:r>
            <a:r>
              <a:rPr lang="en-US" dirty="0">
                <a:cs typeface="Times New Roman" panose="02020603050405020304" pitchFamily="18" charset="0"/>
              </a:rPr>
              <a:t>	</a:t>
            </a:r>
            <a:endParaRPr lang="en-DE" dirty="0"/>
          </a:p>
        </p:txBody>
      </p:sp>
      <p:pic>
        <p:nvPicPr>
          <p:cNvPr id="43" name="Picture 11">
            <a:extLst>
              <a:ext uri="{FF2B5EF4-FFF2-40B4-BE49-F238E27FC236}">
                <a16:creationId xmlns:a16="http://schemas.microsoft.com/office/drawing/2014/main" id="{FA8A7E81-7F3A-4633-97E6-1C5C6910A3E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731" y="4589364"/>
            <a:ext cx="2413396" cy="2013776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4818073" y="4654992"/>
            <a:ext cx="1470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Optical </a:t>
            </a:r>
            <a:r>
              <a:rPr lang="de-DE" dirty="0" err="1" smtClean="0"/>
              <a:t>image</a:t>
            </a:r>
            <a:endParaRPr lang="de-DE" dirty="0"/>
          </a:p>
        </p:txBody>
      </p:sp>
      <p:sp>
        <p:nvSpPr>
          <p:cNvPr id="44" name="Textfeld 43"/>
          <p:cNvSpPr txBox="1"/>
          <p:nvPr/>
        </p:nvSpPr>
        <p:spPr>
          <a:xfrm>
            <a:off x="7589833" y="4677197"/>
            <a:ext cx="122309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DE" dirty="0" smtClean="0"/>
              <a:t>SEM </a:t>
            </a:r>
            <a:r>
              <a:rPr lang="de-DE" dirty="0" err="1" smtClean="0"/>
              <a:t>image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814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1697</Words>
  <Application>Microsoft Office PowerPoint</Application>
  <PresentationFormat>Breitbild</PresentationFormat>
  <Paragraphs>188</Paragraphs>
  <Slides>22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43" baseType="lpstr">
      <vt:lpstr>ＭＳ Ｐゴシック</vt:lpstr>
      <vt:lpstr>Yu Gothic</vt:lpstr>
      <vt:lpstr>Yu Gothic</vt:lpstr>
      <vt:lpstr>Arial</vt:lpstr>
      <vt:lpstr>ArialMT</vt:lpstr>
      <vt:lpstr>Bradley Hand ITC</vt:lpstr>
      <vt:lpstr>Calibri</vt:lpstr>
      <vt:lpstr>Calibri Light</vt:lpstr>
      <vt:lpstr>Calibri-Bold</vt:lpstr>
      <vt:lpstr>Calibri-Light</vt:lpstr>
      <vt:lpstr>CIDFont+F1</vt:lpstr>
      <vt:lpstr>Geneva</vt:lpstr>
      <vt:lpstr>Helvetica</vt:lpstr>
      <vt:lpstr>Montserrat</vt:lpstr>
      <vt:lpstr>Montserrat ExtraBold</vt:lpstr>
      <vt:lpstr>PingFangSC-Regular</vt:lpstr>
      <vt:lpstr>Tahoma</vt:lpstr>
      <vt:lpstr>Times</vt:lpstr>
      <vt:lpstr>Times New Roman</vt:lpstr>
      <vt:lpstr>Wingdings</vt:lpstr>
      <vt:lpstr>Office</vt:lpstr>
      <vt:lpstr>WG3 - Applications and cooling schemes for Nb3Sn cavities </vt:lpstr>
      <vt:lpstr>Alternative Nb3Sn Coating via Direct Electrochemical Deposition</vt:lpstr>
      <vt:lpstr>PowerPoint-Präsentation</vt:lpstr>
      <vt:lpstr>PowerPoint-Präsentation</vt:lpstr>
      <vt:lpstr>PowerPoint-Präsentation</vt:lpstr>
      <vt:lpstr>PowerPoint-Präsentation</vt:lpstr>
      <vt:lpstr>Nb3Sn cavity coating development for accelerator applications at Jefferson Lab (U. Pudasaini et. al)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Progress in Nb3Sn developments for CEBAF-style quarter cryomodule  (G. Eremeev (FNAL), U. Pudasaini (JLab))</vt:lpstr>
      <vt:lpstr>First session: alternate coating techniques</vt:lpstr>
      <vt:lpstr>Second session: Vapor diffused Nb3Sn and cryocooler</vt:lpstr>
      <vt:lpstr> Third session: conduction cooling and cryomodule </vt:lpstr>
      <vt:lpstr>Fourth session: Nb3Sn accelerator applications</vt:lpstr>
      <vt:lpstr>Many thanks to all contributors to WG3</vt:lpstr>
    </vt:vector>
  </TitlesOfParts>
  <Company>HZB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WG3</dc:title>
  <dc:creator>Kugeler, Oliver</dc:creator>
  <cp:lastModifiedBy>Kugeler, Oliver</cp:lastModifiedBy>
  <cp:revision>26</cp:revision>
  <dcterms:created xsi:type="dcterms:W3CDTF">2022-10-13T09:25:26Z</dcterms:created>
  <dcterms:modified xsi:type="dcterms:W3CDTF">2022-10-17T07:49:24Z</dcterms:modified>
</cp:coreProperties>
</file>