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59" r:id="rId4"/>
    <p:sldId id="260" r:id="rId5"/>
    <p:sldId id="261" r:id="rId6"/>
    <p:sldId id="265" r:id="rId7"/>
    <p:sldId id="257" r:id="rId8"/>
    <p:sldId id="258" r:id="rId9"/>
    <p:sldId id="266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63A9E-9494-4567-860A-904ECAC27F27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EBE45-2055-4BF1-AE1D-E4352C6D1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1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15ABB-AB26-10EB-A2B5-3514E78CB9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9266F2-9DE5-C980-4102-BCD3102E51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9D076-7F21-1008-51BA-FD032E684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Oct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8DACF-2B7E-8331-80E2-402DF6185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TTC Aomori | WG4 Summary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0834B-0BD7-9780-2647-909E6B5E4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6757-BE0F-421C-AC75-06609857C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E41F1-F2E5-4243-6511-83951A1A2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8C968A-BF08-CEFE-84E5-EB34D8C3D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8209A-B6DC-BCCA-AE25-36320E24A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Oct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DD5B9-0C59-D454-DC8B-6C82E39FF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TTC Aomori | WG4 Summary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FC51D-325A-B1CD-35F7-0D9086361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6757-BE0F-421C-AC75-06609857C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68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8F0126-4DCD-6BD3-F867-A3B5D65283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C83916-F378-786C-AA42-FD7D66A862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39A80-1531-1642-EAF4-208BC7B80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Oct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8A5EE-51D0-1302-5140-0ECE203EF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TTC Aomori | WG4 Summary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5C3C4-AC4F-F180-D730-FEB6A2244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6757-BE0F-421C-AC75-06609857C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88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7BADE-AF7C-AAC6-AAA3-7F49554F2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49E47-806F-43AF-E3DF-BC4F91348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E4711-F91D-6745-072F-F80E8342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Oct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F0A21-0B18-A9F3-7082-7A5E5E816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TTC Aomori | WG4 Summary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4AAF5-0273-3E92-A138-46A3A162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6757-BE0F-421C-AC75-06609857C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6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9581F-0F37-F5D3-96A2-62B008873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3AFADA-4B60-4E95-1ED3-71B0793F8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9E7247-62AF-34A0-FF3D-6B139A120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Oct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14F82-8590-8041-4D5D-7ADE7ED80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TTC Aomori | WG4 Summary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C2A41-FAB2-A6E9-1D3A-5E85EAC58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6757-BE0F-421C-AC75-06609857C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14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C0AE2-2459-7152-1618-43C041669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223EE-C503-DC9D-81B4-E717499606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531CB8-A427-352B-BFC5-DEBB9FC7A2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468208-8DAE-6052-D7E1-344CE84B0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Oct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EFD45-601E-753A-33E8-09930C04A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TTC Aomori | WG4 Summary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DD2B00-EBE1-5527-9887-814996A8A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6757-BE0F-421C-AC75-06609857C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71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D8DB8-E7F2-6A56-59B3-836C3D530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A75063-4336-8797-64B0-807A44904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CA5FC9-ACAD-90D2-1CDA-6081C136FE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49E119-8280-C7F3-18CB-49CAD2069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B9BE80-72BF-DD87-04F8-583E34F1F3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65C7FE-24F1-BA7D-75B6-D1AFFC89F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Oct 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DB34DD-96FB-D1FE-9131-E3711DBA9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TTC Aomori | WG4 Summary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5600B4-47D4-1783-80CD-2584EBBCC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6757-BE0F-421C-AC75-06609857C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32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25721-D1D9-5966-5812-B885ED150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95BD6C-6454-B4D7-7710-52351D9E4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Oct 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70FA89-C85E-1A34-7AF2-8A9B63634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TTC Aomori | WG4 Summary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2EBDC-43C8-2690-F721-2CEB0A1F0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6757-BE0F-421C-AC75-06609857C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6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AEA473-F294-61AB-46D1-79797AD72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Oct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57FBF0-F0BA-9A0E-05E7-C53785AAD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TTC Aomori | WG4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5AA71C-B242-2127-9D85-258AC5323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6757-BE0F-421C-AC75-06609857C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610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2AE01-48D1-F6CA-BB9D-BAB271D79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5A5D8-B071-C8A5-C23B-69F09DD1A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5DC7B-7D3E-56B8-BA96-72F97BDEA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5652D1-2318-4874-9E02-CDA41D50D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Oct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22DCA5-F353-B384-8556-FA8CAEBAF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TTC Aomori | WG4 Summary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272D94-A372-0F26-9BBE-1E75E6217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6757-BE0F-421C-AC75-06609857C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8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3B304-D58A-C471-A93F-6C3278814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065FA0-EC27-CD69-FEF1-A852802036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385B99-053A-5257-FABC-C188E3F75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7AA545-A6C6-8639-7220-4F7176C99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Oct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EE2CF3-0887-D061-A895-15EC9CEF4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TTC Aomori | WG4 Summary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053DB-CF9A-E737-528D-3E2A94F7C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6757-BE0F-421C-AC75-06609857C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47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179CA5-04D4-75C8-E975-606FA1980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D9A3DB-FA18-E5BD-BF3E-243ED4589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3BD4C-1CEC-D05C-2946-DD56827226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14 Oct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FD0EA-316D-F2F3-6408-0543CE1524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TTC Aomori | WG4 Summary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78F60-AE27-C897-1A15-60297C475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B6757-BE0F-421C-AC75-06609857C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11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EABD8-9079-6E1A-BDF0-021859FA05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TTC WG4 Summary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7AAF78-0712-A438-85D9-88CD15B02A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Rongli</a:t>
            </a:r>
            <a:r>
              <a:rPr lang="en-US" dirty="0"/>
              <a:t> </a:t>
            </a:r>
            <a:r>
              <a:rPr lang="en-US" dirty="0" err="1"/>
              <a:t>Geng</a:t>
            </a:r>
            <a:r>
              <a:rPr lang="en-US" dirty="0"/>
              <a:t>, Camille Ginsburg, Francesco </a:t>
            </a:r>
            <a:r>
              <a:rPr lang="en-US" dirty="0" err="1"/>
              <a:t>Grespan</a:t>
            </a:r>
            <a:r>
              <a:rPr lang="en-US" dirty="0"/>
              <a:t>, </a:t>
            </a:r>
            <a:r>
              <a:rPr lang="en-US" dirty="0" err="1"/>
              <a:t>Michiru</a:t>
            </a:r>
            <a:r>
              <a:rPr lang="en-US" dirty="0"/>
              <a:t> </a:t>
            </a:r>
            <a:r>
              <a:rPr lang="en-US" dirty="0" err="1"/>
              <a:t>Nishiwaki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B65A3-379A-F0D7-A478-8730D5BA5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Oct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F026D-5A8A-D253-66E1-F6B7B210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TTC Aomori | WG4 Summary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B8FB1-C26F-852C-FEEC-5447062D6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6757-BE0F-421C-AC75-06609857C8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81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196A0-21A0-ED48-555C-60EBDBAD3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Ahead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6AF5E-DCAC-3D18-AF25-D753E5C42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" y="1825625"/>
            <a:ext cx="11407698" cy="4351338"/>
          </a:xfrm>
        </p:spPr>
        <p:txBody>
          <a:bodyPr>
            <a:normAutofit/>
          </a:bodyPr>
          <a:lstStyle/>
          <a:p>
            <a:r>
              <a:rPr lang="en-US" dirty="0"/>
              <a:t>A good start on the topic </a:t>
            </a:r>
          </a:p>
          <a:p>
            <a:r>
              <a:rPr lang="en-US" dirty="0"/>
              <a:t>HA&amp;R anticipated to become a requirement for future SRF accelerators</a:t>
            </a:r>
          </a:p>
          <a:p>
            <a:pPr lvl="1"/>
            <a:r>
              <a:rPr lang="en-US" dirty="0"/>
              <a:t>ADS (due to physical reason arising from beam target interactions)</a:t>
            </a:r>
          </a:p>
          <a:p>
            <a:pPr lvl="1"/>
            <a:r>
              <a:rPr lang="en-US" dirty="0"/>
              <a:t>Commercial and medical applications (for customer satisfaction and patient safety)</a:t>
            </a:r>
          </a:p>
          <a:p>
            <a:r>
              <a:rPr lang="en-US" dirty="0"/>
              <a:t>Failure modes and root cause studies including fault propagation crucial</a:t>
            </a:r>
          </a:p>
          <a:p>
            <a:pPr lvl="1"/>
            <a:r>
              <a:rPr lang="en-US" dirty="0"/>
              <a:t>For maturing SRF accelerators to achieve HA</a:t>
            </a:r>
          </a:p>
          <a:p>
            <a:pPr lvl="1"/>
            <a:r>
              <a:rPr lang="en-US" dirty="0"/>
              <a:t>For matured SRF accelerators to sustain HA         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89607-564F-F16F-C693-133A4416F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Oct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60854-2A57-3484-4EB9-3B56AA858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TTC Aomori | WG4 Summary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449B0-D49E-AE87-D752-AC0125F8F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6757-BE0F-421C-AC75-06609857C823}" type="slidenum">
              <a:rPr lang="en-US" smtClean="0"/>
              <a:t>10</a:t>
            </a:fld>
            <a:endParaRPr lang="en-US" dirty="0"/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F5D1EDD8-5EA8-8867-B948-4F17D09F72AD}"/>
              </a:ext>
            </a:extLst>
          </p:cNvPr>
          <p:cNvSpPr/>
          <p:nvPr/>
        </p:nvSpPr>
        <p:spPr>
          <a:xfrm>
            <a:off x="6965054" y="4266244"/>
            <a:ext cx="769434" cy="3902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699BE9-AA98-E785-A37F-FC1DA5A579A8}"/>
              </a:ext>
            </a:extLst>
          </p:cNvPr>
          <p:cNvSpPr txBox="1"/>
          <p:nvPr/>
        </p:nvSpPr>
        <p:spPr>
          <a:xfrm>
            <a:off x="7828156" y="4138224"/>
            <a:ext cx="3525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TTC the perfect platform to drive this topic for discussion &amp; exchange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E4B901-0A5A-7F73-F9E6-E3F2283A072E}"/>
              </a:ext>
            </a:extLst>
          </p:cNvPr>
          <p:cNvSpPr txBox="1"/>
          <p:nvPr/>
        </p:nvSpPr>
        <p:spPr>
          <a:xfrm>
            <a:off x="102596" y="5374888"/>
            <a:ext cx="11754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highlight>
                  <a:srgbClr val="FFFF00"/>
                </a:highlight>
              </a:rPr>
              <a:t>Thanks to all speakers for their high-quality presentations which made WG4 sessions productive and stimulating</a:t>
            </a:r>
          </a:p>
        </p:txBody>
      </p:sp>
    </p:spTree>
    <p:extLst>
      <p:ext uri="{BB962C8B-B14F-4D97-AF65-F5344CB8AC3E}">
        <p14:creationId xmlns:p14="http://schemas.microsoft.com/office/powerpoint/2010/main" val="1264065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475B6-946F-A5F5-D970-65E2AA369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4766"/>
            <a:ext cx="10515600" cy="1325563"/>
          </a:xfrm>
        </p:spPr>
        <p:txBody>
          <a:bodyPr/>
          <a:lstStyle/>
          <a:p>
            <a:r>
              <a:rPr lang="en-US" dirty="0"/>
              <a:t>SPC Charges to WG4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6DB5E7-AF6D-4C5D-3E44-EBABBF98D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Oct 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5B4F33-A272-6F7E-2566-546321581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TTC Aomori | WG4 Summary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89810A-AE44-E593-DF56-3BC17E32A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6757-BE0F-421C-AC75-06609857C823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29F370-2969-B0AD-A8EA-045D525B888B}"/>
              </a:ext>
            </a:extLst>
          </p:cNvPr>
          <p:cNvSpPr txBox="1"/>
          <p:nvPr/>
        </p:nvSpPr>
        <p:spPr>
          <a:xfrm>
            <a:off x="334537" y="1513655"/>
            <a:ext cx="1138539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i="0" dirty="0">
                <a:solidFill>
                  <a:srgbClr val="242424"/>
                </a:solidFill>
                <a:effectLst/>
                <a:latin typeface="inherit"/>
              </a:rPr>
              <a:t>WG-4: Availability and operability of existing accelerators compared to their design goal</a:t>
            </a:r>
            <a:endParaRPr lang="en-US" sz="2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n-US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Many SRF accelerators for electron, proton and heavy ions have been under long term beam operation (more than 5 years). In addition to the cavity quality factors and gradients, the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availability and operability of the SRF accelerator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are key metrics for performance.</a:t>
            </a:r>
          </a:p>
          <a:p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WG-4 scope includes presentations and discussions on the experience gained operating existing SRF accelerator facilities including long term cavity performance,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</a:rPr>
              <a:t>key sources of down-time and key sources of procedural time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Discussions would include issues such as field emission,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multipacting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trapped flux, cryogenic and rf issues and issues with cavity ancillaries. Also of interest are the development of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</a:rPr>
              <a:t>mitigations designed to reduce down-time and improve operability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including maintenance planning, high level applications and on-line processing. The 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Calibri" panose="020F0502020204030204" pitchFamily="34" charset="0"/>
              </a:rPr>
              <a:t>causes of the performance limitations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the trip rate during beam operation should be presented.</a:t>
            </a:r>
            <a:endParaRPr lang="en-US" sz="20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45146A1-BB07-38DB-C6A5-8A652B699371}"/>
              </a:ext>
            </a:extLst>
          </p:cNvPr>
          <p:cNvCxnSpPr>
            <a:cxnSpLocks/>
            <a:endCxn id="12" idx="2"/>
          </p:cNvCxnSpPr>
          <p:nvPr/>
        </p:nvCxnSpPr>
        <p:spPr>
          <a:xfrm flipV="1">
            <a:off x="8978591" y="938044"/>
            <a:ext cx="624353" cy="15102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335F792-4781-1476-9A2E-3A40CE18FCBE}"/>
              </a:ext>
            </a:extLst>
          </p:cNvPr>
          <p:cNvCxnSpPr/>
          <p:nvPr/>
        </p:nvCxnSpPr>
        <p:spPr>
          <a:xfrm flipH="1" flipV="1">
            <a:off x="9735015" y="869795"/>
            <a:ext cx="1126273" cy="27543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E53520A-44CC-EFB6-BC47-CC6A33D7C123}"/>
              </a:ext>
            </a:extLst>
          </p:cNvPr>
          <p:cNvSpPr txBox="1"/>
          <p:nvPr/>
        </p:nvSpPr>
        <p:spPr>
          <a:xfrm>
            <a:off x="8129239" y="568712"/>
            <a:ext cx="2947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 contributions in 2 sessions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D0C4A16-F1F6-2F2F-A30D-17304F16663B}"/>
              </a:ext>
            </a:extLst>
          </p:cNvPr>
          <p:cNvCxnSpPr>
            <a:cxnSpLocks/>
          </p:cNvCxnSpPr>
          <p:nvPr/>
        </p:nvCxnSpPr>
        <p:spPr>
          <a:xfrm flipH="1">
            <a:off x="9982200" y="4307281"/>
            <a:ext cx="625398" cy="1176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6120FCB-760B-EEDE-3137-6A29B1B39E94}"/>
              </a:ext>
            </a:extLst>
          </p:cNvPr>
          <p:cNvSpPr txBox="1"/>
          <p:nvPr/>
        </p:nvSpPr>
        <p:spPr>
          <a:xfrm>
            <a:off x="8246259" y="5366163"/>
            <a:ext cx="2830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 contributions in 2 sessions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B2344E0-79D6-84C1-BE7D-6BDD74FD292A}"/>
              </a:ext>
            </a:extLst>
          </p:cNvPr>
          <p:cNvCxnSpPr/>
          <p:nvPr/>
        </p:nvCxnSpPr>
        <p:spPr>
          <a:xfrm flipH="1">
            <a:off x="5625790" y="4963505"/>
            <a:ext cx="401444" cy="805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D8AEBAA-5C7E-E1EE-7966-C0C42C6F5C9E}"/>
              </a:ext>
            </a:extLst>
          </p:cNvPr>
          <p:cNvSpPr txBox="1"/>
          <p:nvPr/>
        </p:nvSpPr>
        <p:spPr>
          <a:xfrm>
            <a:off x="4411317" y="5764535"/>
            <a:ext cx="3259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Touched upon but more needed </a:t>
            </a:r>
          </a:p>
        </p:txBody>
      </p:sp>
    </p:spTree>
    <p:extLst>
      <p:ext uri="{BB962C8B-B14F-4D97-AF65-F5344CB8AC3E}">
        <p14:creationId xmlns:p14="http://schemas.microsoft.com/office/powerpoint/2010/main" val="52011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3E16F-5531-F179-2F65-ACE0578C4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Availability (A) and Reliability (R)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7C62A-7743-EEDA-58A6-72A57B880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521"/>
            <a:ext cx="10515600" cy="48918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Electron machines</a:t>
            </a:r>
          </a:p>
          <a:p>
            <a:pPr lvl="1"/>
            <a:r>
              <a:rPr lang="en-US" dirty="0">
                <a:highlight>
                  <a:srgbClr val="00FFFF"/>
                </a:highlight>
              </a:rPr>
              <a:t>CEBAF at </a:t>
            </a:r>
            <a:r>
              <a:rPr lang="en-US" dirty="0" err="1">
                <a:highlight>
                  <a:srgbClr val="00FFFF"/>
                </a:highlight>
              </a:rPr>
              <a:t>JLab</a:t>
            </a:r>
            <a:r>
              <a:rPr lang="en-US" dirty="0">
                <a:highlight>
                  <a:srgbClr val="00FFFF"/>
                </a:highlight>
              </a:rPr>
              <a:t> (McCaughan)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LCLS-II at SLAC (Aderhold) – beam operation to be started </a:t>
            </a:r>
          </a:p>
          <a:p>
            <a:pPr lvl="1"/>
            <a:r>
              <a:rPr lang="en-US" dirty="0">
                <a:highlight>
                  <a:srgbClr val="00FFFF"/>
                </a:highlight>
              </a:rPr>
              <a:t>PLS-II at PAL (Sohn)</a:t>
            </a:r>
          </a:p>
          <a:p>
            <a:pPr lvl="1"/>
            <a:r>
              <a:rPr lang="en-US" dirty="0" err="1">
                <a:highlight>
                  <a:srgbClr val="00FFFF"/>
                </a:highlight>
              </a:rPr>
              <a:t>cERL</a:t>
            </a:r>
            <a:r>
              <a:rPr lang="en-US" dirty="0">
                <a:highlight>
                  <a:srgbClr val="00FFFF"/>
                </a:highlight>
              </a:rPr>
              <a:t> at KEK (Sakai)</a:t>
            </a:r>
          </a:p>
          <a:p>
            <a:pPr lvl="1"/>
            <a:r>
              <a:rPr lang="en-US" dirty="0" err="1">
                <a:highlight>
                  <a:srgbClr val="00FFFF"/>
                </a:highlight>
              </a:rPr>
              <a:t>SuperKEKB</a:t>
            </a:r>
            <a:r>
              <a:rPr lang="en-US" dirty="0">
                <a:highlight>
                  <a:srgbClr val="00FFFF"/>
                </a:highlight>
              </a:rPr>
              <a:t> at KEK (</a:t>
            </a:r>
            <a:r>
              <a:rPr lang="en-US" dirty="0" err="1">
                <a:highlight>
                  <a:srgbClr val="00FFFF"/>
                </a:highlight>
              </a:rPr>
              <a:t>Nishiwaki</a:t>
            </a:r>
            <a:r>
              <a:rPr lang="en-US" dirty="0">
                <a:highlight>
                  <a:srgbClr val="00FFFF"/>
                </a:highlight>
              </a:rPr>
              <a:t>)</a:t>
            </a:r>
          </a:p>
          <a:p>
            <a:pPr lvl="1"/>
            <a:r>
              <a:rPr lang="en-US" dirty="0" err="1">
                <a:highlight>
                  <a:srgbClr val="00FFFF"/>
                </a:highlight>
              </a:rPr>
              <a:t>EuXFEL</a:t>
            </a:r>
            <a:r>
              <a:rPr lang="en-US" dirty="0">
                <a:highlight>
                  <a:srgbClr val="00FFFF"/>
                </a:highlight>
              </a:rPr>
              <a:t>/FLASH at DESY (Reschke)</a:t>
            </a:r>
          </a:p>
          <a:p>
            <a:r>
              <a:rPr lang="en-US" dirty="0"/>
              <a:t>Proton/Heavy ion machines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SRILAC at RIKEN (Yamada) – 3 years beam operation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FRIB at MSU (Kim) – 6 months beam operation</a:t>
            </a:r>
          </a:p>
          <a:p>
            <a:pPr lvl="1"/>
            <a:r>
              <a:rPr lang="en-US" dirty="0">
                <a:highlight>
                  <a:srgbClr val="00FFFF"/>
                </a:highlight>
              </a:rPr>
              <a:t>SNS at ORNL (</a:t>
            </a:r>
            <a:r>
              <a:rPr lang="en-US" dirty="0" err="1">
                <a:highlight>
                  <a:srgbClr val="00FFFF"/>
                </a:highlight>
              </a:rPr>
              <a:t>Geng</a:t>
            </a:r>
            <a:r>
              <a:rPr lang="en-US" dirty="0">
                <a:highlight>
                  <a:srgbClr val="00FFFF"/>
                </a:highlight>
              </a:rPr>
              <a:t>)</a:t>
            </a:r>
          </a:p>
          <a:p>
            <a:pPr lvl="1"/>
            <a:r>
              <a:rPr lang="en-US" dirty="0">
                <a:highlight>
                  <a:srgbClr val="00FFFF"/>
                </a:highlight>
              </a:rPr>
              <a:t>ISAC-II at TRIUMF (Yao)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CEC16-4702-36ED-0DE4-62FE8DE49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Oct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6FD48-882B-7703-1377-C28DD72B6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TTC Aomori | WG4 Summary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48E89-7388-305A-90D9-3963AA091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6757-BE0F-421C-AC75-06609857C823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493C41-B4DA-21F6-E37A-CE762CC2AB53}"/>
              </a:ext>
            </a:extLst>
          </p:cNvPr>
          <p:cNvSpPr txBox="1"/>
          <p:nvPr/>
        </p:nvSpPr>
        <p:spPr>
          <a:xfrm>
            <a:off x="8880419" y="1690688"/>
            <a:ext cx="30959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15 min allotted each speaker</a:t>
            </a:r>
          </a:p>
          <a:p>
            <a:r>
              <a:rPr lang="en-US" dirty="0"/>
              <a:t>5 min presentation 3 slides</a:t>
            </a:r>
          </a:p>
          <a:p>
            <a:r>
              <a:rPr lang="en-US" dirty="0"/>
              <a:t>10 min discussion</a:t>
            </a:r>
          </a:p>
          <a:p>
            <a:endParaRPr lang="en-US" dirty="0"/>
          </a:p>
          <a:p>
            <a:r>
              <a:rPr lang="en-US" dirty="0"/>
              <a:t>Common questions (next slide)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AD0142-3ED4-C86A-C83D-5708222291CB}"/>
              </a:ext>
            </a:extLst>
          </p:cNvPr>
          <p:cNvSpPr txBox="1"/>
          <p:nvPr/>
        </p:nvSpPr>
        <p:spPr>
          <a:xfrm>
            <a:off x="9111829" y="4583151"/>
            <a:ext cx="20956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Regional breakdown</a:t>
            </a:r>
          </a:p>
          <a:p>
            <a:r>
              <a:rPr lang="en-US" dirty="0"/>
              <a:t>50% North America</a:t>
            </a:r>
          </a:p>
          <a:p>
            <a:r>
              <a:rPr lang="en-US" dirty="0"/>
              <a:t>40% Asia</a:t>
            </a:r>
          </a:p>
          <a:p>
            <a:r>
              <a:rPr lang="en-US" dirty="0"/>
              <a:t>10% Europe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21076-FFF0-4320-CB66-98BDE29D9CEF}"/>
              </a:ext>
            </a:extLst>
          </p:cNvPr>
          <p:cNvSpPr/>
          <p:nvPr/>
        </p:nvSpPr>
        <p:spPr>
          <a:xfrm>
            <a:off x="8099834" y="168021"/>
            <a:ext cx="780585" cy="260984"/>
          </a:xfrm>
          <a:prstGeom prst="rect">
            <a:avLst/>
          </a:prstGeom>
          <a:solidFill>
            <a:srgbClr val="00F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26C521-A70F-B4D8-3ACC-90EF6223668C}"/>
              </a:ext>
            </a:extLst>
          </p:cNvPr>
          <p:cNvSpPr txBox="1"/>
          <p:nvPr/>
        </p:nvSpPr>
        <p:spPr>
          <a:xfrm>
            <a:off x="8880419" y="125638"/>
            <a:ext cx="2517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5+ years beam operation</a:t>
            </a:r>
          </a:p>
        </p:txBody>
      </p:sp>
    </p:spTree>
    <p:extLst>
      <p:ext uri="{BB962C8B-B14F-4D97-AF65-F5344CB8AC3E}">
        <p14:creationId xmlns:p14="http://schemas.microsoft.com/office/powerpoint/2010/main" val="2984227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69C47-FBB0-23B5-0142-BD376516D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1C0A3-55FD-0B04-6972-3E3C0B373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How is the availability defined? Is there a requirement for the availability?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are the top 3 SRF failure modes?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A5C75-D7FC-D429-E0F5-9F8BD42B7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Oct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C08A1-15B6-6352-2A97-C15A1CB86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TTC Aomori | WG4 Summary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950B5B-B99A-42C8-BDEA-74526564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6757-BE0F-421C-AC75-06609857C82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61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8C879-FCDC-7848-469A-DEC348250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cavity/cryomodule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3EE74-DB03-B8AB-D86E-1663E0A7D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Plasma processing at </a:t>
            </a:r>
            <a:r>
              <a:rPr lang="en-US" dirty="0" err="1"/>
              <a:t>JLab</a:t>
            </a:r>
            <a:r>
              <a:rPr lang="en-US" dirty="0"/>
              <a:t> (</a:t>
            </a:r>
            <a:r>
              <a:rPr lang="en-US" dirty="0" err="1"/>
              <a:t>Ruber</a:t>
            </a:r>
            <a:r>
              <a:rPr lang="en-US" dirty="0"/>
              <a:t>)</a:t>
            </a:r>
          </a:p>
          <a:p>
            <a:r>
              <a:rPr lang="en-US" dirty="0"/>
              <a:t>Plasma processing at FNAL (</a:t>
            </a:r>
            <a:r>
              <a:rPr lang="en-US" dirty="0" err="1"/>
              <a:t>Belomestnykh</a:t>
            </a:r>
            <a:r>
              <a:rPr lang="en-US" dirty="0"/>
              <a:t>)</a:t>
            </a:r>
          </a:p>
          <a:p>
            <a:r>
              <a:rPr lang="en-US" dirty="0"/>
              <a:t>ESS medium beta cavity recovery (Monaco)</a:t>
            </a:r>
          </a:p>
          <a:p>
            <a:r>
              <a:rPr lang="en-US" dirty="0"/>
              <a:t>SRF/RF recovery in CEBAF at </a:t>
            </a:r>
            <a:r>
              <a:rPr lang="en-US" dirty="0" err="1"/>
              <a:t>JLab</a:t>
            </a:r>
            <a:r>
              <a:rPr lang="en-US" dirty="0"/>
              <a:t> (McCaughan)</a:t>
            </a:r>
          </a:p>
          <a:p>
            <a:r>
              <a:rPr lang="en-US" dirty="0"/>
              <a:t>Operating experience in ISAC-II </a:t>
            </a:r>
            <a:r>
              <a:rPr lang="en-US" dirty="0" err="1"/>
              <a:t>Linac</a:t>
            </a:r>
            <a:r>
              <a:rPr lang="en-US" dirty="0"/>
              <a:t> at TRIUMF (Yao)</a:t>
            </a:r>
          </a:p>
          <a:p>
            <a:r>
              <a:rPr lang="en-US" dirty="0"/>
              <a:t>Horizontal HPR in </a:t>
            </a:r>
            <a:r>
              <a:rPr lang="en-US" dirty="0" err="1"/>
              <a:t>SuperKEKB</a:t>
            </a:r>
            <a:r>
              <a:rPr lang="en-US" dirty="0"/>
              <a:t> at KEK (Okada)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7C4150-7F48-537F-6988-4C734659D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Oct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110BE-88FD-D1E7-382D-9DA5D516B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TTC Aomori | WG4 Summary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49127-7492-8D10-B82F-5D8D436C4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6757-BE0F-421C-AC75-06609857C823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722FCC-1B26-5876-ECD4-8AC198FEB1D7}"/>
              </a:ext>
            </a:extLst>
          </p:cNvPr>
          <p:cNvSpPr txBox="1"/>
          <p:nvPr/>
        </p:nvSpPr>
        <p:spPr>
          <a:xfrm>
            <a:off x="9111829" y="1690688"/>
            <a:ext cx="2864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30 min allotted each speaker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68822D-909C-A9D7-DA25-839E9E426C27}"/>
              </a:ext>
            </a:extLst>
          </p:cNvPr>
          <p:cNvSpPr txBox="1"/>
          <p:nvPr/>
        </p:nvSpPr>
        <p:spPr>
          <a:xfrm>
            <a:off x="9880772" y="4197816"/>
            <a:ext cx="21287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Regional breakdown</a:t>
            </a:r>
          </a:p>
          <a:p>
            <a:r>
              <a:rPr lang="en-US" dirty="0"/>
              <a:t>67% North America</a:t>
            </a:r>
          </a:p>
          <a:p>
            <a:r>
              <a:rPr lang="en-US" dirty="0"/>
              <a:t>17% Asia</a:t>
            </a:r>
          </a:p>
          <a:p>
            <a:r>
              <a:rPr lang="en-US" dirty="0"/>
              <a:t>17% Europe</a:t>
            </a:r>
          </a:p>
        </p:txBody>
      </p:sp>
    </p:spTree>
    <p:extLst>
      <p:ext uri="{BB962C8B-B14F-4D97-AF65-F5344CB8AC3E}">
        <p14:creationId xmlns:p14="http://schemas.microsoft.com/office/powerpoint/2010/main" val="1672376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196A0-21A0-ED48-555C-60EBDBAD3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Takeaway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6AF5E-DCAC-3D18-AF25-D753E5C42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" y="1825625"/>
            <a:ext cx="11407698" cy="4351338"/>
          </a:xfrm>
        </p:spPr>
        <p:txBody>
          <a:bodyPr>
            <a:normAutofit/>
          </a:bodyPr>
          <a:lstStyle/>
          <a:p>
            <a:r>
              <a:rPr lang="en-US" dirty="0"/>
              <a:t>High availability (HA), &gt;98%, operation of SRF accelerators demonstrated</a:t>
            </a:r>
          </a:p>
          <a:p>
            <a:pPr lvl="1"/>
            <a:r>
              <a:rPr lang="en-US" dirty="0"/>
              <a:t>Large (tens to hundreds of SRF cavities) or small (a few SRF cavities)</a:t>
            </a:r>
          </a:p>
          <a:p>
            <a:pPr lvl="1"/>
            <a:r>
              <a:rPr lang="en-US" dirty="0"/>
              <a:t>Circular or linear</a:t>
            </a:r>
          </a:p>
          <a:p>
            <a:pPr lvl="1"/>
            <a:r>
              <a:rPr lang="en-US" dirty="0"/>
              <a:t>Electron or hadron</a:t>
            </a:r>
          </a:p>
          <a:p>
            <a:r>
              <a:rPr lang="en-US" dirty="0"/>
              <a:t>HA always desired but usually not “required”</a:t>
            </a:r>
          </a:p>
          <a:p>
            <a:pPr lvl="1"/>
            <a:r>
              <a:rPr lang="en-US" dirty="0"/>
              <a:t>“discovery” accelerator may push energy reach at cost of lower availability</a:t>
            </a:r>
          </a:p>
          <a:p>
            <a:pPr lvl="1"/>
            <a:r>
              <a:rPr lang="en-US" dirty="0"/>
              <a:t>“production” accelerator may seek balance between operation hours and 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89607-564F-F16F-C693-133A4416F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Oct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60854-2A57-3484-4EB9-3B56AA858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TTC Aomori | WG4 Summary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449B0-D49E-AE87-D752-AC0125F8F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6757-BE0F-421C-AC75-06609857C82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586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618EC-F3C5-3EDA-9D41-04B6D58CD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D6E26-7FFC-EEB8-C693-A2B4DB338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3902"/>
            <a:ext cx="11082454" cy="5098973"/>
          </a:xfrm>
        </p:spPr>
        <p:txBody>
          <a:bodyPr>
            <a:normAutofit/>
          </a:bodyPr>
          <a:lstStyle/>
          <a:p>
            <a:r>
              <a:rPr lang="en-US" dirty="0"/>
              <a:t>For electron machines, a monolithic cold string appears to reduce degradation</a:t>
            </a:r>
          </a:p>
          <a:p>
            <a:pPr lvl="1"/>
            <a:r>
              <a:rPr lang="en-US" dirty="0"/>
              <a:t>No data for hadron/heavy ion machines</a:t>
            </a:r>
          </a:p>
          <a:p>
            <a:pPr lvl="1"/>
            <a:r>
              <a:rPr lang="en-US" dirty="0"/>
              <a:t>Warm sections, especially moving instrumentation like wire scanners, are a potential source of particulates which is a risk if particulates migrate to neighboring cryomodules</a:t>
            </a:r>
          </a:p>
          <a:p>
            <a:r>
              <a:rPr lang="en-US" dirty="0"/>
              <a:t>All labs have established performance monitoring and possible recovery</a:t>
            </a:r>
          </a:p>
          <a:p>
            <a:r>
              <a:rPr lang="en-US" dirty="0"/>
              <a:t>Redundancy is important</a:t>
            </a:r>
          </a:p>
          <a:p>
            <a:r>
              <a:rPr lang="en-US" dirty="0"/>
              <a:t>Preventing SRF beamline leak or air inrush is important for its high impact  </a:t>
            </a:r>
          </a:p>
          <a:p>
            <a:r>
              <a:rPr lang="en-US" dirty="0"/>
              <a:t>Need for mitigating field emission in operational SRF cavities is driving creative solutions  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3BB44-AC24-3EF7-90F2-779F93E00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Oct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116BE-172E-BB79-F356-642A9B0E2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TTC Aomori | WG4 Summary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30D08-997C-9779-4EF9-6892B5611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6757-BE0F-421C-AC75-06609857C82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91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BA8D6-7961-F319-573E-484978821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AA821-EBB7-125D-99E3-8C8A6DF2C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90654" cy="4351338"/>
          </a:xfrm>
        </p:spPr>
        <p:txBody>
          <a:bodyPr/>
          <a:lstStyle/>
          <a:p>
            <a:r>
              <a:rPr lang="en-US" dirty="0"/>
              <a:t>Sources of major downtime vary among labs</a:t>
            </a:r>
          </a:p>
          <a:p>
            <a:pPr lvl="1"/>
            <a:r>
              <a:rPr lang="en-US" dirty="0"/>
              <a:t>Example: for CEBAF, the </a:t>
            </a:r>
            <a:r>
              <a:rPr lang="en-US" dirty="0" err="1"/>
              <a:t>linacs</a:t>
            </a:r>
            <a:r>
              <a:rPr lang="en-US" dirty="0"/>
              <a:t> are the largest single area of downtime; for </a:t>
            </a:r>
            <a:r>
              <a:rPr lang="en-US" dirty="0" err="1"/>
              <a:t>EuXFEL</a:t>
            </a:r>
            <a:r>
              <a:rPr lang="en-US" dirty="0"/>
              <a:t>, the </a:t>
            </a:r>
            <a:r>
              <a:rPr lang="en-US" dirty="0" err="1"/>
              <a:t>linacs</a:t>
            </a:r>
            <a:r>
              <a:rPr lang="en-US" dirty="0"/>
              <a:t> are among the smallest</a:t>
            </a:r>
          </a:p>
          <a:p>
            <a:r>
              <a:rPr lang="en-US" dirty="0"/>
              <a:t>No common definition of or requirement for machine availability</a:t>
            </a:r>
          </a:p>
          <a:p>
            <a:pPr lvl="1"/>
            <a:r>
              <a:rPr lang="en-US" dirty="0"/>
              <a:t>Example: XFELs have to compete in the light source scientific user community with storage rings which provide uptimes of &gt;99%</a:t>
            </a:r>
          </a:p>
          <a:p>
            <a:pPr lvl="1"/>
            <a:r>
              <a:rPr lang="en-US" dirty="0"/>
              <a:t>DOE</a:t>
            </a:r>
          </a:p>
          <a:p>
            <a:r>
              <a:rPr lang="en-US" dirty="0"/>
              <a:t>Wide range of scheduled hours per year impacts uptime requirements</a:t>
            </a:r>
          </a:p>
          <a:p>
            <a:r>
              <a:rPr lang="en-US" dirty="0"/>
              <a:t>Impact of short vs long runs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1AEFD-FF2D-CBB6-B93F-7AB7B81AE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Oct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45198-74A7-3D21-476B-40D5D7EC3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TTC Aomori | WG4 Summary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30AB9-D46B-F7A5-4697-985E3CF62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6757-BE0F-421C-AC75-06609857C82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77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E84B8-3B2B-3B6A-8CD1-B2C1AD62C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Cavity Recovery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DEAA4B-11B9-6DB3-D01F-7E6D6216C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Oct 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13C72B-732B-AF39-FDB9-935136F71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TTC Aomori | WG4 Summary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6CFC0A-EE19-7723-4C79-754EACFCC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6757-BE0F-421C-AC75-06609857C823}" type="slidenum">
              <a:rPr lang="en-US" smtClean="0"/>
              <a:t>9</a:t>
            </a:fld>
            <a:endParaRPr 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7C6529E-05DB-9CD6-B597-C6C50C6E1798}"/>
              </a:ext>
            </a:extLst>
          </p:cNvPr>
          <p:cNvSpPr txBox="1"/>
          <p:nvPr/>
        </p:nvSpPr>
        <p:spPr>
          <a:xfrm>
            <a:off x="1099767" y="1743492"/>
            <a:ext cx="1044786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800" dirty="0"/>
              <a:t>Each facility has is own unique approach.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800" dirty="0"/>
              <a:t>It is important to ha</a:t>
            </a:r>
            <a:r>
              <a:rPr lang="en-US" altLang="ja-JP" sz="2800" dirty="0"/>
              <a:t>ve countermeasures for both of minor (e.g. gradient loss in time) and fatal degradations to keep the quality of the accelerator.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2800" dirty="0"/>
              <a:t>In CEBAF, Plasma processing for FE and radiation.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2800" dirty="0"/>
              <a:t>In </a:t>
            </a:r>
            <a:r>
              <a:rPr lang="en-US" altLang="ja-JP" sz="2800" dirty="0" err="1"/>
              <a:t>SuperKEKB</a:t>
            </a:r>
            <a:r>
              <a:rPr lang="en-US" altLang="ja-JP" sz="2800" dirty="0"/>
              <a:t>, Horizontal HPR for particulate contamination.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800" dirty="0"/>
              <a:t>Another important thing is to minimize unexpected degradation.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ja-JP" sz="2800" dirty="0"/>
              <a:t>Need reliable interlock and hardware system.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ja-JP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ja-JP" altLang="en-US" sz="2800"/>
          </a:p>
        </p:txBody>
      </p:sp>
      <p:sp>
        <p:nvSpPr>
          <p:cNvPr id="10" name="テキスト ボックス 11">
            <a:extLst>
              <a:ext uri="{FF2B5EF4-FFF2-40B4-BE49-F238E27FC236}">
                <a16:creationId xmlns:a16="http://schemas.microsoft.com/office/drawing/2014/main" id="{F67001F5-932A-D317-D1DB-B6CBB3DABD33}"/>
              </a:ext>
            </a:extLst>
          </p:cNvPr>
          <p:cNvSpPr txBox="1"/>
          <p:nvPr/>
        </p:nvSpPr>
        <p:spPr>
          <a:xfrm>
            <a:off x="999405" y="5841881"/>
            <a:ext cx="10447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Cavities never die – they can be recovered any number of times.</a:t>
            </a:r>
            <a:endParaRPr kumimoji="1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1578346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937</Words>
  <Application>Microsoft Macintosh PowerPoint</Application>
  <PresentationFormat>Widescreen</PresentationFormat>
  <Paragraphs>121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inherit</vt:lpstr>
      <vt:lpstr>Office Theme</vt:lpstr>
      <vt:lpstr>TTC WG4 Summary</vt:lpstr>
      <vt:lpstr>SPC Charges to WG4</vt:lpstr>
      <vt:lpstr>Machine Availability (A) and Reliability (R)</vt:lpstr>
      <vt:lpstr>Common questions</vt:lpstr>
      <vt:lpstr>Improving cavity/cryomodule performance</vt:lpstr>
      <vt:lpstr>Main Takeaway Messages</vt:lpstr>
      <vt:lpstr>Common Themes</vt:lpstr>
      <vt:lpstr>Differences</vt:lpstr>
      <vt:lpstr>Cavity Recovery</vt:lpstr>
      <vt:lpstr>Looking Ahead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TTC WG4 Summary</dc:title>
  <dc:creator>Camille Ginsburg</dc:creator>
  <cp:lastModifiedBy>Geng, Rong-Li</cp:lastModifiedBy>
  <cp:revision>41</cp:revision>
  <dcterms:created xsi:type="dcterms:W3CDTF">2022-10-13T08:28:22Z</dcterms:created>
  <dcterms:modified xsi:type="dcterms:W3CDTF">2022-10-14T01:43:37Z</dcterms:modified>
</cp:coreProperties>
</file>