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2" r:id="rId3"/>
    <p:sldId id="284" r:id="rId4"/>
    <p:sldId id="318" r:id="rId5"/>
    <p:sldId id="322" r:id="rId6"/>
    <p:sldId id="309" r:id="rId7"/>
    <p:sldId id="286" r:id="rId8"/>
    <p:sldId id="287" r:id="rId9"/>
    <p:sldId id="310" r:id="rId10"/>
    <p:sldId id="328" r:id="rId11"/>
    <p:sldId id="305" r:id="rId12"/>
    <p:sldId id="329" r:id="rId13"/>
    <p:sldId id="295" r:id="rId14"/>
    <p:sldId id="330" r:id="rId15"/>
    <p:sldId id="290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5" autoAdjust="0"/>
    <p:restoredTop sz="94705" autoAdjust="0"/>
  </p:normalViewPr>
  <p:slideViewPr>
    <p:cSldViewPr>
      <p:cViewPr varScale="1">
        <p:scale>
          <a:sx n="86" d="100"/>
          <a:sy n="86" d="100"/>
        </p:scale>
        <p:origin x="10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881C9-688A-4E6D-A4F7-2E81326C9606}" type="datetimeFigureOut">
              <a:rPr kumimoji="1" lang="ja-JP" altLang="en-US" smtClean="0"/>
              <a:t>2022/10/13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BD671-D9B1-4956-9B34-6C4335074606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53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DAB1C-661F-4D3C-B6EC-66021DFFDC47}" type="datetimeFigureOut">
              <a:rPr kumimoji="1" lang="ja-JP" altLang="en-US" smtClean="0"/>
              <a:t>2022/10/13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E95F6-8FCB-4AEC-AB47-1516A3DDEA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66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07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67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820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043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35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95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968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604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756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131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167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055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2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E95F6-8FCB-4AEC-AB47-1516A3DDEAB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66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TTC-TB meeting hosted by QST                    2022 Oct 12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44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9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5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67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8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40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TTC-TB meeting hosted by QST                    2022 Oct 12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53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53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5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de-DE" altLang="ja-JP"/>
              <a:t>Detlef Reschke (DESY)                 Hiroshi Sakai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TTC-TB meeting hosted by QST                    2022 Oct 12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8602-DCE4-4F31-9EC7-1FDB735D9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3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86065" y="1196758"/>
            <a:ext cx="8123730" cy="12961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Report of TTC-TB meeting hosted by QST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2852936"/>
            <a:ext cx="82296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2022, October 12</a:t>
            </a: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4510" y="3789040"/>
            <a:ext cx="8123731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dirty="0"/>
              <a:t>Co-chairs</a:t>
            </a:r>
          </a:p>
          <a:p>
            <a:r>
              <a:rPr lang="en-US" sz="2800" dirty="0"/>
              <a:t>Hiroshi Sakai (KEK)</a:t>
            </a:r>
          </a:p>
          <a:p>
            <a:r>
              <a:rPr lang="en-US" altLang="ja-JP" sz="2800" dirty="0"/>
              <a:t>Detlef Reschke (DESY)</a:t>
            </a:r>
            <a:endParaRPr lang="en-US" sz="2800" dirty="0"/>
          </a:p>
          <a:p>
            <a:endParaRPr lang="en-US" sz="24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6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10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835696" y="61444"/>
            <a:ext cx="5690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Short-list of WG’s for TTC in 2023</a:t>
            </a:r>
            <a:endParaRPr kumimoji="1" lang="ja-JP" altLang="en-US" sz="3200" dirty="0"/>
          </a:p>
        </p:txBody>
      </p:sp>
      <p:sp>
        <p:nvSpPr>
          <p:cNvPr id="14" name="テキスト ボックス 8">
            <a:extLst>
              <a:ext uri="{FF2B5EF4-FFF2-40B4-BE49-F238E27FC236}">
                <a16:creationId xmlns:a16="http://schemas.microsoft.com/office/drawing/2014/main" id="{6BA39740-1559-4C5F-8461-8A11EAA8E264}"/>
              </a:ext>
            </a:extLst>
          </p:cNvPr>
          <p:cNvSpPr txBox="1"/>
          <p:nvPr/>
        </p:nvSpPr>
        <p:spPr>
          <a:xfrm>
            <a:off x="200980" y="908720"/>
            <a:ext cx="87420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dirty="0"/>
              <a:t>WG1: </a:t>
            </a:r>
            <a:r>
              <a:rPr lang="en-US" altLang="ja-JP" b="1" dirty="0"/>
              <a:t>Progress of High G, High Q activities </a:t>
            </a:r>
            <a:r>
              <a:rPr lang="en-US" altLang="ja-JP" dirty="0"/>
              <a:t>(including</a:t>
            </a:r>
            <a:br>
              <a:rPr lang="en-US" altLang="ja-JP" dirty="0"/>
            </a:br>
            <a:r>
              <a:rPr lang="en-US" altLang="ja-JP" dirty="0"/>
              <a:t>	</a:t>
            </a:r>
            <a:r>
              <a:rPr lang="en-US" altLang="ja-JP" dirty="0" err="1"/>
              <a:t>i</a:t>
            </a:r>
            <a:r>
              <a:rPr lang="en-US" altLang="ja-JP" dirty="0"/>
              <a:t>) existing operation experience; </a:t>
            </a:r>
            <a:br>
              <a:rPr lang="en-US" altLang="ja-JP" dirty="0"/>
            </a:br>
            <a:r>
              <a:rPr lang="en-US" altLang="ja-JP" dirty="0"/>
              <a:t>	ii) l</a:t>
            </a:r>
            <a:r>
              <a:rPr lang="en-US" dirty="0"/>
              <a:t>arge and medium grain </a:t>
            </a:r>
            <a:r>
              <a:rPr lang="en-US" dirty="0" err="1"/>
              <a:t>Nb</a:t>
            </a:r>
            <a:r>
              <a:rPr lang="en-US" dirty="0"/>
              <a:t> activities incl. fabrication, cavity performance, PED 	requirements)</a:t>
            </a:r>
            <a:endParaRPr lang="en-US" altLang="ja-JP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dirty="0"/>
              <a:t>WG2: </a:t>
            </a:r>
            <a:r>
              <a:rPr lang="en-US" b="1" dirty="0"/>
              <a:t>Developments and experiences with Spoke Cavities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dirty="0"/>
              <a:t>WG3: </a:t>
            </a:r>
            <a:r>
              <a:rPr lang="en-US" b="1" dirty="0"/>
              <a:t>In-situ mitigation or recovery processes </a:t>
            </a:r>
            <a:r>
              <a:rPr lang="en-US" dirty="0"/>
              <a:t>(including </a:t>
            </a:r>
            <a:br>
              <a:rPr lang="en-US" dirty="0"/>
            </a:br>
            <a:r>
              <a:rPr lang="en-US" dirty="0"/>
              <a:t>	installation of “clean” cryomodule to existing “dirty” facilities)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dirty="0"/>
              <a:t>WG4: </a:t>
            </a:r>
            <a:r>
              <a:rPr lang="en-US" altLang="ja-JP" b="1" dirty="0"/>
              <a:t>Cryomodule (cryogenic) operation  </a:t>
            </a:r>
            <a:r>
              <a:rPr lang="en-US" altLang="ja-JP" dirty="0"/>
              <a:t>(including </a:t>
            </a:r>
            <a:br>
              <a:rPr lang="en-US" altLang="ja-JP" dirty="0"/>
            </a:br>
            <a:r>
              <a:rPr lang="en-US" altLang="ja-JP" dirty="0"/>
              <a:t>	fast/slow cooldown; low pressure operation experiences with background to 	avoid PED regulation procedures; safety instrumentation, ….) </a:t>
            </a:r>
            <a:br>
              <a:rPr lang="en-US" altLang="ja-JP" dirty="0"/>
            </a:br>
            <a:r>
              <a:rPr lang="en-US" altLang="ja-JP" dirty="0"/>
              <a:t>	</a:t>
            </a:r>
            <a:r>
              <a:rPr lang="en-US" altLang="ja-JP" b="1" dirty="0"/>
              <a:t>&amp; Design and experiences with </a:t>
            </a:r>
            <a:r>
              <a:rPr lang="en-US" altLang="ja-JP" b="1" dirty="0" err="1"/>
              <a:t>cw</a:t>
            </a:r>
            <a:r>
              <a:rPr lang="en-US" altLang="ja-JP" b="1" dirty="0"/>
              <a:t> cryomodules and sub-components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dirty="0"/>
              <a:t>Nb3Sn or other high-Tc material with </a:t>
            </a:r>
            <a:r>
              <a:rPr lang="en-US" dirty="0" err="1"/>
              <a:t>cryo</a:t>
            </a:r>
            <a:r>
              <a:rPr lang="en-US" dirty="0"/>
              <a:t> cooler (Hiroshi)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for over-next TTC meeting</a:t>
            </a:r>
            <a:endParaRPr lang="en-US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dirty="0"/>
              <a:t>Robotics, semi-automated procedures </a:t>
            </a:r>
            <a:br>
              <a:rPr lang="en-US" altLang="ja-JP" dirty="0"/>
            </a:br>
            <a:r>
              <a:rPr lang="en-US" altLang="ja-JP" dirty="0"/>
              <a:t>=&gt; to be looked at by SPC; probably one session of a “mixed” WG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dirty="0"/>
              <a:t>High power coupler &amp; HOM damping for high current machine </a:t>
            </a:r>
            <a:br>
              <a:rPr lang="en-US" altLang="ja-JP" dirty="0"/>
            </a:br>
            <a:r>
              <a:rPr lang="en-US" altLang="ja-JP" dirty="0"/>
              <a:t>=&gt; interesting but no decision by TB</a:t>
            </a:r>
          </a:p>
        </p:txBody>
      </p:sp>
      <p:sp>
        <p:nvSpPr>
          <p:cNvPr id="15" name="日付プレースホルダー 3">
            <a:extLst>
              <a:ext uri="{FF2B5EF4-FFF2-40B4-BE49-F238E27FC236}">
                <a16:creationId xmlns:a16="http://schemas.microsoft.com/office/drawing/2014/main" id="{9A52016D-37D3-4D32-9FFB-D73557B7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6" name="フッター プレースホルダー 4">
            <a:extLst>
              <a:ext uri="{FF2B5EF4-FFF2-40B4-BE49-F238E27FC236}">
                <a16:creationId xmlns:a16="http://schemas.microsoft.com/office/drawing/2014/main" id="{0A0D7D48-671E-4624-9B0D-5894F266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3951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ED36C8-B0D4-409F-95D8-7B661511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11</a:t>
            </a:fld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F474C22-0265-45D8-BD81-C95E1B1E46C9}"/>
              </a:ext>
            </a:extLst>
          </p:cNvPr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5B47481-ECA4-4B31-B6D8-126D4AF37E0F}"/>
              </a:ext>
            </a:extLst>
          </p:cNvPr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>
            <a:extLst>
              <a:ext uri="{FF2B5EF4-FFF2-40B4-BE49-F238E27FC236}">
                <a16:creationId xmlns:a16="http://schemas.microsoft.com/office/drawing/2014/main" id="{EF9C003F-7FCC-44A2-B298-2D786F5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0B4DE0-A3B4-45F6-98DC-356713415B38}"/>
              </a:ext>
            </a:extLst>
          </p:cNvPr>
          <p:cNvSpPr txBox="1"/>
          <p:nvPr/>
        </p:nvSpPr>
        <p:spPr>
          <a:xfrm>
            <a:off x="1547664" y="122999"/>
            <a:ext cx="6909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Candidates (tbc) for plenary talks for next TTC </a:t>
            </a:r>
            <a:endParaRPr kumimoji="1"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2F6908-E3A6-4A8B-9671-4C2B5EEAA33C}"/>
              </a:ext>
            </a:extLst>
          </p:cNvPr>
          <p:cNvSpPr txBox="1"/>
          <p:nvPr/>
        </p:nvSpPr>
        <p:spPr>
          <a:xfrm>
            <a:off x="319925" y="906601"/>
            <a:ext cx="86445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ESS cryomodule tests (incl. comparison to tests at CEA) &amp; status of commissioning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(and commissioning) of </a:t>
            </a:r>
            <a:r>
              <a:rPr lang="en-US" altLang="ja-JP" sz="2400" dirty="0" err="1"/>
              <a:t>PolFEL</a:t>
            </a: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Recent results and status of SHINE (and DALIAN)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of CEPC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and first operation of PPU at SNS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and progress of PIP II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of LCLS-II operation experience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Status of RAON operation experience</a:t>
            </a:r>
            <a:br>
              <a:rPr lang="en-US" altLang="ja-JP" sz="2400" dirty="0"/>
            </a:b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Report of Thin Film WG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Report of High Q/High G WG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48F51AEC-02FD-441D-9BAD-A32F5C97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3" name="フッター プレースホルダー 4">
            <a:extLst>
              <a:ext uri="{FF2B5EF4-FFF2-40B4-BE49-F238E27FC236}">
                <a16:creationId xmlns:a16="http://schemas.microsoft.com/office/drawing/2014/main" id="{13C99221-3B3A-4421-8F4F-8A9AAD7B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5939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ED36C8-B0D4-409F-95D8-7B661511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12</a:t>
            </a:fld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F474C22-0265-45D8-BD81-C95E1B1E46C9}"/>
              </a:ext>
            </a:extLst>
          </p:cNvPr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5B47481-ECA4-4B31-B6D8-126D4AF37E0F}"/>
              </a:ext>
            </a:extLst>
          </p:cNvPr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>
            <a:extLst>
              <a:ext uri="{FF2B5EF4-FFF2-40B4-BE49-F238E27FC236}">
                <a16:creationId xmlns:a16="http://schemas.microsoft.com/office/drawing/2014/main" id="{EF9C003F-7FCC-44A2-B298-2D786F53C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0B4DE0-A3B4-45F6-98DC-356713415B38}"/>
              </a:ext>
            </a:extLst>
          </p:cNvPr>
          <p:cNvSpPr txBox="1"/>
          <p:nvPr/>
        </p:nvSpPr>
        <p:spPr>
          <a:xfrm>
            <a:off x="1763688" y="122999"/>
            <a:ext cx="7358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Proposal &amp; short list of plenary talks for next TTC </a:t>
            </a:r>
            <a:endParaRPr kumimoji="1"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2F6908-E3A6-4A8B-9671-4C2B5EEAA33C}"/>
              </a:ext>
            </a:extLst>
          </p:cNvPr>
          <p:cNvSpPr txBox="1"/>
          <p:nvPr/>
        </p:nvSpPr>
        <p:spPr>
          <a:xfrm>
            <a:off x="319925" y="906601"/>
            <a:ext cx="857255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2400" dirty="0"/>
              <a:t>SRF technology quantum applications =&gt; good as </a:t>
            </a:r>
            <a:r>
              <a:rPr lang="en-US" altLang="ja-JP" sz="2400" b="1" dirty="0"/>
              <a:t>special seminar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2400" dirty="0"/>
              <a:t>Axion search with SRF cavity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2400" dirty="0"/>
              <a:t>Novel fabrication techniques for SRF components </a:t>
            </a:r>
            <a:r>
              <a:rPr lang="en-US" altLang="ja-JP" sz="2400" dirty="0">
                <a:sym typeface="Wingdings" panose="05000000000000000000" pitchFamily="2" charset="2"/>
              </a:rPr>
              <a:t>(e.g. 3D printing, ..</a:t>
            </a:r>
            <a:endParaRPr lang="en-US" altLang="ja-JP" sz="2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2400" dirty="0"/>
              <a:t>Overview of SRF-gun cavities and dedicated cryomodules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2400" dirty="0"/>
              <a:t>SRF cavities for coming &amp; future lepton colliders (FCC-</a:t>
            </a:r>
            <a:r>
              <a:rPr lang="en-US" altLang="ja-JP" sz="2400" dirty="0" err="1"/>
              <a:t>ee</a:t>
            </a:r>
            <a:r>
              <a:rPr lang="en-US" altLang="ja-JP" sz="2400" dirty="0"/>
              <a:t>, CEPC, EIC ?, …)</a:t>
            </a:r>
            <a:br>
              <a:rPr lang="en-US" altLang="ja-JP" sz="2400" dirty="0"/>
            </a:br>
            <a:r>
              <a:rPr lang="en-US" altLang="ja-JP" sz="2400" dirty="0"/>
              <a:t>to be decided if HOM damping, input couplers for high currents, high power rf installation and other sub-systems will be included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accent1"/>
              </a:solidFill>
            </a:endParaRPr>
          </a:p>
          <a:p>
            <a:endParaRPr lang="en-US" altLang="ja-JP" sz="2400" dirty="0"/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48F51AEC-02FD-441D-9BAD-A32F5C97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3" name="フッター プレースホルダー 4">
            <a:extLst>
              <a:ext uri="{FF2B5EF4-FFF2-40B4-BE49-F238E27FC236}">
                <a16:creationId xmlns:a16="http://schemas.microsoft.com/office/drawing/2014/main" id="{13C99221-3B3A-4421-8F4F-8A9AAD7B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98601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13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7"/>
          <p:cNvSpPr txBox="1"/>
          <p:nvPr/>
        </p:nvSpPr>
        <p:spPr>
          <a:xfrm>
            <a:off x="1979712" y="134396"/>
            <a:ext cx="5232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Hot Topic Session in the next TTC ?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2108" y="1011556"/>
            <a:ext cx="87218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One </a:t>
            </a:r>
            <a:r>
              <a:rPr lang="en-US" altLang="ja-JP" sz="2400" b="1" dirty="0"/>
              <a:t>hot topic session </a:t>
            </a:r>
            <a:r>
              <a:rPr lang="en-US" altLang="ja-JP" sz="2400" dirty="0"/>
              <a:t>in addition ? </a:t>
            </a:r>
            <a:br>
              <a:rPr lang="en-US" altLang="ja-JP" sz="2400" dirty="0"/>
            </a:br>
            <a:r>
              <a:rPr lang="en-US" altLang="ja-JP" sz="2400" dirty="0"/>
              <a:t>=&gt; to be decided by SPC in summer 23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>
                <a:sym typeface="Wingdings" panose="05000000000000000000" pitchFamily="2" charset="2"/>
              </a:rPr>
              <a:t>Possible hot topic </a:t>
            </a:r>
            <a:br>
              <a:rPr lang="en-US" altLang="ja-JP" sz="2400" dirty="0">
                <a:sym typeface="Wingdings" panose="05000000000000000000" pitchFamily="2" charset="2"/>
              </a:rPr>
            </a:br>
            <a:r>
              <a:rPr lang="en-US" altLang="ja-JP" sz="2400" dirty="0"/>
              <a:t>Situation with qualified suppliers for critical components (e.g. </a:t>
            </a:r>
            <a:r>
              <a:rPr lang="en-US" altLang="ja-JP" sz="2400" dirty="0" err="1"/>
              <a:t>Nb</a:t>
            </a:r>
            <a:r>
              <a:rPr lang="en-US" altLang="ja-JP" sz="2400" dirty="0"/>
              <a:t> material, cavities, valves; etc.) incl.  Look-out to next 5-10 years </a:t>
            </a:r>
            <a:br>
              <a:rPr lang="en-US" altLang="ja-JP" sz="2400" dirty="0"/>
            </a:br>
            <a:r>
              <a:rPr lang="en-US" altLang="ja-JP" sz="2400" dirty="0">
                <a:sym typeface="Wingdings" panose="05000000000000000000" pitchFamily="2" charset="2"/>
              </a:rPr>
              <a:t> to be decided by SPC</a:t>
            </a: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2400" dirty="0"/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47289351-132C-46FA-A973-BB9980C3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243B5922-AF40-4136-8F5B-9F432FCD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3253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14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7"/>
          <p:cNvSpPr txBox="1"/>
          <p:nvPr/>
        </p:nvSpPr>
        <p:spPr>
          <a:xfrm>
            <a:off x="1979712" y="134396"/>
            <a:ext cx="6165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Decided WG-organization in the next TTC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2108" y="1011556"/>
            <a:ext cx="87218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 </a:t>
            </a:r>
            <a:r>
              <a:rPr lang="en-US" altLang="ja-JP" sz="2400" b="1" dirty="0"/>
              <a:t>Two parallel </a:t>
            </a:r>
            <a:r>
              <a:rPr lang="en-US" altLang="ja-JP" sz="2400" dirty="0"/>
              <a:t>sessions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 How many WG’s? =&gt; </a:t>
            </a:r>
            <a:r>
              <a:rPr lang="en-US" altLang="ja-JP" sz="2400" b="1" dirty="0"/>
              <a:t>4 WG’s decided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Explicit hope for no further </a:t>
            </a:r>
            <a:r>
              <a:rPr lang="en-US" altLang="ja-JP" sz="2400" dirty="0" err="1"/>
              <a:t>Covid</a:t>
            </a:r>
            <a:r>
              <a:rPr lang="en-US" altLang="ja-JP" sz="2400" dirty="0"/>
              <a:t>-restrictions </a:t>
            </a:r>
            <a:br>
              <a:rPr lang="en-US" altLang="ja-JP" sz="2400" dirty="0"/>
            </a:br>
            <a:r>
              <a:rPr lang="en-US" altLang="ja-JP" sz="2400" b="1" dirty="0"/>
              <a:t>=&gt; in-person meeting </a:t>
            </a:r>
            <a:r>
              <a:rPr lang="en-US" altLang="ja-JP" sz="2400" dirty="0"/>
              <a:t>strongly preferred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Lessons learned for next meeting(s):</a:t>
            </a:r>
            <a:br>
              <a:rPr lang="en-US" altLang="ja-JP" sz="2400" dirty="0"/>
            </a:br>
            <a:r>
              <a:rPr lang="en-US" altLang="ja-JP" sz="2400" dirty="0"/>
              <a:t>if possible, </a:t>
            </a:r>
            <a:br>
              <a:rPr lang="en-US" altLang="ja-JP" sz="2400" dirty="0"/>
            </a:br>
            <a:r>
              <a:rPr lang="en-US" altLang="ja-JP" sz="2400" dirty="0"/>
              <a:t>- </a:t>
            </a:r>
            <a:r>
              <a:rPr lang="en-US" altLang="ja-JP" sz="2400" b="1" dirty="0">
                <a:sym typeface="Wingdings" panose="05000000000000000000" pitchFamily="2" charset="2"/>
              </a:rPr>
              <a:t>separate large room for plenary talks</a:t>
            </a:r>
            <a:br>
              <a:rPr lang="en-US" altLang="ja-JP" sz="2400" dirty="0"/>
            </a:br>
            <a:r>
              <a:rPr lang="en-US" altLang="ja-JP" sz="2400" dirty="0"/>
              <a:t>-</a:t>
            </a:r>
            <a:r>
              <a:rPr lang="en-US" altLang="ja-JP" sz="2400" b="1" dirty="0"/>
              <a:t> </a:t>
            </a:r>
            <a:r>
              <a:rPr lang="en-US" altLang="ja-JP" sz="2400" b="1" dirty="0">
                <a:sym typeface="Wingdings" panose="05000000000000000000" pitchFamily="2" charset="2"/>
              </a:rPr>
              <a:t>two smaller rooms for discussion </a:t>
            </a:r>
            <a:r>
              <a:rPr lang="en-US" altLang="ja-JP" sz="2400" dirty="0">
                <a:sym typeface="Wingdings" panose="05000000000000000000" pitchFamily="2" charset="2"/>
              </a:rPr>
              <a:t>of WG’s (no micro necessary)</a:t>
            </a: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 Recommend less number of talks, more discussion time</a:t>
            </a:r>
            <a:br>
              <a:rPr lang="en-US" altLang="ja-JP" sz="2400" dirty="0"/>
            </a:br>
            <a:r>
              <a:rPr lang="en-US" altLang="ja-JP" sz="2400" dirty="0"/>
              <a:t>=&gt; adequate adjustment &amp; preparation by </a:t>
            </a:r>
            <a:r>
              <a:rPr lang="en-US" altLang="ja-JP" sz="2400" dirty="0" err="1"/>
              <a:t>convenors</a:t>
            </a:r>
            <a:r>
              <a:rPr lang="en-US" altLang="ja-JP" sz="2400" dirty="0"/>
              <a:t> necessary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/>
              <a:t> One hot topic session in addition ? =&gt; to be decided by SPC about 6 months in advance</a:t>
            </a:r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47289351-132C-46FA-A973-BB9980C3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243B5922-AF40-4136-8F5B-9F432FCD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00188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15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827584" y="4725144"/>
            <a:ext cx="8064896" cy="12241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dirty="0"/>
              <a:t>Thank you for your attention.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E18A444A-3E21-4E1E-BD95-95B91C45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3" name="フッター プレースホルダー 4">
            <a:extLst>
              <a:ext uri="{FF2B5EF4-FFF2-40B4-BE49-F238E27FC236}">
                <a16:creationId xmlns:a16="http://schemas.microsoft.com/office/drawing/2014/main" id="{F41D7968-4AE8-4FA7-BCE6-76616BBA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  <p:sp>
        <p:nvSpPr>
          <p:cNvPr id="10" name="テキスト ボックス 10">
            <a:extLst>
              <a:ext uri="{FF2B5EF4-FFF2-40B4-BE49-F238E27FC236}">
                <a16:creationId xmlns:a16="http://schemas.microsoft.com/office/drawing/2014/main" id="{24C56170-7158-4B9C-B707-E01188032728}"/>
              </a:ext>
            </a:extLst>
          </p:cNvPr>
          <p:cNvSpPr txBox="1"/>
          <p:nvPr/>
        </p:nvSpPr>
        <p:spPr>
          <a:xfrm>
            <a:off x="519693" y="1052736"/>
            <a:ext cx="8073365" cy="297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altLang="ja-JP" sz="3200" b="1" dirty="0" err="1">
                <a:solidFill>
                  <a:srgbClr val="FF0000"/>
                </a:solidFill>
              </a:rPr>
              <a:t>Thank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you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very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much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to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the</a:t>
            </a:r>
            <a:r>
              <a:rPr lang="de-DE" altLang="ja-JP" sz="3200" b="1" dirty="0">
                <a:solidFill>
                  <a:srgbClr val="FF0000"/>
                </a:solidFill>
              </a:rPr>
              <a:t> Kondo-</a:t>
            </a:r>
            <a:r>
              <a:rPr lang="de-DE" altLang="ja-JP" sz="3200" b="1" dirty="0" err="1">
                <a:solidFill>
                  <a:srgbClr val="FF0000"/>
                </a:solidFill>
              </a:rPr>
              <a:t>san</a:t>
            </a:r>
            <a:r>
              <a:rPr lang="de-DE" altLang="ja-JP" sz="3200" b="1" dirty="0">
                <a:solidFill>
                  <a:srgbClr val="FF0000"/>
                </a:solidFill>
              </a:rPr>
              <a:t> and all </a:t>
            </a:r>
            <a:r>
              <a:rPr lang="de-DE" altLang="ja-JP" sz="3200" b="1" dirty="0" err="1">
                <a:solidFill>
                  <a:srgbClr val="FF0000"/>
                </a:solidFill>
              </a:rPr>
              <a:t>the</a:t>
            </a:r>
            <a:r>
              <a:rPr lang="de-DE" altLang="ja-JP" sz="3200" b="1" dirty="0">
                <a:solidFill>
                  <a:srgbClr val="FF0000"/>
                </a:solidFill>
              </a:rPr>
              <a:t> LOC </a:t>
            </a:r>
            <a:r>
              <a:rPr lang="de-DE" altLang="ja-JP" sz="3200" b="1" dirty="0" err="1">
                <a:solidFill>
                  <a:srgbClr val="FF0000"/>
                </a:solidFill>
              </a:rPr>
              <a:t>for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the</a:t>
            </a:r>
            <a:r>
              <a:rPr lang="de-DE" altLang="ja-JP" sz="3200" b="1" dirty="0">
                <a:solidFill>
                  <a:srgbClr val="FF0000"/>
                </a:solidFill>
              </a:rPr>
              <a:t> warm </a:t>
            </a:r>
            <a:r>
              <a:rPr lang="de-DE" altLang="ja-JP" sz="3200" b="1" dirty="0" err="1">
                <a:solidFill>
                  <a:srgbClr val="FF0000"/>
                </a:solidFill>
              </a:rPr>
              <a:t>welcome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>
                <a:solidFill>
                  <a:srgbClr val="FF0000"/>
                </a:solidFill>
              </a:rPr>
              <a:t>at Aomori </a:t>
            </a:r>
            <a:r>
              <a:rPr lang="de-DE" altLang="ja-JP" sz="3200" b="1" dirty="0">
                <a:solidFill>
                  <a:srgbClr val="FF0000"/>
                </a:solidFill>
              </a:rPr>
              <a:t>and </a:t>
            </a:r>
            <a:r>
              <a:rPr lang="de-DE" altLang="ja-JP" sz="3200" b="1" dirty="0" err="1">
                <a:solidFill>
                  <a:srgbClr val="FF0000"/>
                </a:solidFill>
              </a:rPr>
              <a:t>the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excellent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organisation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of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r>
              <a:rPr lang="de-DE" altLang="ja-JP" sz="3200" b="1" dirty="0" err="1">
                <a:solidFill>
                  <a:srgbClr val="FF0000"/>
                </a:solidFill>
              </a:rPr>
              <a:t>this</a:t>
            </a:r>
            <a:r>
              <a:rPr lang="de-DE" altLang="ja-JP" sz="3200" b="1" dirty="0">
                <a:solidFill>
                  <a:srgbClr val="FF0000"/>
                </a:solidFill>
              </a:rPr>
              <a:t> </a:t>
            </a:r>
            <a:br>
              <a:rPr lang="de-DE" altLang="ja-JP" sz="3200" b="1" dirty="0">
                <a:solidFill>
                  <a:srgbClr val="FF0000"/>
                </a:solidFill>
              </a:rPr>
            </a:br>
            <a:r>
              <a:rPr lang="de-DE" altLang="ja-JP" sz="3200" b="1" dirty="0">
                <a:solidFill>
                  <a:srgbClr val="FF0000"/>
                </a:solidFill>
              </a:rPr>
              <a:t>TTC </a:t>
            </a:r>
            <a:r>
              <a:rPr lang="de-DE" altLang="ja-JP" sz="3200" b="1" dirty="0" err="1">
                <a:solidFill>
                  <a:srgbClr val="FF0000"/>
                </a:solidFill>
              </a:rPr>
              <a:t>meeting</a:t>
            </a:r>
            <a:r>
              <a:rPr lang="de-DE" altLang="ja-JP" sz="3200" b="1" dirty="0">
                <a:solidFill>
                  <a:srgbClr val="FF0000"/>
                </a:solidFill>
              </a:rPr>
              <a:t>!</a:t>
            </a:r>
            <a:endParaRPr lang="de-DE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2447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547664" y="90384"/>
            <a:ext cx="5400599" cy="6743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Outline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55576" y="1086194"/>
            <a:ext cx="8100392" cy="468561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l"/>
            </a:pPr>
            <a:r>
              <a:rPr lang="en-US" altLang="ja-JP" sz="2800" dirty="0"/>
              <a:t>Updated member list </a:t>
            </a:r>
          </a:p>
          <a:p>
            <a:pPr marL="457200" indent="-457200" algn="l">
              <a:buFont typeface="Wingdings" panose="05000000000000000000" pitchFamily="2" charset="2"/>
              <a:buChar char="l"/>
            </a:pPr>
            <a:r>
              <a:rPr lang="en-US" altLang="ja-JP" sz="2800" dirty="0"/>
              <a:t>Report from SPC meetings + scientific program</a:t>
            </a:r>
          </a:p>
          <a:p>
            <a:pPr algn="l">
              <a:lnSpc>
                <a:spcPct val="150000"/>
              </a:lnSpc>
            </a:pPr>
            <a:r>
              <a:rPr lang="en-US" altLang="ja-JP" sz="3200" b="1" dirty="0"/>
              <a:t>Discussions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Topics for in-depth discussion at the next 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Proposal of WG-organization at the next 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Others</a:t>
            </a:r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E348D178-167E-411E-B153-CDE20641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E6F6AA57-5146-4666-A729-7E9528D0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3500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3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/>
        </p:nvSpPr>
        <p:spPr>
          <a:xfrm>
            <a:off x="1907704" y="125804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TTC-TB member reconfirmation</a:t>
            </a:r>
            <a:endParaRPr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7673" y="1052736"/>
            <a:ext cx="84668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altLang="ja-JP" sz="2000" b="1" dirty="0"/>
              <a:t>Reconfirmation of TTC-TB members in May 2022</a:t>
            </a:r>
            <a:br>
              <a:rPr lang="en-US" altLang="ja-JP" sz="2000" dirty="0"/>
            </a:br>
            <a:r>
              <a:rPr lang="en-US" altLang="ja-JP" sz="2000" dirty="0"/>
              <a:t>Thanks to resigned members</a:t>
            </a:r>
            <a:br>
              <a:rPr lang="en-US" altLang="ja-JP" sz="2000" dirty="0"/>
            </a:br>
            <a:r>
              <a:rPr lang="en-US" altLang="ja-JP" sz="2000" dirty="0"/>
              <a:t>	Ari </a:t>
            </a:r>
            <a:r>
              <a:rPr lang="en-US" altLang="ja-JP" sz="2000" dirty="0" err="1"/>
              <a:t>Palczewski</a:t>
            </a:r>
            <a:r>
              <a:rPr lang="en-US" altLang="ja-JP" sz="2000" dirty="0"/>
              <a:t>, Andrew Burrill, </a:t>
            </a:r>
            <a:r>
              <a:rPr lang="en-US" altLang="ja-JP" sz="2000" dirty="0" err="1"/>
              <a:t>Hirotaka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Nakai</a:t>
            </a:r>
            <a:r>
              <a:rPr lang="en-US" altLang="ja-JP" sz="2000" dirty="0"/>
              <a:t>, Stephane Berry,</a:t>
            </a:r>
            <a:br>
              <a:rPr lang="en-US" altLang="ja-JP" sz="2000" dirty="0"/>
            </a:br>
            <a:r>
              <a:rPr lang="en-US" altLang="ja-JP" sz="2000" dirty="0"/>
              <a:t>	(Kay </a:t>
            </a:r>
            <a:r>
              <a:rPr lang="en-US" altLang="ja-JP" sz="2000" dirty="0" err="1"/>
              <a:t>Jensch</a:t>
            </a:r>
            <a:r>
              <a:rPr lang="en-US" altLang="ja-JP" sz="2000" dirty="0"/>
              <a:t>)</a:t>
            </a:r>
            <a:br>
              <a:rPr lang="en-US" altLang="ja-JP" sz="2000" dirty="0"/>
            </a:br>
            <a:endParaRPr lang="en-US" altLang="ja-JP" sz="2000" dirty="0"/>
          </a:p>
          <a:p>
            <a:pPr marL="342900" indent="-342900">
              <a:buFontTx/>
              <a:buChar char="-"/>
            </a:pPr>
            <a:r>
              <a:rPr lang="en-US" altLang="ja-JP" sz="2000" b="1" dirty="0"/>
              <a:t>Welcome to new members </a:t>
            </a:r>
            <a:r>
              <a:rPr lang="en-US" altLang="ja-JP" sz="2000" dirty="0"/>
              <a:t>after discussion in last TB/CB-meeting:</a:t>
            </a:r>
            <a:br>
              <a:rPr lang="en-US" altLang="ja-JP" sz="2000" dirty="0"/>
            </a:br>
            <a:r>
              <a:rPr lang="en-US" altLang="ja-JP" sz="2000" dirty="0"/>
              <a:t>	</a:t>
            </a:r>
            <a:r>
              <a:rPr lang="en-US" altLang="ja-JP" sz="2000" dirty="0">
                <a:solidFill>
                  <a:schemeClr val="accent2"/>
                </a:solidFill>
              </a:rPr>
              <a:t>Serena </a:t>
            </a:r>
            <a:r>
              <a:rPr lang="en-US" altLang="ja-JP" sz="2000" dirty="0" err="1">
                <a:solidFill>
                  <a:schemeClr val="accent2"/>
                </a:solidFill>
              </a:rPr>
              <a:t>Barbanotti</a:t>
            </a:r>
            <a:r>
              <a:rPr lang="en-US" altLang="ja-JP" sz="2000" dirty="0">
                <a:solidFill>
                  <a:schemeClr val="accent2"/>
                </a:solidFill>
              </a:rPr>
              <a:t>, Laura Monaco, Martina </a:t>
            </a:r>
            <a:r>
              <a:rPr lang="en-US" altLang="ja-JP" sz="2000" dirty="0" err="1">
                <a:solidFill>
                  <a:schemeClr val="accent2"/>
                </a:solidFill>
              </a:rPr>
              <a:t>Martinello</a:t>
            </a:r>
            <a:r>
              <a:rPr lang="en-US" altLang="ja-JP" sz="2000" dirty="0">
                <a:solidFill>
                  <a:schemeClr val="accent2"/>
                </a:solidFill>
              </a:rPr>
              <a:t>, </a:t>
            </a:r>
            <a:br>
              <a:rPr lang="en-US" altLang="ja-JP" sz="2000" dirty="0">
                <a:solidFill>
                  <a:schemeClr val="accent2"/>
                </a:solidFill>
              </a:rPr>
            </a:br>
            <a:r>
              <a:rPr lang="en-US" altLang="ja-JP" sz="2000" dirty="0">
                <a:solidFill>
                  <a:schemeClr val="accent2"/>
                </a:solidFill>
              </a:rPr>
              <a:t>	Laura </a:t>
            </a:r>
            <a:r>
              <a:rPr lang="en-US" altLang="ja-JP" sz="2000" dirty="0" err="1">
                <a:solidFill>
                  <a:schemeClr val="accent2"/>
                </a:solidFill>
              </a:rPr>
              <a:t>Popielarski</a:t>
            </a:r>
            <a:r>
              <a:rPr lang="en-US" altLang="ja-JP" sz="2000" dirty="0">
                <a:solidFill>
                  <a:schemeClr val="accent2"/>
                </a:solidFill>
              </a:rPr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Pashupati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Dhakal</a:t>
            </a:r>
            <a:r>
              <a:rPr lang="en-US" altLang="ja-JP" sz="2000" dirty="0">
                <a:solidFill>
                  <a:schemeClr val="accent2"/>
                </a:solidFill>
              </a:rPr>
              <a:t>, Sebastian Aderhold, </a:t>
            </a:r>
            <a:br>
              <a:rPr lang="en-US" altLang="ja-JP" sz="2000" dirty="0">
                <a:solidFill>
                  <a:schemeClr val="accent2"/>
                </a:solidFill>
              </a:rPr>
            </a:br>
            <a:r>
              <a:rPr lang="en-US" altLang="ja-JP" sz="2000" dirty="0">
                <a:solidFill>
                  <a:schemeClr val="accent2"/>
                </a:solidFill>
              </a:rPr>
              <a:t>	Axel Neumann</a:t>
            </a:r>
            <a:br>
              <a:rPr lang="en-US" altLang="ja-JP" sz="2000" dirty="0"/>
            </a:br>
            <a:endParaRPr lang="en-US" altLang="ja-JP" sz="2000" dirty="0"/>
          </a:p>
          <a:p>
            <a:pPr marL="342900" indent="-342900">
              <a:buFontTx/>
              <a:buChar char="-"/>
            </a:pPr>
            <a:r>
              <a:rPr lang="en-US" altLang="ja-JP" sz="2000" dirty="0"/>
              <a:t>(Little) improved gender balance</a:t>
            </a:r>
          </a:p>
        </p:txBody>
      </p:sp>
      <p:sp>
        <p:nvSpPr>
          <p:cNvPr id="14" name="日付プレースホルダー 3">
            <a:extLst>
              <a:ext uri="{FF2B5EF4-FFF2-40B4-BE49-F238E27FC236}">
                <a16:creationId xmlns:a16="http://schemas.microsoft.com/office/drawing/2014/main" id="{A7602DD1-A11D-4A01-812C-6DF2567A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5" name="フッター プレースホルダー 4">
            <a:extLst>
              <a:ext uri="{FF2B5EF4-FFF2-40B4-BE49-F238E27FC236}">
                <a16:creationId xmlns:a16="http://schemas.microsoft.com/office/drawing/2014/main" id="{453C9E58-B048-4F50-AE6C-0E3DBAD1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43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de-DE" altLang="ja-JP"/>
              <a:t>Detlef Reschke (DESY)                 Hiroshi Sakai (KEK)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TTC-TB meeting hosted by QST                    2022 Oct 12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4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682191" y="83097"/>
            <a:ext cx="7440177" cy="68160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Present TTC-TB  member list </a:t>
            </a:r>
            <a:r>
              <a:rPr lang="ja-JP" altLang="en-US" sz="3600" dirty="0"/>
              <a:t> </a:t>
            </a:r>
            <a:r>
              <a:rPr lang="en-US" altLang="ja-JP" sz="3000" dirty="0"/>
              <a:t>(2022, Oct)</a:t>
            </a:r>
            <a:endParaRPr lang="en-US" sz="3000" dirty="0"/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89D89139-B151-425B-AE68-9D4779AEFB76}"/>
              </a:ext>
            </a:extLst>
          </p:cNvPr>
          <p:cNvSpPr txBox="1"/>
          <p:nvPr/>
        </p:nvSpPr>
        <p:spPr>
          <a:xfrm>
            <a:off x="3491880" y="5578353"/>
            <a:ext cx="1845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u="sng" dirty="0"/>
              <a:t>TTC at Aomori</a:t>
            </a:r>
          </a:p>
          <a:p>
            <a:r>
              <a:rPr lang="en-US" altLang="ja-JP" sz="1600" dirty="0"/>
              <a:t>participation = 8 + 7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ED88FC8-CC82-4A91-9899-953356AB3ECA}"/>
              </a:ext>
            </a:extLst>
          </p:cNvPr>
          <p:cNvSpPr>
            <a:spLocks noGrp="1"/>
          </p:cNvSpPr>
          <p:nvPr/>
        </p:nvSpPr>
        <p:spPr>
          <a:xfrm>
            <a:off x="365585" y="908720"/>
            <a:ext cx="3024336" cy="5267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Co-chairs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H. Sakai (KEK)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D. Reschke (DESY)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</a:rPr>
              <a:t>Cavity and couplers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S. </a:t>
            </a:r>
            <a:r>
              <a:rPr lang="en-US" altLang="ja-JP" sz="1600" dirty="0" err="1"/>
              <a:t>Calatroni</a:t>
            </a:r>
            <a:r>
              <a:rPr lang="en-US" altLang="ja-JP" sz="1600" dirty="0"/>
              <a:t> (CERN) 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R.L. </a:t>
            </a:r>
            <a:r>
              <a:rPr lang="en-US" altLang="ja-JP" sz="1600" dirty="0" err="1"/>
              <a:t>Geng</a:t>
            </a:r>
            <a:r>
              <a:rPr lang="en-US" altLang="ja-JP" sz="1600" dirty="0"/>
              <a:t> (ORNL) 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J. Hao (PKU)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A. </a:t>
            </a:r>
            <a:r>
              <a:rPr lang="en-US" altLang="ja-JP" sz="1600" dirty="0" err="1"/>
              <a:t>Romanenko</a:t>
            </a:r>
            <a:r>
              <a:rPr lang="en-US" altLang="ja-JP" sz="1600" dirty="0"/>
              <a:t> (FNAL)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K. </a:t>
            </a:r>
            <a:r>
              <a:rPr lang="en-US" altLang="ja-JP" sz="1600" dirty="0" err="1"/>
              <a:t>Umemori</a:t>
            </a:r>
            <a:r>
              <a:rPr lang="en-US" altLang="ja-JP" sz="1600" dirty="0"/>
              <a:t> (KEK) </a:t>
            </a:r>
            <a:endParaRPr lang="ja-JP" altLang="ja-JP" sz="16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J.Y. </a:t>
            </a:r>
            <a:r>
              <a:rPr lang="en-US" altLang="ja-JP" sz="1600" dirty="0" err="1"/>
              <a:t>Zhai</a:t>
            </a:r>
            <a:r>
              <a:rPr lang="en-US" altLang="ja-JP" sz="1600" dirty="0"/>
              <a:t> (IHEP)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D. </a:t>
            </a:r>
            <a:r>
              <a:rPr lang="en-US" altLang="ja-JP" sz="1600" dirty="0" err="1"/>
              <a:t>Longuevergne</a:t>
            </a:r>
            <a:r>
              <a:rPr lang="en-US" altLang="ja-JP" sz="1600" dirty="0"/>
              <a:t> (</a:t>
            </a:r>
            <a:r>
              <a:rPr lang="en-US" altLang="ja-JP" sz="1600" dirty="0" err="1"/>
              <a:t>IJCLab</a:t>
            </a:r>
            <a:r>
              <a:rPr lang="en-US" altLang="ja-JP" sz="1600" dirty="0"/>
              <a:t>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Z. Conway (BNL)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/>
              <a:t>N. Sakamoto (RIKEN)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>
                <a:solidFill>
                  <a:schemeClr val="accent2"/>
                </a:solidFill>
              </a:rPr>
              <a:t>L. Monaco (INFN Milano)</a:t>
            </a:r>
            <a:endParaRPr lang="en-US" altLang="ja-JP" sz="16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>
                <a:solidFill>
                  <a:schemeClr val="accent2"/>
                </a:solidFill>
              </a:rPr>
              <a:t>L. </a:t>
            </a:r>
            <a:r>
              <a:rPr lang="en-US" altLang="ja-JP" sz="1600" dirty="0" err="1">
                <a:solidFill>
                  <a:schemeClr val="accent2"/>
                </a:solidFill>
              </a:rPr>
              <a:t>Popielarski</a:t>
            </a:r>
            <a:r>
              <a:rPr lang="en-US" altLang="ja-JP" sz="1600" dirty="0">
                <a:solidFill>
                  <a:schemeClr val="accent2"/>
                </a:solidFill>
              </a:rPr>
              <a:t> (FRIB)</a:t>
            </a:r>
            <a:endParaRPr lang="en-US" altLang="ja-JP" sz="16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>
                <a:solidFill>
                  <a:schemeClr val="accent2"/>
                </a:solidFill>
              </a:rPr>
              <a:t>M. </a:t>
            </a:r>
            <a:r>
              <a:rPr lang="en-US" altLang="ja-JP" sz="1600" dirty="0" err="1">
                <a:solidFill>
                  <a:schemeClr val="accent2"/>
                </a:solidFill>
              </a:rPr>
              <a:t>Martinello</a:t>
            </a:r>
            <a:r>
              <a:rPr lang="en-US" altLang="ja-JP" sz="1600" dirty="0">
                <a:solidFill>
                  <a:schemeClr val="accent2"/>
                </a:solidFill>
              </a:rPr>
              <a:t> (FNAL,SLAC)</a:t>
            </a:r>
            <a:endParaRPr lang="en-US" altLang="ja-JP" sz="16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ja-JP" sz="1600" dirty="0">
                <a:solidFill>
                  <a:schemeClr val="accent2"/>
                </a:solidFill>
              </a:rPr>
              <a:t>P. </a:t>
            </a:r>
            <a:r>
              <a:rPr lang="en-US" altLang="ja-JP" sz="1600" dirty="0" err="1">
                <a:solidFill>
                  <a:schemeClr val="accent2"/>
                </a:solidFill>
              </a:rPr>
              <a:t>Dhakal</a:t>
            </a:r>
            <a:r>
              <a:rPr lang="en-US" altLang="ja-JP" sz="1600" dirty="0">
                <a:solidFill>
                  <a:schemeClr val="accent2"/>
                </a:solidFill>
              </a:rPr>
              <a:t> (</a:t>
            </a:r>
            <a:r>
              <a:rPr lang="en-US" altLang="ja-JP" sz="1600" dirty="0" err="1">
                <a:solidFill>
                  <a:schemeClr val="accent2"/>
                </a:solidFill>
              </a:rPr>
              <a:t>Jlab</a:t>
            </a:r>
            <a:r>
              <a:rPr lang="en-US" altLang="ja-JP" sz="1600" dirty="0">
                <a:solidFill>
                  <a:schemeClr val="accent2"/>
                </a:solidFill>
              </a:rPr>
              <a:t>)</a:t>
            </a:r>
            <a:endParaRPr lang="ja-JP" altLang="ja-JP" sz="1600" b="1" dirty="0"/>
          </a:p>
        </p:txBody>
      </p:sp>
      <p:sp>
        <p:nvSpPr>
          <p:cNvPr id="18" name="TextBox 4">
            <a:extLst>
              <a:ext uri="{FF2B5EF4-FFF2-40B4-BE49-F238E27FC236}">
                <a16:creationId xmlns:a16="http://schemas.microsoft.com/office/drawing/2014/main" id="{74A9BA85-31B5-4B1D-A2FE-95A1D284EDCC}"/>
              </a:ext>
            </a:extLst>
          </p:cNvPr>
          <p:cNvSpPr txBox="1"/>
          <p:nvPr/>
        </p:nvSpPr>
        <p:spPr>
          <a:xfrm>
            <a:off x="3339434" y="908719"/>
            <a:ext cx="3024336" cy="468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70C0"/>
                </a:solidFill>
              </a:rPr>
              <a:t>RF and tuning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F. </a:t>
            </a:r>
            <a:r>
              <a:rPr lang="en-US" altLang="ja-JP" sz="1600" dirty="0" err="1"/>
              <a:t>Gerigk</a:t>
            </a:r>
            <a:r>
              <a:rPr lang="en-US" altLang="ja-JP" sz="1600" dirty="0"/>
              <a:t> (CERN)	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A. Wheelhouse (STFC)	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C. </a:t>
            </a:r>
            <a:r>
              <a:rPr lang="en-US" altLang="ja-JP" sz="1600" dirty="0" err="1"/>
              <a:t>Hovater</a:t>
            </a:r>
            <a:r>
              <a:rPr lang="en-US" altLang="ja-JP" sz="1600" dirty="0"/>
              <a:t> (</a:t>
            </a:r>
            <a:r>
              <a:rPr lang="en-US" altLang="ja-JP" sz="1600" dirty="0" err="1"/>
              <a:t>JLab</a:t>
            </a:r>
            <a:r>
              <a:rPr lang="en-US" altLang="ja-JP" sz="1600" dirty="0"/>
              <a:t>)</a:t>
            </a:r>
            <a:endParaRPr lang="en-US" sz="1600" dirty="0"/>
          </a:p>
          <a:p>
            <a:pPr>
              <a:lnSpc>
                <a:spcPct val="110000"/>
              </a:lnSpc>
            </a:pP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 err="1">
                <a:solidFill>
                  <a:srgbClr val="0070C0"/>
                </a:solidFill>
              </a:rPr>
              <a:t>Cryomodule</a:t>
            </a:r>
            <a:r>
              <a:rPr lang="en-US" sz="1600" b="1" dirty="0">
                <a:solidFill>
                  <a:srgbClr val="0070C0"/>
                </a:solidFill>
              </a:rPr>
              <a:t> and cryogenics</a:t>
            </a:r>
          </a:p>
          <a:p>
            <a:pPr>
              <a:lnSpc>
                <a:spcPct val="110000"/>
              </a:lnSpc>
            </a:pPr>
            <a:r>
              <a:rPr lang="en-US" altLang="ja-JP" sz="1600" dirty="0">
                <a:solidFill>
                  <a:schemeClr val="accent2"/>
                </a:solidFill>
              </a:rPr>
              <a:t>S. Aderhold (SLAC)</a:t>
            </a:r>
            <a:r>
              <a:rPr lang="en-US" altLang="ja-JP" sz="1600" dirty="0"/>
              <a:t>	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T. </a:t>
            </a:r>
            <a:r>
              <a:rPr lang="en-US" altLang="ja-JP" sz="1600" dirty="0" err="1"/>
              <a:t>Arkan</a:t>
            </a:r>
            <a:r>
              <a:rPr lang="en-US" altLang="ja-JP" sz="1600" dirty="0"/>
              <a:t> (FNAL)	</a:t>
            </a:r>
          </a:p>
          <a:p>
            <a:pPr>
              <a:lnSpc>
                <a:spcPct val="110000"/>
              </a:lnSpc>
            </a:pPr>
            <a:r>
              <a:rPr lang="en-US" altLang="ja-JP" sz="1600" dirty="0">
                <a:solidFill>
                  <a:schemeClr val="accent2"/>
                </a:solidFill>
              </a:rPr>
              <a:t>S. </a:t>
            </a:r>
            <a:r>
              <a:rPr lang="en-US" altLang="ja-JP" sz="1600" dirty="0" err="1">
                <a:solidFill>
                  <a:schemeClr val="accent2"/>
                </a:solidFill>
              </a:rPr>
              <a:t>Barbanotti</a:t>
            </a:r>
            <a:r>
              <a:rPr lang="en-US" altLang="ja-JP" sz="1600" dirty="0">
                <a:solidFill>
                  <a:schemeClr val="accent2"/>
                </a:solidFill>
              </a:rPr>
              <a:t> (DESY)</a:t>
            </a:r>
            <a:br>
              <a:rPr lang="en-US" altLang="ja-JP" sz="1600" dirty="0">
                <a:solidFill>
                  <a:schemeClr val="accent2"/>
                </a:solidFill>
              </a:rPr>
            </a:br>
            <a: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  <a:t>(K. </a:t>
            </a:r>
            <a:r>
              <a:rPr lang="en-US" altLang="ja-JP" sz="1600" dirty="0" err="1">
                <a:solidFill>
                  <a:schemeClr val="bg1">
                    <a:lumMod val="65000"/>
                  </a:schemeClr>
                </a:solidFill>
              </a:rPr>
              <a:t>Jensch</a:t>
            </a:r>
            <a: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  <a:t> (DESY) as backup)</a:t>
            </a:r>
            <a:b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s-ES" altLang="ja-JP" sz="1600" dirty="0"/>
              <a:t>J. </a:t>
            </a:r>
            <a:r>
              <a:rPr lang="es-ES" altLang="ja-JP" sz="1600" dirty="0" err="1"/>
              <a:t>Mammosser</a:t>
            </a:r>
            <a:r>
              <a:rPr lang="es-ES" altLang="ja-JP" sz="1600" dirty="0"/>
              <a:t> (ORNL)</a:t>
            </a:r>
            <a:r>
              <a:rPr lang="en-US" altLang="ja-JP" sz="1600" dirty="0"/>
              <a:t>	</a:t>
            </a:r>
          </a:p>
          <a:p>
            <a:pPr>
              <a:lnSpc>
                <a:spcPct val="110000"/>
              </a:lnSpc>
            </a:pPr>
            <a:r>
              <a:rPr lang="de-DE" altLang="ja-JP" sz="1600" dirty="0">
                <a:solidFill>
                  <a:schemeClr val="accent2"/>
                </a:solidFill>
              </a:rPr>
              <a:t>A. Neumann (HZB)</a:t>
            </a:r>
            <a:endParaRPr lang="ja-JP" altLang="ja-JP" sz="1600" b="1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</a:pPr>
            <a:endParaRPr lang="it-IT" sz="1600" dirty="0"/>
          </a:p>
          <a:p>
            <a:pPr>
              <a:lnSpc>
                <a:spcPct val="110000"/>
              </a:lnSpc>
            </a:pPr>
            <a:r>
              <a:rPr lang="it-IT" sz="1600" b="1" dirty="0">
                <a:solidFill>
                  <a:srgbClr val="0070C0"/>
                </a:solidFill>
              </a:rPr>
              <a:t>Integration and operation</a:t>
            </a:r>
          </a:p>
          <a:p>
            <a:pPr>
              <a:lnSpc>
                <a:spcPct val="110000"/>
              </a:lnSpc>
            </a:pPr>
            <a:r>
              <a:rPr lang="it-IT" altLang="ja-JP" sz="1600" dirty="0"/>
              <a:t>M. Liepe (C</a:t>
            </a:r>
            <a:r>
              <a:rPr lang="de-DE" altLang="ja-JP" sz="1600" dirty="0"/>
              <a:t>ornell)</a:t>
            </a:r>
            <a:r>
              <a:rPr lang="en-US" altLang="ja-JP" sz="1600" dirty="0"/>
              <a:t>	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E. Harms (FNAL)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J. </a:t>
            </a:r>
            <a:r>
              <a:rPr lang="en-US" altLang="ja-JP" sz="1600" dirty="0" err="1"/>
              <a:t>Branlard</a:t>
            </a:r>
            <a:r>
              <a:rPr lang="en-US" altLang="ja-JP" sz="1600" dirty="0"/>
              <a:t> (DESY)	</a:t>
            </a:r>
            <a:endParaRPr lang="ja-JP" altLang="ja-JP" sz="1600" dirty="0"/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C72CFB66-75E3-43C5-A248-DF0B781F30A7}"/>
              </a:ext>
            </a:extLst>
          </p:cNvPr>
          <p:cNvSpPr txBox="1"/>
          <p:nvPr/>
        </p:nvSpPr>
        <p:spPr>
          <a:xfrm>
            <a:off x="6267348" y="904009"/>
            <a:ext cx="2304670" cy="1974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s-ES" sz="1600" b="1" dirty="0">
                <a:solidFill>
                  <a:srgbClr val="0070C0"/>
                </a:solidFill>
              </a:rPr>
              <a:t>Honoris causa (</a:t>
            </a:r>
            <a:r>
              <a:rPr lang="es-ES" sz="1600" b="1" dirty="0" err="1">
                <a:solidFill>
                  <a:srgbClr val="0070C0"/>
                </a:solidFill>
              </a:rPr>
              <a:t>observer</a:t>
            </a:r>
            <a:r>
              <a:rPr lang="es-ES" sz="16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s-ES" altLang="ja-JP" sz="1600" dirty="0"/>
              <a:t>C. Pagani (INFN)</a:t>
            </a:r>
            <a:r>
              <a:rPr lang="en-US" altLang="ja-JP" sz="1600" dirty="0"/>
              <a:t>	</a:t>
            </a:r>
          </a:p>
          <a:p>
            <a:pPr>
              <a:lnSpc>
                <a:spcPct val="110000"/>
              </a:lnSpc>
            </a:pPr>
            <a:r>
              <a:rPr lang="es-ES" altLang="ja-JP" sz="1600" dirty="0"/>
              <a:t>M. Ross (SLAC)</a:t>
            </a:r>
            <a:endParaRPr lang="ja-JP" altLang="ja-JP" sz="1600" dirty="0"/>
          </a:p>
          <a:p>
            <a:pPr>
              <a:lnSpc>
                <a:spcPct val="110000"/>
              </a:lnSpc>
            </a:pPr>
            <a:r>
              <a:rPr lang="es-ES" altLang="ja-JP" sz="1600" dirty="0"/>
              <a:t>O. Napoly (CEA)	</a:t>
            </a:r>
          </a:p>
          <a:p>
            <a:pPr>
              <a:lnSpc>
                <a:spcPct val="110000"/>
              </a:lnSpc>
            </a:pPr>
            <a:r>
              <a:rPr lang="es-ES" altLang="ja-JP" sz="1600" dirty="0"/>
              <a:t>H. Padamsee (Cornell)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W.-D. Moeller (DESY)</a:t>
            </a:r>
            <a:br>
              <a:rPr lang="en-US" altLang="ja-JP" sz="1600" dirty="0"/>
            </a:br>
            <a:r>
              <a:rPr lang="en-US" altLang="ja-JP" sz="1600" dirty="0">
                <a:solidFill>
                  <a:schemeClr val="accent2"/>
                </a:solidFill>
              </a:rPr>
              <a:t>P. </a:t>
            </a:r>
            <a:r>
              <a:rPr lang="en-US" altLang="ja-JP" sz="1600" dirty="0" err="1">
                <a:solidFill>
                  <a:schemeClr val="accent2"/>
                </a:solidFill>
              </a:rPr>
              <a:t>Pierini</a:t>
            </a:r>
            <a:r>
              <a:rPr lang="en-US" altLang="ja-JP" sz="1600" dirty="0">
                <a:solidFill>
                  <a:schemeClr val="accent2"/>
                </a:solidFill>
              </a:rPr>
              <a:t> (ESS)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FBC479AF-8EF4-47DE-8576-86C05E1363EB}"/>
              </a:ext>
            </a:extLst>
          </p:cNvPr>
          <p:cNvSpPr txBox="1"/>
          <p:nvPr/>
        </p:nvSpPr>
        <p:spPr>
          <a:xfrm>
            <a:off x="6291447" y="5130018"/>
            <a:ext cx="2161169" cy="8912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600" dirty="0">
                <a:solidFill>
                  <a:srgbClr val="0070C0"/>
                </a:solidFill>
              </a:rPr>
              <a:t>Total w/o observer = </a:t>
            </a:r>
            <a:r>
              <a:rPr lang="en-US" altLang="ja-JP" sz="1600" dirty="0">
                <a:solidFill>
                  <a:srgbClr val="FF0000"/>
                </a:solidFill>
              </a:rPr>
              <a:t>26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(EU=</a:t>
            </a:r>
            <a:r>
              <a:rPr lang="en-US" altLang="ja-JP" sz="1600" dirty="0">
                <a:solidFill>
                  <a:srgbClr val="FF0000"/>
                </a:solidFill>
              </a:rPr>
              <a:t>9</a:t>
            </a:r>
            <a:r>
              <a:rPr lang="en-US" altLang="ja-JP" sz="1600" dirty="0"/>
              <a:t>, NA=</a:t>
            </a:r>
            <a:r>
              <a:rPr lang="en-US" altLang="ja-JP" sz="1600" dirty="0">
                <a:solidFill>
                  <a:srgbClr val="FF0000"/>
                </a:solidFill>
              </a:rPr>
              <a:t>12</a:t>
            </a:r>
            <a:r>
              <a:rPr lang="en-US" altLang="ja-JP" sz="1600" dirty="0"/>
              <a:t>, Asia=</a:t>
            </a:r>
            <a:r>
              <a:rPr lang="en-US" altLang="ja-JP" sz="1600" dirty="0">
                <a:solidFill>
                  <a:srgbClr val="FF0000"/>
                </a:solidFill>
              </a:rPr>
              <a:t>5</a:t>
            </a:r>
            <a:r>
              <a:rPr lang="en-US" altLang="ja-JP" sz="1600" dirty="0"/>
              <a:t>)</a:t>
            </a:r>
            <a:br>
              <a:rPr lang="en-US" altLang="ja-JP" sz="1600" dirty="0"/>
            </a:br>
            <a:r>
              <a:rPr lang="en-US" altLang="ja-JP" sz="1600" dirty="0">
                <a:solidFill>
                  <a:schemeClr val="accent1"/>
                </a:solidFill>
              </a:rPr>
              <a:t>gender balance: 4/26</a:t>
            </a:r>
            <a:endParaRPr lang="en-US" altLang="ja-JP" sz="16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E2BC1B8-9EFF-4F13-9D6D-5079D28B76BF}"/>
              </a:ext>
            </a:extLst>
          </p:cNvPr>
          <p:cNvSpPr txBox="1"/>
          <p:nvPr/>
        </p:nvSpPr>
        <p:spPr>
          <a:xfrm>
            <a:off x="6260970" y="2924944"/>
            <a:ext cx="2285241" cy="2245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s-ES" altLang="ja-JP" sz="1600" b="1" dirty="0">
                <a:solidFill>
                  <a:srgbClr val="0070C0"/>
                </a:solidFill>
              </a:rPr>
              <a:t>Regional </a:t>
            </a:r>
            <a:r>
              <a:rPr lang="es-ES" altLang="ja-JP" sz="1600" b="1" dirty="0" err="1">
                <a:solidFill>
                  <a:srgbClr val="0070C0"/>
                </a:solidFill>
              </a:rPr>
              <a:t>representatives</a:t>
            </a:r>
            <a:br>
              <a:rPr lang="es-ES" altLang="ja-JP" sz="1600" b="1" dirty="0">
                <a:solidFill>
                  <a:srgbClr val="0070C0"/>
                </a:solidFill>
              </a:rPr>
            </a:br>
            <a:r>
              <a:rPr lang="es-ES" altLang="ja-JP" sz="1600" b="1" dirty="0">
                <a:solidFill>
                  <a:srgbClr val="0070C0"/>
                </a:solidFill>
              </a:rPr>
              <a:t>(</a:t>
            </a:r>
            <a:r>
              <a:rPr lang="es-ES" altLang="ja-JP" sz="1600" b="1" dirty="0" err="1">
                <a:solidFill>
                  <a:srgbClr val="0070C0"/>
                </a:solidFill>
              </a:rPr>
              <a:t>observer</a:t>
            </a:r>
            <a:r>
              <a:rPr lang="es-ES" altLang="ja-JP" sz="1600" b="1" dirty="0">
                <a:solidFill>
                  <a:srgbClr val="0070C0"/>
                </a:solidFill>
              </a:rPr>
              <a:t>)</a:t>
            </a:r>
            <a:endParaRPr lang="it-IT" altLang="ja-JP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it-IT" altLang="ja-JP" sz="1600" dirty="0">
                <a:solidFill>
                  <a:schemeClr val="accent2"/>
                </a:solidFill>
              </a:rPr>
              <a:t>C. </a:t>
            </a:r>
            <a:r>
              <a:rPr lang="it-IT" altLang="ja-JP" sz="1600" dirty="0" err="1">
                <a:solidFill>
                  <a:schemeClr val="accent2"/>
                </a:solidFill>
              </a:rPr>
              <a:t>Madec</a:t>
            </a:r>
            <a:r>
              <a:rPr lang="it-IT" altLang="ja-JP" sz="1600" dirty="0">
                <a:solidFill>
                  <a:schemeClr val="accent2"/>
                </a:solidFill>
              </a:rPr>
              <a:t> (CEA </a:t>
            </a:r>
            <a:r>
              <a:rPr lang="it-IT" altLang="ja-JP" sz="1600" dirty="0" err="1">
                <a:solidFill>
                  <a:schemeClr val="accent2"/>
                </a:solidFill>
              </a:rPr>
              <a:t>Saclay</a:t>
            </a:r>
            <a:r>
              <a:rPr lang="it-IT" altLang="ja-JP" sz="1600" dirty="0">
                <a:solidFill>
                  <a:schemeClr val="accent2"/>
                </a:solidFill>
              </a:rPr>
              <a:t>)</a:t>
            </a:r>
            <a:br>
              <a:rPr lang="it-IT" altLang="ja-JP" sz="1600" dirty="0">
                <a:solidFill>
                  <a:schemeClr val="accent2"/>
                </a:solidFill>
              </a:rPr>
            </a:br>
            <a:r>
              <a:rPr lang="it-IT" altLang="ja-JP" sz="1600" dirty="0">
                <a:solidFill>
                  <a:schemeClr val="accent2"/>
                </a:solidFill>
              </a:rPr>
              <a:t>H. </a:t>
            </a:r>
            <a:r>
              <a:rPr lang="it-IT" altLang="ja-JP" sz="1600" dirty="0" err="1">
                <a:solidFill>
                  <a:schemeClr val="accent2"/>
                </a:solidFill>
              </a:rPr>
              <a:t>Weise</a:t>
            </a:r>
            <a:r>
              <a:rPr lang="it-IT" altLang="ja-JP" sz="1600" dirty="0">
                <a:solidFill>
                  <a:schemeClr val="accent2"/>
                </a:solidFill>
              </a:rPr>
              <a:t> (DESY)</a:t>
            </a:r>
          </a:p>
          <a:p>
            <a:pPr>
              <a:lnSpc>
                <a:spcPct val="110000"/>
              </a:lnSpc>
            </a:pPr>
            <a:r>
              <a:rPr lang="es-ES" altLang="ja-JP" sz="1600" dirty="0"/>
              <a:t>A. Yamamoto (KEK)</a:t>
            </a:r>
            <a:br>
              <a:rPr lang="es-ES" altLang="ja-JP" sz="1600" dirty="0"/>
            </a:br>
            <a:r>
              <a:rPr lang="es-ES" altLang="ja-JP" sz="1600" dirty="0">
                <a:solidFill>
                  <a:schemeClr val="accent2"/>
                </a:solidFill>
              </a:rPr>
              <a:t>Gao Jie (IHEP)</a:t>
            </a:r>
          </a:p>
          <a:p>
            <a:pPr>
              <a:lnSpc>
                <a:spcPct val="110000"/>
              </a:lnSpc>
            </a:pPr>
            <a:r>
              <a:rPr lang="en-US" altLang="ja-JP" sz="1600" dirty="0"/>
              <a:t>S. </a:t>
            </a:r>
            <a:r>
              <a:rPr lang="en-US" altLang="ja-JP" sz="1600" dirty="0" err="1"/>
              <a:t>Belomestnykh</a:t>
            </a:r>
            <a:r>
              <a:rPr lang="en-US" altLang="ja-JP" sz="1600" dirty="0"/>
              <a:t> (FNAL)</a:t>
            </a:r>
            <a:br>
              <a:rPr lang="en-US" altLang="ja-JP" sz="1600" dirty="0"/>
            </a:br>
            <a:r>
              <a:rPr lang="en-US" altLang="ja-JP" sz="1600" dirty="0">
                <a:solidFill>
                  <a:schemeClr val="accent2"/>
                </a:solidFill>
              </a:rPr>
              <a:t>C. Ginsburg (</a:t>
            </a:r>
            <a:r>
              <a:rPr lang="en-US" altLang="ja-JP" sz="1600" dirty="0" err="1">
                <a:solidFill>
                  <a:schemeClr val="accent2"/>
                </a:solidFill>
              </a:rPr>
              <a:t>JLab</a:t>
            </a:r>
            <a:r>
              <a:rPr lang="en-US" altLang="ja-JP" sz="1600" dirty="0">
                <a:solidFill>
                  <a:schemeClr val="accent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5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/>
        </p:nvSpPr>
        <p:spPr>
          <a:xfrm>
            <a:off x="1907704" y="125804"/>
            <a:ext cx="6435389" cy="576064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Chairs of permanent High-Q/High G WG</a:t>
            </a:r>
            <a:endParaRPr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7673" y="1052736"/>
            <a:ext cx="84668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altLang="ja-JP" sz="2000" dirty="0"/>
              <a:t>New chairs of permanent ‘High-Q/High-G’ WG:</a:t>
            </a:r>
            <a:br>
              <a:rPr lang="en-US" altLang="ja-JP" sz="2000" dirty="0"/>
            </a:br>
            <a:r>
              <a:rPr lang="en-US" altLang="ja-JP" sz="2000" dirty="0"/>
              <a:t>	</a:t>
            </a:r>
            <a:r>
              <a:rPr lang="en-US" altLang="ja-JP" sz="2000" dirty="0" err="1">
                <a:solidFill>
                  <a:schemeClr val="accent2"/>
                </a:solidFill>
              </a:rPr>
              <a:t>Kensei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Umemori</a:t>
            </a:r>
            <a:br>
              <a:rPr lang="en-US" altLang="ja-JP" sz="2000" dirty="0">
                <a:solidFill>
                  <a:schemeClr val="accent2"/>
                </a:solidFill>
              </a:rPr>
            </a:br>
            <a:r>
              <a:rPr lang="en-US" altLang="ja-JP" sz="2000" dirty="0">
                <a:solidFill>
                  <a:schemeClr val="accent2"/>
                </a:solidFill>
              </a:rPr>
              <a:t>	Akira Miyazaki (confirmed by CB in this TTC meeting)</a:t>
            </a:r>
            <a:br>
              <a:rPr lang="en-US" altLang="ja-JP" sz="2000" dirty="0">
                <a:solidFill>
                  <a:schemeClr val="accent2"/>
                </a:solidFill>
              </a:rPr>
            </a:br>
            <a:r>
              <a:rPr lang="en-US" altLang="ja-JP" sz="2000" dirty="0"/>
              <a:t>in addition to Martina </a:t>
            </a:r>
            <a:r>
              <a:rPr lang="en-US" altLang="ja-JP" sz="2000" dirty="0" err="1"/>
              <a:t>Martinello</a:t>
            </a:r>
            <a:endParaRPr lang="en-US" altLang="ja-JP" sz="2000" dirty="0"/>
          </a:p>
          <a:p>
            <a:pPr marL="342900" indent="-342900">
              <a:buFontTx/>
              <a:buChar char="-"/>
            </a:pPr>
            <a:endParaRPr lang="en-US" altLang="ja-JP" sz="2000" dirty="0"/>
          </a:p>
          <a:p>
            <a:pPr marL="342900" indent="-342900">
              <a:buFontTx/>
              <a:buChar char="-"/>
            </a:pPr>
            <a:r>
              <a:rPr lang="en-US" altLang="ja-JP" sz="2000" b="1" dirty="0"/>
              <a:t>Welcome and thank you!</a:t>
            </a:r>
          </a:p>
          <a:p>
            <a:endParaRPr lang="en-US" altLang="ja-JP" sz="2000" dirty="0"/>
          </a:p>
        </p:txBody>
      </p:sp>
      <p:sp>
        <p:nvSpPr>
          <p:cNvPr id="14" name="日付プレースホルダー 3">
            <a:extLst>
              <a:ext uri="{FF2B5EF4-FFF2-40B4-BE49-F238E27FC236}">
                <a16:creationId xmlns:a16="http://schemas.microsoft.com/office/drawing/2014/main" id="{A7602DD1-A11D-4A01-812C-6DF2567A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5" name="フッター プレースホルダー 4">
            <a:extLst>
              <a:ext uri="{FF2B5EF4-FFF2-40B4-BE49-F238E27FC236}">
                <a16:creationId xmlns:a16="http://schemas.microsoft.com/office/drawing/2014/main" id="{453C9E58-B048-4F50-AE6C-0E3DBAD1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5682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/>
        </p:nvSpPr>
        <p:spPr>
          <a:xfrm>
            <a:off x="1907704" y="125804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SPC meetings + program </a:t>
            </a:r>
            <a:r>
              <a:rPr lang="en-US" altLang="ja-JP" sz="3600" dirty="0" err="1"/>
              <a:t>organisation</a:t>
            </a:r>
            <a:endParaRPr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5880" y="801273"/>
            <a:ext cx="846688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u="sng" dirty="0"/>
              <a:t>Scientific Program Committee meeting by remote;</a:t>
            </a:r>
          </a:p>
          <a:p>
            <a:r>
              <a:rPr lang="en-US" altLang="ja-JP" sz="2000" dirty="0"/>
              <a:t>(SPC members: 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</a:rPr>
              <a:t>Kondo-san, </a:t>
            </a:r>
            <a:r>
              <a:rPr lang="en-US" altLang="ja-JP" sz="2000" dirty="0" err="1">
                <a:solidFill>
                  <a:schemeClr val="accent6">
                    <a:lumMod val="75000"/>
                  </a:schemeClr>
                </a:solidFill>
              </a:rPr>
              <a:t>Kako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</a:rPr>
              <a:t>-san, Masuda-san, </a:t>
            </a:r>
            <a:r>
              <a:rPr lang="en-US" altLang="ja-JP" sz="2000" dirty="0"/>
              <a:t>Camille, Catherine, Hans, Bob</a:t>
            </a:r>
            <a:r>
              <a:rPr lang="en-US" altLang="ja-JP" sz="2000" dirty="0">
                <a:solidFill>
                  <a:srgbClr val="0070C0"/>
                </a:solidFill>
              </a:rPr>
              <a:t>, </a:t>
            </a:r>
            <a:r>
              <a:rPr lang="en-US" altLang="ja-JP" sz="2000" dirty="0" err="1"/>
              <a:t>Jie</a:t>
            </a:r>
            <a:r>
              <a:rPr lang="en-US" altLang="ja-JP" sz="2000" dirty="0"/>
              <a:t>, Sergey, Akira, Hiroshi, Detlef)</a:t>
            </a:r>
          </a:p>
          <a:p>
            <a:r>
              <a:rPr lang="en-US" altLang="ja-JP" sz="9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Thirteen SPC meetings held: well-organized by LOC chair</a:t>
            </a:r>
            <a:r>
              <a:rPr lang="en-US" altLang="ja-JP" sz="2000" dirty="0">
                <a:solidFill>
                  <a:schemeClr val="accent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Beginning with 7</a:t>
            </a:r>
            <a:r>
              <a:rPr lang="en-US" altLang="ja-JP" sz="2000" baseline="30000" dirty="0"/>
              <a:t>th</a:t>
            </a:r>
            <a:r>
              <a:rPr lang="en-US" altLang="ja-JP" sz="2000" dirty="0"/>
              <a:t> meeting participation of WG conveners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Smooth and effective organization of scientific program with 2 parallel WG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Thanks to all WG-</a:t>
            </a:r>
            <a:r>
              <a:rPr lang="en-US" altLang="ja-JP" sz="2000" dirty="0" err="1"/>
              <a:t>convenors</a:t>
            </a:r>
            <a:r>
              <a:rPr lang="en-US" altLang="ja-JP" sz="2000" dirty="0"/>
              <a:t> for their excellent preparation of the WG-sessions</a:t>
            </a:r>
          </a:p>
        </p:txBody>
      </p:sp>
      <p:sp>
        <p:nvSpPr>
          <p:cNvPr id="14" name="日付プレースホルダー 3">
            <a:extLst>
              <a:ext uri="{FF2B5EF4-FFF2-40B4-BE49-F238E27FC236}">
                <a16:creationId xmlns:a16="http://schemas.microsoft.com/office/drawing/2014/main" id="{A7602DD1-A11D-4A01-812C-6DF2567A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5" name="フッター プレースホルダー 4">
            <a:extLst>
              <a:ext uri="{FF2B5EF4-FFF2-40B4-BE49-F238E27FC236}">
                <a16:creationId xmlns:a16="http://schemas.microsoft.com/office/drawing/2014/main" id="{453C9E58-B048-4F50-AE6C-0E3DBAD1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8233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7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971600" y="116632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32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985779" y="116632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Meeting Schedule</a:t>
            </a:r>
            <a:endParaRPr lang="ja-JP" altLang="en-US" sz="3600" dirty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827584" y="4564187"/>
            <a:ext cx="8188683" cy="12995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8 plenary talks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Hot Topic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Special Seminar</a:t>
            </a:r>
          </a:p>
        </p:txBody>
      </p:sp>
      <p:sp>
        <p:nvSpPr>
          <p:cNvPr id="18" name="日付プレースホルダー 3">
            <a:extLst>
              <a:ext uri="{FF2B5EF4-FFF2-40B4-BE49-F238E27FC236}">
                <a16:creationId xmlns:a16="http://schemas.microsoft.com/office/drawing/2014/main" id="{FAC8721A-A902-45C8-8B45-B9B99F9B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9" name="フッター プレースホルダー 4">
            <a:extLst>
              <a:ext uri="{FF2B5EF4-FFF2-40B4-BE49-F238E27FC236}">
                <a16:creationId xmlns:a16="http://schemas.microsoft.com/office/drawing/2014/main" id="{942E301E-4CBE-4E1A-9AC1-7890E0D1D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349928D-957B-4CBD-A675-2146DC822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7042222" cy="352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3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8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659429"/>
              </p:ext>
            </p:extLst>
          </p:nvPr>
        </p:nvGraphicFramePr>
        <p:xfrm>
          <a:off x="323528" y="836712"/>
          <a:ext cx="8640960" cy="523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8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Location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Date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Participants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Parallel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62">
                <a:tc>
                  <a:txBody>
                    <a:bodyPr/>
                    <a:lstStyle/>
                    <a:p>
                      <a:pPr algn="ctr"/>
                      <a:r>
                        <a:rPr kumimoji="1" lang="de-DE" altLang="ja-JP" sz="2000" dirty="0">
                          <a:solidFill>
                            <a:srgbClr val="FF0000"/>
                          </a:solidFill>
                          <a:latin typeface="+mj-lt"/>
                        </a:rPr>
                        <a:t>QST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de-DE" altLang="ja-JP" sz="2000" dirty="0">
                          <a:solidFill>
                            <a:srgbClr val="FF0000"/>
                          </a:solidFill>
                          <a:latin typeface="+mj-lt"/>
                        </a:rPr>
                        <a:t>2022, </a:t>
                      </a:r>
                      <a:r>
                        <a:rPr kumimoji="1" lang="de-DE" altLang="ja-JP" sz="2000" dirty="0" err="1">
                          <a:solidFill>
                            <a:srgbClr val="FF0000"/>
                          </a:solidFill>
                          <a:latin typeface="+mj-lt"/>
                        </a:rPr>
                        <a:t>Oct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de-DE" altLang="ja-JP" sz="2000" dirty="0">
                          <a:solidFill>
                            <a:srgbClr val="FF0000"/>
                          </a:solidFill>
                          <a:latin typeface="+mj-lt"/>
                        </a:rPr>
                        <a:t>~120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de-DE" altLang="ja-JP" sz="2000" dirty="0">
                          <a:solidFill>
                            <a:srgbClr val="FF0000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  <a:latin typeface="+mj-lt"/>
                        </a:rPr>
                        <a:t>4 WG’s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25725"/>
                  </a:ext>
                </a:extLst>
              </a:tr>
              <a:tr h="4255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QST/KEK (remote)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2022, Jan.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304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 WGs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559763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DESY (remote)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2021, Jan.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260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 WGs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CERN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2020, Feb.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187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4 WGs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255484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TRIUMF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2019, Feb.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108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RIKEN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2018, June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140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INFN-Milano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2018, Feb.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178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2-para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MSU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2017, Feb.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123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2-para.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CEA-</a:t>
                      </a:r>
                      <a:r>
                        <a:rPr kumimoji="1" lang="en-US" altLang="ja-JP" sz="2000" dirty="0" err="1">
                          <a:latin typeface="+mj-lt"/>
                        </a:rPr>
                        <a:t>Saclay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2016, July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127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2-para.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SLAC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2015, Dec.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130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2-para.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4 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KEK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2014, Dec.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108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2-para.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6 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DESY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2014, Mar.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129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3-para.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+mj-lt"/>
                        </a:rPr>
                        <a:t>9 WGs</a:t>
                      </a:r>
                      <a:endParaRPr kumimoji="1" lang="ja-JP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タイトル 1"/>
          <p:cNvSpPr txBox="1">
            <a:spLocks/>
          </p:cNvSpPr>
          <p:nvPr/>
        </p:nvSpPr>
        <p:spPr>
          <a:xfrm>
            <a:off x="1835696" y="116632"/>
            <a:ext cx="6892388" cy="50405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Participants and WG-organization </a:t>
            </a:r>
            <a:endParaRPr lang="ja-JP" altLang="en-US" sz="3600" dirty="0"/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FA56E9C9-FBE6-4C3B-9B5F-8B47AEE9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BA0759E1-15C2-420D-810F-3265D6D2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7510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9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" y="32313"/>
            <a:ext cx="1695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547664" y="90384"/>
            <a:ext cx="5400599" cy="6743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Outline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55576" y="1086194"/>
            <a:ext cx="8100392" cy="468561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>
                <a:solidFill>
                  <a:schemeClr val="bg1">
                    <a:lumMod val="85000"/>
                  </a:schemeClr>
                </a:solidFill>
              </a:rPr>
              <a:t>Updated member list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>
                <a:solidFill>
                  <a:schemeClr val="bg1">
                    <a:lumMod val="85000"/>
                  </a:schemeClr>
                </a:solidFill>
              </a:rPr>
              <a:t>Report from SPC meetings + scientific program</a:t>
            </a:r>
          </a:p>
          <a:p>
            <a:pPr algn="l">
              <a:lnSpc>
                <a:spcPct val="150000"/>
              </a:lnSpc>
            </a:pPr>
            <a:r>
              <a:rPr lang="en-US" altLang="ja-JP" sz="3200" b="1" dirty="0"/>
              <a:t>Discussions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Topics for in-depth discussion at the next 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Decided WG-organization at the next 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Others</a:t>
            </a:r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E348D178-167E-411E-B153-CDE20641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altLang="ja-JP"/>
              <a:t>Detlef Reschke (DESY)                 Hiroshi Sakai (KEK)</a:t>
            </a:r>
            <a:endParaRPr lang="fr-BE" dirty="0"/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E6F6AA57-5146-4666-A729-7E9528D0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TTC-TB meeting hosted by QST                    2022 Oct 12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7248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1607</Words>
  <Application>Microsoft Office PowerPoint</Application>
  <PresentationFormat>Bildschirmpräsentation (4:3)</PresentationFormat>
  <Paragraphs>255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Wingdings</vt:lpstr>
      <vt:lpstr>Office ​​テーマ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Kako</dc:creator>
  <cp:lastModifiedBy>Reschke, Detlef</cp:lastModifiedBy>
  <cp:revision>429</cp:revision>
  <cp:lastPrinted>2021-01-18T10:47:29Z</cp:lastPrinted>
  <dcterms:created xsi:type="dcterms:W3CDTF">2016-07-04T04:59:07Z</dcterms:created>
  <dcterms:modified xsi:type="dcterms:W3CDTF">2022-10-13T12:19:11Z</dcterms:modified>
</cp:coreProperties>
</file>