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  <p:sldMasterId id="2147483713" r:id="rId5"/>
  </p:sldMasterIdLst>
  <p:notesMasterIdLst>
    <p:notesMasterId r:id="rId51"/>
  </p:notesMasterIdLst>
  <p:handoutMasterIdLst>
    <p:handoutMasterId r:id="rId52"/>
  </p:handoutMasterIdLst>
  <p:sldIdLst>
    <p:sldId id="368" r:id="rId6"/>
    <p:sldId id="2665" r:id="rId7"/>
    <p:sldId id="2671" r:id="rId8"/>
    <p:sldId id="2631" r:id="rId9"/>
    <p:sldId id="2685" r:id="rId10"/>
    <p:sldId id="2637" r:id="rId11"/>
    <p:sldId id="2670" r:id="rId12"/>
    <p:sldId id="2666" r:id="rId13"/>
    <p:sldId id="2672" r:id="rId14"/>
    <p:sldId id="2678" r:id="rId15"/>
    <p:sldId id="2680" r:id="rId16"/>
    <p:sldId id="2675" r:id="rId17"/>
    <p:sldId id="2676" r:id="rId18"/>
    <p:sldId id="2677" r:id="rId19"/>
    <p:sldId id="2681" r:id="rId20"/>
    <p:sldId id="2682" r:id="rId21"/>
    <p:sldId id="2635" r:id="rId22"/>
    <p:sldId id="2632" r:id="rId23"/>
    <p:sldId id="2640" r:id="rId24"/>
    <p:sldId id="2641" r:id="rId25"/>
    <p:sldId id="2642" r:id="rId26"/>
    <p:sldId id="2643" r:id="rId27"/>
    <p:sldId id="2644" r:id="rId28"/>
    <p:sldId id="2645" r:id="rId29"/>
    <p:sldId id="359" r:id="rId30"/>
    <p:sldId id="2646" r:id="rId31"/>
    <p:sldId id="2647" r:id="rId32"/>
    <p:sldId id="2663" r:id="rId33"/>
    <p:sldId id="2669" r:id="rId34"/>
    <p:sldId id="360" r:id="rId35"/>
    <p:sldId id="2649" r:id="rId36"/>
    <p:sldId id="2654" r:id="rId37"/>
    <p:sldId id="2648" r:id="rId38"/>
    <p:sldId id="2626" r:id="rId39"/>
    <p:sldId id="2655" r:id="rId40"/>
    <p:sldId id="2625" r:id="rId41"/>
    <p:sldId id="2664" r:id="rId42"/>
    <p:sldId id="2684" r:id="rId43"/>
    <p:sldId id="362" r:id="rId44"/>
    <p:sldId id="331" r:id="rId45"/>
    <p:sldId id="333" r:id="rId46"/>
    <p:sldId id="334" r:id="rId47"/>
    <p:sldId id="335" r:id="rId48"/>
    <p:sldId id="336" r:id="rId49"/>
    <p:sldId id="328" r:id="rId50"/>
  </p:sldIdLst>
  <p:sldSz cx="12192000" cy="6858000"/>
  <p:notesSz cx="6858000" cy="9144000"/>
  <p:embeddedFontLst>
    <p:embeddedFont>
      <p:font typeface="Bradley Hand ITC" panose="03070402050302030203" pitchFamily="66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mbria Math" panose="02040503050406030204" pitchFamily="18" charset="0"/>
      <p:regular r:id="rId58"/>
    </p:embeddedFont>
    <p:embeddedFont>
      <p:font typeface="Franklin Gothic Book" panose="020B0503020102020204" pitchFamily="34" charset="0"/>
      <p:regular r:id="rId59"/>
      <p:italic r:id="rId60"/>
    </p:embeddedFont>
    <p:embeddedFont>
      <p:font typeface="GreekC" panose="00000400000000000000" pitchFamily="2" charset="0"/>
      <p:regular r:id="rId61"/>
    </p:embeddedFont>
    <p:embeddedFont>
      <p:font typeface="Montserrat" panose="00000500000000000000" pitchFamily="50" charset="0"/>
      <p:regular r:id="rId62"/>
      <p:bold r:id="rId63"/>
      <p:italic r:id="rId64"/>
      <p:boldItalic r:id="rId65"/>
    </p:embeddedFont>
    <p:embeddedFont>
      <p:font typeface="Montserrat ExtraBold" panose="00000900000000000000" pitchFamily="50" charset="0"/>
      <p:bold r:id="rId66"/>
      <p:boldItalic r:id="rId67"/>
    </p:embeddedFont>
    <p:embeddedFont>
      <p:font typeface="Montserrat-Regular" panose="00000500000000000000" pitchFamily="50" charset="0"/>
      <p:regular r:id="rId68"/>
    </p:embeddedFont>
    <p:embeddedFont>
      <p:font typeface="Oswald" panose="02000303000000000000" pitchFamily="2" charset="0"/>
      <p:regular r:id="rId69"/>
      <p:bold r:id="rId70"/>
    </p:embeddedFont>
    <p:embeddedFont>
      <p:font typeface="Yu Gothic" panose="020B0400000000000000" pitchFamily="34" charset="-128"/>
      <p:regular r:id="rId71"/>
      <p:bold r:id="rId72"/>
    </p:embeddedFont>
    <p:embeddedFont>
      <p:font typeface="Yu Gothic UI" panose="020B0500000000000000" pitchFamily="34" charset="-128"/>
      <p:regular r:id="rId73"/>
      <p:bold r:id="rId74"/>
    </p:embeddedFont>
    <p:embeddedFont>
      <p:font typeface="Yu Gothic UI Light" panose="020B0300000000000000" pitchFamily="34" charset="-128"/>
      <p:regular r:id="rId75"/>
    </p:embeddedFont>
    <p:embeddedFont>
      <p:font typeface="Yu Gothic UI Semibold" panose="020B0700000000000000" pitchFamily="34" charset="-128"/>
      <p:bold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9662C4D-EC58-4F22-9C69-4A9F0A937AC2}">
          <p14:sldIdLst>
            <p14:sldId id="368"/>
            <p14:sldId id="2665"/>
            <p14:sldId id="2671"/>
            <p14:sldId id="2631"/>
            <p14:sldId id="2685"/>
            <p14:sldId id="2637"/>
            <p14:sldId id="2670"/>
            <p14:sldId id="2666"/>
            <p14:sldId id="2672"/>
            <p14:sldId id="2678"/>
            <p14:sldId id="2680"/>
            <p14:sldId id="2675"/>
            <p14:sldId id="2676"/>
            <p14:sldId id="2677"/>
            <p14:sldId id="2681"/>
            <p14:sldId id="2682"/>
            <p14:sldId id="2635"/>
            <p14:sldId id="2632"/>
            <p14:sldId id="2640"/>
            <p14:sldId id="2641"/>
            <p14:sldId id="2642"/>
            <p14:sldId id="2643"/>
            <p14:sldId id="2644"/>
            <p14:sldId id="2645"/>
            <p14:sldId id="359"/>
            <p14:sldId id="2646"/>
            <p14:sldId id="2647"/>
            <p14:sldId id="2663"/>
            <p14:sldId id="2669"/>
            <p14:sldId id="360"/>
            <p14:sldId id="2649"/>
            <p14:sldId id="2654"/>
            <p14:sldId id="2648"/>
            <p14:sldId id="2626"/>
            <p14:sldId id="2655"/>
            <p14:sldId id="2625"/>
            <p14:sldId id="2664"/>
            <p14:sldId id="2684"/>
            <p14:sldId id="362"/>
            <p14:sldId id="331"/>
            <p14:sldId id="333"/>
            <p14:sldId id="334"/>
            <p14:sldId id="335"/>
            <p14:sldId id="336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8A5214-3688-4212-DAE8-B48A20A2AE2E}" name="Alessandro Salmaso" initials="AS" userId="S::asalmaso@infn.it::0ffbaa87-da1c-4d4d-aed1-ddacbcc44e54" providerId="AD"/>
  <p188:author id="{0C41BB38-6CA1-4F4E-AD00-2AA47266FEDF}" name="Giorgio Keppel" initials="GK" userId="Giorgio Keppel" providerId="None"/>
  <p188:author id="{73AC0678-1001-994E-76FD-8683139891AD}" name="Cristian Pira" initials="CP" userId="Cristian Pira" providerId="None"/>
  <p188:author id="{EE949685-A458-509E-F278-00FF0DBF5C9C}" name="Davide Ford" initials="DF" userId="S::dford@infn.it::79c077ef-9a08-4ed4-b3b2-b8940335f552" providerId="AD"/>
  <p188:author id="{BEA880A9-298D-2E89-C6E7-BB8804E466DB}" name="Eduard Chyhyrynets" initials="EC" userId="Eduard Chyhyrynets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 Pira" initials="CP" lastIdx="15" clrIdx="0">
    <p:extLst>
      <p:ext uri="{19B8F6BF-5375-455C-9EA6-DF929625EA0E}">
        <p15:presenceInfo xmlns:p15="http://schemas.microsoft.com/office/powerpoint/2012/main" userId="Cristian Pira" providerId="None"/>
      </p:ext>
    </p:extLst>
  </p:cmAuthor>
  <p:cmAuthor id="2" name="Eduard Chyhyrynets" initials="EC" lastIdx="13" clrIdx="1">
    <p:extLst>
      <p:ext uri="{19B8F6BF-5375-455C-9EA6-DF929625EA0E}">
        <p15:presenceInfo xmlns:p15="http://schemas.microsoft.com/office/powerpoint/2012/main" userId="S::chyhyryn@infn.it::91559de2-2ebb-451e-a702-d0e5344da124" providerId="AD"/>
      </p:ext>
    </p:extLst>
  </p:cmAuthor>
  <p:cmAuthor id="3" name="Vanessa Andreina Garcia Diaz" initials="VAGD" lastIdx="2" clrIdx="2">
    <p:extLst>
      <p:ext uri="{19B8F6BF-5375-455C-9EA6-DF929625EA0E}">
        <p15:presenceInfo xmlns:p15="http://schemas.microsoft.com/office/powerpoint/2012/main" userId="Vanessa Andreina Garcia Diaz" providerId="None"/>
      </p:ext>
    </p:extLst>
  </p:cmAuthor>
  <p:cmAuthor id="4" name="Eduard Chyhyrynets" initials="EC [2]" lastIdx="1" clrIdx="3">
    <p:extLst>
      <p:ext uri="{19B8F6BF-5375-455C-9EA6-DF929625EA0E}">
        <p15:presenceInfo xmlns:p15="http://schemas.microsoft.com/office/powerpoint/2012/main" userId="Eduard Chyhyryne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9B6"/>
    <a:srgbClr val="FFC000"/>
    <a:srgbClr val="99CCFF"/>
    <a:srgbClr val="012556"/>
    <a:srgbClr val="0033CC"/>
    <a:srgbClr val="F0F0F0"/>
    <a:srgbClr val="002060"/>
    <a:srgbClr val="640000"/>
    <a:srgbClr val="213315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4379D-0D31-4D95-B113-7CCA6B7232EC}" v="2448" dt="2022-10-12T01:32:40.5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9.fntdata"/><Relationship Id="rId82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0.fntdata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5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" Target="slides/slide2.xml"/><Relationship Id="rId71" Type="http://schemas.openxmlformats.org/officeDocument/2006/relationships/font" Target="fonts/font1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F756D-5132-43A8-9880-E5AB74F784FB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E6220-00E8-4D42-818F-211C4DE62E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460D-043A-48B1-9FBB-2BADD19295DE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63A8D-3216-4EB9-8921-08BDB36F61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456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947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124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92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291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130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115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783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243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911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021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20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149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Nikuman (ravioli </a:t>
            </a:r>
            <a:r>
              <a:rPr lang="en-US" err="1"/>
              <a:t>pieni</a:t>
            </a:r>
            <a:r>
              <a:rPr lang="en-US"/>
              <a:t> di carne)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97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351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6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51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2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05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8CEB-7381-4A40-83C6-E3D4596041BE}" type="datetime1">
              <a:rPr lang="it-IT" smtClean="0"/>
              <a:t>12/10/2022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80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193-18A8-4E26-8BEE-5487F43D09EC}" type="datetime1">
              <a:rPr lang="it-IT" smtClean="0"/>
              <a:t>12/10/2022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0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3091-EBCF-46F7-B63E-BB91BEBA4B7B}" type="datetime1">
              <a:rPr lang="it-IT" smtClean="0"/>
              <a:t>12/10/2022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207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51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8CEB-7381-4A40-83C6-E3D4596041BE}" type="datetime1">
              <a:rPr lang="it-IT" smtClean="0"/>
              <a:t>12/10/2022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368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0AF346-4822-4A7E-B8A0-A3DBC92096D0}"/>
              </a:ext>
            </a:extLst>
          </p:cNvPr>
          <p:cNvSpPr/>
          <p:nvPr userDrawn="1"/>
        </p:nvSpPr>
        <p:spPr>
          <a:xfrm>
            <a:off x="0" y="6374610"/>
            <a:ext cx="12192000" cy="506591"/>
          </a:xfrm>
          <a:prstGeom prst="rect">
            <a:avLst/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l">
              <a:defRPr sz="50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2186224" y="6465268"/>
            <a:ext cx="9768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i="0" baseline="0">
                <a:solidFill>
                  <a:schemeClr val="bg1"/>
                </a:solidFill>
                <a:latin typeface="Montserrat" panose="00000500000000000000" pitchFamily="2" charset="0"/>
              </a:rPr>
              <a:t>		SRF accelerating cavities		</a:t>
            </a:r>
            <a:r>
              <a:rPr lang="it-IT" sz="1400" b="0" i="0" baseline="0">
                <a:solidFill>
                  <a:schemeClr val="bg1"/>
                </a:solidFill>
                <a:latin typeface="Montserrat" panose="00000500000000000000" pitchFamily="2" charset="0"/>
              </a:rPr>
              <a:t>			</a:t>
            </a:r>
            <a:r>
              <a:rPr lang="en-US" sz="1400" b="0" i="0" baseline="0">
                <a:solidFill>
                  <a:schemeClr val="bg1"/>
                </a:solidFill>
                <a:latin typeface="Montserrat" panose="00000500000000000000" pitchFamily="2" charset="0"/>
              </a:rPr>
              <a:t>  </a:t>
            </a:r>
            <a:r>
              <a:rPr lang="en-US" sz="1400" b="0" i="0">
                <a:solidFill>
                  <a:schemeClr val="bg1"/>
                </a:solidFill>
                <a:latin typeface="Montserrat" panose="00000500000000000000" pitchFamily="2" charset="0"/>
              </a:rPr>
              <a:t>cristian.pira@lnl.infn.it</a:t>
            </a:r>
          </a:p>
        </p:txBody>
      </p:sp>
      <p:pic>
        <p:nvPicPr>
          <p:cNvPr id="9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AC9E64-7CC3-4818-A4B9-CF3E31FA1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7" y="6381755"/>
            <a:ext cx="977902" cy="4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82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AE80-699E-4376-9731-855D7B67396F}" type="datetime1">
              <a:rPr lang="it-IT" smtClean="0"/>
              <a:t>12/10/2022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60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4980-7111-469D-A5D2-3F6AA752CE6D}" type="datetime1">
              <a:rPr lang="it-IT" smtClean="0"/>
              <a:t>12/10/2022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642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8790-2AC2-4551-9011-361C6FE34094}" type="datetime1">
              <a:rPr lang="it-IT" smtClean="0"/>
              <a:t>12/10/2022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188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116E-166B-4348-B29F-E2E4CFFC9F3A}" type="datetime1">
              <a:rPr lang="it-IT" smtClean="0"/>
              <a:t>12/10/2022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719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6FCA-F3F5-4257-BF6D-701C857B888C}" type="datetime1">
              <a:rPr lang="it-IT" smtClean="0"/>
              <a:t>12/10/2022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537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0AF346-4822-4A7E-B8A0-A3DBC92096D0}"/>
              </a:ext>
            </a:extLst>
          </p:cNvPr>
          <p:cNvSpPr/>
          <p:nvPr userDrawn="1"/>
        </p:nvSpPr>
        <p:spPr>
          <a:xfrm>
            <a:off x="0" y="6374610"/>
            <a:ext cx="12192000" cy="506591"/>
          </a:xfrm>
          <a:prstGeom prst="rect">
            <a:avLst/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l">
              <a:defRPr sz="50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3513763" y="6463742"/>
            <a:ext cx="77201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0" i="0" baseline="0">
                <a:solidFill>
                  <a:schemeClr val="bg1"/>
                </a:solidFill>
                <a:latin typeface="Montserrat" panose="00000500000000000000" pitchFamily="2" charset="0"/>
              </a:rPr>
              <a:t>Nb</a:t>
            </a:r>
            <a:r>
              <a:rPr lang="it-IT" sz="1400" b="0" i="0" baseline="-25000">
                <a:solidFill>
                  <a:schemeClr val="bg1"/>
                </a:solidFill>
                <a:latin typeface="Montserrat" panose="00000500000000000000" pitchFamily="2" charset="0"/>
              </a:rPr>
              <a:t>3</a:t>
            </a:r>
            <a:r>
              <a:rPr lang="it-IT" sz="1400" b="0" i="0" baseline="0">
                <a:solidFill>
                  <a:schemeClr val="bg1"/>
                </a:solidFill>
                <a:latin typeface="Montserrat" panose="00000500000000000000" pitchFamily="2" charset="0"/>
              </a:rPr>
              <a:t>Sn on Cu by MS from Target </a:t>
            </a:r>
            <a:r>
              <a:rPr lang="it-IT" sz="1400" b="0" i="0" baseline="0" err="1">
                <a:solidFill>
                  <a:schemeClr val="bg1"/>
                </a:solidFill>
                <a:latin typeface="Montserrat" panose="00000500000000000000" pitchFamily="2" charset="0"/>
              </a:rPr>
              <a:t>Synthesized</a:t>
            </a:r>
            <a:r>
              <a:rPr lang="it-IT" sz="1400" b="0" i="0" baseline="0">
                <a:solidFill>
                  <a:schemeClr val="bg1"/>
                </a:solidFill>
                <a:latin typeface="Montserrat" panose="00000500000000000000" pitchFamily="2" charset="0"/>
              </a:rPr>
              <a:t> via LTD	</a:t>
            </a:r>
            <a:r>
              <a:rPr lang="en-US" sz="1400" b="0" i="0" baseline="0">
                <a:solidFill>
                  <a:schemeClr val="bg1"/>
                </a:solidFill>
                <a:latin typeface="Montserrat" panose="00000500000000000000" pitchFamily="2" charset="0"/>
              </a:rPr>
              <a:t>  </a:t>
            </a:r>
            <a:r>
              <a:rPr lang="en-US" sz="1400" b="0" i="0">
                <a:solidFill>
                  <a:schemeClr val="bg1"/>
                </a:solidFill>
                <a:latin typeface="Montserrat" panose="00000500000000000000" pitchFamily="2" charset="0"/>
              </a:rPr>
              <a:t>cristian.pira@lnl.infn.it</a:t>
            </a:r>
          </a:p>
        </p:txBody>
      </p:sp>
      <p:pic>
        <p:nvPicPr>
          <p:cNvPr id="9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AC9E64-7CC3-4818-A4B9-CF3E31FA1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7" y="6381755"/>
            <a:ext cx="977902" cy="4517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A594F4F-C496-1A51-F799-5FB1193480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3888" y="6304019"/>
            <a:ext cx="977903" cy="68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9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9CC-38F6-495E-A903-567279F1DB6C}" type="datetime1">
              <a:rPr lang="it-IT" smtClean="0"/>
              <a:t>12/10/2022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270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35F8-DBFB-4EF7-8D24-4FF07800E08F}" type="datetime1">
              <a:rPr lang="it-IT" smtClean="0"/>
              <a:t>12/10/2022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368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193-18A8-4E26-8BEE-5487F43D09EC}" type="datetime1">
              <a:rPr lang="it-IT" smtClean="0"/>
              <a:t>12/10/2022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526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3091-EBCF-46F7-B63E-BB91BEBA4B7B}" type="datetime1">
              <a:rPr lang="it-IT" smtClean="0"/>
              <a:t>12/10/2022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755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8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AE80-699E-4376-9731-855D7B67396F}" type="datetime1">
              <a:rPr lang="it-IT" smtClean="0"/>
              <a:t>12/10/2022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92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4980-7111-469D-A5D2-3F6AA752CE6D}" type="datetime1">
              <a:rPr lang="it-IT" smtClean="0"/>
              <a:t>12/10/2022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78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8790-2AC2-4551-9011-361C6FE34094}" type="datetime1">
              <a:rPr lang="it-IT" smtClean="0"/>
              <a:t>12/10/2022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85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116E-166B-4348-B29F-E2E4CFFC9F3A}" type="datetime1">
              <a:rPr lang="it-IT" smtClean="0"/>
              <a:t>12/10/2022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48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6FCA-F3F5-4257-BF6D-701C857B888C}" type="datetime1">
              <a:rPr lang="it-IT" smtClean="0"/>
              <a:t>12/10/2022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93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9CC-38F6-495E-A903-567279F1DB6C}" type="datetime1">
              <a:rPr lang="it-IT" smtClean="0"/>
              <a:t>12/10/2022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64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35F8-DBFB-4EF7-8D24-4FF07800E08F}" type="datetime1">
              <a:rPr lang="it-IT" smtClean="0"/>
              <a:t>12/10/2022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19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733-E814-4F1D-8A2F-E3D6EAA4C592}" type="datetime1">
              <a:rPr lang="it-IT" smtClean="0"/>
              <a:t>12/10/2022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8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733-E814-4F1D-8A2F-E3D6EAA4C592}" type="datetime1">
              <a:rPr lang="it-IT" smtClean="0"/>
              <a:t>12/10/2022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7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8.jpeg"/><Relationship Id="rId7" Type="http://schemas.openxmlformats.org/officeDocument/2006/relationships/image" Target="../media/image25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8.jpeg"/><Relationship Id="rId7" Type="http://schemas.openxmlformats.org/officeDocument/2006/relationships/image" Target="../media/image25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7.emf"/><Relationship Id="rId4" Type="http://schemas.openxmlformats.org/officeDocument/2006/relationships/image" Target="../media/image22.emf"/><Relationship Id="rId9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8.jpeg"/><Relationship Id="rId7" Type="http://schemas.openxmlformats.org/officeDocument/2006/relationships/image" Target="../media/image25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7.emf"/><Relationship Id="rId4" Type="http://schemas.openxmlformats.org/officeDocument/2006/relationships/image" Target="../media/image22.emf"/><Relationship Id="rId9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8.jpeg"/><Relationship Id="rId7" Type="http://schemas.openxmlformats.org/officeDocument/2006/relationships/image" Target="../media/image25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7.emf"/><Relationship Id="rId4" Type="http://schemas.openxmlformats.org/officeDocument/2006/relationships/image" Target="../media/image22.emf"/><Relationship Id="rId9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jpeg"/><Relationship Id="rId5" Type="http://schemas.microsoft.com/office/2007/relationships/hdphoto" Target="../media/hdphoto3.wdp"/><Relationship Id="rId10" Type="http://schemas.openxmlformats.org/officeDocument/2006/relationships/image" Target="../media/image45.jpeg"/><Relationship Id="rId4" Type="http://schemas.openxmlformats.org/officeDocument/2006/relationships/image" Target="../media/image42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1.tiff"/><Relationship Id="rId7" Type="http://schemas.openxmlformats.org/officeDocument/2006/relationships/image" Target="../media/image64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12.png"/><Relationship Id="rId4" Type="http://schemas.openxmlformats.org/officeDocument/2006/relationships/image" Target="../media/image6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l.infn.it/job" TargetMode="External"/><Relationship Id="rId5" Type="http://schemas.openxmlformats.org/officeDocument/2006/relationships/image" Target="../media/image79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05D6FC6-102E-5235-750D-AF5723B5B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4" b="21457"/>
          <a:stretch/>
        </p:blipFill>
        <p:spPr>
          <a:xfrm flipH="1">
            <a:off x="9625670" y="1266342"/>
            <a:ext cx="2566330" cy="5515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4F491E-4BCF-4D82-8726-3143E2A0BB57}"/>
              </a:ext>
            </a:extLst>
          </p:cNvPr>
          <p:cNvSpPr/>
          <p:nvPr/>
        </p:nvSpPr>
        <p:spPr>
          <a:xfrm>
            <a:off x="281007" y="2361698"/>
            <a:ext cx="3595457" cy="22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B41C4EA6-CE5B-45DD-99CF-4E6C4E3FBD27}"/>
              </a:ext>
            </a:extLst>
          </p:cNvPr>
          <p:cNvSpPr txBox="1">
            <a:spLocks/>
          </p:cNvSpPr>
          <p:nvPr/>
        </p:nvSpPr>
        <p:spPr>
          <a:xfrm>
            <a:off x="513419" y="722648"/>
            <a:ext cx="5582581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</a:rPr>
              <a:t>Cristian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</a:rPr>
              <a:t>Pira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D9D2AF66-F158-4DC8-A2EC-9EAC36E662F8}"/>
              </a:ext>
            </a:extLst>
          </p:cNvPr>
          <p:cNvSpPr txBox="1">
            <a:spLocks/>
          </p:cNvSpPr>
          <p:nvPr/>
        </p:nvSpPr>
        <p:spPr>
          <a:xfrm>
            <a:off x="554498" y="2243717"/>
            <a:ext cx="7586202" cy="2541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b="1">
                <a:solidFill>
                  <a:srgbClr val="4399B6"/>
                </a:solidFill>
                <a:latin typeface="Montserrat ExtraBold" panose="00000900000000000000" pitchFamily="2" charset="0"/>
              </a:rPr>
              <a:t>Nb</a:t>
            </a:r>
            <a:r>
              <a:rPr lang="it-IT" sz="4000" b="1" baseline="-25000">
                <a:solidFill>
                  <a:srgbClr val="4399B6"/>
                </a:solidFill>
                <a:latin typeface="Montserrat ExtraBold" panose="00000900000000000000" pitchFamily="2" charset="0"/>
              </a:rPr>
              <a:t>3</a:t>
            </a:r>
            <a:r>
              <a:rPr lang="it-IT" sz="4000" b="1">
                <a:solidFill>
                  <a:srgbClr val="4399B6"/>
                </a:solidFill>
                <a:latin typeface="Montserrat ExtraBold" panose="00000900000000000000" pitchFamily="2" charset="0"/>
              </a:rPr>
              <a:t>Sn on Cu </a:t>
            </a:r>
            <a:r>
              <a:rPr lang="it-IT" sz="4000">
                <a:solidFill>
                  <a:srgbClr val="4399B6"/>
                </a:solidFill>
                <a:latin typeface="Montserrat ExtraBold" panose="00000900000000000000" pitchFamily="2" charset="0"/>
              </a:rPr>
              <a:t>coating by Magnetron </a:t>
            </a:r>
            <a:r>
              <a:rPr lang="it-IT" sz="4000" err="1">
                <a:solidFill>
                  <a:srgbClr val="4399B6"/>
                </a:solidFill>
                <a:latin typeface="Montserrat ExtraBold" panose="00000900000000000000" pitchFamily="2" charset="0"/>
              </a:rPr>
              <a:t>Sputtering</a:t>
            </a:r>
            <a:br>
              <a:rPr lang="it-IT" sz="4000" b="1">
                <a:solidFill>
                  <a:srgbClr val="4399B6"/>
                </a:solidFill>
                <a:latin typeface="Montserrat ExtraBold" panose="00000900000000000000" pitchFamily="2" charset="0"/>
              </a:rPr>
            </a:br>
            <a:r>
              <a:rPr lang="it-IT" sz="4000" b="1">
                <a:solidFill>
                  <a:srgbClr val="002060"/>
                </a:solidFill>
                <a:latin typeface="Montserrat ExtraBold" panose="00000900000000000000" pitchFamily="2" charset="0"/>
              </a:rPr>
              <a:t>from Target </a:t>
            </a:r>
            <a:r>
              <a:rPr lang="it-IT" sz="4000" b="1" err="1">
                <a:solidFill>
                  <a:srgbClr val="002060"/>
                </a:solidFill>
                <a:latin typeface="Montserrat ExtraBold" panose="00000900000000000000" pitchFamily="2" charset="0"/>
              </a:rPr>
              <a:t>Synthesized</a:t>
            </a:r>
            <a:r>
              <a:rPr lang="it-IT" sz="4000" b="1">
                <a:solidFill>
                  <a:srgbClr val="002060"/>
                </a:solidFill>
                <a:latin typeface="Montserrat ExtraBold" panose="00000900000000000000" pitchFamily="2" charset="0"/>
              </a:rPr>
              <a:t> via Liquid </a:t>
            </a:r>
            <a:r>
              <a:rPr lang="it-IT" sz="4000" b="1" err="1">
                <a:solidFill>
                  <a:srgbClr val="002060"/>
                </a:solidFill>
                <a:latin typeface="Montserrat ExtraBold" panose="00000900000000000000" pitchFamily="2" charset="0"/>
              </a:rPr>
              <a:t>Tin</a:t>
            </a:r>
            <a:r>
              <a:rPr lang="it-IT" sz="4000" b="1">
                <a:solidFill>
                  <a:srgbClr val="002060"/>
                </a:solidFill>
                <a:latin typeface="Montserrat ExtraBold" panose="00000900000000000000" pitchFamily="2" charset="0"/>
              </a:rPr>
              <a:t> </a:t>
            </a:r>
            <a:r>
              <a:rPr lang="it-IT" sz="4000" b="1" err="1">
                <a:solidFill>
                  <a:srgbClr val="002060"/>
                </a:solidFill>
                <a:latin typeface="Montserrat ExtraBold" panose="00000900000000000000" pitchFamily="2" charset="0"/>
              </a:rPr>
              <a:t>Diffusion</a:t>
            </a:r>
            <a:endParaRPr lang="it-IT" sz="4000" b="1">
              <a:solidFill>
                <a:srgbClr val="002060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DB4729FA-2B6F-4C79-81FB-3F6E4ECBE167}"/>
              </a:ext>
            </a:extLst>
          </p:cNvPr>
          <p:cNvSpPr txBox="1">
            <a:spLocks/>
          </p:cNvSpPr>
          <p:nvPr/>
        </p:nvSpPr>
        <p:spPr>
          <a:xfrm>
            <a:off x="2338944" y="5263279"/>
            <a:ext cx="4669063" cy="10179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0" i="0">
                <a:solidFill>
                  <a:srgbClr val="24425A"/>
                </a:solidFill>
                <a:effectLst/>
                <a:latin typeface="Liberation Sans"/>
              </a:rPr>
              <a:t>Aomori</a:t>
            </a:r>
          </a:p>
          <a:p>
            <a:pPr algn="l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October 11-14, 2022</a:t>
            </a:r>
          </a:p>
        </p:txBody>
      </p:sp>
      <p:pic>
        <p:nvPicPr>
          <p:cNvPr id="11" name="Picture 3" descr="Logo&#10;&#10;Description automatically generated">
            <a:extLst>
              <a:ext uri="{FF2B5EF4-FFF2-40B4-BE49-F238E27FC236}">
                <a16:creationId xmlns:a16="http://schemas.microsoft.com/office/drawing/2014/main" id="{F3C321C7-3C37-40EC-BC2D-A73548E91B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16" y="721277"/>
            <a:ext cx="1722644" cy="994151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DB63E4D-EF9F-4D58-AA13-89323270F9E9}"/>
              </a:ext>
            </a:extLst>
          </p:cNvPr>
          <p:cNvSpPr txBox="1">
            <a:spLocks/>
          </p:cNvSpPr>
          <p:nvPr/>
        </p:nvSpPr>
        <p:spPr>
          <a:xfrm>
            <a:off x="513419" y="992331"/>
            <a:ext cx="5582581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</a:rPr>
              <a:t>On behalf of INFN LNL SRF group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81F78B8-982F-4A5A-9EEC-437709423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713" y="285676"/>
            <a:ext cx="1190659" cy="677461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F2BB1EB8-9178-4D97-8402-0B5985490D73}"/>
              </a:ext>
            </a:extLst>
          </p:cNvPr>
          <p:cNvGrpSpPr/>
          <p:nvPr/>
        </p:nvGrpSpPr>
        <p:grpSpPr>
          <a:xfrm>
            <a:off x="10279571" y="316948"/>
            <a:ext cx="1696805" cy="748050"/>
            <a:chOff x="9843564" y="1368040"/>
            <a:chExt cx="2202386" cy="794631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4CADC99-84C2-465D-842E-9D1C65D4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3564" y="1368040"/>
              <a:ext cx="2202386" cy="690425"/>
            </a:xfrm>
            <a:prstGeom prst="rect">
              <a:avLst/>
            </a:prstGeom>
          </p:spPr>
        </p:pic>
        <p:sp>
          <p:nvSpPr>
            <p:cNvPr id="17" name="Segnaposto contenuto 2">
              <a:extLst>
                <a:ext uri="{FF2B5EF4-FFF2-40B4-BE49-F238E27FC236}">
                  <a16:creationId xmlns:a16="http://schemas.microsoft.com/office/drawing/2014/main" id="{D8124A4B-F1EE-4743-B2FA-81C5496E11E8}"/>
                </a:ext>
              </a:extLst>
            </p:cNvPr>
            <p:cNvSpPr txBox="1">
              <a:spLocks/>
            </p:cNvSpPr>
            <p:nvPr/>
          </p:nvSpPr>
          <p:spPr>
            <a:xfrm>
              <a:off x="9973071" y="1797546"/>
              <a:ext cx="207287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pitchFamily="2" charset="0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800"/>
                <a:t>CSN5 INFN experiment</a:t>
              </a:r>
            </a:p>
          </p:txBody>
        </p:sp>
      </p:grpSp>
      <p:pic>
        <p:nvPicPr>
          <p:cNvPr id="22" name="Picture 6">
            <a:extLst>
              <a:ext uri="{FF2B5EF4-FFF2-40B4-BE49-F238E27FC236}">
                <a16:creationId xmlns:a16="http://schemas.microsoft.com/office/drawing/2014/main" id="{09249C2C-30D2-4028-90CC-5D0A0BC320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893" y="1129539"/>
            <a:ext cx="462774" cy="308516"/>
          </a:xfrm>
          <a:prstGeom prst="rect">
            <a:avLst/>
          </a:prstGeom>
        </p:spPr>
      </p:pic>
      <p:sp>
        <p:nvSpPr>
          <p:cNvPr id="24" name="Rectangle 8">
            <a:extLst>
              <a:ext uri="{FF2B5EF4-FFF2-40B4-BE49-F238E27FC236}">
                <a16:creationId xmlns:a16="http://schemas.microsoft.com/office/drawing/2014/main" id="{D76A3236-EB40-41FC-AAE7-F7B14255F57C}"/>
              </a:ext>
            </a:extLst>
          </p:cNvPr>
          <p:cNvSpPr/>
          <p:nvPr/>
        </p:nvSpPr>
        <p:spPr>
          <a:xfrm>
            <a:off x="8599056" y="1071655"/>
            <a:ext cx="2814864" cy="3961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700" b="0" i="0" kern="1200" err="1"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i.FAST</a:t>
            </a:r>
            <a:r>
              <a:rPr lang="en-GB" sz="700" b="0" i="0" kern="1200"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 has received funding from the European Union’s Horizon 2020 programme under GA No 101004730. </a:t>
            </a:r>
            <a:endParaRPr lang="en-GB" sz="50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A8E026-9FA2-C1FD-EDB7-488AC0BD61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498" y="5259302"/>
            <a:ext cx="1784446" cy="12491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E61EE4D-2798-CD50-8FD6-62E67F66EE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7" b="8378"/>
          <a:stretch/>
        </p:blipFill>
        <p:spPr>
          <a:xfrm>
            <a:off x="7160695" y="1572608"/>
            <a:ext cx="3724234" cy="48704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4296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9E539-ACFC-FEC8-C9D9-D280A255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process (LNL 2006)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A03431-B98E-4F6E-E21F-50E14195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95C402-E734-3CAF-CC07-0C248E07FE58}"/>
              </a:ext>
            </a:extLst>
          </p:cNvPr>
          <p:cNvSpPr txBox="1"/>
          <p:nvPr/>
        </p:nvSpPr>
        <p:spPr>
          <a:xfrm>
            <a:off x="3733800" y="1139855"/>
            <a:ext cx="82320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S. 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Deambrosis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et al., “A15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superconductors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: An alternative to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niobium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for RF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cavities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,”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Physica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C, 2006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F75287-990E-8BB8-E08D-2ABE553DA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0"/>
          <a:stretch/>
        </p:blipFill>
        <p:spPr>
          <a:xfrm>
            <a:off x="5809821" y="2270732"/>
            <a:ext cx="1267639" cy="34844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6BDC24-BC30-CF6A-F1EC-04AAE162835F}"/>
              </a:ext>
            </a:extLst>
          </p:cNvPr>
          <p:cNvSpPr txBox="1"/>
          <p:nvPr/>
        </p:nvSpPr>
        <p:spPr>
          <a:xfrm>
            <a:off x="4672166" y="4853212"/>
            <a:ext cx="123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Lower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Furnace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(Liquid Tin)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91F55D1-997E-78FD-40D1-4A85452E7F61}"/>
              </a:ext>
            </a:extLst>
          </p:cNvPr>
          <p:cNvSpPr txBox="1"/>
          <p:nvPr/>
        </p:nvSpPr>
        <p:spPr>
          <a:xfrm>
            <a:off x="4383471" y="3341250"/>
            <a:ext cx="155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Upper Furnace (Annealing Zone)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452BDD-60C4-BC5E-C23F-988844D58005}"/>
              </a:ext>
            </a:extLst>
          </p:cNvPr>
          <p:cNvSpPr txBox="1"/>
          <p:nvPr/>
        </p:nvSpPr>
        <p:spPr>
          <a:xfrm>
            <a:off x="4640546" y="2387686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Cooling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zone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5EE06A-B9E9-DCF4-E4A6-344184252142}"/>
              </a:ext>
            </a:extLst>
          </p:cNvPr>
          <p:cNvSpPr txBox="1"/>
          <p:nvPr/>
        </p:nvSpPr>
        <p:spPr>
          <a:xfrm>
            <a:off x="5869777" y="5740409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furnace</a:t>
            </a:r>
          </a:p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heating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66E4DE-F9BA-C0E9-A9F3-3B27E5004526}"/>
              </a:ext>
            </a:extLst>
          </p:cNvPr>
          <p:cNvSpPr txBox="1"/>
          <p:nvPr/>
        </p:nvSpPr>
        <p:spPr>
          <a:xfrm>
            <a:off x="5742939" y="1853139"/>
            <a:ext cx="12351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  <a:ea typeface="Cambria Math" panose="02040503050406030204" pitchFamily="18" charset="0"/>
              </a:rPr>
              <a:t>∼</a:t>
            </a:r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1 h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E872C10-0045-3B09-4BA8-D368528DE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96" y="2329093"/>
            <a:ext cx="4521200" cy="347345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AB18054-0148-54A2-F336-B67581AAC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52" y="2327579"/>
            <a:ext cx="4521200" cy="34734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DACD1F3-F290-DF24-A128-97C24CA73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80" y="2327427"/>
            <a:ext cx="4521200" cy="347345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CAF9089-4695-A51B-F55E-1B9085BE9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52" y="2327427"/>
            <a:ext cx="4521200" cy="347345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5172618-730D-5482-68CC-0B5284605811}"/>
              </a:ext>
            </a:extLst>
          </p:cNvPr>
          <p:cNvSpPr txBox="1"/>
          <p:nvPr/>
        </p:nvSpPr>
        <p:spPr>
          <a:xfrm rot="16650974">
            <a:off x="649055" y="3251579"/>
            <a:ext cx="1237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furnaces heating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E29014-49E7-B4DD-26C3-0994DEA55046}"/>
              </a:ext>
            </a:extLst>
          </p:cNvPr>
          <p:cNvSpPr txBox="1"/>
          <p:nvPr/>
        </p:nvSpPr>
        <p:spPr>
          <a:xfrm>
            <a:off x="1453049" y="2860146"/>
            <a:ext cx="883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/>
              <a:t>annealing</a:t>
            </a:r>
          </a:p>
          <a:p>
            <a:pPr algn="ctr"/>
            <a:r>
              <a:rPr lang="en-US" sz="1050" b="1"/>
              <a:t>in Sn vapor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794A2B4-A8EC-A9C6-E0F0-DAE8F78CA9FD}"/>
              </a:ext>
            </a:extLst>
          </p:cNvPr>
          <p:cNvSpPr txBox="1"/>
          <p:nvPr/>
        </p:nvSpPr>
        <p:spPr>
          <a:xfrm>
            <a:off x="762796" y="2660693"/>
            <a:ext cx="883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dipping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1E70CDE-AFBD-78D7-8D17-21C9D10A9741}"/>
              </a:ext>
            </a:extLst>
          </p:cNvPr>
          <p:cNvCxnSpPr/>
          <p:nvPr/>
        </p:nvCxnSpPr>
        <p:spPr>
          <a:xfrm>
            <a:off x="1582359" y="2771089"/>
            <a:ext cx="0" cy="2528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EDB973DB-A313-8B8D-59E1-E33CA9C5C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24" y="2327275"/>
            <a:ext cx="4521200" cy="347345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66BE17B-31EE-FD17-9F99-6D95FCC5FF30}"/>
              </a:ext>
            </a:extLst>
          </p:cNvPr>
          <p:cNvSpPr txBox="1"/>
          <p:nvPr/>
        </p:nvSpPr>
        <p:spPr>
          <a:xfrm>
            <a:off x="2478924" y="2860146"/>
            <a:ext cx="883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annealing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A522B91-01E2-E7D8-4E8E-2F987C36D2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313" y="2324894"/>
            <a:ext cx="4521200" cy="347345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E7E3A32-A3D3-F105-8A9E-D07B6592EF90}"/>
              </a:ext>
            </a:extLst>
          </p:cNvPr>
          <p:cNvSpPr txBox="1"/>
          <p:nvPr/>
        </p:nvSpPr>
        <p:spPr>
          <a:xfrm rot="4956966">
            <a:off x="3445580" y="3131579"/>
            <a:ext cx="883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cooling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A9A46B-F2E4-772B-EDC1-20CD82563116}"/>
              </a:ext>
            </a:extLst>
          </p:cNvPr>
          <p:cNvSpPr txBox="1"/>
          <p:nvPr/>
        </p:nvSpPr>
        <p:spPr>
          <a:xfrm>
            <a:off x="6932503" y="503281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1000 °C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1512D2C-F973-709D-9AB2-404E429A37C0}"/>
              </a:ext>
            </a:extLst>
          </p:cNvPr>
          <p:cNvSpPr txBox="1"/>
          <p:nvPr/>
        </p:nvSpPr>
        <p:spPr>
          <a:xfrm>
            <a:off x="6964742" y="3401033"/>
            <a:ext cx="155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1000 °C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AA0D09B-FFE3-2C5D-50E3-24FDAB943C6D}"/>
              </a:ext>
            </a:extLst>
          </p:cNvPr>
          <p:cNvSpPr txBox="1"/>
          <p:nvPr/>
        </p:nvSpPr>
        <p:spPr>
          <a:xfrm>
            <a:off x="6992654" y="2394329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30 °C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CF307379-CC59-14AE-BF58-CC9C7E4BA032}"/>
              </a:ext>
            </a:extLst>
          </p:cNvPr>
          <p:cNvSpPr txBox="1">
            <a:spLocks/>
          </p:cNvSpPr>
          <p:nvPr/>
        </p:nvSpPr>
        <p:spPr>
          <a:xfrm>
            <a:off x="8144413" y="4253079"/>
            <a:ext cx="3703876" cy="464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Sample temperature 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A309B7D5-DEA9-649C-8A05-8FC583845249}"/>
              </a:ext>
            </a:extLst>
          </p:cNvPr>
          <p:cNvSpPr txBox="1">
            <a:spLocks/>
          </p:cNvSpPr>
          <p:nvPr/>
        </p:nvSpPr>
        <p:spPr>
          <a:xfrm>
            <a:off x="9031756" y="4865244"/>
            <a:ext cx="3703876" cy="464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400" b="1">
                <a:solidFill>
                  <a:srgbClr val="4399B6"/>
                </a:solidFill>
                <a:latin typeface="GreekC" panose="00000400000000000000" pitchFamily="2" charset="0"/>
                <a:ea typeface="Yu Gothic UI" panose="020B0500000000000000" pitchFamily="34" charset="-128"/>
                <a:cs typeface="GreekC" panose="00000400000000000000" pitchFamily="2" charset="0"/>
              </a:rPr>
              <a:t>Δ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  <a:cs typeface="GreekC" panose="00000400000000000000" pitchFamily="2" charset="0"/>
              </a:rPr>
              <a:t>T 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Cambria Math" panose="02040503050406030204" pitchFamily="18" charset="0"/>
                <a:cs typeface="GreekC" panose="00000400000000000000" pitchFamily="2" charset="0"/>
              </a:rPr>
              <a:t>∼ - 100-150 °C</a:t>
            </a:r>
            <a:endParaRPr lang="it-IT" sz="2400" b="1">
              <a:solidFill>
                <a:srgbClr val="4399B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7FD89D68-FF57-0415-730B-F19A6D7669F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967151">
            <a:off x="8206665" y="4668856"/>
            <a:ext cx="820286" cy="557820"/>
          </a:xfrm>
          <a:prstGeom prst="rect">
            <a:avLst/>
          </a:prstGeom>
        </p:spPr>
      </p:pic>
      <p:sp>
        <p:nvSpPr>
          <p:cNvPr id="123" name="Rettangolo 122">
            <a:extLst>
              <a:ext uri="{FF2B5EF4-FFF2-40B4-BE49-F238E27FC236}">
                <a16:creationId xmlns:a16="http://schemas.microsoft.com/office/drawing/2014/main" id="{D6553C11-764C-9C95-72A9-5E6F507F7E16}"/>
              </a:ext>
            </a:extLst>
          </p:cNvPr>
          <p:cNvSpPr/>
          <p:nvPr/>
        </p:nvSpPr>
        <p:spPr>
          <a:xfrm>
            <a:off x="871388" y="5909054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Temperature </a:t>
            </a:r>
            <a:r>
              <a:rPr lang="it-IT" sz="1400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furnaces</a:t>
            </a:r>
            <a:r>
              <a:rPr lang="it-IT" sz="1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</a:t>
            </a:r>
            <a:r>
              <a:rPr lang="it-IT" sz="1400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profile</a:t>
            </a:r>
            <a:endParaRPr lang="it-IT" sz="1400">
              <a:solidFill>
                <a:srgbClr val="012556"/>
              </a:solidFill>
              <a:latin typeface="Montserrat" panose="00000500000000000000" pitchFamily="50" charset="0"/>
              <a:ea typeface="Yu Gothic UI Semibold" panose="020B0700000000000000" pitchFamily="34" charset="-128"/>
            </a:endParaRPr>
          </a:p>
        </p:txBody>
      </p:sp>
      <p:sp>
        <p:nvSpPr>
          <p:cNvPr id="124" name="Rettangolo 123">
            <a:extLst>
              <a:ext uri="{FF2B5EF4-FFF2-40B4-BE49-F238E27FC236}">
                <a16:creationId xmlns:a16="http://schemas.microsoft.com/office/drawing/2014/main" id="{E34BC846-3CA0-72FB-3DB4-1D2E65E02F1B}"/>
              </a:ext>
            </a:extLst>
          </p:cNvPr>
          <p:cNvSpPr/>
          <p:nvPr/>
        </p:nvSpPr>
        <p:spPr>
          <a:xfrm>
            <a:off x="1451060" y="2751817"/>
            <a:ext cx="2674248" cy="186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ttangolo 124">
            <a:extLst>
              <a:ext uri="{FF2B5EF4-FFF2-40B4-BE49-F238E27FC236}">
                <a16:creationId xmlns:a16="http://schemas.microsoft.com/office/drawing/2014/main" id="{F3BBFF32-296A-37B2-8033-A92632178A38}"/>
              </a:ext>
            </a:extLst>
          </p:cNvPr>
          <p:cNvSpPr/>
          <p:nvPr/>
        </p:nvSpPr>
        <p:spPr>
          <a:xfrm>
            <a:off x="1141991" y="2744274"/>
            <a:ext cx="662917" cy="110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ttangolo 125">
            <a:extLst>
              <a:ext uri="{FF2B5EF4-FFF2-40B4-BE49-F238E27FC236}">
                <a16:creationId xmlns:a16="http://schemas.microsoft.com/office/drawing/2014/main" id="{AB843EDD-A44B-5E16-341A-23A73FED2E8E}"/>
              </a:ext>
            </a:extLst>
          </p:cNvPr>
          <p:cNvSpPr/>
          <p:nvPr/>
        </p:nvSpPr>
        <p:spPr>
          <a:xfrm>
            <a:off x="3697571" y="3232270"/>
            <a:ext cx="365301" cy="186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1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9E539-ACFC-FEC8-C9D9-D280A255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process (LNL 2006)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A03431-B98E-4F6E-E21F-50E14195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95C402-E734-3CAF-CC07-0C248E07FE58}"/>
              </a:ext>
            </a:extLst>
          </p:cNvPr>
          <p:cNvSpPr txBox="1"/>
          <p:nvPr/>
        </p:nvSpPr>
        <p:spPr>
          <a:xfrm>
            <a:off x="3733800" y="1139855"/>
            <a:ext cx="82320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S. 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Deambrosis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et al., “A15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superconductors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: An alternative to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niobium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for RF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cavities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,”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Physica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C, 2006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F75287-990E-8BB8-E08D-2ABE553DA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0"/>
          <a:stretch/>
        </p:blipFill>
        <p:spPr>
          <a:xfrm>
            <a:off x="5809821" y="2270732"/>
            <a:ext cx="1267639" cy="34844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6BDC24-BC30-CF6A-F1EC-04AAE162835F}"/>
              </a:ext>
            </a:extLst>
          </p:cNvPr>
          <p:cNvSpPr txBox="1"/>
          <p:nvPr/>
        </p:nvSpPr>
        <p:spPr>
          <a:xfrm>
            <a:off x="4672166" y="4853212"/>
            <a:ext cx="123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Lower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Furnace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(Liquid Tin)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91F55D1-997E-78FD-40D1-4A85452E7F61}"/>
              </a:ext>
            </a:extLst>
          </p:cNvPr>
          <p:cNvSpPr txBox="1"/>
          <p:nvPr/>
        </p:nvSpPr>
        <p:spPr>
          <a:xfrm>
            <a:off x="4383471" y="3341250"/>
            <a:ext cx="155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Upper Furnace (Annealing Zone)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452BDD-60C4-BC5E-C23F-988844D58005}"/>
              </a:ext>
            </a:extLst>
          </p:cNvPr>
          <p:cNvSpPr txBox="1"/>
          <p:nvPr/>
        </p:nvSpPr>
        <p:spPr>
          <a:xfrm>
            <a:off x="4640546" y="2387686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Cooling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zone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5EE06A-B9E9-DCF4-E4A6-344184252142}"/>
              </a:ext>
            </a:extLst>
          </p:cNvPr>
          <p:cNvSpPr txBox="1"/>
          <p:nvPr/>
        </p:nvSpPr>
        <p:spPr>
          <a:xfrm>
            <a:off x="5869777" y="5740409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furnace</a:t>
            </a:r>
          </a:p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heating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66E4DE-F9BA-C0E9-A9F3-3B27E5004526}"/>
              </a:ext>
            </a:extLst>
          </p:cNvPr>
          <p:cNvSpPr txBox="1"/>
          <p:nvPr/>
        </p:nvSpPr>
        <p:spPr>
          <a:xfrm>
            <a:off x="5742939" y="1853139"/>
            <a:ext cx="12351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  <a:ea typeface="Cambria Math" panose="02040503050406030204" pitchFamily="18" charset="0"/>
              </a:rPr>
              <a:t>∼</a:t>
            </a:r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1 h</a:t>
            </a:r>
          </a:p>
        </p:txBody>
      </p:sp>
      <p:pic>
        <p:nvPicPr>
          <p:cNvPr id="12" name="Segnaposto contenuto 5">
            <a:extLst>
              <a:ext uri="{FF2B5EF4-FFF2-40B4-BE49-F238E27FC236}">
                <a16:creationId xmlns:a16="http://schemas.microsoft.com/office/drawing/2014/main" id="{45818F3C-3F37-B8ED-DAC9-517D23B3B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 r="49076" b="9996"/>
          <a:stretch/>
        </p:blipFill>
        <p:spPr>
          <a:xfrm>
            <a:off x="7038200" y="2242823"/>
            <a:ext cx="1235110" cy="351234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436674-C7F2-F8C2-8BA3-2FE0EE2CAD7A}"/>
              </a:ext>
            </a:extLst>
          </p:cNvPr>
          <p:cNvSpPr txBox="1"/>
          <p:nvPr/>
        </p:nvSpPr>
        <p:spPr>
          <a:xfrm>
            <a:off x="7073018" y="5762322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dipping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982FD9-B3F3-9BD4-FD2D-FB3AC8BE2028}"/>
              </a:ext>
            </a:extLst>
          </p:cNvPr>
          <p:cNvSpPr txBox="1"/>
          <p:nvPr/>
        </p:nvSpPr>
        <p:spPr>
          <a:xfrm>
            <a:off x="7005017" y="1852957"/>
            <a:ext cx="1235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0.5 h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E872C10-0045-3B09-4BA8-D368528DE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96" y="2329093"/>
            <a:ext cx="4521200" cy="347345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FCB35E5A-4186-70C9-8B93-44B75F9B1375}"/>
              </a:ext>
            </a:extLst>
          </p:cNvPr>
          <p:cNvSpPr/>
          <p:nvPr/>
        </p:nvSpPr>
        <p:spPr>
          <a:xfrm>
            <a:off x="871388" y="5909054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Temperature </a:t>
            </a:r>
            <a:r>
              <a:rPr lang="it-IT" sz="1400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furnaces</a:t>
            </a:r>
            <a:r>
              <a:rPr lang="it-IT" sz="1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</a:t>
            </a:r>
            <a:r>
              <a:rPr lang="it-IT" sz="1400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profile</a:t>
            </a:r>
            <a:endParaRPr lang="it-IT" sz="1400">
              <a:solidFill>
                <a:srgbClr val="012556"/>
              </a:solidFill>
              <a:latin typeface="Montserrat" panose="00000500000000000000" pitchFamily="50" charset="0"/>
              <a:ea typeface="Yu Gothic UI Semibold" panose="020B0700000000000000" pitchFamily="34" charset="-128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AB18054-0148-54A2-F336-B67581AAC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52" y="2327579"/>
            <a:ext cx="4521200" cy="34734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DACD1F3-F290-DF24-A128-97C24CA73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80" y="2327427"/>
            <a:ext cx="4521200" cy="347345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CAF9089-4695-A51B-F55E-1B9085BE9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52" y="2327427"/>
            <a:ext cx="4521200" cy="347345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5172618-730D-5482-68CC-0B5284605811}"/>
              </a:ext>
            </a:extLst>
          </p:cNvPr>
          <p:cNvSpPr txBox="1"/>
          <p:nvPr/>
        </p:nvSpPr>
        <p:spPr>
          <a:xfrm rot="16650974">
            <a:off x="649055" y="3251579"/>
            <a:ext cx="1237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furnaces heating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E29014-49E7-B4DD-26C3-0994DEA55046}"/>
              </a:ext>
            </a:extLst>
          </p:cNvPr>
          <p:cNvSpPr txBox="1"/>
          <p:nvPr/>
        </p:nvSpPr>
        <p:spPr>
          <a:xfrm>
            <a:off x="1453049" y="2860146"/>
            <a:ext cx="883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/>
              <a:t>annealing</a:t>
            </a:r>
          </a:p>
          <a:p>
            <a:pPr algn="ctr"/>
            <a:r>
              <a:rPr lang="en-US" sz="1050" b="1"/>
              <a:t>in Sn vapor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794A2B4-A8EC-A9C6-E0F0-DAE8F78CA9FD}"/>
              </a:ext>
            </a:extLst>
          </p:cNvPr>
          <p:cNvSpPr txBox="1"/>
          <p:nvPr/>
        </p:nvSpPr>
        <p:spPr>
          <a:xfrm>
            <a:off x="762796" y="2660693"/>
            <a:ext cx="883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dipping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1E70CDE-AFBD-78D7-8D17-21C9D10A9741}"/>
              </a:ext>
            </a:extLst>
          </p:cNvPr>
          <p:cNvCxnSpPr/>
          <p:nvPr/>
        </p:nvCxnSpPr>
        <p:spPr>
          <a:xfrm>
            <a:off x="1582359" y="2771089"/>
            <a:ext cx="0" cy="2528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EDB973DB-A313-8B8D-59E1-E33CA9C5C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324" y="2327275"/>
            <a:ext cx="4521200" cy="347345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66BE17B-31EE-FD17-9F99-6D95FCC5FF30}"/>
              </a:ext>
            </a:extLst>
          </p:cNvPr>
          <p:cNvSpPr txBox="1"/>
          <p:nvPr/>
        </p:nvSpPr>
        <p:spPr>
          <a:xfrm>
            <a:off x="2478924" y="2860146"/>
            <a:ext cx="883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annealing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A522B91-01E2-E7D8-4E8E-2F987C36D2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313" y="2324894"/>
            <a:ext cx="4521200" cy="347345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E7E3A32-A3D3-F105-8A9E-D07B6592EF90}"/>
              </a:ext>
            </a:extLst>
          </p:cNvPr>
          <p:cNvSpPr txBox="1"/>
          <p:nvPr/>
        </p:nvSpPr>
        <p:spPr>
          <a:xfrm rot="4956966">
            <a:off x="3445580" y="3131579"/>
            <a:ext cx="883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cooling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05D874-56FD-334B-AE5F-31D46E1B3C71}"/>
              </a:ext>
            </a:extLst>
          </p:cNvPr>
          <p:cNvSpPr txBox="1"/>
          <p:nvPr/>
        </p:nvSpPr>
        <p:spPr>
          <a:xfrm>
            <a:off x="8113603" y="503281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1000 °C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8B062D2-A5F0-498E-E89C-3335B22D69F4}"/>
              </a:ext>
            </a:extLst>
          </p:cNvPr>
          <p:cNvSpPr txBox="1"/>
          <p:nvPr/>
        </p:nvSpPr>
        <p:spPr>
          <a:xfrm>
            <a:off x="8145842" y="3401033"/>
            <a:ext cx="155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1000 °C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F25C525-7D7A-6ED2-13ED-EEF2E4376B8C}"/>
              </a:ext>
            </a:extLst>
          </p:cNvPr>
          <p:cNvSpPr txBox="1"/>
          <p:nvPr/>
        </p:nvSpPr>
        <p:spPr>
          <a:xfrm>
            <a:off x="8173754" y="2394329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30 °C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C438909-924F-7420-BE35-21F29AD4F54F}"/>
              </a:ext>
            </a:extLst>
          </p:cNvPr>
          <p:cNvSpPr/>
          <p:nvPr/>
        </p:nvSpPr>
        <p:spPr>
          <a:xfrm>
            <a:off x="1580370" y="2751817"/>
            <a:ext cx="2544938" cy="1804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8AA25ABD-51CF-6E47-407B-7791A08D310A}"/>
              </a:ext>
            </a:extLst>
          </p:cNvPr>
          <p:cNvSpPr/>
          <p:nvPr/>
        </p:nvSpPr>
        <p:spPr>
          <a:xfrm>
            <a:off x="3697571" y="3232270"/>
            <a:ext cx="365301" cy="186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5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9E539-ACFC-FEC8-C9D9-D280A255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process (LNL 2006)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A03431-B98E-4F6E-E21F-50E14195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95C402-E734-3CAF-CC07-0C248E07FE58}"/>
              </a:ext>
            </a:extLst>
          </p:cNvPr>
          <p:cNvSpPr txBox="1"/>
          <p:nvPr/>
        </p:nvSpPr>
        <p:spPr>
          <a:xfrm>
            <a:off x="3733800" y="1139855"/>
            <a:ext cx="82320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S. 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Deambrosis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et al., “A15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superconductors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: An alternative to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niobium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for RF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cavities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,”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Physica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C, 2006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F75287-990E-8BB8-E08D-2ABE553DA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0"/>
          <a:stretch/>
        </p:blipFill>
        <p:spPr>
          <a:xfrm>
            <a:off x="5809821" y="2270732"/>
            <a:ext cx="1267639" cy="34844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6BDC24-BC30-CF6A-F1EC-04AAE162835F}"/>
              </a:ext>
            </a:extLst>
          </p:cNvPr>
          <p:cNvSpPr txBox="1"/>
          <p:nvPr/>
        </p:nvSpPr>
        <p:spPr>
          <a:xfrm>
            <a:off x="4672166" y="4853212"/>
            <a:ext cx="123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Lower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Furnace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(Liquid Tin)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91F55D1-997E-78FD-40D1-4A85452E7F61}"/>
              </a:ext>
            </a:extLst>
          </p:cNvPr>
          <p:cNvSpPr txBox="1"/>
          <p:nvPr/>
        </p:nvSpPr>
        <p:spPr>
          <a:xfrm>
            <a:off x="4383471" y="3341250"/>
            <a:ext cx="155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Upper Furnace (Annealing Zone)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452BDD-60C4-BC5E-C23F-988844D58005}"/>
              </a:ext>
            </a:extLst>
          </p:cNvPr>
          <p:cNvSpPr txBox="1"/>
          <p:nvPr/>
        </p:nvSpPr>
        <p:spPr>
          <a:xfrm>
            <a:off x="4640546" y="2387686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Cooling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zone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5EE06A-B9E9-DCF4-E4A6-344184252142}"/>
              </a:ext>
            </a:extLst>
          </p:cNvPr>
          <p:cNvSpPr txBox="1"/>
          <p:nvPr/>
        </p:nvSpPr>
        <p:spPr>
          <a:xfrm>
            <a:off x="5869777" y="5740409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furnace</a:t>
            </a:r>
          </a:p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heating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66E4DE-F9BA-C0E9-A9F3-3B27E5004526}"/>
              </a:ext>
            </a:extLst>
          </p:cNvPr>
          <p:cNvSpPr txBox="1"/>
          <p:nvPr/>
        </p:nvSpPr>
        <p:spPr>
          <a:xfrm>
            <a:off x="5742939" y="1853139"/>
            <a:ext cx="12351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  <a:ea typeface="Cambria Math" panose="02040503050406030204" pitchFamily="18" charset="0"/>
              </a:rPr>
              <a:t>∼</a:t>
            </a:r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1 h</a:t>
            </a:r>
          </a:p>
        </p:txBody>
      </p:sp>
      <p:pic>
        <p:nvPicPr>
          <p:cNvPr id="12" name="Segnaposto contenuto 5">
            <a:extLst>
              <a:ext uri="{FF2B5EF4-FFF2-40B4-BE49-F238E27FC236}">
                <a16:creationId xmlns:a16="http://schemas.microsoft.com/office/drawing/2014/main" id="{45818F3C-3F37-B8ED-DAC9-517D23B3B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 r="49076" b="9996"/>
          <a:stretch/>
        </p:blipFill>
        <p:spPr>
          <a:xfrm>
            <a:off x="7038200" y="2242823"/>
            <a:ext cx="1235110" cy="351234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436674-C7F2-F8C2-8BA3-2FE0EE2CAD7A}"/>
              </a:ext>
            </a:extLst>
          </p:cNvPr>
          <p:cNvSpPr txBox="1"/>
          <p:nvPr/>
        </p:nvSpPr>
        <p:spPr>
          <a:xfrm>
            <a:off x="7073018" y="5762322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dipping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982FD9-B3F3-9BD4-FD2D-FB3AC8BE2028}"/>
              </a:ext>
            </a:extLst>
          </p:cNvPr>
          <p:cNvSpPr txBox="1"/>
          <p:nvPr/>
        </p:nvSpPr>
        <p:spPr>
          <a:xfrm>
            <a:off x="7005017" y="1852957"/>
            <a:ext cx="1235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0.5 h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E872C10-0045-3B09-4BA8-D368528DE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96" y="2329093"/>
            <a:ext cx="4521200" cy="347345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FCB35E5A-4186-70C9-8B93-44B75F9B1375}"/>
              </a:ext>
            </a:extLst>
          </p:cNvPr>
          <p:cNvSpPr/>
          <p:nvPr/>
        </p:nvSpPr>
        <p:spPr>
          <a:xfrm>
            <a:off x="871388" y="5909054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Temperature </a:t>
            </a:r>
            <a:r>
              <a:rPr lang="it-IT" sz="1400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furnaces</a:t>
            </a:r>
            <a:r>
              <a:rPr lang="it-IT" sz="1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</a:t>
            </a:r>
            <a:r>
              <a:rPr lang="it-IT" sz="1400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profile</a:t>
            </a:r>
            <a:endParaRPr lang="it-IT" sz="1400">
              <a:solidFill>
                <a:srgbClr val="012556"/>
              </a:solidFill>
              <a:latin typeface="Montserrat" panose="00000500000000000000" pitchFamily="50" charset="0"/>
              <a:ea typeface="Yu Gothic UI Semibold" panose="020B0700000000000000" pitchFamily="34" charset="-128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AB18054-0148-54A2-F336-B67581AAC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52" y="2327579"/>
            <a:ext cx="4521200" cy="34734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DACD1F3-F290-DF24-A128-97C24CA73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80" y="2327427"/>
            <a:ext cx="4521200" cy="347345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CAF9089-4695-A51B-F55E-1B9085BE9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52" y="2327427"/>
            <a:ext cx="4521200" cy="347345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5172618-730D-5482-68CC-0B5284605811}"/>
              </a:ext>
            </a:extLst>
          </p:cNvPr>
          <p:cNvSpPr txBox="1"/>
          <p:nvPr/>
        </p:nvSpPr>
        <p:spPr>
          <a:xfrm rot="16650974">
            <a:off x="649055" y="3251579"/>
            <a:ext cx="1237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furnaces heating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E29014-49E7-B4DD-26C3-0994DEA55046}"/>
              </a:ext>
            </a:extLst>
          </p:cNvPr>
          <p:cNvSpPr txBox="1"/>
          <p:nvPr/>
        </p:nvSpPr>
        <p:spPr>
          <a:xfrm>
            <a:off x="1453049" y="2860146"/>
            <a:ext cx="883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/>
              <a:t>annealing</a:t>
            </a:r>
          </a:p>
          <a:p>
            <a:pPr algn="ctr"/>
            <a:r>
              <a:rPr lang="en-US" sz="1050" b="1"/>
              <a:t>in Sn vapor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794A2B4-A8EC-A9C6-E0F0-DAE8F78CA9FD}"/>
              </a:ext>
            </a:extLst>
          </p:cNvPr>
          <p:cNvSpPr txBox="1"/>
          <p:nvPr/>
        </p:nvSpPr>
        <p:spPr>
          <a:xfrm>
            <a:off x="762796" y="2660693"/>
            <a:ext cx="883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dipping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1E70CDE-AFBD-78D7-8D17-21C9D10A9741}"/>
              </a:ext>
            </a:extLst>
          </p:cNvPr>
          <p:cNvCxnSpPr/>
          <p:nvPr/>
        </p:nvCxnSpPr>
        <p:spPr>
          <a:xfrm>
            <a:off x="1582359" y="2771089"/>
            <a:ext cx="0" cy="2528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3591535D-66D6-64CE-56A5-22881EB1A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3" r="32025" b="8826"/>
          <a:stretch/>
        </p:blipFill>
        <p:spPr>
          <a:xfrm>
            <a:off x="8260839" y="2242822"/>
            <a:ext cx="1267639" cy="351234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0D1E69B-2E35-AAA6-EDAD-7B9A43E5D1E1}"/>
              </a:ext>
            </a:extLst>
          </p:cNvPr>
          <p:cNvSpPr txBox="1"/>
          <p:nvPr/>
        </p:nvSpPr>
        <p:spPr>
          <a:xfrm>
            <a:off x="8260839" y="1862556"/>
            <a:ext cx="1235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2 h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3434C13-EE7A-2203-4230-DDFF094B6655}"/>
              </a:ext>
            </a:extLst>
          </p:cNvPr>
          <p:cNvSpPr txBox="1"/>
          <p:nvPr/>
        </p:nvSpPr>
        <p:spPr>
          <a:xfrm>
            <a:off x="8308128" y="5740409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annealing</a:t>
            </a:r>
          </a:p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in Sn vapor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EDB973DB-A313-8B8D-59E1-E33CA9C5CC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324" y="2327275"/>
            <a:ext cx="4521200" cy="347345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66BE17B-31EE-FD17-9F99-6D95FCC5FF30}"/>
              </a:ext>
            </a:extLst>
          </p:cNvPr>
          <p:cNvSpPr txBox="1"/>
          <p:nvPr/>
        </p:nvSpPr>
        <p:spPr>
          <a:xfrm>
            <a:off x="2478924" y="2860146"/>
            <a:ext cx="883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annealing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A522B91-01E2-E7D8-4E8E-2F987C36D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13" y="2324894"/>
            <a:ext cx="4521200" cy="347345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E7E3A32-A3D3-F105-8A9E-D07B6592EF90}"/>
              </a:ext>
            </a:extLst>
          </p:cNvPr>
          <p:cNvSpPr txBox="1"/>
          <p:nvPr/>
        </p:nvSpPr>
        <p:spPr>
          <a:xfrm rot="4956966">
            <a:off x="3445580" y="3131579"/>
            <a:ext cx="883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cooling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920EEB-32FE-BC50-037D-FCA44530A939}"/>
              </a:ext>
            </a:extLst>
          </p:cNvPr>
          <p:cNvSpPr txBox="1"/>
          <p:nvPr/>
        </p:nvSpPr>
        <p:spPr>
          <a:xfrm>
            <a:off x="9409003" y="503281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1000 °C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906A980-D41A-48C1-D848-5F3F3E920984}"/>
              </a:ext>
            </a:extLst>
          </p:cNvPr>
          <p:cNvSpPr txBox="1"/>
          <p:nvPr/>
        </p:nvSpPr>
        <p:spPr>
          <a:xfrm>
            <a:off x="9441242" y="3401033"/>
            <a:ext cx="155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1000 °C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92FB638-56B8-4677-FDED-1E4FCF0DAFB6}"/>
              </a:ext>
            </a:extLst>
          </p:cNvPr>
          <p:cNvSpPr txBox="1"/>
          <p:nvPr/>
        </p:nvSpPr>
        <p:spPr>
          <a:xfrm>
            <a:off x="9469154" y="2394329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30 °C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EA1F66F-00C0-FE9B-7C70-7ED068296D46}"/>
              </a:ext>
            </a:extLst>
          </p:cNvPr>
          <p:cNvSpPr/>
          <p:nvPr/>
        </p:nvSpPr>
        <p:spPr>
          <a:xfrm>
            <a:off x="2196835" y="2751817"/>
            <a:ext cx="1938633" cy="1804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E0E3850-B473-B21D-D533-61213A0B6264}"/>
              </a:ext>
            </a:extLst>
          </p:cNvPr>
          <p:cNvSpPr/>
          <p:nvPr/>
        </p:nvSpPr>
        <p:spPr>
          <a:xfrm>
            <a:off x="3697571" y="3232270"/>
            <a:ext cx="365301" cy="186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17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9E539-ACFC-FEC8-C9D9-D280A255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process (LNL 2006)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A03431-B98E-4F6E-E21F-50E14195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95C402-E734-3CAF-CC07-0C248E07FE58}"/>
              </a:ext>
            </a:extLst>
          </p:cNvPr>
          <p:cNvSpPr txBox="1"/>
          <p:nvPr/>
        </p:nvSpPr>
        <p:spPr>
          <a:xfrm>
            <a:off x="3733800" y="1139855"/>
            <a:ext cx="82320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S. 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Deambrosis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et al., “A15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superconductors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: An alternative to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niobium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for RF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cavities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,”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Physica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C, 2006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F75287-990E-8BB8-E08D-2ABE553DA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0"/>
          <a:stretch/>
        </p:blipFill>
        <p:spPr>
          <a:xfrm>
            <a:off x="5809821" y="2270732"/>
            <a:ext cx="1267639" cy="34844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6BDC24-BC30-CF6A-F1EC-04AAE162835F}"/>
              </a:ext>
            </a:extLst>
          </p:cNvPr>
          <p:cNvSpPr txBox="1"/>
          <p:nvPr/>
        </p:nvSpPr>
        <p:spPr>
          <a:xfrm>
            <a:off x="4672166" y="4853212"/>
            <a:ext cx="123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Lower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Furnace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(Liquid Tin)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91F55D1-997E-78FD-40D1-4A85452E7F61}"/>
              </a:ext>
            </a:extLst>
          </p:cNvPr>
          <p:cNvSpPr txBox="1"/>
          <p:nvPr/>
        </p:nvSpPr>
        <p:spPr>
          <a:xfrm>
            <a:off x="4383471" y="3341250"/>
            <a:ext cx="155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Upper Furnace (Annealing Zone)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452BDD-60C4-BC5E-C23F-988844D58005}"/>
              </a:ext>
            </a:extLst>
          </p:cNvPr>
          <p:cNvSpPr txBox="1"/>
          <p:nvPr/>
        </p:nvSpPr>
        <p:spPr>
          <a:xfrm>
            <a:off x="4640546" y="2387686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Cooling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zone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5EE06A-B9E9-DCF4-E4A6-344184252142}"/>
              </a:ext>
            </a:extLst>
          </p:cNvPr>
          <p:cNvSpPr txBox="1"/>
          <p:nvPr/>
        </p:nvSpPr>
        <p:spPr>
          <a:xfrm>
            <a:off x="5869777" y="5740409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furnace</a:t>
            </a:r>
          </a:p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heating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66E4DE-F9BA-C0E9-A9F3-3B27E5004526}"/>
              </a:ext>
            </a:extLst>
          </p:cNvPr>
          <p:cNvSpPr txBox="1"/>
          <p:nvPr/>
        </p:nvSpPr>
        <p:spPr>
          <a:xfrm>
            <a:off x="5742939" y="1853139"/>
            <a:ext cx="12351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  <a:ea typeface="Cambria Math" panose="02040503050406030204" pitchFamily="18" charset="0"/>
              </a:rPr>
              <a:t>∼</a:t>
            </a:r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1 h</a:t>
            </a:r>
          </a:p>
        </p:txBody>
      </p:sp>
      <p:pic>
        <p:nvPicPr>
          <p:cNvPr id="12" name="Segnaposto contenuto 5">
            <a:extLst>
              <a:ext uri="{FF2B5EF4-FFF2-40B4-BE49-F238E27FC236}">
                <a16:creationId xmlns:a16="http://schemas.microsoft.com/office/drawing/2014/main" id="{45818F3C-3F37-B8ED-DAC9-517D23B3B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 r="49076" b="9996"/>
          <a:stretch/>
        </p:blipFill>
        <p:spPr>
          <a:xfrm>
            <a:off x="7038200" y="2242823"/>
            <a:ext cx="1235110" cy="351234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436674-C7F2-F8C2-8BA3-2FE0EE2CAD7A}"/>
              </a:ext>
            </a:extLst>
          </p:cNvPr>
          <p:cNvSpPr txBox="1"/>
          <p:nvPr/>
        </p:nvSpPr>
        <p:spPr>
          <a:xfrm>
            <a:off x="7073018" y="5762322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dipping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982FD9-B3F3-9BD4-FD2D-FB3AC8BE2028}"/>
              </a:ext>
            </a:extLst>
          </p:cNvPr>
          <p:cNvSpPr txBox="1"/>
          <p:nvPr/>
        </p:nvSpPr>
        <p:spPr>
          <a:xfrm>
            <a:off x="7005017" y="1852957"/>
            <a:ext cx="1235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0.5 h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E872C10-0045-3B09-4BA8-D368528DE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96" y="2329093"/>
            <a:ext cx="4521200" cy="347345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FCB35E5A-4186-70C9-8B93-44B75F9B1375}"/>
              </a:ext>
            </a:extLst>
          </p:cNvPr>
          <p:cNvSpPr/>
          <p:nvPr/>
        </p:nvSpPr>
        <p:spPr>
          <a:xfrm>
            <a:off x="871388" y="5909054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Temperature </a:t>
            </a:r>
            <a:r>
              <a:rPr lang="it-IT" sz="1400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furnaces</a:t>
            </a:r>
            <a:r>
              <a:rPr lang="it-IT" sz="1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</a:t>
            </a:r>
            <a:r>
              <a:rPr lang="it-IT" sz="1400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profile</a:t>
            </a:r>
            <a:endParaRPr lang="it-IT" sz="1400">
              <a:solidFill>
                <a:srgbClr val="012556"/>
              </a:solidFill>
              <a:latin typeface="Montserrat" panose="00000500000000000000" pitchFamily="50" charset="0"/>
              <a:ea typeface="Yu Gothic UI Semibold" panose="020B0700000000000000" pitchFamily="34" charset="-128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AB18054-0148-54A2-F336-B67581AAC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52" y="2327579"/>
            <a:ext cx="4521200" cy="34734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DACD1F3-F290-DF24-A128-97C24CA73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80" y="2327427"/>
            <a:ext cx="4521200" cy="347345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CAF9089-4695-A51B-F55E-1B9085BE9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52" y="2327427"/>
            <a:ext cx="4521200" cy="347345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5172618-730D-5482-68CC-0B5284605811}"/>
              </a:ext>
            </a:extLst>
          </p:cNvPr>
          <p:cNvSpPr txBox="1"/>
          <p:nvPr/>
        </p:nvSpPr>
        <p:spPr>
          <a:xfrm rot="16650974">
            <a:off x="649055" y="3251579"/>
            <a:ext cx="1237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furnaces heating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E29014-49E7-B4DD-26C3-0994DEA55046}"/>
              </a:ext>
            </a:extLst>
          </p:cNvPr>
          <p:cNvSpPr txBox="1"/>
          <p:nvPr/>
        </p:nvSpPr>
        <p:spPr>
          <a:xfrm>
            <a:off x="1453049" y="2860146"/>
            <a:ext cx="883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/>
              <a:t>annealing</a:t>
            </a:r>
          </a:p>
          <a:p>
            <a:pPr algn="ctr"/>
            <a:r>
              <a:rPr lang="en-US" sz="1050" b="1"/>
              <a:t>in Sn vapor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794A2B4-A8EC-A9C6-E0F0-DAE8F78CA9FD}"/>
              </a:ext>
            </a:extLst>
          </p:cNvPr>
          <p:cNvSpPr txBox="1"/>
          <p:nvPr/>
        </p:nvSpPr>
        <p:spPr>
          <a:xfrm>
            <a:off x="762796" y="2660693"/>
            <a:ext cx="883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dipping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1E70CDE-AFBD-78D7-8D17-21C9D10A9741}"/>
              </a:ext>
            </a:extLst>
          </p:cNvPr>
          <p:cNvCxnSpPr/>
          <p:nvPr/>
        </p:nvCxnSpPr>
        <p:spPr>
          <a:xfrm>
            <a:off x="1582359" y="2771089"/>
            <a:ext cx="0" cy="2528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3591535D-66D6-64CE-56A5-22881EB1A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3" r="14966" b="8826"/>
          <a:stretch/>
        </p:blipFill>
        <p:spPr>
          <a:xfrm>
            <a:off x="8260839" y="2242822"/>
            <a:ext cx="2564798" cy="351234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0D1E69B-2E35-AAA6-EDAD-7B9A43E5D1E1}"/>
              </a:ext>
            </a:extLst>
          </p:cNvPr>
          <p:cNvSpPr txBox="1"/>
          <p:nvPr/>
        </p:nvSpPr>
        <p:spPr>
          <a:xfrm>
            <a:off x="8260839" y="1862556"/>
            <a:ext cx="1235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2 h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3434C13-EE7A-2203-4230-DDFF094B6655}"/>
              </a:ext>
            </a:extLst>
          </p:cNvPr>
          <p:cNvSpPr txBox="1"/>
          <p:nvPr/>
        </p:nvSpPr>
        <p:spPr>
          <a:xfrm>
            <a:off x="8308128" y="5740409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annealing</a:t>
            </a:r>
          </a:p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in Sn vapor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EDB973DB-A313-8B8D-59E1-E33CA9C5CC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324" y="2327275"/>
            <a:ext cx="4521200" cy="347345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66BE17B-31EE-FD17-9F99-6D95FCC5FF30}"/>
              </a:ext>
            </a:extLst>
          </p:cNvPr>
          <p:cNvSpPr txBox="1"/>
          <p:nvPr/>
        </p:nvSpPr>
        <p:spPr>
          <a:xfrm>
            <a:off x="2478924" y="2860146"/>
            <a:ext cx="883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annealing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EC026A7-444C-B727-17A4-B79FA490A9D2}"/>
              </a:ext>
            </a:extLst>
          </p:cNvPr>
          <p:cNvSpPr txBox="1"/>
          <p:nvPr/>
        </p:nvSpPr>
        <p:spPr>
          <a:xfrm>
            <a:off x="9563893" y="1850285"/>
            <a:ext cx="1235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5 h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AA37CEC-E7B5-1603-1D4C-FEFE3983B535}"/>
              </a:ext>
            </a:extLst>
          </p:cNvPr>
          <p:cNvSpPr txBox="1"/>
          <p:nvPr/>
        </p:nvSpPr>
        <p:spPr>
          <a:xfrm>
            <a:off x="9590527" y="5730613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annealing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A522B91-01E2-E7D8-4E8E-2F987C36D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13" y="2324894"/>
            <a:ext cx="4521200" cy="347345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E7E3A32-A3D3-F105-8A9E-D07B6592EF90}"/>
              </a:ext>
            </a:extLst>
          </p:cNvPr>
          <p:cNvSpPr txBox="1"/>
          <p:nvPr/>
        </p:nvSpPr>
        <p:spPr>
          <a:xfrm rot="4956966">
            <a:off x="3445580" y="3131579"/>
            <a:ext cx="883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cooling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CFBFB6-E184-6366-7CE0-966275BE9A12}"/>
              </a:ext>
            </a:extLst>
          </p:cNvPr>
          <p:cNvSpPr txBox="1"/>
          <p:nvPr/>
        </p:nvSpPr>
        <p:spPr>
          <a:xfrm>
            <a:off x="10691703" y="503281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400 °C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D669EC7-57FF-24DB-55DC-D6F4C2901BBA}"/>
              </a:ext>
            </a:extLst>
          </p:cNvPr>
          <p:cNvSpPr txBox="1"/>
          <p:nvPr/>
        </p:nvSpPr>
        <p:spPr>
          <a:xfrm>
            <a:off x="10723942" y="3401033"/>
            <a:ext cx="155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1000 °C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E2EA1A1-B0C7-4212-10C8-C8BE803AF777}"/>
              </a:ext>
            </a:extLst>
          </p:cNvPr>
          <p:cNvSpPr txBox="1"/>
          <p:nvPr/>
        </p:nvSpPr>
        <p:spPr>
          <a:xfrm>
            <a:off x="10751854" y="2394329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</a:rPr>
              <a:t>30 °C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C70D151B-A4BE-E692-15B3-61B07C57BF02}"/>
              </a:ext>
            </a:extLst>
          </p:cNvPr>
          <p:cNvSpPr/>
          <p:nvPr/>
        </p:nvSpPr>
        <p:spPr>
          <a:xfrm>
            <a:off x="3733800" y="2751818"/>
            <a:ext cx="329072" cy="2346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8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9E539-ACFC-FEC8-C9D9-D280A255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process (LNL 2006)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A03431-B98E-4F6E-E21F-50E14195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95C402-E734-3CAF-CC07-0C248E07FE58}"/>
              </a:ext>
            </a:extLst>
          </p:cNvPr>
          <p:cNvSpPr txBox="1"/>
          <p:nvPr/>
        </p:nvSpPr>
        <p:spPr>
          <a:xfrm>
            <a:off x="3733800" y="1139855"/>
            <a:ext cx="82320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S. 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Deambrosis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et al., “A15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superconductors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: An alternative to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niobium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for RF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cavities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,”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Physica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C, 2006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F75287-990E-8BB8-E08D-2ABE553DA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0"/>
          <a:stretch/>
        </p:blipFill>
        <p:spPr>
          <a:xfrm>
            <a:off x="5809821" y="2270732"/>
            <a:ext cx="1267639" cy="34844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6BDC24-BC30-CF6A-F1EC-04AAE162835F}"/>
              </a:ext>
            </a:extLst>
          </p:cNvPr>
          <p:cNvSpPr txBox="1"/>
          <p:nvPr/>
        </p:nvSpPr>
        <p:spPr>
          <a:xfrm>
            <a:off x="4672166" y="4853212"/>
            <a:ext cx="123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Lower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Furnace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(Liquid Tin)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91F55D1-997E-78FD-40D1-4A85452E7F61}"/>
              </a:ext>
            </a:extLst>
          </p:cNvPr>
          <p:cNvSpPr txBox="1"/>
          <p:nvPr/>
        </p:nvSpPr>
        <p:spPr>
          <a:xfrm>
            <a:off x="4383471" y="3341250"/>
            <a:ext cx="155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Upper Furnace (Annealing Zone)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452BDD-60C4-BC5E-C23F-988844D58005}"/>
              </a:ext>
            </a:extLst>
          </p:cNvPr>
          <p:cNvSpPr txBox="1"/>
          <p:nvPr/>
        </p:nvSpPr>
        <p:spPr>
          <a:xfrm>
            <a:off x="4640546" y="2387686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Cooling</a:t>
            </a:r>
          </a:p>
          <a:p>
            <a:pPr algn="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zone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5EE06A-B9E9-DCF4-E4A6-344184252142}"/>
              </a:ext>
            </a:extLst>
          </p:cNvPr>
          <p:cNvSpPr txBox="1"/>
          <p:nvPr/>
        </p:nvSpPr>
        <p:spPr>
          <a:xfrm>
            <a:off x="5869777" y="5740409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furnace</a:t>
            </a:r>
          </a:p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heating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66E4DE-F9BA-C0E9-A9F3-3B27E5004526}"/>
              </a:ext>
            </a:extLst>
          </p:cNvPr>
          <p:cNvSpPr txBox="1"/>
          <p:nvPr/>
        </p:nvSpPr>
        <p:spPr>
          <a:xfrm>
            <a:off x="5742939" y="1853139"/>
            <a:ext cx="12351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  <a:ea typeface="Cambria Math" panose="02040503050406030204" pitchFamily="18" charset="0"/>
              </a:rPr>
              <a:t>∼</a:t>
            </a:r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1 h</a:t>
            </a:r>
          </a:p>
        </p:txBody>
      </p:sp>
      <p:pic>
        <p:nvPicPr>
          <p:cNvPr id="12" name="Segnaposto contenuto 5">
            <a:extLst>
              <a:ext uri="{FF2B5EF4-FFF2-40B4-BE49-F238E27FC236}">
                <a16:creationId xmlns:a16="http://schemas.microsoft.com/office/drawing/2014/main" id="{45818F3C-3F37-B8ED-DAC9-517D23B3B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 r="49076" b="9996"/>
          <a:stretch/>
        </p:blipFill>
        <p:spPr>
          <a:xfrm>
            <a:off x="7038200" y="2242823"/>
            <a:ext cx="1235110" cy="351234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436674-C7F2-F8C2-8BA3-2FE0EE2CAD7A}"/>
              </a:ext>
            </a:extLst>
          </p:cNvPr>
          <p:cNvSpPr txBox="1"/>
          <p:nvPr/>
        </p:nvSpPr>
        <p:spPr>
          <a:xfrm>
            <a:off x="7073018" y="5762322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dipping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982FD9-B3F3-9BD4-FD2D-FB3AC8BE2028}"/>
              </a:ext>
            </a:extLst>
          </p:cNvPr>
          <p:cNvSpPr txBox="1"/>
          <p:nvPr/>
        </p:nvSpPr>
        <p:spPr>
          <a:xfrm>
            <a:off x="7005017" y="1852957"/>
            <a:ext cx="1235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0.5 h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E872C10-0045-3B09-4BA8-D368528DE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96" y="2329093"/>
            <a:ext cx="4521200" cy="347345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FCB35E5A-4186-70C9-8B93-44B75F9B1375}"/>
              </a:ext>
            </a:extLst>
          </p:cNvPr>
          <p:cNvSpPr/>
          <p:nvPr/>
        </p:nvSpPr>
        <p:spPr>
          <a:xfrm>
            <a:off x="871388" y="5909054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Temperature </a:t>
            </a:r>
            <a:r>
              <a:rPr lang="it-IT" sz="1400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furnaces</a:t>
            </a:r>
            <a:r>
              <a:rPr lang="it-IT" sz="1400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</a:t>
            </a:r>
            <a:r>
              <a:rPr lang="it-IT" sz="1400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profile</a:t>
            </a:r>
            <a:endParaRPr lang="it-IT" sz="1400">
              <a:solidFill>
                <a:srgbClr val="012556"/>
              </a:solidFill>
              <a:latin typeface="Montserrat" panose="00000500000000000000" pitchFamily="50" charset="0"/>
              <a:ea typeface="Yu Gothic UI Semibold" panose="020B0700000000000000" pitchFamily="34" charset="-128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AB18054-0148-54A2-F336-B67581AAC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52" y="2327579"/>
            <a:ext cx="4521200" cy="34734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DACD1F3-F290-DF24-A128-97C24CA73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80" y="2327427"/>
            <a:ext cx="4521200" cy="347345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CAF9089-4695-A51B-F55E-1B9085BE9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52" y="2327427"/>
            <a:ext cx="4521200" cy="347345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5172618-730D-5482-68CC-0B5284605811}"/>
              </a:ext>
            </a:extLst>
          </p:cNvPr>
          <p:cNvSpPr txBox="1"/>
          <p:nvPr/>
        </p:nvSpPr>
        <p:spPr>
          <a:xfrm rot="16650974">
            <a:off x="649055" y="3251579"/>
            <a:ext cx="1237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furnaces heating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E29014-49E7-B4DD-26C3-0994DEA55046}"/>
              </a:ext>
            </a:extLst>
          </p:cNvPr>
          <p:cNvSpPr txBox="1"/>
          <p:nvPr/>
        </p:nvSpPr>
        <p:spPr>
          <a:xfrm>
            <a:off x="1453049" y="2860146"/>
            <a:ext cx="883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/>
              <a:t>annealing</a:t>
            </a:r>
          </a:p>
          <a:p>
            <a:pPr algn="ctr"/>
            <a:r>
              <a:rPr lang="en-US" sz="1050" b="1"/>
              <a:t>in Sn vapor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794A2B4-A8EC-A9C6-E0F0-DAE8F78CA9FD}"/>
              </a:ext>
            </a:extLst>
          </p:cNvPr>
          <p:cNvSpPr txBox="1"/>
          <p:nvPr/>
        </p:nvSpPr>
        <p:spPr>
          <a:xfrm>
            <a:off x="762796" y="2660693"/>
            <a:ext cx="883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dipping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1E70CDE-AFBD-78D7-8D17-21C9D10A9741}"/>
              </a:ext>
            </a:extLst>
          </p:cNvPr>
          <p:cNvCxnSpPr/>
          <p:nvPr/>
        </p:nvCxnSpPr>
        <p:spPr>
          <a:xfrm>
            <a:off x="1582359" y="2771089"/>
            <a:ext cx="0" cy="2528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3591535D-66D6-64CE-56A5-22881EB1A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3" r="-1534" b="8826"/>
          <a:stretch/>
        </p:blipFill>
        <p:spPr>
          <a:xfrm>
            <a:off x="8260839" y="2231671"/>
            <a:ext cx="3819354" cy="351234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0D1E69B-2E35-AAA6-EDAD-7B9A43E5D1E1}"/>
              </a:ext>
            </a:extLst>
          </p:cNvPr>
          <p:cNvSpPr txBox="1"/>
          <p:nvPr/>
        </p:nvSpPr>
        <p:spPr>
          <a:xfrm>
            <a:off x="8260839" y="1862556"/>
            <a:ext cx="1235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2 h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3434C13-EE7A-2203-4230-DDFF094B6655}"/>
              </a:ext>
            </a:extLst>
          </p:cNvPr>
          <p:cNvSpPr txBox="1"/>
          <p:nvPr/>
        </p:nvSpPr>
        <p:spPr>
          <a:xfrm>
            <a:off x="8308128" y="5740409"/>
            <a:ext cx="12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annealing</a:t>
            </a:r>
          </a:p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in Sn vapor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EDB973DB-A313-8B8D-59E1-E33CA9C5CC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324" y="2327275"/>
            <a:ext cx="4521200" cy="347345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66BE17B-31EE-FD17-9F99-6D95FCC5FF30}"/>
              </a:ext>
            </a:extLst>
          </p:cNvPr>
          <p:cNvSpPr txBox="1"/>
          <p:nvPr/>
        </p:nvSpPr>
        <p:spPr>
          <a:xfrm>
            <a:off x="2478924" y="2860146"/>
            <a:ext cx="883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annealing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EC026A7-444C-B727-17A4-B79FA490A9D2}"/>
              </a:ext>
            </a:extLst>
          </p:cNvPr>
          <p:cNvSpPr txBox="1"/>
          <p:nvPr/>
        </p:nvSpPr>
        <p:spPr>
          <a:xfrm>
            <a:off x="9563893" y="1850285"/>
            <a:ext cx="1235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</a:rPr>
              <a:t>5 h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AA37CEC-E7B5-1603-1D4C-FEFE3983B535}"/>
              </a:ext>
            </a:extLst>
          </p:cNvPr>
          <p:cNvSpPr txBox="1"/>
          <p:nvPr/>
        </p:nvSpPr>
        <p:spPr>
          <a:xfrm>
            <a:off x="9590527" y="5730613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annealing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22102F6-CC09-44EA-30F8-2B02DEB9CFAD}"/>
              </a:ext>
            </a:extLst>
          </p:cNvPr>
          <p:cNvSpPr txBox="1"/>
          <p:nvPr/>
        </p:nvSpPr>
        <p:spPr>
          <a:xfrm>
            <a:off x="10765877" y="5717403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12556"/>
                </a:solidFill>
                <a:latin typeface="Montserrat" panose="00000500000000000000" pitchFamily="50" charset="0"/>
              </a:rPr>
              <a:t>cooling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A72D0B2-278E-C35C-B952-9749A7977B18}"/>
              </a:ext>
            </a:extLst>
          </p:cNvPr>
          <p:cNvSpPr txBox="1"/>
          <p:nvPr/>
        </p:nvSpPr>
        <p:spPr>
          <a:xfrm>
            <a:off x="10753338" y="1838577"/>
            <a:ext cx="12351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12556"/>
                </a:solidFill>
                <a:latin typeface="Montserrat" panose="00000500000000000000" pitchFamily="50" charset="0"/>
                <a:ea typeface="Cambria Math" panose="02040503050406030204" pitchFamily="18" charset="0"/>
              </a:rPr>
              <a:t>∼ 1 h</a:t>
            </a:r>
            <a:endParaRPr lang="en-US" sz="1600" b="1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A522B91-01E2-E7D8-4E8E-2F987C36D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13" y="2324894"/>
            <a:ext cx="4521200" cy="347345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E7E3A32-A3D3-F105-8A9E-D07B6592EF90}"/>
              </a:ext>
            </a:extLst>
          </p:cNvPr>
          <p:cNvSpPr txBox="1"/>
          <p:nvPr/>
        </p:nvSpPr>
        <p:spPr>
          <a:xfrm rot="4956966">
            <a:off x="3445580" y="3131579"/>
            <a:ext cx="883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/>
              <a:t>cooling</a:t>
            </a:r>
          </a:p>
        </p:txBody>
      </p:sp>
    </p:spTree>
    <p:extLst>
      <p:ext uri="{BB962C8B-B14F-4D97-AF65-F5344CB8AC3E}">
        <p14:creationId xmlns:p14="http://schemas.microsoft.com/office/powerpoint/2010/main" val="2574414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8AFD710-0D57-AA7E-6DA7-55571E78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389" y="1790394"/>
            <a:ext cx="4748410" cy="373417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D09E539-ACFC-FEC8-C9D9-D280A255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</a:t>
            </a:r>
            <a:r>
              <a:rPr lang="en-US">
                <a:solidFill>
                  <a:srgbClr val="4399B6"/>
                </a:solidFill>
              </a:rPr>
              <a:t>(LNL 2006)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A03431-B98E-4F6E-E21F-50E14195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95C402-E734-3CAF-CC07-0C248E07FE58}"/>
              </a:ext>
            </a:extLst>
          </p:cNvPr>
          <p:cNvSpPr txBox="1"/>
          <p:nvPr/>
        </p:nvSpPr>
        <p:spPr>
          <a:xfrm>
            <a:off x="3733800" y="1139855"/>
            <a:ext cx="8232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 dirty="0">
                <a:solidFill>
                  <a:srgbClr val="012556"/>
                </a:solidFill>
                <a:latin typeface="Montserrat" panose="00000500000000000000" pitchFamily="50" charset="0"/>
              </a:rPr>
              <a:t>S. M. </a:t>
            </a:r>
            <a:r>
              <a:rPr lang="it-IT" sz="1200" b="0" i="1" dirty="0" err="1">
                <a:solidFill>
                  <a:srgbClr val="012556"/>
                </a:solidFill>
                <a:latin typeface="Montserrat" panose="00000500000000000000" pitchFamily="50" charset="0"/>
              </a:rPr>
              <a:t>Deambrosis</a:t>
            </a:r>
            <a:r>
              <a:rPr lang="it-IT" sz="1200" b="0" i="1" dirty="0">
                <a:solidFill>
                  <a:srgbClr val="012556"/>
                </a:solidFill>
                <a:latin typeface="Montserrat" panose="00000500000000000000" pitchFamily="50" charset="0"/>
              </a:rPr>
              <a:t> et al., “A15 </a:t>
            </a:r>
            <a:r>
              <a:rPr lang="it-IT" sz="1200" b="0" i="1" dirty="0" err="1">
                <a:solidFill>
                  <a:srgbClr val="012556"/>
                </a:solidFill>
                <a:latin typeface="Montserrat" panose="00000500000000000000" pitchFamily="50" charset="0"/>
              </a:rPr>
              <a:t>superconductors</a:t>
            </a:r>
            <a:r>
              <a:rPr lang="it-IT" sz="1200" b="0" i="1" dirty="0">
                <a:solidFill>
                  <a:srgbClr val="012556"/>
                </a:solidFill>
                <a:latin typeface="Montserrat" panose="00000500000000000000" pitchFamily="50" charset="0"/>
              </a:rPr>
              <a:t>: An alternative to </a:t>
            </a:r>
            <a:r>
              <a:rPr lang="it-IT" sz="1200" b="0" i="1" dirty="0" err="1">
                <a:solidFill>
                  <a:srgbClr val="012556"/>
                </a:solidFill>
                <a:latin typeface="Montserrat" panose="00000500000000000000" pitchFamily="50" charset="0"/>
              </a:rPr>
              <a:t>niobium</a:t>
            </a:r>
            <a:r>
              <a:rPr lang="it-IT" sz="1200" b="0" i="1" dirty="0">
                <a:solidFill>
                  <a:srgbClr val="012556"/>
                </a:solidFill>
                <a:latin typeface="Montserrat" panose="00000500000000000000" pitchFamily="50" charset="0"/>
              </a:rPr>
              <a:t> for RF </a:t>
            </a:r>
            <a:r>
              <a:rPr lang="it-IT" sz="1200" b="0" i="1" dirty="0" err="1">
                <a:solidFill>
                  <a:srgbClr val="012556"/>
                </a:solidFill>
                <a:latin typeface="Montserrat" panose="00000500000000000000" pitchFamily="50" charset="0"/>
              </a:rPr>
              <a:t>cavities</a:t>
            </a:r>
            <a:r>
              <a:rPr lang="it-IT" sz="1200" b="0" i="1" dirty="0">
                <a:solidFill>
                  <a:srgbClr val="012556"/>
                </a:solidFill>
                <a:latin typeface="Montserrat" panose="00000500000000000000" pitchFamily="50" charset="0"/>
              </a:rPr>
              <a:t>,” </a:t>
            </a:r>
            <a:r>
              <a:rPr lang="it-IT" sz="1200" b="0" i="1" dirty="0" err="1">
                <a:solidFill>
                  <a:srgbClr val="012556"/>
                </a:solidFill>
                <a:latin typeface="Montserrat" panose="00000500000000000000" pitchFamily="50" charset="0"/>
              </a:rPr>
              <a:t>Physica</a:t>
            </a:r>
            <a:r>
              <a:rPr lang="it-IT" sz="1200" b="0" i="1" dirty="0">
                <a:solidFill>
                  <a:srgbClr val="012556"/>
                </a:solidFill>
                <a:latin typeface="Montserrat" panose="00000500000000000000" pitchFamily="50" charset="0"/>
              </a:rPr>
              <a:t> C, 2006</a:t>
            </a:r>
            <a:br>
              <a:rPr lang="it-IT" sz="1200" b="0" i="1" dirty="0">
                <a:solidFill>
                  <a:srgbClr val="012556"/>
                </a:solidFill>
                <a:latin typeface="Montserrat" panose="00000500000000000000" pitchFamily="50" charset="0"/>
              </a:rPr>
            </a:br>
            <a:r>
              <a:rPr lang="it-IT" sz="1200" b="0" i="1" dirty="0">
                <a:solidFill>
                  <a:srgbClr val="012556"/>
                </a:solidFill>
                <a:latin typeface="Montserrat" panose="00000500000000000000" pitchFamily="50" charset="0"/>
              </a:rPr>
              <a:t>S. M. </a:t>
            </a:r>
            <a:r>
              <a:rPr lang="it-IT" sz="1200" b="0" i="1" dirty="0" err="1">
                <a:solidFill>
                  <a:srgbClr val="012556"/>
                </a:solidFill>
                <a:latin typeface="Montserrat" panose="00000500000000000000" pitchFamily="50" charset="0"/>
              </a:rPr>
              <a:t>Deambrosis</a:t>
            </a:r>
            <a:r>
              <a:rPr lang="it-IT" sz="1200" b="0" i="1" dirty="0">
                <a:solidFill>
                  <a:srgbClr val="012556"/>
                </a:solidFill>
                <a:latin typeface="Montserrat" panose="00000500000000000000" pitchFamily="50" charset="0"/>
              </a:rPr>
              <a:t>, SRF 2009</a:t>
            </a:r>
            <a:endParaRPr lang="en-US" sz="1200" dirty="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3D633B92-E1DC-8E15-3362-9F44675A9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4" t="5885" r="10709" b="3569"/>
          <a:stretch/>
        </p:blipFill>
        <p:spPr>
          <a:xfrm>
            <a:off x="495553" y="1724647"/>
            <a:ext cx="5145708" cy="3808973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8374FA4A-C633-0655-BC97-0D650C6EC481}"/>
              </a:ext>
            </a:extLst>
          </p:cNvPr>
          <p:cNvSpPr/>
          <p:nvPr/>
        </p:nvSpPr>
        <p:spPr>
          <a:xfrm>
            <a:off x="403106" y="5553656"/>
            <a:ext cx="5921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Good</a:t>
            </a:r>
            <a:r>
              <a:rPr lang="it-IT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performance on 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planar samples</a:t>
            </a:r>
            <a:endParaRPr lang="it-IT" b="1">
              <a:solidFill>
                <a:srgbClr val="4399B6"/>
              </a:solidFill>
              <a:latin typeface="Montserrat" panose="00000500000000000000" pitchFamily="50" charset="0"/>
              <a:ea typeface="Yu Gothic UI Semibold" panose="020B0700000000000000" pitchFamily="34" charset="-128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CF940E6A-2031-ED34-2504-01FD295430AA}"/>
              </a:ext>
            </a:extLst>
          </p:cNvPr>
          <p:cNvSpPr/>
          <p:nvPr/>
        </p:nvSpPr>
        <p:spPr>
          <a:xfrm>
            <a:off x="6300736" y="5524570"/>
            <a:ext cx="556516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</a:rPr>
              <a:t>Poor</a:t>
            </a:r>
            <a:r>
              <a:rPr lang="it-IT">
                <a:solidFill>
                  <a:srgbClr val="012556"/>
                </a:solidFill>
                <a:latin typeface="Montserrat" panose="00000500000000000000" pitchFamily="50" charset="0"/>
              </a:rPr>
              <a:t> performance on 6 GHz </a:t>
            </a:r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</a:rPr>
              <a:t>cavity</a:t>
            </a:r>
            <a:endParaRPr lang="it-IT" b="1">
              <a:solidFill>
                <a:srgbClr val="4399B6"/>
              </a:solidFill>
              <a:latin typeface="Montserrat" panose="00000500000000000000" pitchFamily="50" charset="0"/>
            </a:endParaRP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5AE3ECB4-0694-DFD4-3F3D-AB60B0903D89}"/>
              </a:ext>
            </a:extLst>
          </p:cNvPr>
          <p:cNvSpPr txBox="1">
            <a:spLocks/>
          </p:cNvSpPr>
          <p:nvPr/>
        </p:nvSpPr>
        <p:spPr>
          <a:xfrm>
            <a:off x="9711390" y="4106035"/>
            <a:ext cx="1366685" cy="259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i="1">
                <a:solidFill>
                  <a:srgbClr val="012556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6 GHz @ 4.2 K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41CD905-E3D2-646A-F29D-485E8708AE56}"/>
              </a:ext>
            </a:extLst>
          </p:cNvPr>
          <p:cNvSpPr txBox="1"/>
          <p:nvPr/>
        </p:nvSpPr>
        <p:spPr>
          <a:xfrm>
            <a:off x="9403149" y="4337571"/>
            <a:ext cx="1788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012556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Q</a:t>
            </a:r>
            <a:r>
              <a:rPr lang="en-US" sz="1400" b="1" i="1" baseline="-25000">
                <a:solidFill>
                  <a:srgbClr val="012556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BCS </a:t>
            </a:r>
            <a:r>
              <a:rPr lang="en-US" sz="1400" b="1" i="1">
                <a:solidFill>
                  <a:srgbClr val="012556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Nb = 3 * 10</a:t>
            </a:r>
            <a:r>
              <a:rPr lang="en-US" sz="1400" b="1" i="1" baseline="30000">
                <a:solidFill>
                  <a:srgbClr val="012556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7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2AE0118F-C0FC-96E8-01F6-BB295EFC2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83793">
            <a:off x="4326776" y="3373056"/>
            <a:ext cx="1798568" cy="7180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Segnaposto contenuto 2">
            <a:extLst>
              <a:ext uri="{FF2B5EF4-FFF2-40B4-BE49-F238E27FC236}">
                <a16:creationId xmlns:a16="http://schemas.microsoft.com/office/drawing/2014/main" id="{ADD80B36-0D06-5FD1-93A7-7BE87B899178}"/>
              </a:ext>
            </a:extLst>
          </p:cNvPr>
          <p:cNvSpPr txBox="1">
            <a:spLocks/>
          </p:cNvSpPr>
          <p:nvPr/>
        </p:nvSpPr>
        <p:spPr>
          <a:xfrm>
            <a:off x="4177010" y="4334378"/>
            <a:ext cx="780087" cy="593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012556"/>
                </a:solidFill>
              </a:rPr>
              <a:t>Sn drop</a:t>
            </a:r>
          </a:p>
        </p:txBody>
      </p:sp>
      <p:sp>
        <p:nvSpPr>
          <p:cNvPr id="42" name="Segnaposto contenuto 2">
            <a:extLst>
              <a:ext uri="{FF2B5EF4-FFF2-40B4-BE49-F238E27FC236}">
                <a16:creationId xmlns:a16="http://schemas.microsoft.com/office/drawing/2014/main" id="{CDF1ACF2-7838-2387-143A-3BE877D826AB}"/>
              </a:ext>
            </a:extLst>
          </p:cNvPr>
          <p:cNvSpPr txBox="1">
            <a:spLocks/>
          </p:cNvSpPr>
          <p:nvPr/>
        </p:nvSpPr>
        <p:spPr>
          <a:xfrm>
            <a:off x="5039687" y="3885403"/>
            <a:ext cx="1424576" cy="593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012556"/>
                </a:solidFill>
              </a:rPr>
              <a:t>Nb</a:t>
            </a:r>
            <a:r>
              <a:rPr lang="it-IT" sz="1600" b="1" baseline="-25000">
                <a:solidFill>
                  <a:srgbClr val="012556"/>
                </a:solidFill>
              </a:rPr>
              <a:t>3</a:t>
            </a:r>
            <a:r>
              <a:rPr lang="it-IT" sz="1600" b="1">
                <a:solidFill>
                  <a:srgbClr val="012556"/>
                </a:solidFill>
              </a:rPr>
              <a:t>Sn</a:t>
            </a:r>
          </a:p>
        </p:txBody>
      </p:sp>
      <p:pic>
        <p:nvPicPr>
          <p:cNvPr id="43" name="Picture 2" descr="IMG_5095.JPG">
            <a:extLst>
              <a:ext uri="{FF2B5EF4-FFF2-40B4-BE49-F238E27FC236}">
                <a16:creationId xmlns:a16="http://schemas.microsoft.com/office/drawing/2014/main" id="{1CE7A17B-285A-E3E0-9991-05D25DFA52B9}"/>
              </a:ext>
            </a:extLst>
          </p:cNvPr>
          <p:cNvPicPr/>
          <p:nvPr/>
        </p:nvPicPr>
        <p:blipFill rotWithShape="1">
          <a:blip r:embed="rId5" cstate="print"/>
          <a:srcRect l="13202" t="2746" r="14937"/>
          <a:stretch/>
        </p:blipFill>
        <p:spPr>
          <a:xfrm rot="983270">
            <a:off x="8949712" y="3560163"/>
            <a:ext cx="739003" cy="12442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12115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9E539-ACFC-FEC8-C9D9-D280A255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</a:t>
            </a:r>
            <a:r>
              <a:rPr lang="en-US">
                <a:solidFill>
                  <a:srgbClr val="4399B6"/>
                </a:solidFill>
              </a:rPr>
              <a:t>(LNL 2006)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A03431-B98E-4F6E-E21F-50E14195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95C402-E734-3CAF-CC07-0C248E07FE58}"/>
              </a:ext>
            </a:extLst>
          </p:cNvPr>
          <p:cNvSpPr txBox="1"/>
          <p:nvPr/>
        </p:nvSpPr>
        <p:spPr>
          <a:xfrm>
            <a:off x="3733800" y="1139855"/>
            <a:ext cx="8232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S. 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Deambrosis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et al., “A15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superconductors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: An alternative to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niobium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for RF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cavities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,”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Physica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C, 2006</a:t>
            </a:r>
            <a:b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</a:b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S. 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Deambrosis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 SRF 2019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7E6345B-757D-C2C9-5734-0D72DEFF7B38}"/>
              </a:ext>
            </a:extLst>
          </p:cNvPr>
          <p:cNvGrpSpPr/>
          <p:nvPr/>
        </p:nvGrpSpPr>
        <p:grpSpPr>
          <a:xfrm>
            <a:off x="1976424" y="1312708"/>
            <a:ext cx="2027770" cy="2151756"/>
            <a:chOff x="5582150" y="867772"/>
            <a:chExt cx="2790411" cy="3676358"/>
          </a:xfrm>
        </p:grpSpPr>
        <p:pic>
          <p:nvPicPr>
            <p:cNvPr id="7" name="Picture 4" descr="droplets.bmp">
              <a:extLst>
                <a:ext uri="{FF2B5EF4-FFF2-40B4-BE49-F238E27FC236}">
                  <a16:creationId xmlns:a16="http://schemas.microsoft.com/office/drawing/2014/main" id="{E86890D2-8508-0224-1A92-C53E825132DF}"/>
                </a:ext>
              </a:extLst>
            </p:cNvPr>
            <p:cNvPicPr/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36" t="1316" r="55104" b="5044"/>
            <a:stretch>
              <a:fillRect/>
            </a:stretch>
          </p:blipFill>
          <p:spPr>
            <a:xfrm>
              <a:off x="6473851" y="867772"/>
              <a:ext cx="1898710" cy="3676358"/>
            </a:xfrm>
            <a:prstGeom prst="rect">
              <a:avLst/>
            </a:prstGeom>
          </p:spPr>
        </p:pic>
        <p:cxnSp>
          <p:nvCxnSpPr>
            <p:cNvPr id="8" name="Straight Connector 5">
              <a:extLst>
                <a:ext uri="{FF2B5EF4-FFF2-40B4-BE49-F238E27FC236}">
                  <a16:creationId xmlns:a16="http://schemas.microsoft.com/office/drawing/2014/main" id="{26DB9B1B-0D66-1EF8-5957-EE469101ABF7}"/>
                </a:ext>
              </a:extLst>
            </p:cNvPr>
            <p:cNvCxnSpPr/>
            <p:nvPr/>
          </p:nvCxnSpPr>
          <p:spPr>
            <a:xfrm rot="10800000">
              <a:off x="6714299" y="3133892"/>
              <a:ext cx="381000" cy="30480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6">
              <a:extLst>
                <a:ext uri="{FF2B5EF4-FFF2-40B4-BE49-F238E27FC236}">
                  <a16:creationId xmlns:a16="http://schemas.microsoft.com/office/drawing/2014/main" id="{83074DD7-F8A9-544E-CC85-67599F9C7481}"/>
                </a:ext>
              </a:extLst>
            </p:cNvPr>
            <p:cNvCxnSpPr/>
            <p:nvPr/>
          </p:nvCxnSpPr>
          <p:spPr>
            <a:xfrm rot="10800000">
              <a:off x="5993586" y="3158423"/>
              <a:ext cx="762001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C5DC9A9E-D5AF-3560-6B9B-CDF8D4B37996}"/>
                </a:ext>
              </a:extLst>
            </p:cNvPr>
            <p:cNvSpPr txBox="1"/>
            <p:nvPr/>
          </p:nvSpPr>
          <p:spPr>
            <a:xfrm>
              <a:off x="5908926" y="2652527"/>
              <a:ext cx="732797" cy="446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/>
                <a:t>cavity</a:t>
              </a:r>
            </a:p>
          </p:txBody>
        </p:sp>
        <p:cxnSp>
          <p:nvCxnSpPr>
            <p:cNvPr id="11" name="Straight Connector 8">
              <a:extLst>
                <a:ext uri="{FF2B5EF4-FFF2-40B4-BE49-F238E27FC236}">
                  <a16:creationId xmlns:a16="http://schemas.microsoft.com/office/drawing/2014/main" id="{720E1B3C-D562-7D48-A75C-A23249B50D53}"/>
                </a:ext>
              </a:extLst>
            </p:cNvPr>
            <p:cNvCxnSpPr/>
            <p:nvPr/>
          </p:nvCxnSpPr>
          <p:spPr>
            <a:xfrm rot="10800000">
              <a:off x="6578878" y="3906447"/>
              <a:ext cx="381000" cy="30480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9">
              <a:extLst>
                <a:ext uri="{FF2B5EF4-FFF2-40B4-BE49-F238E27FC236}">
                  <a16:creationId xmlns:a16="http://schemas.microsoft.com/office/drawing/2014/main" id="{B0C67BF3-7743-2712-858F-7E5F4985010B}"/>
                </a:ext>
              </a:extLst>
            </p:cNvPr>
            <p:cNvCxnSpPr/>
            <p:nvPr/>
          </p:nvCxnSpPr>
          <p:spPr>
            <a:xfrm rot="10800000">
              <a:off x="6578878" y="3906447"/>
              <a:ext cx="1295400" cy="30480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0">
              <a:extLst>
                <a:ext uri="{FF2B5EF4-FFF2-40B4-BE49-F238E27FC236}">
                  <a16:creationId xmlns:a16="http://schemas.microsoft.com/office/drawing/2014/main" id="{7C760EA1-53E9-8720-549C-67C39F95E164}"/>
                </a:ext>
              </a:extLst>
            </p:cNvPr>
            <p:cNvCxnSpPr/>
            <p:nvPr/>
          </p:nvCxnSpPr>
          <p:spPr>
            <a:xfrm rot="10800000">
              <a:off x="5893078" y="3906447"/>
              <a:ext cx="685801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9130094F-90E5-4932-78D1-EE2304F886DF}"/>
                </a:ext>
              </a:extLst>
            </p:cNvPr>
            <p:cNvSpPr txBox="1"/>
            <p:nvPr/>
          </p:nvSpPr>
          <p:spPr>
            <a:xfrm>
              <a:off x="5582150" y="3481158"/>
              <a:ext cx="1377728" cy="446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/>
                <a:t>droplets of Sn</a:t>
              </a: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5B08DE2E-48C2-CE80-7FCB-31B246EB288E}"/>
              </a:ext>
            </a:extLst>
          </p:cNvPr>
          <p:cNvGrpSpPr/>
          <p:nvPr/>
        </p:nvGrpSpPr>
        <p:grpSpPr>
          <a:xfrm>
            <a:off x="4805490" y="1752599"/>
            <a:ext cx="2392710" cy="4240533"/>
            <a:chOff x="843771" y="2035108"/>
            <a:chExt cx="2518860" cy="4619366"/>
          </a:xfrm>
        </p:grpSpPr>
        <p:pic>
          <p:nvPicPr>
            <p:cNvPr id="16" name="Picture 2" descr="IMG_5095.JPG">
              <a:extLst>
                <a:ext uri="{FF2B5EF4-FFF2-40B4-BE49-F238E27FC236}">
                  <a16:creationId xmlns:a16="http://schemas.microsoft.com/office/drawing/2014/main" id="{D9DA3E8B-0D64-4E11-95FF-C9C98DC1A2AD}"/>
                </a:ext>
              </a:extLst>
            </p:cNvPr>
            <p:cNvPicPr/>
            <p:nvPr/>
          </p:nvPicPr>
          <p:blipFill rotWithShape="1">
            <a:blip r:embed="rId3" cstate="print"/>
            <a:srcRect l="13202" t="2746" r="14937"/>
            <a:stretch/>
          </p:blipFill>
          <p:spPr>
            <a:xfrm>
              <a:off x="843771" y="2035108"/>
              <a:ext cx="2518860" cy="4619366"/>
            </a:xfrm>
            <a:prstGeom prst="rect">
              <a:avLst/>
            </a:prstGeom>
          </p:spPr>
        </p:pic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43BAC808-82A9-D355-65EB-AB73102F50FE}"/>
                </a:ext>
              </a:extLst>
            </p:cNvPr>
            <p:cNvSpPr txBox="1"/>
            <p:nvPr/>
          </p:nvSpPr>
          <p:spPr>
            <a:xfrm>
              <a:off x="2671329" y="3899904"/>
              <a:ext cx="567344" cy="569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012556"/>
                  </a:solidFill>
                </a:rPr>
                <a:t>Sn</a:t>
              </a:r>
            </a:p>
          </p:txBody>
        </p:sp>
        <p:sp>
          <p:nvSpPr>
            <p:cNvPr id="18" name="Oval 13">
              <a:extLst>
                <a:ext uri="{FF2B5EF4-FFF2-40B4-BE49-F238E27FC236}">
                  <a16:creationId xmlns:a16="http://schemas.microsoft.com/office/drawing/2014/main" id="{A76A3EE1-EAA3-A58E-7B16-31EF20185BBC}"/>
                </a:ext>
              </a:extLst>
            </p:cNvPr>
            <p:cNvSpPr/>
            <p:nvPr/>
          </p:nvSpPr>
          <p:spPr>
            <a:xfrm>
              <a:off x="2362200" y="4246828"/>
              <a:ext cx="432893" cy="445864"/>
            </a:xfrm>
            <a:prstGeom prst="ellipse">
              <a:avLst/>
            </a:prstGeom>
            <a:noFill/>
            <a:ln w="38100">
              <a:solidFill>
                <a:srgbClr val="0125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3" descr="Cavity G after dipping8.TIF">
            <a:extLst>
              <a:ext uri="{FF2B5EF4-FFF2-40B4-BE49-F238E27FC236}">
                <a16:creationId xmlns:a16="http://schemas.microsoft.com/office/drawing/2014/main" id="{F65E3814-17ED-DCCC-B40C-CD76E69A0A50}"/>
              </a:ext>
            </a:extLst>
          </p:cNvPr>
          <p:cNvPicPr/>
          <p:nvPr/>
        </p:nvPicPr>
        <p:blipFill>
          <a:blip r:embed="rId4" cstate="print"/>
          <a:srcRect l="2304" t="9066" b="10989"/>
          <a:stretch>
            <a:fillRect/>
          </a:stretch>
        </p:blipFill>
        <p:spPr>
          <a:xfrm>
            <a:off x="7779053" y="1771009"/>
            <a:ext cx="3069320" cy="1993359"/>
          </a:xfrm>
          <a:prstGeom prst="rect">
            <a:avLst/>
          </a:prstGeom>
        </p:spPr>
      </p:pic>
      <p:pic>
        <p:nvPicPr>
          <p:cNvPr id="20" name="Picture 4" descr="Cavity G after dipping5.TIF">
            <a:extLst>
              <a:ext uri="{FF2B5EF4-FFF2-40B4-BE49-F238E27FC236}">
                <a16:creationId xmlns:a16="http://schemas.microsoft.com/office/drawing/2014/main" id="{7546DA49-2B77-4336-121B-6E4411E94EDD}"/>
              </a:ext>
            </a:extLst>
          </p:cNvPr>
          <p:cNvPicPr/>
          <p:nvPr/>
        </p:nvPicPr>
        <p:blipFill rotWithShape="1">
          <a:blip r:embed="rId5" cstate="print"/>
          <a:srcRect l="3385" t="10067" r="1292" b="9060"/>
          <a:stretch/>
        </p:blipFill>
        <p:spPr>
          <a:xfrm>
            <a:off x="7779053" y="3933857"/>
            <a:ext cx="3069320" cy="2059276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7C0C1D80-21F6-BBE9-A31A-07DDAEA95B80}"/>
              </a:ext>
            </a:extLst>
          </p:cNvPr>
          <p:cNvSpPr/>
          <p:nvPr/>
        </p:nvSpPr>
        <p:spPr>
          <a:xfrm>
            <a:off x="4018716" y="5971716"/>
            <a:ext cx="4329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err="1"/>
              <a:t>External</a:t>
            </a:r>
            <a:r>
              <a:rPr lang="it-IT" sz="2000" b="1"/>
              <a:t> </a:t>
            </a:r>
            <a:r>
              <a:rPr lang="it-IT" sz="2000" b="1" err="1"/>
              <a:t>surface</a:t>
            </a:r>
            <a:endParaRPr lang="it-IT" sz="2000" b="1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DBDFD91-E092-AFBE-C63B-F766AF7466EA}"/>
              </a:ext>
            </a:extLst>
          </p:cNvPr>
          <p:cNvSpPr/>
          <p:nvPr/>
        </p:nvSpPr>
        <p:spPr>
          <a:xfrm>
            <a:off x="7779052" y="5950709"/>
            <a:ext cx="4329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err="1"/>
              <a:t>Internal</a:t>
            </a:r>
            <a:r>
              <a:rPr lang="it-IT" sz="2000" b="1"/>
              <a:t> </a:t>
            </a:r>
            <a:r>
              <a:rPr lang="it-IT" sz="2000" b="1" err="1"/>
              <a:t>surface</a:t>
            </a:r>
            <a:endParaRPr lang="it-IT" sz="2000" b="1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4AAB835-0EC8-18DE-4C5E-7239F3702859}"/>
              </a:ext>
            </a:extLst>
          </p:cNvPr>
          <p:cNvSpPr/>
          <p:nvPr/>
        </p:nvSpPr>
        <p:spPr>
          <a:xfrm>
            <a:off x="675382" y="1285281"/>
            <a:ext cx="223772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012556"/>
                </a:solidFill>
              </a:rPr>
              <a:t>Drops of</a:t>
            </a:r>
            <a:br>
              <a:rPr lang="it-IT" sz="2000" b="1">
                <a:solidFill>
                  <a:srgbClr val="012556"/>
                </a:solidFill>
              </a:rPr>
            </a:br>
            <a:r>
              <a:rPr lang="it-IT" sz="2800" b="1" err="1">
                <a:solidFill>
                  <a:srgbClr val="4399B6"/>
                </a:solidFill>
              </a:rPr>
              <a:t>unreacted</a:t>
            </a:r>
            <a:r>
              <a:rPr lang="it-IT" sz="2800" b="1">
                <a:solidFill>
                  <a:srgbClr val="4399B6"/>
                </a:solidFill>
              </a:rPr>
              <a:t> </a:t>
            </a:r>
            <a:r>
              <a:rPr lang="it-IT" sz="2800" b="1" err="1">
                <a:solidFill>
                  <a:srgbClr val="4399B6"/>
                </a:solidFill>
              </a:rPr>
              <a:t>Tin</a:t>
            </a:r>
            <a:br>
              <a:rPr lang="it-IT" sz="2800" b="1">
                <a:solidFill>
                  <a:srgbClr val="012556"/>
                </a:solidFill>
              </a:rPr>
            </a:br>
            <a:r>
              <a:rPr lang="it-IT" sz="2000" b="1">
                <a:solidFill>
                  <a:srgbClr val="012556"/>
                </a:solidFill>
              </a:rPr>
              <a:t>on the </a:t>
            </a:r>
            <a:r>
              <a:rPr lang="it-IT" sz="2000" b="1" err="1">
                <a:solidFill>
                  <a:srgbClr val="012556"/>
                </a:solidFill>
              </a:rPr>
              <a:t>surface</a:t>
            </a:r>
            <a:endParaRPr lang="it-IT" sz="2000" b="1">
              <a:solidFill>
                <a:srgbClr val="012556"/>
              </a:solidFill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4EA1A01E-BD53-3E1B-6DA8-4F64825EB284}"/>
              </a:ext>
            </a:extLst>
          </p:cNvPr>
          <p:cNvSpPr txBox="1"/>
          <p:nvPr/>
        </p:nvSpPr>
        <p:spPr>
          <a:xfrm>
            <a:off x="9439394" y="2171341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Sn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2588167D-487B-7F37-B075-3E512612CEE5}"/>
              </a:ext>
            </a:extLst>
          </p:cNvPr>
          <p:cNvSpPr txBox="1"/>
          <p:nvPr/>
        </p:nvSpPr>
        <p:spPr>
          <a:xfrm>
            <a:off x="9445047" y="2982383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Nb</a:t>
            </a:r>
            <a:r>
              <a:rPr lang="en-US" sz="2800" baseline="-25000">
                <a:solidFill>
                  <a:schemeClr val="bg1"/>
                </a:solidFill>
              </a:rPr>
              <a:t>3</a:t>
            </a:r>
            <a:r>
              <a:rPr lang="en-US" sz="2800">
                <a:solidFill>
                  <a:schemeClr val="bg1"/>
                </a:solidFill>
              </a:rPr>
              <a:t>Sn</a:t>
            </a:r>
          </a:p>
        </p:txBody>
      </p:sp>
      <p:sp>
        <p:nvSpPr>
          <p:cNvPr id="26" name="Oval 6">
            <a:extLst>
              <a:ext uri="{FF2B5EF4-FFF2-40B4-BE49-F238E27FC236}">
                <a16:creationId xmlns:a16="http://schemas.microsoft.com/office/drawing/2014/main" id="{27DB73EC-EF81-65A3-A926-A2266079CE1C}"/>
              </a:ext>
            </a:extLst>
          </p:cNvPr>
          <p:cNvSpPr/>
          <p:nvPr/>
        </p:nvSpPr>
        <p:spPr>
          <a:xfrm>
            <a:off x="10094502" y="5350923"/>
            <a:ext cx="432893" cy="445864"/>
          </a:xfrm>
          <a:prstGeom prst="ellipse">
            <a:avLst/>
          </a:prstGeom>
          <a:noFill/>
          <a:ln w="38100">
            <a:solidFill>
              <a:srgbClr val="012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7">
            <a:extLst>
              <a:ext uri="{FF2B5EF4-FFF2-40B4-BE49-F238E27FC236}">
                <a16:creationId xmlns:a16="http://schemas.microsoft.com/office/drawing/2014/main" id="{825509A1-CCFC-997F-6948-4842A4A060EF}"/>
              </a:ext>
            </a:extLst>
          </p:cNvPr>
          <p:cNvSpPr/>
          <p:nvPr/>
        </p:nvSpPr>
        <p:spPr>
          <a:xfrm>
            <a:off x="8632673" y="5466299"/>
            <a:ext cx="303602" cy="306532"/>
          </a:xfrm>
          <a:prstGeom prst="ellipse">
            <a:avLst/>
          </a:prstGeom>
          <a:noFill/>
          <a:ln w="38100">
            <a:solidFill>
              <a:srgbClr val="012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8">
            <a:extLst>
              <a:ext uri="{FF2B5EF4-FFF2-40B4-BE49-F238E27FC236}">
                <a16:creationId xmlns:a16="http://schemas.microsoft.com/office/drawing/2014/main" id="{A5081575-F266-1182-E956-3FE743858398}"/>
              </a:ext>
            </a:extLst>
          </p:cNvPr>
          <p:cNvSpPr/>
          <p:nvPr/>
        </p:nvSpPr>
        <p:spPr>
          <a:xfrm>
            <a:off x="9438247" y="5678553"/>
            <a:ext cx="216447" cy="222932"/>
          </a:xfrm>
          <a:prstGeom prst="ellipse">
            <a:avLst/>
          </a:prstGeom>
          <a:noFill/>
          <a:ln w="38100">
            <a:solidFill>
              <a:srgbClr val="012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80CB6560-D275-FCF6-8277-06E305B22DC6}"/>
              </a:ext>
            </a:extLst>
          </p:cNvPr>
          <p:cNvSpPr txBox="1"/>
          <p:nvPr/>
        </p:nvSpPr>
        <p:spPr>
          <a:xfrm>
            <a:off x="9772018" y="4943079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12556"/>
                </a:solidFill>
              </a:rPr>
              <a:t>Sn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6E11EFC0-2A82-648D-1D6C-6EFDD11C3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10" y="3269561"/>
            <a:ext cx="3877831" cy="3102265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21F86558-8052-030F-ED96-B326329784CD}"/>
              </a:ext>
            </a:extLst>
          </p:cNvPr>
          <p:cNvSpPr/>
          <p:nvPr/>
        </p:nvSpPr>
        <p:spPr>
          <a:xfrm>
            <a:off x="2158283" y="3542612"/>
            <a:ext cx="2087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err="1">
                <a:solidFill>
                  <a:srgbClr val="012556"/>
                </a:solidFill>
              </a:rPr>
              <a:t>Spurius</a:t>
            </a:r>
            <a:r>
              <a:rPr lang="it-IT" sz="2400" b="1">
                <a:solidFill>
                  <a:srgbClr val="012556"/>
                </a:solidFill>
              </a:rPr>
              <a:t> </a:t>
            </a:r>
            <a:r>
              <a:rPr lang="it-IT" sz="2400" b="1" err="1">
                <a:solidFill>
                  <a:srgbClr val="012556"/>
                </a:solidFill>
              </a:rPr>
              <a:t>phases</a:t>
            </a:r>
            <a:endParaRPr lang="it-IT" sz="2400" b="1">
              <a:solidFill>
                <a:srgbClr val="0125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22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2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6C63B-6AC0-40C9-9DAF-2D61E427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417" y="1536700"/>
            <a:ext cx="10388509" cy="3729828"/>
          </a:xfrm>
        </p:spPr>
        <p:txBody>
          <a:bodyPr/>
          <a:lstStyle/>
          <a:p>
            <a:pPr algn="l"/>
            <a:r>
              <a:rPr lang="en-US" sz="4800" b="0">
                <a:solidFill>
                  <a:schemeClr val="bg1"/>
                </a:solidFill>
              </a:rPr>
              <a:t>Dipping process optimization</a:t>
            </a:r>
            <a:br>
              <a:rPr lang="en-US" sz="4800" b="0">
                <a:solidFill>
                  <a:schemeClr val="bg1"/>
                </a:solidFill>
              </a:rPr>
            </a:br>
            <a:r>
              <a:rPr lang="en-US" sz="4800" b="0">
                <a:solidFill>
                  <a:schemeClr val="bg1"/>
                </a:solidFill>
              </a:rPr>
              <a:t>and Nb</a:t>
            </a:r>
            <a:r>
              <a:rPr lang="en-US" sz="4800" b="0" baseline="-25000">
                <a:solidFill>
                  <a:schemeClr val="bg1"/>
                </a:solidFill>
              </a:rPr>
              <a:t>3</a:t>
            </a:r>
            <a:r>
              <a:rPr lang="en-US" sz="4800" b="0">
                <a:solidFill>
                  <a:schemeClr val="bg1"/>
                </a:solidFill>
              </a:rPr>
              <a:t>Sn target production</a:t>
            </a:r>
            <a:endParaRPr lang="en-US" sz="8800" b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BBDE528-639F-4D8D-A8B9-ED1E9FD0F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8000"/>
          <a:stretch/>
        </p:blipFill>
        <p:spPr>
          <a:xfrm>
            <a:off x="10406235" y="5931910"/>
            <a:ext cx="1178691" cy="5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98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9284C-DAA4-8F94-9C26-1F23341E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Optimized Process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1D0BD7-7F33-99FE-C2EE-A09EED30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FE8320-BDDB-7F2E-7BC4-3D5014A2B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984" b="7893"/>
          <a:stretch/>
        </p:blipFill>
        <p:spPr>
          <a:xfrm>
            <a:off x="5606717" y="2004869"/>
            <a:ext cx="1016378" cy="252075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798A2-02DD-B636-E628-4CB587447EAB}"/>
              </a:ext>
            </a:extLst>
          </p:cNvPr>
          <p:cNvSpPr txBox="1"/>
          <p:nvPr/>
        </p:nvSpPr>
        <p:spPr>
          <a:xfrm>
            <a:off x="5415765" y="4492939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nucleation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36E6392-29EF-7004-5124-287F56BD252D}"/>
              </a:ext>
            </a:extLst>
          </p:cNvPr>
          <p:cNvSpPr txBox="1">
            <a:spLocks/>
          </p:cNvSpPr>
          <p:nvPr/>
        </p:nvSpPr>
        <p:spPr>
          <a:xfrm>
            <a:off x="9354324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2</a:t>
            </a:r>
            <a:r>
              <a:rPr lang="it-IT" sz="1800"/>
              <a:t>O</a:t>
            </a:r>
            <a:r>
              <a:rPr lang="it-IT" sz="1800" baseline="-25000"/>
              <a:t>5</a:t>
            </a:r>
            <a:endParaRPr lang="it-IT" sz="1800"/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CBB484-DC57-ACCD-D022-1382AEAD19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7" r="76639"/>
          <a:stretch/>
        </p:blipFill>
        <p:spPr>
          <a:xfrm>
            <a:off x="10136216" y="5231259"/>
            <a:ext cx="498424" cy="945704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912C136-B5A1-6C3D-C23E-1C46A9B6B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8" t="43900" r="-5239"/>
          <a:stretch/>
        </p:blipFill>
        <p:spPr>
          <a:xfrm flipH="1">
            <a:off x="10728543" y="5243616"/>
            <a:ext cx="687989" cy="933347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D9212CD4-B577-73DE-6E0D-28359129C34A}"/>
              </a:ext>
            </a:extLst>
          </p:cNvPr>
          <p:cNvSpPr txBox="1">
            <a:spLocks/>
          </p:cNvSpPr>
          <p:nvPr/>
        </p:nvSpPr>
        <p:spPr>
          <a:xfrm>
            <a:off x="10485215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703C2A51-4FAA-F449-EABB-98756C7B7688}"/>
              </a:ext>
            </a:extLst>
          </p:cNvPr>
          <p:cNvSpPr txBox="1">
            <a:spLocks/>
          </p:cNvSpPr>
          <p:nvPr/>
        </p:nvSpPr>
        <p:spPr>
          <a:xfrm>
            <a:off x="11354574" y="5704111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3</a:t>
            </a:r>
            <a:r>
              <a:rPr lang="it-IT" sz="1800"/>
              <a:t>Sn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7095840-35FA-ADC0-8DA1-F107A0AECA61}"/>
              </a:ext>
            </a:extLst>
          </p:cNvPr>
          <p:cNvSpPr txBox="1"/>
          <p:nvPr/>
        </p:nvSpPr>
        <p:spPr>
          <a:xfrm>
            <a:off x="5470686" y="1574481"/>
            <a:ext cx="1235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3 h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4CF5DAF-F212-5802-FA79-44211411B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32" y="1352017"/>
            <a:ext cx="5413330" cy="415594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1F609AA-B067-8328-7FE1-584FD70DA81A}"/>
              </a:ext>
            </a:extLst>
          </p:cNvPr>
          <p:cNvSpPr txBox="1"/>
          <p:nvPr/>
        </p:nvSpPr>
        <p:spPr>
          <a:xfrm rot="5085586">
            <a:off x="3776481" y="2220104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cooling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EE3C187-7692-47C1-FB0E-AC0E5F8C808D}"/>
              </a:ext>
            </a:extLst>
          </p:cNvPr>
          <p:cNvSpPr/>
          <p:nvPr/>
        </p:nvSpPr>
        <p:spPr>
          <a:xfrm>
            <a:off x="1075608" y="5560170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Temperature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furnaces</a:t>
            </a:r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profile</a:t>
            </a:r>
            <a:endParaRPr lang="it-IT" sz="1400" i="1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C55D802B-0FD6-EB28-DC7D-D529995514EA}"/>
              </a:ext>
            </a:extLst>
          </p:cNvPr>
          <p:cNvSpPr/>
          <p:nvPr/>
        </p:nvSpPr>
        <p:spPr>
          <a:xfrm>
            <a:off x="1584325" y="1882756"/>
            <a:ext cx="3088593" cy="2375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299B66A0-6C0F-EC0E-DD11-658388A2C8C8}"/>
              </a:ext>
            </a:extLst>
          </p:cNvPr>
          <p:cNvSpPr/>
          <p:nvPr/>
        </p:nvSpPr>
        <p:spPr>
          <a:xfrm>
            <a:off x="4164918" y="2865151"/>
            <a:ext cx="508000" cy="1866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09F4782-DBF1-FA73-EDBF-A494D782C9BB}"/>
              </a:ext>
            </a:extLst>
          </p:cNvPr>
          <p:cNvSpPr txBox="1"/>
          <p:nvPr/>
        </p:nvSpPr>
        <p:spPr>
          <a:xfrm>
            <a:off x="1188295" y="3170512"/>
            <a:ext cx="73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/>
              <a:t>nucleation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AC1CDBA-D0C9-3E52-F87A-86C2E644D4E1}"/>
              </a:ext>
            </a:extLst>
          </p:cNvPr>
          <p:cNvSpPr txBox="1"/>
          <p:nvPr/>
        </p:nvSpPr>
        <p:spPr>
          <a:xfrm>
            <a:off x="6437539" y="3920628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600 °C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8F3CDB4-F37B-F18F-AE48-CD7E07AF9D0F}"/>
              </a:ext>
            </a:extLst>
          </p:cNvPr>
          <p:cNvSpPr txBox="1"/>
          <p:nvPr/>
        </p:nvSpPr>
        <p:spPr>
          <a:xfrm>
            <a:off x="6428349" y="2801180"/>
            <a:ext cx="155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1000 °C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0D8D1B3-768B-2E22-6343-01AA896A0B50}"/>
              </a:ext>
            </a:extLst>
          </p:cNvPr>
          <p:cNvSpPr txBox="1"/>
          <p:nvPr/>
        </p:nvSpPr>
        <p:spPr>
          <a:xfrm>
            <a:off x="6488500" y="2022378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30 °C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0A31C2-9010-8CFD-3DA9-E616DCBF4787}"/>
              </a:ext>
            </a:extLst>
          </p:cNvPr>
          <p:cNvSpPr txBox="1"/>
          <p:nvPr/>
        </p:nvSpPr>
        <p:spPr>
          <a:xfrm>
            <a:off x="8304299" y="1106773"/>
            <a:ext cx="2703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Zanierato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 SRF 2021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94965FB-8479-FCCD-982F-1521031499F2}"/>
              </a:ext>
            </a:extLst>
          </p:cNvPr>
          <p:cNvSpPr/>
          <p:nvPr/>
        </p:nvSpPr>
        <p:spPr>
          <a:xfrm>
            <a:off x="4917418" y="4977348"/>
            <a:ext cx="5921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Nucleation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improved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adding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a </a:t>
            </a:r>
            <a:r>
              <a:rPr lang="it-IT" sz="2800" b="1">
                <a:solidFill>
                  <a:srgbClr val="4399B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vapor coating step</a:t>
            </a:r>
          </a:p>
          <a:p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on </a:t>
            </a:r>
            <a:r>
              <a:rPr lang="it-IT" sz="2800" b="1" err="1">
                <a:solidFill>
                  <a:srgbClr val="4399B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anodized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Nb samples</a:t>
            </a:r>
            <a:endParaRPr lang="it-IT" b="1">
              <a:solidFill>
                <a:srgbClr val="012556"/>
              </a:solidFill>
              <a:latin typeface="Montserrat" panose="00000500000000000000" pitchFamily="50" charset="0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4328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9284C-DAA4-8F94-9C26-1F23341E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Optimized Process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1D0BD7-7F33-99FE-C2EE-A09EED30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FE8320-BDDB-7F2E-7BC4-3D5014A2B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439" b="7893"/>
          <a:stretch/>
        </p:blipFill>
        <p:spPr>
          <a:xfrm>
            <a:off x="5606717" y="2004869"/>
            <a:ext cx="2129790" cy="252075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D4BA6C-162F-E96B-3502-9C8269E404B1}"/>
              </a:ext>
            </a:extLst>
          </p:cNvPr>
          <p:cNvSpPr txBox="1"/>
          <p:nvPr/>
        </p:nvSpPr>
        <p:spPr>
          <a:xfrm>
            <a:off x="6603563" y="4470054"/>
            <a:ext cx="123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Vapor</a:t>
            </a:r>
          </a:p>
          <a:p>
            <a:pPr algn="ctr"/>
            <a:r>
              <a:rPr lang="en-US" sz="1400" b="1"/>
              <a:t>coating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798A2-02DD-B636-E628-4CB587447EAB}"/>
              </a:ext>
            </a:extLst>
          </p:cNvPr>
          <p:cNvSpPr txBox="1"/>
          <p:nvPr/>
        </p:nvSpPr>
        <p:spPr>
          <a:xfrm>
            <a:off x="5415765" y="4492939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nucleation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36E6392-29EF-7004-5124-287F56BD252D}"/>
              </a:ext>
            </a:extLst>
          </p:cNvPr>
          <p:cNvSpPr txBox="1">
            <a:spLocks/>
          </p:cNvSpPr>
          <p:nvPr/>
        </p:nvSpPr>
        <p:spPr>
          <a:xfrm>
            <a:off x="9354324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2</a:t>
            </a:r>
            <a:r>
              <a:rPr lang="it-IT" sz="1800"/>
              <a:t>O</a:t>
            </a:r>
            <a:r>
              <a:rPr lang="it-IT" sz="1800" baseline="-25000"/>
              <a:t>5</a:t>
            </a:r>
            <a:endParaRPr lang="it-IT" sz="1800"/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CBB484-DC57-ACCD-D022-1382AEAD19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7" r="76639"/>
          <a:stretch/>
        </p:blipFill>
        <p:spPr>
          <a:xfrm>
            <a:off x="10136216" y="5231259"/>
            <a:ext cx="498424" cy="945704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912C136-B5A1-6C3D-C23E-1C46A9B6B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8" t="43900" r="-5239"/>
          <a:stretch/>
        </p:blipFill>
        <p:spPr>
          <a:xfrm flipH="1">
            <a:off x="10728543" y="5243616"/>
            <a:ext cx="687989" cy="933347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D9212CD4-B577-73DE-6E0D-28359129C34A}"/>
              </a:ext>
            </a:extLst>
          </p:cNvPr>
          <p:cNvSpPr txBox="1">
            <a:spLocks/>
          </p:cNvSpPr>
          <p:nvPr/>
        </p:nvSpPr>
        <p:spPr>
          <a:xfrm>
            <a:off x="10485215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703C2A51-4FAA-F449-EABB-98756C7B7688}"/>
              </a:ext>
            </a:extLst>
          </p:cNvPr>
          <p:cNvSpPr txBox="1">
            <a:spLocks/>
          </p:cNvSpPr>
          <p:nvPr/>
        </p:nvSpPr>
        <p:spPr>
          <a:xfrm>
            <a:off x="11354574" y="5704111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3</a:t>
            </a:r>
            <a:r>
              <a:rPr lang="it-IT" sz="1800"/>
              <a:t>Sn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7095840-35FA-ADC0-8DA1-F107A0AECA61}"/>
              </a:ext>
            </a:extLst>
          </p:cNvPr>
          <p:cNvSpPr txBox="1"/>
          <p:nvPr/>
        </p:nvSpPr>
        <p:spPr>
          <a:xfrm>
            <a:off x="5470686" y="1574481"/>
            <a:ext cx="1235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3 h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45D799-3879-46CF-82CE-AB0D2F7DAAB7}"/>
              </a:ext>
            </a:extLst>
          </p:cNvPr>
          <p:cNvSpPr txBox="1"/>
          <p:nvPr/>
        </p:nvSpPr>
        <p:spPr>
          <a:xfrm>
            <a:off x="6603563" y="1539792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2 h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4CF5DAF-F212-5802-FA79-44211411B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32" y="1352017"/>
            <a:ext cx="5413330" cy="415594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1F609AA-B067-8328-7FE1-584FD70DA81A}"/>
              </a:ext>
            </a:extLst>
          </p:cNvPr>
          <p:cNvSpPr txBox="1"/>
          <p:nvPr/>
        </p:nvSpPr>
        <p:spPr>
          <a:xfrm rot="5085586">
            <a:off x="3776481" y="2220104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cooling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EE3C187-7692-47C1-FB0E-AC0E5F8C808D}"/>
              </a:ext>
            </a:extLst>
          </p:cNvPr>
          <p:cNvSpPr/>
          <p:nvPr/>
        </p:nvSpPr>
        <p:spPr>
          <a:xfrm>
            <a:off x="1075608" y="5560170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Temperature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furnaces</a:t>
            </a:r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profile</a:t>
            </a:r>
            <a:endParaRPr lang="it-IT" sz="1400" i="1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C55D802B-0FD6-EB28-DC7D-D529995514EA}"/>
              </a:ext>
            </a:extLst>
          </p:cNvPr>
          <p:cNvSpPr/>
          <p:nvPr/>
        </p:nvSpPr>
        <p:spPr>
          <a:xfrm>
            <a:off x="1995550" y="1882756"/>
            <a:ext cx="2677368" cy="2375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299B66A0-6C0F-EC0E-DD11-658388A2C8C8}"/>
              </a:ext>
            </a:extLst>
          </p:cNvPr>
          <p:cNvSpPr/>
          <p:nvPr/>
        </p:nvSpPr>
        <p:spPr>
          <a:xfrm>
            <a:off x="4164918" y="2865151"/>
            <a:ext cx="508000" cy="1866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09F4782-DBF1-FA73-EDBF-A494D782C9BB}"/>
              </a:ext>
            </a:extLst>
          </p:cNvPr>
          <p:cNvSpPr txBox="1"/>
          <p:nvPr/>
        </p:nvSpPr>
        <p:spPr>
          <a:xfrm>
            <a:off x="1188295" y="3170512"/>
            <a:ext cx="73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/>
              <a:t>nucleation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AEBCE2-5F7A-035B-79EF-945380C0DC4C}"/>
              </a:ext>
            </a:extLst>
          </p:cNvPr>
          <p:cNvSpPr txBox="1"/>
          <p:nvPr/>
        </p:nvSpPr>
        <p:spPr>
          <a:xfrm>
            <a:off x="1621107" y="2059449"/>
            <a:ext cx="74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Vapor</a:t>
            </a:r>
          </a:p>
          <a:p>
            <a:pPr algn="ctr"/>
            <a:r>
              <a:rPr lang="en-US" sz="1200" b="1"/>
              <a:t>coating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F02856E-2F47-3376-67B1-5D87A3D2605F}"/>
              </a:ext>
            </a:extLst>
          </p:cNvPr>
          <p:cNvSpPr txBox="1"/>
          <p:nvPr/>
        </p:nvSpPr>
        <p:spPr>
          <a:xfrm>
            <a:off x="7679423" y="3873971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1000 °C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8E1EAC6-09A7-BE4B-E186-B6E8552ED237}"/>
              </a:ext>
            </a:extLst>
          </p:cNvPr>
          <p:cNvSpPr txBox="1"/>
          <p:nvPr/>
        </p:nvSpPr>
        <p:spPr>
          <a:xfrm>
            <a:off x="7670233" y="2754523"/>
            <a:ext cx="155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1000 °C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6958354-6BCF-2553-0E37-D18A5FDF93BA}"/>
              </a:ext>
            </a:extLst>
          </p:cNvPr>
          <p:cNvSpPr txBox="1"/>
          <p:nvPr/>
        </p:nvSpPr>
        <p:spPr>
          <a:xfrm>
            <a:off x="7730384" y="1975721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30 °C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7E46DD-3410-EB35-4243-865470D0AA8B}"/>
              </a:ext>
            </a:extLst>
          </p:cNvPr>
          <p:cNvSpPr txBox="1"/>
          <p:nvPr/>
        </p:nvSpPr>
        <p:spPr>
          <a:xfrm>
            <a:off x="8304299" y="1106773"/>
            <a:ext cx="2703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Zanierato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 SRF 2021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2536C26-1C84-2550-D979-15D51E61AC17}"/>
              </a:ext>
            </a:extLst>
          </p:cNvPr>
          <p:cNvSpPr/>
          <p:nvPr/>
        </p:nvSpPr>
        <p:spPr>
          <a:xfrm>
            <a:off x="4917418" y="4977348"/>
            <a:ext cx="5921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Nucleation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improved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adding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a </a:t>
            </a:r>
            <a:r>
              <a:rPr lang="it-IT" sz="2800" b="1">
                <a:solidFill>
                  <a:srgbClr val="4399B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vapor coating step</a:t>
            </a:r>
          </a:p>
          <a:p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on </a:t>
            </a:r>
            <a:r>
              <a:rPr lang="it-IT" sz="2800" b="1" err="1">
                <a:solidFill>
                  <a:srgbClr val="4399B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anodized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Semibold" panose="020B0700000000000000" pitchFamily="34" charset="-128"/>
              </a:rPr>
              <a:t> Nb samples</a:t>
            </a:r>
            <a:endParaRPr lang="it-IT" b="1">
              <a:solidFill>
                <a:srgbClr val="012556"/>
              </a:solidFill>
              <a:latin typeface="Montserrat" panose="00000500000000000000" pitchFamily="50" charset="0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580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F28DFD-E074-FF03-65C9-475A272B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19756C-E1E0-74F5-734E-83129FCB4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4399B6"/>
                </a:solidFill>
              </a:rPr>
              <a:t>Project goal </a:t>
            </a:r>
            <a:r>
              <a:rPr lang="en-US">
                <a:solidFill>
                  <a:srgbClr val="012556"/>
                </a:solidFill>
              </a:rPr>
              <a:t>and motivations</a:t>
            </a:r>
          </a:p>
          <a:p>
            <a:endParaRPr lang="en-US">
              <a:solidFill>
                <a:srgbClr val="012556"/>
              </a:solidFill>
            </a:endParaRPr>
          </a:p>
          <a:p>
            <a:r>
              <a:rPr lang="en-US">
                <a:solidFill>
                  <a:srgbClr val="012556"/>
                </a:solidFill>
              </a:rPr>
              <a:t>Liquid Tin Diffusion </a:t>
            </a:r>
            <a:r>
              <a:rPr lang="en-US" b="1">
                <a:solidFill>
                  <a:srgbClr val="4399B6"/>
                </a:solidFill>
              </a:rPr>
              <a:t>technique introduction</a:t>
            </a:r>
          </a:p>
          <a:p>
            <a:endParaRPr lang="en-US">
              <a:solidFill>
                <a:srgbClr val="012556"/>
              </a:solidFill>
            </a:endParaRPr>
          </a:p>
          <a:p>
            <a:r>
              <a:rPr lang="en-US">
                <a:solidFill>
                  <a:srgbClr val="012556"/>
                </a:solidFill>
              </a:rPr>
              <a:t>Target production </a:t>
            </a:r>
            <a:r>
              <a:rPr lang="en-US" b="1">
                <a:solidFill>
                  <a:srgbClr val="4399B6"/>
                </a:solidFill>
              </a:rPr>
              <a:t>first results</a:t>
            </a:r>
          </a:p>
          <a:p>
            <a:endParaRPr lang="en-US">
              <a:solidFill>
                <a:srgbClr val="012556"/>
              </a:solidFill>
            </a:endParaRPr>
          </a:p>
          <a:p>
            <a:r>
              <a:rPr lang="en-US">
                <a:solidFill>
                  <a:srgbClr val="012556"/>
                </a:solidFill>
              </a:rPr>
              <a:t>First </a:t>
            </a:r>
            <a:r>
              <a:rPr lang="en-US" b="1">
                <a:solidFill>
                  <a:srgbClr val="4399B6"/>
                </a:solidFill>
              </a:rPr>
              <a:t>sputtering test </a:t>
            </a:r>
            <a:r>
              <a:rPr lang="en-US">
                <a:solidFill>
                  <a:srgbClr val="012556"/>
                </a:solidFill>
              </a:rPr>
              <a:t>with LTD target</a:t>
            </a:r>
          </a:p>
          <a:p>
            <a:endParaRPr lang="en-US">
              <a:solidFill>
                <a:srgbClr val="01255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F82737-6E1E-AC6C-6382-74CB4C75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36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9284C-DAA4-8F94-9C26-1F23341E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Optimized Process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1D0BD7-7F33-99FE-C2EE-A09EED30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FE8320-BDDB-7F2E-7BC4-3D5014A2B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48863" b="7893"/>
          <a:stretch/>
        </p:blipFill>
        <p:spPr>
          <a:xfrm>
            <a:off x="5606716" y="2004869"/>
            <a:ext cx="3245183" cy="252075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D4BA6C-162F-E96B-3502-9C8269E404B1}"/>
              </a:ext>
            </a:extLst>
          </p:cNvPr>
          <p:cNvSpPr txBox="1"/>
          <p:nvPr/>
        </p:nvSpPr>
        <p:spPr>
          <a:xfrm>
            <a:off x="6603563" y="4470054"/>
            <a:ext cx="123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Vapor</a:t>
            </a:r>
          </a:p>
          <a:p>
            <a:pPr algn="ctr"/>
            <a:r>
              <a:rPr lang="en-US" sz="1400" b="1"/>
              <a:t>coating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798A2-02DD-B636-E628-4CB587447EAB}"/>
              </a:ext>
            </a:extLst>
          </p:cNvPr>
          <p:cNvSpPr txBox="1"/>
          <p:nvPr/>
        </p:nvSpPr>
        <p:spPr>
          <a:xfrm>
            <a:off x="5415765" y="4492939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nucleation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36E6392-29EF-7004-5124-287F56BD252D}"/>
              </a:ext>
            </a:extLst>
          </p:cNvPr>
          <p:cNvSpPr txBox="1">
            <a:spLocks/>
          </p:cNvSpPr>
          <p:nvPr/>
        </p:nvSpPr>
        <p:spPr>
          <a:xfrm>
            <a:off x="9354324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2</a:t>
            </a:r>
            <a:r>
              <a:rPr lang="it-IT" sz="1800"/>
              <a:t>O</a:t>
            </a:r>
            <a:r>
              <a:rPr lang="it-IT" sz="1800" baseline="-25000"/>
              <a:t>5</a:t>
            </a:r>
            <a:endParaRPr lang="it-IT" sz="1800"/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CBB484-DC57-ACCD-D022-1382AEAD19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7" r="76639"/>
          <a:stretch/>
        </p:blipFill>
        <p:spPr>
          <a:xfrm>
            <a:off x="10136216" y="5231259"/>
            <a:ext cx="498424" cy="945704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912C136-B5A1-6C3D-C23E-1C46A9B6B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8" t="43900" r="-5239"/>
          <a:stretch/>
        </p:blipFill>
        <p:spPr>
          <a:xfrm flipH="1">
            <a:off x="10728543" y="5243616"/>
            <a:ext cx="687989" cy="933347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D9212CD4-B577-73DE-6E0D-28359129C34A}"/>
              </a:ext>
            </a:extLst>
          </p:cNvPr>
          <p:cNvSpPr txBox="1">
            <a:spLocks/>
          </p:cNvSpPr>
          <p:nvPr/>
        </p:nvSpPr>
        <p:spPr>
          <a:xfrm>
            <a:off x="10485215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703C2A51-4FAA-F449-EABB-98756C7B7688}"/>
              </a:ext>
            </a:extLst>
          </p:cNvPr>
          <p:cNvSpPr txBox="1">
            <a:spLocks/>
          </p:cNvSpPr>
          <p:nvPr/>
        </p:nvSpPr>
        <p:spPr>
          <a:xfrm>
            <a:off x="11354574" y="5704111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3</a:t>
            </a:r>
            <a:r>
              <a:rPr lang="it-IT" sz="1800"/>
              <a:t>Sn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7095840-35FA-ADC0-8DA1-F107A0AECA61}"/>
              </a:ext>
            </a:extLst>
          </p:cNvPr>
          <p:cNvSpPr txBox="1"/>
          <p:nvPr/>
        </p:nvSpPr>
        <p:spPr>
          <a:xfrm>
            <a:off x="5470686" y="1574481"/>
            <a:ext cx="1235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3 h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45D799-3879-46CF-82CE-AB0D2F7DAAB7}"/>
              </a:ext>
            </a:extLst>
          </p:cNvPr>
          <p:cNvSpPr txBox="1"/>
          <p:nvPr/>
        </p:nvSpPr>
        <p:spPr>
          <a:xfrm>
            <a:off x="6603563" y="1539792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2 h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4CF5DAF-F212-5802-FA79-44211411B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32" y="1352017"/>
            <a:ext cx="5413330" cy="415594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1F609AA-B067-8328-7FE1-584FD70DA81A}"/>
              </a:ext>
            </a:extLst>
          </p:cNvPr>
          <p:cNvSpPr txBox="1"/>
          <p:nvPr/>
        </p:nvSpPr>
        <p:spPr>
          <a:xfrm rot="5085586">
            <a:off x="3776481" y="2220104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cooling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EE3C187-7692-47C1-FB0E-AC0E5F8C808D}"/>
              </a:ext>
            </a:extLst>
          </p:cNvPr>
          <p:cNvSpPr/>
          <p:nvPr/>
        </p:nvSpPr>
        <p:spPr>
          <a:xfrm>
            <a:off x="1075608" y="5560170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Temperature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furnaces</a:t>
            </a:r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profile</a:t>
            </a:r>
            <a:endParaRPr lang="it-IT" sz="1400" i="1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C55D802B-0FD6-EB28-DC7D-D529995514EA}"/>
              </a:ext>
            </a:extLst>
          </p:cNvPr>
          <p:cNvSpPr/>
          <p:nvPr/>
        </p:nvSpPr>
        <p:spPr>
          <a:xfrm>
            <a:off x="2439246" y="1882756"/>
            <a:ext cx="2233671" cy="2375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299B66A0-6C0F-EC0E-DD11-658388A2C8C8}"/>
              </a:ext>
            </a:extLst>
          </p:cNvPr>
          <p:cNvSpPr/>
          <p:nvPr/>
        </p:nvSpPr>
        <p:spPr>
          <a:xfrm>
            <a:off x="4164918" y="2865151"/>
            <a:ext cx="508000" cy="1866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09F4782-DBF1-FA73-EDBF-A494D782C9BB}"/>
              </a:ext>
            </a:extLst>
          </p:cNvPr>
          <p:cNvSpPr txBox="1"/>
          <p:nvPr/>
        </p:nvSpPr>
        <p:spPr>
          <a:xfrm>
            <a:off x="1188295" y="3170512"/>
            <a:ext cx="73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/>
              <a:t>nucleation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AEBCE2-5F7A-035B-79EF-945380C0DC4C}"/>
              </a:ext>
            </a:extLst>
          </p:cNvPr>
          <p:cNvSpPr txBox="1"/>
          <p:nvPr/>
        </p:nvSpPr>
        <p:spPr>
          <a:xfrm>
            <a:off x="1621107" y="2059449"/>
            <a:ext cx="74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Vapor</a:t>
            </a:r>
          </a:p>
          <a:p>
            <a:pPr algn="ctr"/>
            <a:r>
              <a:rPr lang="en-US" sz="1200" b="1"/>
              <a:t>coating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2EAE85-88E9-D78F-3001-0180CEFD7AC3}"/>
              </a:ext>
            </a:extLst>
          </p:cNvPr>
          <p:cNvSpPr txBox="1"/>
          <p:nvPr/>
        </p:nvSpPr>
        <p:spPr>
          <a:xfrm>
            <a:off x="7736507" y="4481023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dipping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70D88F-03F9-76BF-74D0-8701A105068C}"/>
              </a:ext>
            </a:extLst>
          </p:cNvPr>
          <p:cNvSpPr txBox="1"/>
          <p:nvPr/>
        </p:nvSpPr>
        <p:spPr>
          <a:xfrm>
            <a:off x="7669664" y="152760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3 h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95304C-F153-13A4-9F0E-CD5953D00DFB}"/>
              </a:ext>
            </a:extLst>
          </p:cNvPr>
          <p:cNvSpPr txBox="1"/>
          <p:nvPr/>
        </p:nvSpPr>
        <p:spPr>
          <a:xfrm>
            <a:off x="1686062" y="1862915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dipping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30B8F5-1F20-0F1A-AD50-406ABAA8987D}"/>
              </a:ext>
            </a:extLst>
          </p:cNvPr>
          <p:cNvSpPr txBox="1"/>
          <p:nvPr/>
        </p:nvSpPr>
        <p:spPr>
          <a:xfrm>
            <a:off x="8708123" y="3873971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1000 °C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04BF258-C6E8-04A9-E15D-49A7617D722A}"/>
              </a:ext>
            </a:extLst>
          </p:cNvPr>
          <p:cNvSpPr txBox="1"/>
          <p:nvPr/>
        </p:nvSpPr>
        <p:spPr>
          <a:xfrm>
            <a:off x="8698933" y="2754523"/>
            <a:ext cx="155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1000 °C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7459A3-14DC-E822-073C-9C8EF1D4C393}"/>
              </a:ext>
            </a:extLst>
          </p:cNvPr>
          <p:cNvSpPr txBox="1"/>
          <p:nvPr/>
        </p:nvSpPr>
        <p:spPr>
          <a:xfrm>
            <a:off x="8759084" y="1975721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30 °C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D5B29E4-3EB4-1DD5-E55D-31566479BB60}"/>
              </a:ext>
            </a:extLst>
          </p:cNvPr>
          <p:cNvSpPr txBox="1"/>
          <p:nvPr/>
        </p:nvSpPr>
        <p:spPr>
          <a:xfrm>
            <a:off x="8304299" y="1106773"/>
            <a:ext cx="2703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Zanierato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 SRF 2021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9284C-DAA4-8F94-9C26-1F23341E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Optimized Process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1D0BD7-7F33-99FE-C2EE-A09EED30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FE8320-BDDB-7F2E-7BC4-3D5014A2B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31330" b="7893"/>
          <a:stretch/>
        </p:blipFill>
        <p:spPr>
          <a:xfrm>
            <a:off x="5606716" y="2004869"/>
            <a:ext cx="4357835" cy="252075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D4BA6C-162F-E96B-3502-9C8269E404B1}"/>
              </a:ext>
            </a:extLst>
          </p:cNvPr>
          <p:cNvSpPr txBox="1"/>
          <p:nvPr/>
        </p:nvSpPr>
        <p:spPr>
          <a:xfrm>
            <a:off x="6603563" y="4470054"/>
            <a:ext cx="123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Vapor</a:t>
            </a:r>
          </a:p>
          <a:p>
            <a:pPr algn="ctr"/>
            <a:r>
              <a:rPr lang="en-US" sz="1400" b="1"/>
              <a:t>coating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798A2-02DD-B636-E628-4CB587447EAB}"/>
              </a:ext>
            </a:extLst>
          </p:cNvPr>
          <p:cNvSpPr txBox="1"/>
          <p:nvPr/>
        </p:nvSpPr>
        <p:spPr>
          <a:xfrm>
            <a:off x="5415765" y="4492939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nucleation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36E6392-29EF-7004-5124-287F56BD252D}"/>
              </a:ext>
            </a:extLst>
          </p:cNvPr>
          <p:cNvSpPr txBox="1">
            <a:spLocks/>
          </p:cNvSpPr>
          <p:nvPr/>
        </p:nvSpPr>
        <p:spPr>
          <a:xfrm>
            <a:off x="9354324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2</a:t>
            </a:r>
            <a:r>
              <a:rPr lang="it-IT" sz="1800"/>
              <a:t>O</a:t>
            </a:r>
            <a:r>
              <a:rPr lang="it-IT" sz="1800" baseline="-25000"/>
              <a:t>5</a:t>
            </a:r>
            <a:endParaRPr lang="it-IT" sz="1800"/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CBB484-DC57-ACCD-D022-1382AEAD19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7" r="76639"/>
          <a:stretch/>
        </p:blipFill>
        <p:spPr>
          <a:xfrm>
            <a:off x="10136216" y="5231259"/>
            <a:ext cx="498424" cy="945704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912C136-B5A1-6C3D-C23E-1C46A9B6B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8" t="43900" r="-5239"/>
          <a:stretch/>
        </p:blipFill>
        <p:spPr>
          <a:xfrm flipH="1">
            <a:off x="10728543" y="5243616"/>
            <a:ext cx="687989" cy="933347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D9212CD4-B577-73DE-6E0D-28359129C34A}"/>
              </a:ext>
            </a:extLst>
          </p:cNvPr>
          <p:cNvSpPr txBox="1">
            <a:spLocks/>
          </p:cNvSpPr>
          <p:nvPr/>
        </p:nvSpPr>
        <p:spPr>
          <a:xfrm>
            <a:off x="10485215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703C2A51-4FAA-F449-EABB-98756C7B7688}"/>
              </a:ext>
            </a:extLst>
          </p:cNvPr>
          <p:cNvSpPr txBox="1">
            <a:spLocks/>
          </p:cNvSpPr>
          <p:nvPr/>
        </p:nvSpPr>
        <p:spPr>
          <a:xfrm>
            <a:off x="11354574" y="5704111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3</a:t>
            </a:r>
            <a:r>
              <a:rPr lang="it-IT" sz="1800"/>
              <a:t>Sn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7095840-35FA-ADC0-8DA1-F107A0AECA61}"/>
              </a:ext>
            </a:extLst>
          </p:cNvPr>
          <p:cNvSpPr txBox="1"/>
          <p:nvPr/>
        </p:nvSpPr>
        <p:spPr>
          <a:xfrm>
            <a:off x="5470686" y="1574481"/>
            <a:ext cx="1235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3 h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45D799-3879-46CF-82CE-AB0D2F7DAAB7}"/>
              </a:ext>
            </a:extLst>
          </p:cNvPr>
          <p:cNvSpPr txBox="1"/>
          <p:nvPr/>
        </p:nvSpPr>
        <p:spPr>
          <a:xfrm>
            <a:off x="6603563" y="1539792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2 h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4CF5DAF-F212-5802-FA79-44211411B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32" y="1352017"/>
            <a:ext cx="5413330" cy="415594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1F609AA-B067-8328-7FE1-584FD70DA81A}"/>
              </a:ext>
            </a:extLst>
          </p:cNvPr>
          <p:cNvSpPr txBox="1"/>
          <p:nvPr/>
        </p:nvSpPr>
        <p:spPr>
          <a:xfrm rot="5085586">
            <a:off x="3776481" y="2220104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cooling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EE3C187-7692-47C1-FB0E-AC0E5F8C808D}"/>
              </a:ext>
            </a:extLst>
          </p:cNvPr>
          <p:cNvSpPr/>
          <p:nvPr/>
        </p:nvSpPr>
        <p:spPr>
          <a:xfrm>
            <a:off x="1075608" y="5560170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Temperature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furnaces</a:t>
            </a:r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profile</a:t>
            </a:r>
            <a:endParaRPr lang="it-IT" sz="1400" i="1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C55D802B-0FD6-EB28-DC7D-D529995514EA}"/>
              </a:ext>
            </a:extLst>
          </p:cNvPr>
          <p:cNvSpPr/>
          <p:nvPr/>
        </p:nvSpPr>
        <p:spPr>
          <a:xfrm>
            <a:off x="2920726" y="1890692"/>
            <a:ext cx="1703235" cy="2375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299B66A0-6C0F-EC0E-DD11-658388A2C8C8}"/>
              </a:ext>
            </a:extLst>
          </p:cNvPr>
          <p:cNvSpPr/>
          <p:nvPr/>
        </p:nvSpPr>
        <p:spPr>
          <a:xfrm>
            <a:off x="4164918" y="2865151"/>
            <a:ext cx="508000" cy="1866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09F4782-DBF1-FA73-EDBF-A494D782C9BB}"/>
              </a:ext>
            </a:extLst>
          </p:cNvPr>
          <p:cNvSpPr txBox="1"/>
          <p:nvPr/>
        </p:nvSpPr>
        <p:spPr>
          <a:xfrm>
            <a:off x="1188295" y="3170512"/>
            <a:ext cx="73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/>
              <a:t>nucleation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AEBCE2-5F7A-035B-79EF-945380C0DC4C}"/>
              </a:ext>
            </a:extLst>
          </p:cNvPr>
          <p:cNvSpPr txBox="1"/>
          <p:nvPr/>
        </p:nvSpPr>
        <p:spPr>
          <a:xfrm>
            <a:off x="1621107" y="2059449"/>
            <a:ext cx="74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Vapor</a:t>
            </a:r>
          </a:p>
          <a:p>
            <a:pPr algn="ctr"/>
            <a:r>
              <a:rPr lang="en-US" sz="1200" b="1"/>
              <a:t>coating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2EAE85-88E9-D78F-3001-0180CEFD7AC3}"/>
              </a:ext>
            </a:extLst>
          </p:cNvPr>
          <p:cNvSpPr txBox="1"/>
          <p:nvPr/>
        </p:nvSpPr>
        <p:spPr>
          <a:xfrm>
            <a:off x="7736507" y="4481023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dipping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70D88F-03F9-76BF-74D0-8701A105068C}"/>
              </a:ext>
            </a:extLst>
          </p:cNvPr>
          <p:cNvSpPr txBox="1"/>
          <p:nvPr/>
        </p:nvSpPr>
        <p:spPr>
          <a:xfrm>
            <a:off x="7669664" y="152760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3 h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95304C-F153-13A4-9F0E-CD5953D00DFB}"/>
              </a:ext>
            </a:extLst>
          </p:cNvPr>
          <p:cNvSpPr txBox="1"/>
          <p:nvPr/>
        </p:nvSpPr>
        <p:spPr>
          <a:xfrm>
            <a:off x="1686062" y="1862915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dipping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049912-4D41-702C-1465-90E2D2A2B544}"/>
              </a:ext>
            </a:extLst>
          </p:cNvPr>
          <p:cNvSpPr txBox="1"/>
          <p:nvPr/>
        </p:nvSpPr>
        <p:spPr>
          <a:xfrm>
            <a:off x="8773224" y="4462092"/>
            <a:ext cx="123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annealing</a:t>
            </a:r>
          </a:p>
          <a:p>
            <a:pPr algn="ctr"/>
            <a:r>
              <a:rPr lang="en-US" sz="1400" b="1"/>
              <a:t>in Sn vapor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AB37B1D-C4A3-A324-8A81-B0B9DDB10791}"/>
              </a:ext>
            </a:extLst>
          </p:cNvPr>
          <p:cNvSpPr txBox="1"/>
          <p:nvPr/>
        </p:nvSpPr>
        <p:spPr>
          <a:xfrm>
            <a:off x="8736769" y="152760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6 h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7011112-8F9F-8876-2BB9-D9DEA188EE42}"/>
              </a:ext>
            </a:extLst>
          </p:cNvPr>
          <p:cNvSpPr txBox="1"/>
          <p:nvPr/>
        </p:nvSpPr>
        <p:spPr>
          <a:xfrm>
            <a:off x="9838423" y="3873971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1000 °C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583AD50-F6F2-6F3B-C9BF-61279A658EDE}"/>
              </a:ext>
            </a:extLst>
          </p:cNvPr>
          <p:cNvSpPr txBox="1"/>
          <p:nvPr/>
        </p:nvSpPr>
        <p:spPr>
          <a:xfrm>
            <a:off x="9829233" y="2754523"/>
            <a:ext cx="155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1000 °C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ABBECAE-9298-8200-B2ED-CFB709A34323}"/>
              </a:ext>
            </a:extLst>
          </p:cNvPr>
          <p:cNvSpPr txBox="1"/>
          <p:nvPr/>
        </p:nvSpPr>
        <p:spPr>
          <a:xfrm>
            <a:off x="9889384" y="1975721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30 °C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B7EF70B-780A-2EFA-7528-8159DEE6D9B9}"/>
              </a:ext>
            </a:extLst>
          </p:cNvPr>
          <p:cNvSpPr txBox="1"/>
          <p:nvPr/>
        </p:nvSpPr>
        <p:spPr>
          <a:xfrm>
            <a:off x="2163315" y="2189147"/>
            <a:ext cx="92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/>
              <a:t>Vapor</a:t>
            </a:r>
          </a:p>
          <a:p>
            <a:pPr algn="r"/>
            <a:r>
              <a:rPr lang="en-US" sz="1200" b="1"/>
              <a:t>annealing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5BABE1D-2470-31E4-21DF-BAE8F0E1C4B4}"/>
              </a:ext>
            </a:extLst>
          </p:cNvPr>
          <p:cNvSpPr txBox="1"/>
          <p:nvPr/>
        </p:nvSpPr>
        <p:spPr>
          <a:xfrm>
            <a:off x="8304299" y="1106773"/>
            <a:ext cx="2703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Zanierato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 SRF 2021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18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9284C-DAA4-8F94-9C26-1F23341E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Optimized Process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1D0BD7-7F33-99FE-C2EE-A09EED30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FE8320-BDDB-7F2E-7BC4-3D5014A2B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14955" b="7893"/>
          <a:stretch/>
        </p:blipFill>
        <p:spPr>
          <a:xfrm>
            <a:off x="5606716" y="2004869"/>
            <a:ext cx="5396989" cy="252075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D4BA6C-162F-E96B-3502-9C8269E404B1}"/>
              </a:ext>
            </a:extLst>
          </p:cNvPr>
          <p:cNvSpPr txBox="1"/>
          <p:nvPr/>
        </p:nvSpPr>
        <p:spPr>
          <a:xfrm>
            <a:off x="6603563" y="4470054"/>
            <a:ext cx="123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Vapor</a:t>
            </a:r>
          </a:p>
          <a:p>
            <a:pPr algn="ctr"/>
            <a:r>
              <a:rPr lang="en-US" sz="1400" b="1"/>
              <a:t>coating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798A2-02DD-B636-E628-4CB587447EAB}"/>
              </a:ext>
            </a:extLst>
          </p:cNvPr>
          <p:cNvSpPr txBox="1"/>
          <p:nvPr/>
        </p:nvSpPr>
        <p:spPr>
          <a:xfrm>
            <a:off x="5415765" y="4492939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nucleation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36E6392-29EF-7004-5124-287F56BD252D}"/>
              </a:ext>
            </a:extLst>
          </p:cNvPr>
          <p:cNvSpPr txBox="1">
            <a:spLocks/>
          </p:cNvSpPr>
          <p:nvPr/>
        </p:nvSpPr>
        <p:spPr>
          <a:xfrm>
            <a:off x="9354324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2</a:t>
            </a:r>
            <a:r>
              <a:rPr lang="it-IT" sz="1800"/>
              <a:t>O</a:t>
            </a:r>
            <a:r>
              <a:rPr lang="it-IT" sz="1800" baseline="-25000"/>
              <a:t>5</a:t>
            </a:r>
            <a:endParaRPr lang="it-IT" sz="1800"/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CBB484-DC57-ACCD-D022-1382AEAD19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7" r="76639"/>
          <a:stretch/>
        </p:blipFill>
        <p:spPr>
          <a:xfrm>
            <a:off x="10136216" y="5231259"/>
            <a:ext cx="498424" cy="945704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912C136-B5A1-6C3D-C23E-1C46A9B6B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8" t="43900" r="-5239"/>
          <a:stretch/>
        </p:blipFill>
        <p:spPr>
          <a:xfrm flipH="1">
            <a:off x="10728543" y="5243616"/>
            <a:ext cx="687989" cy="933347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D9212CD4-B577-73DE-6E0D-28359129C34A}"/>
              </a:ext>
            </a:extLst>
          </p:cNvPr>
          <p:cNvSpPr txBox="1">
            <a:spLocks/>
          </p:cNvSpPr>
          <p:nvPr/>
        </p:nvSpPr>
        <p:spPr>
          <a:xfrm>
            <a:off x="10485215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703C2A51-4FAA-F449-EABB-98756C7B7688}"/>
              </a:ext>
            </a:extLst>
          </p:cNvPr>
          <p:cNvSpPr txBox="1">
            <a:spLocks/>
          </p:cNvSpPr>
          <p:nvPr/>
        </p:nvSpPr>
        <p:spPr>
          <a:xfrm>
            <a:off x="11354574" y="5704111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3</a:t>
            </a:r>
            <a:r>
              <a:rPr lang="it-IT" sz="1800"/>
              <a:t>Sn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7095840-35FA-ADC0-8DA1-F107A0AECA61}"/>
              </a:ext>
            </a:extLst>
          </p:cNvPr>
          <p:cNvSpPr txBox="1"/>
          <p:nvPr/>
        </p:nvSpPr>
        <p:spPr>
          <a:xfrm>
            <a:off x="5470686" y="1574481"/>
            <a:ext cx="1235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3 h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45D799-3879-46CF-82CE-AB0D2F7DAAB7}"/>
              </a:ext>
            </a:extLst>
          </p:cNvPr>
          <p:cNvSpPr txBox="1"/>
          <p:nvPr/>
        </p:nvSpPr>
        <p:spPr>
          <a:xfrm>
            <a:off x="6603563" y="1539792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2 h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4CF5DAF-F212-5802-FA79-44211411B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32" y="1352017"/>
            <a:ext cx="5413330" cy="415594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1F609AA-B067-8328-7FE1-584FD70DA81A}"/>
              </a:ext>
            </a:extLst>
          </p:cNvPr>
          <p:cNvSpPr txBox="1"/>
          <p:nvPr/>
        </p:nvSpPr>
        <p:spPr>
          <a:xfrm rot="5085586">
            <a:off x="3776481" y="2220104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cooling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EE3C187-7692-47C1-FB0E-AC0E5F8C808D}"/>
              </a:ext>
            </a:extLst>
          </p:cNvPr>
          <p:cNvSpPr/>
          <p:nvPr/>
        </p:nvSpPr>
        <p:spPr>
          <a:xfrm>
            <a:off x="1075608" y="5560170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Temperature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furnaces</a:t>
            </a:r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profile</a:t>
            </a:r>
            <a:endParaRPr lang="it-IT" sz="1400" i="1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C55D802B-0FD6-EB28-DC7D-D529995514EA}"/>
              </a:ext>
            </a:extLst>
          </p:cNvPr>
          <p:cNvSpPr/>
          <p:nvPr/>
        </p:nvSpPr>
        <p:spPr>
          <a:xfrm>
            <a:off x="4259263" y="1890692"/>
            <a:ext cx="364698" cy="2375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299B66A0-6C0F-EC0E-DD11-658388A2C8C8}"/>
              </a:ext>
            </a:extLst>
          </p:cNvPr>
          <p:cNvSpPr/>
          <p:nvPr/>
        </p:nvSpPr>
        <p:spPr>
          <a:xfrm>
            <a:off x="4164918" y="2865151"/>
            <a:ext cx="508000" cy="1866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09F4782-DBF1-FA73-EDBF-A494D782C9BB}"/>
              </a:ext>
            </a:extLst>
          </p:cNvPr>
          <p:cNvSpPr txBox="1"/>
          <p:nvPr/>
        </p:nvSpPr>
        <p:spPr>
          <a:xfrm>
            <a:off x="1188295" y="3170512"/>
            <a:ext cx="73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/>
              <a:t>nucleation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AEBCE2-5F7A-035B-79EF-945380C0DC4C}"/>
              </a:ext>
            </a:extLst>
          </p:cNvPr>
          <p:cNvSpPr txBox="1"/>
          <p:nvPr/>
        </p:nvSpPr>
        <p:spPr>
          <a:xfrm>
            <a:off x="1621107" y="2059449"/>
            <a:ext cx="74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Vapor</a:t>
            </a:r>
          </a:p>
          <a:p>
            <a:pPr algn="ctr"/>
            <a:r>
              <a:rPr lang="en-US" sz="1200" b="1"/>
              <a:t>coating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2EAE85-88E9-D78F-3001-0180CEFD7AC3}"/>
              </a:ext>
            </a:extLst>
          </p:cNvPr>
          <p:cNvSpPr txBox="1"/>
          <p:nvPr/>
        </p:nvSpPr>
        <p:spPr>
          <a:xfrm>
            <a:off x="7736507" y="4481023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dipping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70D88F-03F9-76BF-74D0-8701A105068C}"/>
              </a:ext>
            </a:extLst>
          </p:cNvPr>
          <p:cNvSpPr txBox="1"/>
          <p:nvPr/>
        </p:nvSpPr>
        <p:spPr>
          <a:xfrm>
            <a:off x="7669664" y="152760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3 h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95304C-F153-13A4-9F0E-CD5953D00DFB}"/>
              </a:ext>
            </a:extLst>
          </p:cNvPr>
          <p:cNvSpPr txBox="1"/>
          <p:nvPr/>
        </p:nvSpPr>
        <p:spPr>
          <a:xfrm>
            <a:off x="1686062" y="1862915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dipping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049912-4D41-702C-1465-90E2D2A2B544}"/>
              </a:ext>
            </a:extLst>
          </p:cNvPr>
          <p:cNvSpPr txBox="1"/>
          <p:nvPr/>
        </p:nvSpPr>
        <p:spPr>
          <a:xfrm>
            <a:off x="8773224" y="4462092"/>
            <a:ext cx="123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annealing</a:t>
            </a:r>
          </a:p>
          <a:p>
            <a:pPr algn="ctr"/>
            <a:r>
              <a:rPr lang="en-US" sz="1400" b="1"/>
              <a:t>in Sn vapor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AB37B1D-C4A3-A324-8A81-B0B9DDB10791}"/>
              </a:ext>
            </a:extLst>
          </p:cNvPr>
          <p:cNvSpPr txBox="1"/>
          <p:nvPr/>
        </p:nvSpPr>
        <p:spPr>
          <a:xfrm>
            <a:off x="8736769" y="152760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6 h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B2316AC-A5F3-42E3-C26F-E6879B67CC6A}"/>
              </a:ext>
            </a:extLst>
          </p:cNvPr>
          <p:cNvSpPr txBox="1"/>
          <p:nvPr/>
        </p:nvSpPr>
        <p:spPr>
          <a:xfrm>
            <a:off x="9864022" y="4459539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annealing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CFACC28-4AD2-7827-B232-8D1926CC3497}"/>
              </a:ext>
            </a:extLst>
          </p:cNvPr>
          <p:cNvSpPr txBox="1"/>
          <p:nvPr/>
        </p:nvSpPr>
        <p:spPr>
          <a:xfrm>
            <a:off x="9864022" y="1513424"/>
            <a:ext cx="1235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  <a:ea typeface="Cambria Math" panose="02040503050406030204" pitchFamily="18" charset="0"/>
              </a:rPr>
              <a:t>15 h</a:t>
            </a:r>
            <a:endParaRPr lang="en-US" b="1">
              <a:solidFill>
                <a:srgbClr val="4399B6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F746758-CD2E-9017-84FC-CCC993F8CD69}"/>
              </a:ext>
            </a:extLst>
          </p:cNvPr>
          <p:cNvSpPr txBox="1"/>
          <p:nvPr/>
        </p:nvSpPr>
        <p:spPr>
          <a:xfrm rot="505453">
            <a:off x="3131804" y="1991633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annealing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9B4961A-C332-E374-E1EC-50F608B5450B}"/>
              </a:ext>
            </a:extLst>
          </p:cNvPr>
          <p:cNvSpPr txBox="1"/>
          <p:nvPr/>
        </p:nvSpPr>
        <p:spPr>
          <a:xfrm>
            <a:off x="10854423" y="3873971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400 °C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D041795-52A1-3A59-F32A-B9FD24220125}"/>
              </a:ext>
            </a:extLst>
          </p:cNvPr>
          <p:cNvSpPr txBox="1"/>
          <p:nvPr/>
        </p:nvSpPr>
        <p:spPr>
          <a:xfrm>
            <a:off x="10845233" y="2754523"/>
            <a:ext cx="155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1000 °C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C85FCDD-FBB1-5EAC-71C4-92A973406E17}"/>
              </a:ext>
            </a:extLst>
          </p:cNvPr>
          <p:cNvSpPr txBox="1"/>
          <p:nvPr/>
        </p:nvSpPr>
        <p:spPr>
          <a:xfrm>
            <a:off x="10905384" y="1975721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2556"/>
                </a:solidFill>
              </a:rPr>
              <a:t>30 °C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1C1C85D-833C-C0EC-A4F5-F905D8C4B4D7}"/>
              </a:ext>
            </a:extLst>
          </p:cNvPr>
          <p:cNvSpPr txBox="1"/>
          <p:nvPr/>
        </p:nvSpPr>
        <p:spPr>
          <a:xfrm>
            <a:off x="2163315" y="2189147"/>
            <a:ext cx="92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/>
              <a:t>Vapor</a:t>
            </a:r>
          </a:p>
          <a:p>
            <a:pPr algn="r"/>
            <a:r>
              <a:rPr lang="en-US" sz="1200" b="1"/>
              <a:t>annealing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A99BA83-F21E-7888-27D6-23CF17AFAFC2}"/>
              </a:ext>
            </a:extLst>
          </p:cNvPr>
          <p:cNvSpPr txBox="1"/>
          <p:nvPr/>
        </p:nvSpPr>
        <p:spPr>
          <a:xfrm>
            <a:off x="8304299" y="1106773"/>
            <a:ext cx="2703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Zanierato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 SRF 2021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12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9284C-DAA4-8F94-9C26-1F23341E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Dipping </a:t>
            </a:r>
            <a:r>
              <a:rPr lang="en-US">
                <a:solidFill>
                  <a:srgbClr val="4399B6"/>
                </a:solidFill>
              </a:rPr>
              <a:t>Optimized Process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1D0BD7-7F33-99FE-C2EE-A09EED30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FE8320-BDDB-7F2E-7BC4-3D5014A2B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-1814" b="7893"/>
          <a:stretch/>
        </p:blipFill>
        <p:spPr>
          <a:xfrm>
            <a:off x="5606716" y="2028933"/>
            <a:ext cx="6461152" cy="252075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D4BA6C-162F-E96B-3502-9C8269E404B1}"/>
              </a:ext>
            </a:extLst>
          </p:cNvPr>
          <p:cNvSpPr txBox="1"/>
          <p:nvPr/>
        </p:nvSpPr>
        <p:spPr>
          <a:xfrm>
            <a:off x="6603563" y="4470054"/>
            <a:ext cx="123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Vapor</a:t>
            </a:r>
          </a:p>
          <a:p>
            <a:pPr algn="ctr"/>
            <a:r>
              <a:rPr lang="en-US" sz="1400" b="1"/>
              <a:t>coating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798A2-02DD-B636-E628-4CB587447EAB}"/>
              </a:ext>
            </a:extLst>
          </p:cNvPr>
          <p:cNvSpPr txBox="1"/>
          <p:nvPr/>
        </p:nvSpPr>
        <p:spPr>
          <a:xfrm>
            <a:off x="5415765" y="4492939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nucleation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36E6392-29EF-7004-5124-287F56BD252D}"/>
              </a:ext>
            </a:extLst>
          </p:cNvPr>
          <p:cNvSpPr txBox="1">
            <a:spLocks/>
          </p:cNvSpPr>
          <p:nvPr/>
        </p:nvSpPr>
        <p:spPr>
          <a:xfrm>
            <a:off x="9354324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2</a:t>
            </a:r>
            <a:r>
              <a:rPr lang="it-IT" sz="1800"/>
              <a:t>O</a:t>
            </a:r>
            <a:r>
              <a:rPr lang="it-IT" sz="1800" baseline="-25000"/>
              <a:t>5</a:t>
            </a:r>
            <a:endParaRPr lang="it-IT" sz="1800"/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CBB484-DC57-ACCD-D022-1382AEAD19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7" r="76639"/>
          <a:stretch/>
        </p:blipFill>
        <p:spPr>
          <a:xfrm>
            <a:off x="10136216" y="5231259"/>
            <a:ext cx="498424" cy="945704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912C136-B5A1-6C3D-C23E-1C46A9B6B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8" t="43900" r="-5239"/>
          <a:stretch/>
        </p:blipFill>
        <p:spPr>
          <a:xfrm flipH="1">
            <a:off x="10728543" y="5243616"/>
            <a:ext cx="687989" cy="933347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D9212CD4-B577-73DE-6E0D-28359129C34A}"/>
              </a:ext>
            </a:extLst>
          </p:cNvPr>
          <p:cNvSpPr txBox="1">
            <a:spLocks/>
          </p:cNvSpPr>
          <p:nvPr/>
        </p:nvSpPr>
        <p:spPr>
          <a:xfrm>
            <a:off x="10485215" y="5720355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703C2A51-4FAA-F449-EABB-98756C7B7688}"/>
              </a:ext>
            </a:extLst>
          </p:cNvPr>
          <p:cNvSpPr txBox="1">
            <a:spLocks/>
          </p:cNvSpPr>
          <p:nvPr/>
        </p:nvSpPr>
        <p:spPr>
          <a:xfrm>
            <a:off x="11354574" y="5704111"/>
            <a:ext cx="931317" cy="393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/>
              <a:t>Nb</a:t>
            </a:r>
            <a:r>
              <a:rPr lang="it-IT" sz="1800" baseline="-25000"/>
              <a:t>3</a:t>
            </a:r>
            <a:r>
              <a:rPr lang="it-IT" sz="1800"/>
              <a:t>Sn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7095840-35FA-ADC0-8DA1-F107A0AECA61}"/>
              </a:ext>
            </a:extLst>
          </p:cNvPr>
          <p:cNvSpPr txBox="1"/>
          <p:nvPr/>
        </p:nvSpPr>
        <p:spPr>
          <a:xfrm>
            <a:off x="5470686" y="1574481"/>
            <a:ext cx="1235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3 h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45D799-3879-46CF-82CE-AB0D2F7DAAB7}"/>
              </a:ext>
            </a:extLst>
          </p:cNvPr>
          <p:cNvSpPr txBox="1"/>
          <p:nvPr/>
        </p:nvSpPr>
        <p:spPr>
          <a:xfrm>
            <a:off x="6603563" y="1539792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2 h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4CF5DAF-F212-5802-FA79-44211411B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32" y="1352017"/>
            <a:ext cx="5413330" cy="415594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1F609AA-B067-8328-7FE1-584FD70DA81A}"/>
              </a:ext>
            </a:extLst>
          </p:cNvPr>
          <p:cNvSpPr txBox="1"/>
          <p:nvPr/>
        </p:nvSpPr>
        <p:spPr>
          <a:xfrm rot="5085586">
            <a:off x="3828262" y="2551680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cooling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EE3C187-7692-47C1-FB0E-AC0E5F8C808D}"/>
              </a:ext>
            </a:extLst>
          </p:cNvPr>
          <p:cNvSpPr/>
          <p:nvPr/>
        </p:nvSpPr>
        <p:spPr>
          <a:xfrm>
            <a:off x="1075608" y="5560170"/>
            <a:ext cx="359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Temperature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furnaces</a:t>
            </a:r>
            <a:r>
              <a:rPr lang="it-IT" sz="14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it-IT" sz="14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profile</a:t>
            </a:r>
            <a:endParaRPr lang="it-IT" sz="1400" i="1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09F4782-DBF1-FA73-EDBF-A494D782C9BB}"/>
              </a:ext>
            </a:extLst>
          </p:cNvPr>
          <p:cNvSpPr txBox="1"/>
          <p:nvPr/>
        </p:nvSpPr>
        <p:spPr>
          <a:xfrm>
            <a:off x="1188295" y="3170512"/>
            <a:ext cx="73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/>
              <a:t>nucleation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AEBCE2-5F7A-035B-79EF-945380C0DC4C}"/>
              </a:ext>
            </a:extLst>
          </p:cNvPr>
          <p:cNvSpPr txBox="1"/>
          <p:nvPr/>
        </p:nvSpPr>
        <p:spPr>
          <a:xfrm>
            <a:off x="1621107" y="2059449"/>
            <a:ext cx="74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Vapor</a:t>
            </a:r>
          </a:p>
          <a:p>
            <a:pPr algn="ctr"/>
            <a:r>
              <a:rPr lang="en-US" sz="1200" b="1"/>
              <a:t>coating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2EAE85-88E9-D78F-3001-0180CEFD7AC3}"/>
              </a:ext>
            </a:extLst>
          </p:cNvPr>
          <p:cNvSpPr txBox="1"/>
          <p:nvPr/>
        </p:nvSpPr>
        <p:spPr>
          <a:xfrm>
            <a:off x="7736507" y="4481023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dipping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70D88F-03F9-76BF-74D0-8701A105068C}"/>
              </a:ext>
            </a:extLst>
          </p:cNvPr>
          <p:cNvSpPr txBox="1"/>
          <p:nvPr/>
        </p:nvSpPr>
        <p:spPr>
          <a:xfrm>
            <a:off x="7669664" y="152760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3 h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95304C-F153-13A4-9F0E-CD5953D00DFB}"/>
              </a:ext>
            </a:extLst>
          </p:cNvPr>
          <p:cNvSpPr txBox="1"/>
          <p:nvPr/>
        </p:nvSpPr>
        <p:spPr>
          <a:xfrm>
            <a:off x="1686062" y="1862915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dipping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049912-4D41-702C-1465-90E2D2A2B544}"/>
              </a:ext>
            </a:extLst>
          </p:cNvPr>
          <p:cNvSpPr txBox="1"/>
          <p:nvPr/>
        </p:nvSpPr>
        <p:spPr>
          <a:xfrm>
            <a:off x="8773224" y="4462092"/>
            <a:ext cx="123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annealing</a:t>
            </a:r>
          </a:p>
          <a:p>
            <a:pPr algn="ctr"/>
            <a:r>
              <a:rPr lang="en-US" sz="1400" b="1"/>
              <a:t>in Sn vapor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AB37B1D-C4A3-A324-8A81-B0B9DDB10791}"/>
              </a:ext>
            </a:extLst>
          </p:cNvPr>
          <p:cNvSpPr txBox="1"/>
          <p:nvPr/>
        </p:nvSpPr>
        <p:spPr>
          <a:xfrm>
            <a:off x="8736769" y="1527607"/>
            <a:ext cx="123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</a:rPr>
              <a:t>6 h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5FBDBD2-4E7A-0B46-A5DD-B179117A8DF1}"/>
              </a:ext>
            </a:extLst>
          </p:cNvPr>
          <p:cNvSpPr txBox="1"/>
          <p:nvPr/>
        </p:nvSpPr>
        <p:spPr>
          <a:xfrm>
            <a:off x="2163315" y="2189147"/>
            <a:ext cx="92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/>
              <a:t>Vapor</a:t>
            </a:r>
          </a:p>
          <a:p>
            <a:pPr algn="r"/>
            <a:r>
              <a:rPr lang="en-US" sz="1200" b="1"/>
              <a:t>annealing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B2316AC-A5F3-42E3-C26F-E6879B67CC6A}"/>
              </a:ext>
            </a:extLst>
          </p:cNvPr>
          <p:cNvSpPr txBox="1"/>
          <p:nvPr/>
        </p:nvSpPr>
        <p:spPr>
          <a:xfrm>
            <a:off x="9864022" y="4459539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annealing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CFACC28-4AD2-7827-B232-8D1926CC3497}"/>
              </a:ext>
            </a:extLst>
          </p:cNvPr>
          <p:cNvSpPr txBox="1"/>
          <p:nvPr/>
        </p:nvSpPr>
        <p:spPr>
          <a:xfrm>
            <a:off x="9864022" y="1513424"/>
            <a:ext cx="1235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  <a:ea typeface="Cambria Math" panose="02040503050406030204" pitchFamily="18" charset="0"/>
              </a:rPr>
              <a:t>15 h</a:t>
            </a:r>
            <a:endParaRPr lang="en-US" b="1">
              <a:solidFill>
                <a:srgbClr val="4399B6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F746758-CD2E-9017-84FC-CCC993F8CD69}"/>
              </a:ext>
            </a:extLst>
          </p:cNvPr>
          <p:cNvSpPr txBox="1"/>
          <p:nvPr/>
        </p:nvSpPr>
        <p:spPr>
          <a:xfrm rot="505453">
            <a:off x="3131804" y="1991633"/>
            <a:ext cx="123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annealing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F2010E3-12B6-FCF0-3635-A3D99DF1794D}"/>
              </a:ext>
            </a:extLst>
          </p:cNvPr>
          <p:cNvSpPr txBox="1"/>
          <p:nvPr/>
        </p:nvSpPr>
        <p:spPr>
          <a:xfrm>
            <a:off x="10845870" y="4447048"/>
            <a:ext cx="123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cooling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DC7A416-D40F-4534-E680-0DF54C001691}"/>
              </a:ext>
            </a:extLst>
          </p:cNvPr>
          <p:cNvSpPr txBox="1"/>
          <p:nvPr/>
        </p:nvSpPr>
        <p:spPr>
          <a:xfrm>
            <a:off x="10845083" y="1524880"/>
            <a:ext cx="1235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399B6"/>
                </a:solidFill>
                <a:ea typeface="Cambria Math" panose="02040503050406030204" pitchFamily="18" charset="0"/>
              </a:rPr>
              <a:t>1 h</a:t>
            </a:r>
            <a:endParaRPr lang="en-US" b="1">
              <a:solidFill>
                <a:srgbClr val="4399B6"/>
              </a:solidFill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BB7BE16-C2EE-8739-741F-5612FBF26F57}"/>
              </a:ext>
            </a:extLst>
          </p:cNvPr>
          <p:cNvSpPr txBox="1"/>
          <p:nvPr/>
        </p:nvSpPr>
        <p:spPr>
          <a:xfrm>
            <a:off x="8304299" y="1106773"/>
            <a:ext cx="2703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Zanierato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 SRF 2021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32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20724-8349-17D2-B55C-CC800D10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with </a:t>
            </a:r>
            <a:r>
              <a:rPr lang="en-US">
                <a:solidFill>
                  <a:srgbClr val="4399B6"/>
                </a:solidFill>
              </a:rPr>
              <a:t>1” target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1FB63A-4874-4DA7-47CF-4AF7434C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13" name="Immagine 12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F84E7DAE-5A29-360C-BC3B-99E99AC95D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5" r="28462"/>
          <a:stretch/>
        </p:blipFill>
        <p:spPr>
          <a:xfrm>
            <a:off x="927101" y="1650472"/>
            <a:ext cx="2654300" cy="3573826"/>
          </a:xfrm>
          <a:prstGeom prst="rect">
            <a:avLst/>
          </a:prstGeom>
        </p:spPr>
      </p:pic>
      <p:pic>
        <p:nvPicPr>
          <p:cNvPr id="15" name="Immagine 14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B8EA8B56-7CCF-9308-DF36-FB2E12470E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21765" r="34318"/>
          <a:stretch/>
        </p:blipFill>
        <p:spPr>
          <a:xfrm rot="10800000">
            <a:off x="4681790" y="1667243"/>
            <a:ext cx="2828420" cy="355705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4346451-0A45-6B0E-85D6-881233E6D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981" y="1667242"/>
            <a:ext cx="2669773" cy="355705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13E26C0-9595-6937-7603-B200D2D24A3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909314">
            <a:off x="3197022" y="4038087"/>
            <a:ext cx="1869143" cy="127107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F145620-6AFB-C204-54B9-6E906E310AB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815817">
            <a:off x="7169851" y="2904222"/>
            <a:ext cx="1869143" cy="1271075"/>
          </a:xfrm>
          <a:prstGeom prst="rect">
            <a:avLst/>
          </a:prstGeom>
        </p:spPr>
      </p:pic>
      <p:pic>
        <p:nvPicPr>
          <p:cNvPr id="22" name="Immagine 21" descr="Immagine che contiene interni, parete, contatore&#10;&#10;Descrizione generata automaticamente">
            <a:extLst>
              <a:ext uri="{FF2B5EF4-FFF2-40B4-BE49-F238E27FC236}">
                <a16:creationId xmlns:a16="http://schemas.microsoft.com/office/drawing/2014/main" id="{B84A9884-28BB-0C00-B37C-85B76DB45E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22" t="26178" r="56913" b="59748"/>
          <a:stretch/>
        </p:blipFill>
        <p:spPr>
          <a:xfrm rot="10800000">
            <a:off x="6690209" y="4723258"/>
            <a:ext cx="1485899" cy="1358151"/>
          </a:xfrm>
          <a:prstGeom prst="rect">
            <a:avLst/>
          </a:prstGeom>
        </p:spPr>
      </p:pic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4EDA7910-97B4-1BCD-F96D-82EBD2C72A23}"/>
              </a:ext>
            </a:extLst>
          </p:cNvPr>
          <p:cNvSpPr txBox="1">
            <a:spLocks/>
          </p:cNvSpPr>
          <p:nvPr/>
        </p:nvSpPr>
        <p:spPr>
          <a:xfrm>
            <a:off x="927101" y="5241832"/>
            <a:ext cx="5763107" cy="9843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400" b="1" err="1">
                <a:solidFill>
                  <a:srgbClr val="4399B6"/>
                </a:solidFill>
                <a:latin typeface="Montserrat"/>
                <a:ea typeface="Yu Gothic UI"/>
              </a:rPr>
              <a:t>Shape</a:t>
            </a:r>
            <a:r>
              <a:rPr lang="it-IT" sz="2400" b="1">
                <a:solidFill>
                  <a:srgbClr val="4399B6"/>
                </a:solidFill>
                <a:latin typeface="Montserrat"/>
                <a:ea typeface="Yu Gothic UI"/>
              </a:rPr>
              <a:t> </a:t>
            </a:r>
            <a:r>
              <a:rPr lang="it-IT" sz="2400" b="1" err="1">
                <a:solidFill>
                  <a:srgbClr val="4399B6"/>
                </a:solidFill>
                <a:latin typeface="Montserrat"/>
                <a:ea typeface="Yu Gothic UI"/>
              </a:rPr>
              <a:t>optimized</a:t>
            </a:r>
            <a:endParaRPr lang="it-IT" sz="2400" b="1">
              <a:solidFill>
                <a:srgbClr val="4399B6"/>
              </a:solidFill>
              <a:latin typeface="Montserrat"/>
              <a:ea typeface="Yu Gothic UI"/>
            </a:endParaRPr>
          </a:p>
          <a:p>
            <a:pPr marL="0" indent="0" algn="r">
              <a:buNone/>
            </a:pP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to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collect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and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remove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Tin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excess</a:t>
            </a:r>
            <a:endParaRPr lang="it-IT" sz="2400" b="1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0973830-0889-0077-766E-9E332F338DB3}"/>
              </a:ext>
            </a:extLst>
          </p:cNvPr>
          <p:cNvSpPr/>
          <p:nvPr/>
        </p:nvSpPr>
        <p:spPr>
          <a:xfrm>
            <a:off x="911461" y="1270413"/>
            <a:ext cx="2654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err="1">
                <a:solidFill>
                  <a:srgbClr val="012556"/>
                </a:solidFill>
                <a:latin typeface="Bradley Hand ITC" panose="03070402050302030203" pitchFamily="66" charset="0"/>
                <a:ea typeface="Yu Gothic UI Semibold" panose="020B0700000000000000" pitchFamily="34" charset="-128"/>
              </a:rPr>
              <a:t>Anodized</a:t>
            </a:r>
            <a:r>
              <a:rPr lang="it-IT" sz="2400" b="1">
                <a:solidFill>
                  <a:srgbClr val="012556"/>
                </a:solidFill>
                <a:latin typeface="Bradley Hand ITC" panose="03070402050302030203" pitchFamily="66" charset="0"/>
                <a:ea typeface="Yu Gothic UI Semibold" panose="020B0700000000000000" pitchFamily="34" charset="-128"/>
              </a:rPr>
              <a:t> samples</a:t>
            </a:r>
            <a:endParaRPr lang="it-IT" b="1">
              <a:solidFill>
                <a:srgbClr val="012556"/>
              </a:solidFill>
              <a:latin typeface="Bradley Hand ITC" panose="03070402050302030203" pitchFamily="66" charset="0"/>
              <a:ea typeface="Yu Gothic UI Semibold" panose="020B0700000000000000" pitchFamily="34" charset="-128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C038C89-CE0D-2729-51BB-0C2339925AC7}"/>
              </a:ext>
            </a:extLst>
          </p:cNvPr>
          <p:cNvSpPr/>
          <p:nvPr/>
        </p:nvSpPr>
        <p:spPr>
          <a:xfrm>
            <a:off x="4354915" y="1265271"/>
            <a:ext cx="3393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>
                <a:solidFill>
                  <a:srgbClr val="012556"/>
                </a:solidFill>
                <a:latin typeface="Bradley Hand ITC" panose="03070402050302030203" pitchFamily="66" charset="0"/>
                <a:ea typeface="Yu Gothic UI Semibold" panose="020B0700000000000000" pitchFamily="34" charset="-128"/>
              </a:rPr>
              <a:t>Nb</a:t>
            </a:r>
            <a:r>
              <a:rPr lang="it-IT" sz="2400" b="1" baseline="-25000">
                <a:solidFill>
                  <a:srgbClr val="012556"/>
                </a:solidFill>
                <a:latin typeface="Bradley Hand ITC" panose="03070402050302030203" pitchFamily="66" charset="0"/>
                <a:ea typeface="Yu Gothic UI Semibold" panose="020B0700000000000000" pitchFamily="34" charset="-128"/>
              </a:rPr>
              <a:t>3</a:t>
            </a:r>
            <a:r>
              <a:rPr lang="it-IT" sz="2400" b="1">
                <a:solidFill>
                  <a:srgbClr val="012556"/>
                </a:solidFill>
                <a:latin typeface="Bradley Hand ITC" panose="03070402050302030203" pitchFamily="66" charset="0"/>
                <a:ea typeface="Yu Gothic UI Semibold" panose="020B0700000000000000" pitchFamily="34" charset="-128"/>
              </a:rPr>
              <a:t>Sn </a:t>
            </a:r>
            <a:r>
              <a:rPr lang="it-IT" sz="2400" b="1" err="1">
                <a:solidFill>
                  <a:srgbClr val="012556"/>
                </a:solidFill>
                <a:latin typeface="Bradley Hand ITC" panose="03070402050302030203" pitchFamily="66" charset="0"/>
                <a:ea typeface="Yu Gothic UI Semibold" panose="020B0700000000000000" pitchFamily="34" charset="-128"/>
              </a:rPr>
              <a:t>coated</a:t>
            </a:r>
            <a:r>
              <a:rPr lang="it-IT" sz="2400" b="1">
                <a:solidFill>
                  <a:srgbClr val="012556"/>
                </a:solidFill>
                <a:latin typeface="Bradley Hand ITC" panose="03070402050302030203" pitchFamily="66" charset="0"/>
                <a:ea typeface="Yu Gothic UI Semibold" panose="020B0700000000000000" pitchFamily="34" charset="-128"/>
              </a:rPr>
              <a:t> samples</a:t>
            </a:r>
            <a:endParaRPr lang="it-IT" b="1">
              <a:solidFill>
                <a:srgbClr val="012556"/>
              </a:solidFill>
              <a:latin typeface="Bradley Hand ITC" panose="03070402050302030203" pitchFamily="66" charset="0"/>
              <a:ea typeface="Yu Gothic UI Semibold" panose="020B0700000000000000" pitchFamily="34" charset="-128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46D3F5B-4851-F403-B9E7-06F13DF4F055}"/>
              </a:ext>
            </a:extLst>
          </p:cNvPr>
          <p:cNvSpPr/>
          <p:nvPr/>
        </p:nvSpPr>
        <p:spPr>
          <a:xfrm>
            <a:off x="8199763" y="1259677"/>
            <a:ext cx="2922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>
                <a:solidFill>
                  <a:srgbClr val="012556"/>
                </a:solidFill>
                <a:latin typeface="Bradley Hand ITC" panose="03070402050302030203" pitchFamily="66" charset="0"/>
                <a:ea typeface="Yu Gothic UI Semibold" panose="020B0700000000000000" pitchFamily="34" charset="-128"/>
              </a:rPr>
              <a:t>1’’ Magnetron ready</a:t>
            </a:r>
            <a:endParaRPr lang="it-IT" b="1">
              <a:solidFill>
                <a:srgbClr val="012556"/>
              </a:solidFill>
              <a:latin typeface="Bradley Hand ITC" panose="03070402050302030203" pitchFamily="66" charset="0"/>
              <a:ea typeface="Yu Gothic UI Semibold" panose="020B0700000000000000" pitchFamily="34" charset="-128"/>
            </a:endParaRPr>
          </a:p>
        </p:txBody>
      </p:sp>
      <p:pic>
        <p:nvPicPr>
          <p:cNvPr id="1026" name="Picture 2" descr="125,447 Forbici Vettoriali, Illustrazioni e Clipart">
            <a:extLst>
              <a:ext uri="{FF2B5EF4-FFF2-40B4-BE49-F238E27FC236}">
                <a16:creationId xmlns:a16="http://schemas.microsoft.com/office/drawing/2014/main" id="{BA5B9A32-DF09-3EA1-BF22-8BFD8A89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5539">
            <a:off x="4755409" y="2840594"/>
            <a:ext cx="789240" cy="100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25,447 Forbici Vettoriali, Illustrazioni e Clipart">
            <a:extLst>
              <a:ext uri="{FF2B5EF4-FFF2-40B4-BE49-F238E27FC236}">
                <a16:creationId xmlns:a16="http://schemas.microsoft.com/office/drawing/2014/main" id="{3FB78D47-CC00-E398-B76E-17365195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5539" flipV="1">
            <a:off x="5860702" y="3977418"/>
            <a:ext cx="789240" cy="102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co 7">
            <a:extLst>
              <a:ext uri="{FF2B5EF4-FFF2-40B4-BE49-F238E27FC236}">
                <a16:creationId xmlns:a16="http://schemas.microsoft.com/office/drawing/2014/main" id="{AD6FEEA2-CD75-7877-BC40-2F6907ACA9EA}"/>
              </a:ext>
            </a:extLst>
          </p:cNvPr>
          <p:cNvSpPr/>
          <p:nvPr/>
        </p:nvSpPr>
        <p:spPr>
          <a:xfrm rot="626645">
            <a:off x="5590276" y="3379078"/>
            <a:ext cx="351022" cy="93951"/>
          </a:xfrm>
          <a:prstGeom prst="arc">
            <a:avLst>
              <a:gd name="adj1" fmla="val 10983812"/>
              <a:gd name="adj2" fmla="val 0"/>
            </a:avLst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o 8">
            <a:extLst>
              <a:ext uri="{FF2B5EF4-FFF2-40B4-BE49-F238E27FC236}">
                <a16:creationId xmlns:a16="http://schemas.microsoft.com/office/drawing/2014/main" id="{7A69C6B7-C028-E5CD-4B0E-716F0A9005BD}"/>
              </a:ext>
            </a:extLst>
          </p:cNvPr>
          <p:cNvSpPr/>
          <p:nvPr/>
        </p:nvSpPr>
        <p:spPr>
          <a:xfrm rot="345701" flipV="1">
            <a:off x="5519118" y="4530561"/>
            <a:ext cx="355788" cy="82155"/>
          </a:xfrm>
          <a:prstGeom prst="arc">
            <a:avLst>
              <a:gd name="adj1" fmla="val 10983812"/>
              <a:gd name="adj2" fmla="val 0"/>
            </a:avLst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6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2BDECB-FF66-4ED2-A9BF-842C2E7E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err="1"/>
              <a:t>Dipping</a:t>
            </a:r>
            <a:r>
              <a:rPr lang="it-IT" sz="4800"/>
              <a:t> time - </a:t>
            </a:r>
            <a:r>
              <a:rPr lang="it-IT" sz="4800" err="1">
                <a:solidFill>
                  <a:srgbClr val="4399B6"/>
                </a:solidFill>
              </a:rPr>
              <a:t>thickness</a:t>
            </a:r>
            <a:endParaRPr lang="it-IT" sz="4800">
              <a:solidFill>
                <a:srgbClr val="4399B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AFB95B-A9AC-4D96-99B0-CD9F55DA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A4782590-7954-4775-A75B-D3BC8D43AE51}"/>
              </a:ext>
            </a:extLst>
          </p:cNvPr>
          <p:cNvSpPr txBox="1">
            <a:spLocks/>
          </p:cNvSpPr>
          <p:nvPr/>
        </p:nvSpPr>
        <p:spPr>
          <a:xfrm>
            <a:off x="770993" y="4980358"/>
            <a:ext cx="6746027" cy="391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100 </a:t>
            </a:r>
            <a:r>
              <a:rPr lang="el-GR" sz="2400" b="1">
                <a:solidFill>
                  <a:srgbClr val="012556"/>
                </a:solidFill>
                <a:latin typeface="Yu Gothic UI" panose="020B0500000000000000" pitchFamily="34" charset="-128"/>
                <a:ea typeface="Yu Gothic UI" panose="020B0500000000000000" pitchFamily="34" charset="-128"/>
                <a:sym typeface="Wingdings" panose="05000000000000000000" pitchFamily="2" charset="2"/>
              </a:rPr>
              <a:t>μ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  <a:sym typeface="Wingdings" panose="05000000000000000000" pitchFamily="2" charset="2"/>
              </a:rPr>
              <a:t>m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  <a:sym typeface="Wingdings" panose="05000000000000000000" pitchFamily="2" charset="2"/>
              </a:rPr>
              <a:t> 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∼ 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  <a:sym typeface="Wingdings" panose="05000000000000000000" pitchFamily="2" charset="2"/>
              </a:rPr>
              <a:t>63 hours of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  <a:sym typeface="Wingdings" panose="05000000000000000000" pitchFamily="2" charset="2"/>
              </a:rPr>
              <a:t>dipping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  <a:sym typeface="Wingdings" panose="05000000000000000000" pitchFamily="2" charset="2"/>
              </a:rPr>
              <a:t>!</a:t>
            </a:r>
            <a:endParaRPr lang="it-IT" sz="2400" b="1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885ABC3-5926-4D78-9A6F-15AAF6781299}"/>
                  </a:ext>
                </a:extLst>
              </p:cNvPr>
              <p:cNvSpPr txBox="1"/>
              <p:nvPr/>
            </p:nvSpPr>
            <p:spPr>
              <a:xfrm>
                <a:off x="883410" y="3837819"/>
                <a:ext cx="127522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𝑘𝑡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885ABC3-5926-4D78-9A6F-15AAF6781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10" y="3837819"/>
                <a:ext cx="1275221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84D75DF3-C44A-4CA9-954C-5DF9891BFD1A}"/>
              </a:ext>
            </a:extLst>
          </p:cNvPr>
          <p:cNvSpPr txBox="1">
            <a:spLocks/>
          </p:cNvSpPr>
          <p:nvPr/>
        </p:nvSpPr>
        <p:spPr>
          <a:xfrm>
            <a:off x="838199" y="1786250"/>
            <a:ext cx="5959764" cy="1630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Nb</a:t>
            </a:r>
            <a:r>
              <a:rPr lang="en-US" sz="2000" b="1" baseline="-25000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3</a:t>
            </a:r>
            <a:r>
              <a:rPr lang="en-US" sz="20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Sn</a:t>
            </a:r>
            <a:r>
              <a:rPr lang="en-US" sz="2000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en-US" sz="20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growing rate </a:t>
            </a:r>
            <a:r>
              <a:rPr lang="en-US" sz="20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by </a:t>
            </a:r>
            <a:r>
              <a:rPr lang="en-US" sz="20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dipping </a:t>
            </a:r>
            <a:r>
              <a:rPr lang="en-US" sz="20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is </a:t>
            </a:r>
            <a:r>
              <a:rPr lang="en-US" sz="20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related to the Sn diffusion </a:t>
            </a:r>
            <a:r>
              <a:rPr lang="en-US" sz="20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in</a:t>
            </a:r>
            <a:r>
              <a:rPr lang="en-US" sz="20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en-US" sz="20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Nb and can be described by </a:t>
            </a:r>
            <a:r>
              <a:rPr lang="en-US" sz="20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Fick’ laws of diffusion</a:t>
            </a:r>
          </a:p>
          <a:p>
            <a:endParaRPr lang="en-US" sz="2000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8D966CAD-2615-40B3-BC88-6932EEB3F6CC}"/>
              </a:ext>
            </a:extLst>
          </p:cNvPr>
          <p:cNvSpPr txBox="1">
            <a:spLocks/>
          </p:cNvSpPr>
          <p:nvPr/>
        </p:nvSpPr>
        <p:spPr>
          <a:xfrm>
            <a:off x="2412144" y="3620883"/>
            <a:ext cx="5056748" cy="1116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i="1">
                <a:latin typeface="Montserrat" panose="00000500000000000000" pitchFamily="50" charset="0"/>
                <a:ea typeface="Yu Gothic UI Light" panose="020B0300000000000000" pitchFamily="34" charset="-128"/>
              </a:rPr>
              <a:t>x: </a:t>
            </a:r>
            <a:r>
              <a:rPr lang="it-IT" sz="1200" i="1">
                <a:latin typeface="Montserrat" panose="00000500000000000000" pitchFamily="50" charset="0"/>
                <a:ea typeface="Yu Gothic UI Light" panose="020B0300000000000000" pitchFamily="34" charset="-128"/>
              </a:rPr>
              <a:t>Nb</a:t>
            </a:r>
            <a:r>
              <a:rPr lang="it-IT" sz="1200" i="1" baseline="-25000">
                <a:latin typeface="Montserrat" panose="00000500000000000000" pitchFamily="50" charset="0"/>
                <a:ea typeface="Yu Gothic UI Light" panose="020B0300000000000000" pitchFamily="34" charset="-128"/>
              </a:rPr>
              <a:t>3</a:t>
            </a:r>
            <a:r>
              <a:rPr lang="it-IT" sz="1200" i="1">
                <a:latin typeface="Montserrat" panose="00000500000000000000" pitchFamily="50" charset="0"/>
                <a:ea typeface="Yu Gothic UI Light" panose="020B0300000000000000" pitchFamily="34" charset="-128"/>
              </a:rPr>
              <a:t>Sn </a:t>
            </a:r>
            <a:r>
              <a:rPr lang="it-IT" sz="1200" i="1" err="1">
                <a:latin typeface="Montserrat" panose="00000500000000000000" pitchFamily="50" charset="0"/>
                <a:ea typeface="Yu Gothic UI Light" panose="020B0300000000000000" pitchFamily="34" charset="-128"/>
              </a:rPr>
              <a:t>thickness</a:t>
            </a:r>
            <a:endParaRPr lang="it-IT" sz="1200" i="1">
              <a:latin typeface="Montserrat" panose="00000500000000000000" pitchFamily="50" charset="0"/>
              <a:ea typeface="Yu Gothic UI Light" panose="020B0300000000000000" pitchFamily="34" charset="-128"/>
            </a:endParaRPr>
          </a:p>
          <a:p>
            <a:pPr marL="0" indent="0">
              <a:buNone/>
            </a:pPr>
            <a:r>
              <a:rPr lang="it-IT" sz="1200" b="1" i="1">
                <a:latin typeface="Montserrat" panose="00000500000000000000" pitchFamily="50" charset="0"/>
                <a:ea typeface="Yu Gothic UI Light" panose="020B0300000000000000" pitchFamily="34" charset="-128"/>
              </a:rPr>
              <a:t>t: </a:t>
            </a:r>
            <a:r>
              <a:rPr lang="it-IT" sz="1200" i="1" err="1">
                <a:latin typeface="Montserrat" panose="00000500000000000000" pitchFamily="50" charset="0"/>
                <a:ea typeface="Yu Gothic UI Light" panose="020B0300000000000000" pitchFamily="34" charset="-128"/>
              </a:rPr>
              <a:t>dipping</a:t>
            </a:r>
            <a:r>
              <a:rPr lang="it-IT" sz="1200" i="1">
                <a:latin typeface="Montserrat" panose="00000500000000000000" pitchFamily="50" charset="0"/>
                <a:ea typeface="Yu Gothic UI Light" panose="020B0300000000000000" pitchFamily="34" charset="-128"/>
              </a:rPr>
              <a:t> time</a:t>
            </a:r>
          </a:p>
          <a:p>
            <a:pPr marL="0" indent="0">
              <a:buNone/>
            </a:pPr>
            <a:r>
              <a:rPr lang="it-IT" sz="1200" b="1" i="1">
                <a:latin typeface="Montserrat" panose="00000500000000000000" pitchFamily="50" charset="0"/>
                <a:ea typeface="Yu Gothic UI Light" panose="020B0300000000000000" pitchFamily="34" charset="-128"/>
              </a:rPr>
              <a:t>k: </a:t>
            </a:r>
            <a:r>
              <a:rPr lang="it-IT" sz="1200" i="1">
                <a:latin typeface="Montserrat" panose="00000500000000000000" pitchFamily="50" charset="0"/>
                <a:ea typeface="Yu Gothic UI Light" panose="020B0300000000000000" pitchFamily="34" charset="-128"/>
              </a:rPr>
              <a:t>a </a:t>
            </a:r>
            <a:r>
              <a:rPr lang="it-IT" sz="1200" i="1" err="1">
                <a:latin typeface="Montserrat" panose="00000500000000000000" pitchFamily="50" charset="0"/>
                <a:ea typeface="Yu Gothic UI Light" panose="020B0300000000000000" pitchFamily="34" charset="-128"/>
              </a:rPr>
              <a:t>costant</a:t>
            </a:r>
            <a:r>
              <a:rPr lang="it-IT" sz="1200" i="1">
                <a:latin typeface="Montserrat" panose="00000500000000000000" pitchFamily="50" charset="0"/>
                <a:ea typeface="Yu Gothic UI Light" panose="020B0300000000000000" pitchFamily="34" charset="-128"/>
              </a:rPr>
              <a:t> </a:t>
            </a:r>
            <a:r>
              <a:rPr lang="it-IT" sz="1200" i="1" err="1">
                <a:latin typeface="Montserrat" panose="00000500000000000000" pitchFamily="50" charset="0"/>
                <a:ea typeface="Yu Gothic UI Light" panose="020B0300000000000000" pitchFamily="34" charset="-128"/>
              </a:rPr>
              <a:t>that</a:t>
            </a:r>
            <a:r>
              <a:rPr lang="it-IT" sz="1200" i="1">
                <a:latin typeface="Montserrat" panose="00000500000000000000" pitchFamily="50" charset="0"/>
                <a:ea typeface="Yu Gothic UI Light" panose="020B0300000000000000" pitchFamily="34" charset="-128"/>
              </a:rPr>
              <a:t> takes in account the </a:t>
            </a:r>
            <a:r>
              <a:rPr lang="it-IT" sz="1200" i="1" err="1">
                <a:latin typeface="Montserrat" panose="00000500000000000000" pitchFamily="50" charset="0"/>
                <a:ea typeface="Yu Gothic UI Light" panose="020B0300000000000000" pitchFamily="34" charset="-128"/>
              </a:rPr>
              <a:t>diffusion</a:t>
            </a:r>
            <a:r>
              <a:rPr lang="it-IT" sz="1200" i="1">
                <a:latin typeface="Montserrat" panose="00000500000000000000" pitchFamily="50" charset="0"/>
                <a:ea typeface="Yu Gothic UI Light" panose="020B0300000000000000" pitchFamily="34" charset="-128"/>
              </a:rPr>
              <a:t> </a:t>
            </a:r>
            <a:r>
              <a:rPr lang="it-IT" sz="1200" i="1" err="1">
                <a:latin typeface="Montserrat" panose="00000500000000000000" pitchFamily="50" charset="0"/>
                <a:ea typeface="Yu Gothic UI Light" panose="020B0300000000000000" pitchFamily="34" charset="-128"/>
              </a:rPr>
              <a:t>coefficient</a:t>
            </a:r>
            <a:r>
              <a:rPr lang="it-IT" sz="1200" i="1">
                <a:latin typeface="Montserrat" panose="00000500000000000000" pitchFamily="50" charset="0"/>
                <a:ea typeface="Yu Gothic UI Light" panose="020B0300000000000000" pitchFamily="34" charset="-128"/>
              </a:rPr>
              <a:t> D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ED5C6B2-6BA6-4C09-AC75-FDF110264056}"/>
              </a:ext>
            </a:extLst>
          </p:cNvPr>
          <p:cNvGrpSpPr/>
          <p:nvPr/>
        </p:nvGrpSpPr>
        <p:grpSpPr>
          <a:xfrm>
            <a:off x="6973858" y="1282616"/>
            <a:ext cx="5056748" cy="3884889"/>
            <a:chOff x="6901667" y="1282616"/>
            <a:chExt cx="5056748" cy="3884889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56A7452-A3E2-4944-9F1A-D73ABD9DA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1667" y="1282616"/>
              <a:ext cx="5056748" cy="3884889"/>
            </a:xfrm>
            <a:prstGeom prst="rect">
              <a:avLst/>
            </a:prstGeom>
          </p:spPr>
        </p:pic>
        <p:sp>
          <p:nvSpPr>
            <p:cNvPr id="35" name="Segnaposto contenuto 2">
              <a:extLst>
                <a:ext uri="{FF2B5EF4-FFF2-40B4-BE49-F238E27FC236}">
                  <a16:creationId xmlns:a16="http://schemas.microsoft.com/office/drawing/2014/main" id="{C0513094-5DF7-40EF-9202-62580982568A}"/>
                </a:ext>
              </a:extLst>
            </p:cNvPr>
            <p:cNvSpPr txBox="1">
              <a:spLocks/>
            </p:cNvSpPr>
            <p:nvPr/>
          </p:nvSpPr>
          <p:spPr>
            <a:xfrm>
              <a:off x="10551565" y="2232240"/>
              <a:ext cx="802234" cy="4010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35 </a:t>
              </a:r>
              <a:r>
                <a:rPr lang="el-GR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μ</a:t>
              </a:r>
              <a:r>
                <a:rPr lang="it-IT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m</a:t>
              </a:r>
              <a:endParaRPr lang="it-IT" sz="1400" b="1">
                <a:latin typeface="Yu Gothic UI Light" panose="020B0300000000000000" pitchFamily="34" charset="-128"/>
                <a:ea typeface="Yu Gothic UI Light" panose="020B0300000000000000" pitchFamily="34" charset="-128"/>
              </a:endParaRPr>
            </a:p>
          </p:txBody>
        </p:sp>
        <p:sp>
          <p:nvSpPr>
            <p:cNvPr id="36" name="Segnaposto contenuto 2">
              <a:extLst>
                <a:ext uri="{FF2B5EF4-FFF2-40B4-BE49-F238E27FC236}">
                  <a16:creationId xmlns:a16="http://schemas.microsoft.com/office/drawing/2014/main" id="{DC13F38D-3061-40EB-B861-7F5E9C6359D5}"/>
                </a:ext>
              </a:extLst>
            </p:cNvPr>
            <p:cNvSpPr txBox="1">
              <a:spLocks/>
            </p:cNvSpPr>
            <p:nvPr/>
          </p:nvSpPr>
          <p:spPr>
            <a:xfrm>
              <a:off x="8839705" y="3388355"/>
              <a:ext cx="802234" cy="4010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25 </a:t>
              </a:r>
              <a:r>
                <a:rPr lang="el-GR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μ</a:t>
              </a:r>
              <a:r>
                <a:rPr lang="it-IT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m</a:t>
              </a:r>
              <a:endParaRPr lang="it-IT" sz="1400" b="1">
                <a:latin typeface="Yu Gothic UI Light" panose="020B0300000000000000" pitchFamily="34" charset="-128"/>
                <a:ea typeface="Yu Gothic UI Light" panose="020B0300000000000000" pitchFamily="34" charset="-128"/>
              </a:endParaRPr>
            </a:p>
          </p:txBody>
        </p:sp>
        <p:sp>
          <p:nvSpPr>
            <p:cNvPr id="37" name="Segnaposto contenuto 2">
              <a:extLst>
                <a:ext uri="{FF2B5EF4-FFF2-40B4-BE49-F238E27FC236}">
                  <a16:creationId xmlns:a16="http://schemas.microsoft.com/office/drawing/2014/main" id="{31C072C5-64D8-4064-B9D5-FA523F749282}"/>
                </a:ext>
              </a:extLst>
            </p:cNvPr>
            <p:cNvSpPr txBox="1">
              <a:spLocks/>
            </p:cNvSpPr>
            <p:nvPr/>
          </p:nvSpPr>
          <p:spPr>
            <a:xfrm>
              <a:off x="7773810" y="4191319"/>
              <a:ext cx="802234" cy="4010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14 </a:t>
              </a:r>
              <a:r>
                <a:rPr lang="el-GR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μ</a:t>
              </a:r>
              <a:r>
                <a:rPr lang="it-IT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m</a:t>
              </a:r>
              <a:endParaRPr lang="it-IT" sz="1400" b="1">
                <a:latin typeface="Yu Gothic UI Light" panose="020B0300000000000000" pitchFamily="34" charset="-128"/>
                <a:ea typeface="Yu Gothic UI Light" panose="020B0300000000000000" pitchFamily="34" charset="-128"/>
              </a:endParaRPr>
            </a:p>
          </p:txBody>
        </p:sp>
        <p:sp>
          <p:nvSpPr>
            <p:cNvPr id="38" name="Segnaposto contenuto 2">
              <a:extLst>
                <a:ext uri="{FF2B5EF4-FFF2-40B4-BE49-F238E27FC236}">
                  <a16:creationId xmlns:a16="http://schemas.microsoft.com/office/drawing/2014/main" id="{8671AABD-6962-45C0-BEA7-576BBA336061}"/>
                </a:ext>
              </a:extLst>
            </p:cNvPr>
            <p:cNvSpPr txBox="1">
              <a:spLocks/>
            </p:cNvSpPr>
            <p:nvPr/>
          </p:nvSpPr>
          <p:spPr>
            <a:xfrm>
              <a:off x="9749331" y="2774929"/>
              <a:ext cx="802234" cy="4010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30 </a:t>
              </a:r>
              <a:r>
                <a:rPr lang="el-GR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μ</a:t>
              </a:r>
              <a:r>
                <a:rPr lang="it-IT" sz="1400" b="1">
                  <a:latin typeface="Yu Gothic UI Light" panose="020B0300000000000000" pitchFamily="34" charset="-128"/>
                  <a:ea typeface="Yu Gothic UI Light" panose="020B0300000000000000" pitchFamily="34" charset="-128"/>
                  <a:sym typeface="Wingdings" panose="05000000000000000000" pitchFamily="2" charset="2"/>
                </a:rPr>
                <a:t>m</a:t>
              </a:r>
              <a:endParaRPr lang="it-IT" sz="1400" b="1">
                <a:latin typeface="Yu Gothic UI Light" panose="020B0300000000000000" pitchFamily="34" charset="-128"/>
                <a:ea typeface="Yu Gothic UI Light" panose="020B0300000000000000" pitchFamily="34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FE6EF3B8-C6AF-4B0C-81D7-46E0BDE8B3BA}"/>
                  </a:ext>
                </a:extLst>
              </p:cNvPr>
              <p:cNvSpPr txBox="1"/>
              <p:nvPr/>
            </p:nvSpPr>
            <p:spPr>
              <a:xfrm>
                <a:off x="7901306" y="5327167"/>
                <a:ext cx="32413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01255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01255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01255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it-IT" sz="2000" b="0" i="1" smtClean="0">
                              <a:solidFill>
                                <a:srgbClr val="01255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l-GR" sz="2000" b="1" dirty="0">
                              <a:solidFill>
                                <a:srgbClr val="012556"/>
                              </a:solidFill>
                              <a:latin typeface="Yu Gothic UI Light" panose="020B0300000000000000" pitchFamily="34" charset="-128"/>
                              <a:ea typeface="Yu Gothic UI Light" panose="020B0300000000000000" pitchFamily="34" charset="-128"/>
                              <a:sym typeface="Wingdings" panose="05000000000000000000" pitchFamily="2" charset="2"/>
                            </a:rPr>
                            <m:t>μ</m:t>
                          </m:r>
                          <m:r>
                            <m:rPr>
                              <m:nor/>
                            </m:rPr>
                            <a:rPr lang="it-IT" sz="2000" b="1" dirty="0">
                              <a:solidFill>
                                <a:srgbClr val="012556"/>
                              </a:solidFill>
                              <a:latin typeface="Montserrat" panose="00000500000000000000" pitchFamily="50" charset="0"/>
                              <a:ea typeface="Yu Gothic UI Light" panose="020B0300000000000000" pitchFamily="34" charset="-128"/>
                              <a:sym typeface="Wingdings" panose="05000000000000000000" pitchFamily="2" charset="2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it-IT" sz="2000" b="1" baseline="30000" dirty="0">
                              <a:solidFill>
                                <a:srgbClr val="012556"/>
                              </a:solidFill>
                              <a:latin typeface="Montserrat" panose="00000500000000000000" pitchFamily="50" charset="0"/>
                              <a:ea typeface="Yu Gothic UI Light" panose="020B0300000000000000" pitchFamily="34" charset="-128"/>
                              <a:sym typeface="Wingdings" panose="05000000000000000000" pitchFamily="2" charset="2"/>
                            </a:rPr>
                            <m:t>2</m:t>
                          </m:r>
                        </m:e>
                      </m:d>
                      <m:r>
                        <a:rPr lang="it-IT" sz="2000" b="0" i="1" smtClean="0">
                          <a:solidFill>
                            <a:srgbClr val="012556"/>
                          </a:solidFill>
                          <a:latin typeface="Cambria Math" panose="02040503050406030204" pitchFamily="18" charset="0"/>
                        </a:rPr>
                        <m:t>=157</m:t>
                      </m:r>
                      <m:r>
                        <a:rPr lang="it-IT" sz="2000" b="0" i="1" smtClean="0">
                          <a:solidFill>
                            <a:srgbClr val="01255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000" b="0" i="1" smtClean="0">
                          <a:solidFill>
                            <a:srgbClr val="012556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it-IT" sz="2000" b="0" i="1" smtClean="0">
                              <a:solidFill>
                                <a:srgbClr val="01255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it-IT" sz="2000" b="1" i="0" dirty="0" smtClean="0">
                              <a:solidFill>
                                <a:srgbClr val="012556"/>
                              </a:solidFill>
                              <a:latin typeface="Montserrat" panose="00000500000000000000" pitchFamily="50" charset="0"/>
                              <a:ea typeface="Yu Gothic UI Light" panose="020B0300000000000000" pitchFamily="34" charset="-128"/>
                              <a:sym typeface="Wingdings" panose="05000000000000000000" pitchFamily="2" charset="2"/>
                            </a:rPr>
                            <m:t>h</m:t>
                          </m:r>
                        </m:e>
                      </m:d>
                      <m:r>
                        <a:rPr lang="it-IT" sz="2000" b="0" i="1" dirty="0" smtClean="0">
                          <a:solidFill>
                            <a:srgbClr val="012556"/>
                          </a:solidFill>
                          <a:latin typeface="Cambria Math" panose="02040503050406030204" pitchFamily="18" charset="0"/>
                          <a:ea typeface="Yu Gothic UI Light" panose="020B0300000000000000" pitchFamily="34" charset="-128"/>
                          <a:sym typeface="Wingdings" panose="05000000000000000000" pitchFamily="2" charset="2"/>
                        </a:rPr>
                        <m:t>+130</m:t>
                      </m:r>
                    </m:oMath>
                  </m:oMathPara>
                </a14:m>
                <a:endParaRPr lang="en-US" sz="2000">
                  <a:solidFill>
                    <a:srgbClr val="012556"/>
                  </a:solidFill>
                  <a:latin typeface="Montserrat" panose="00000500000000000000" pitchFamily="50" charset="0"/>
                </a:endParaRPr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FE6EF3B8-C6AF-4B0C-81D7-46E0BDE8B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306" y="5327167"/>
                <a:ext cx="3241337" cy="307777"/>
              </a:xfrm>
              <a:prstGeom prst="rect">
                <a:avLst/>
              </a:prstGeom>
              <a:blipFill>
                <a:blip r:embed="rId4"/>
                <a:stretch>
                  <a:fillRect l="-376" t="-2000" r="-1128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9E651402-D95B-4363-BDD6-C5956C64E319}"/>
                  </a:ext>
                </a:extLst>
              </p:cNvPr>
              <p:cNvSpPr txBox="1"/>
              <p:nvPr/>
            </p:nvSpPr>
            <p:spPr>
              <a:xfrm>
                <a:off x="7983037" y="5853070"/>
                <a:ext cx="144943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=0.9983</m:t>
                      </m:r>
                    </m:oMath>
                  </m:oMathPara>
                </a14:m>
                <a:endParaRPr lang="en-US" sz="2000">
                  <a:latin typeface="Montserrat" panose="00000500000000000000" pitchFamily="50" charset="0"/>
                </a:endParaRPr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9E651402-D95B-4363-BDD6-C5956C64E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037" y="5853070"/>
                <a:ext cx="1449436" cy="307777"/>
              </a:xfrm>
              <a:prstGeom prst="rect">
                <a:avLst/>
              </a:prstGeom>
              <a:blipFill>
                <a:blip r:embed="rId5"/>
                <a:stretch>
                  <a:fillRect l="-3797" r="-3797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egnaposto contenuto 2">
            <a:extLst>
              <a:ext uri="{FF2B5EF4-FFF2-40B4-BE49-F238E27FC236}">
                <a16:creationId xmlns:a16="http://schemas.microsoft.com/office/drawing/2014/main" id="{991879FB-FF2A-45C4-BDE7-9D5E495ABB06}"/>
              </a:ext>
            </a:extLst>
          </p:cNvPr>
          <p:cNvSpPr txBox="1">
            <a:spLocks/>
          </p:cNvSpPr>
          <p:nvPr/>
        </p:nvSpPr>
        <p:spPr>
          <a:xfrm>
            <a:off x="770994" y="5545651"/>
            <a:ext cx="5056747" cy="401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24 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  <a:sym typeface="Wingdings" panose="05000000000000000000" pitchFamily="2" charset="2"/>
              </a:rPr>
              <a:t>hours of </a:t>
            </a:r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  <a:sym typeface="Wingdings" panose="05000000000000000000" pitchFamily="2" charset="2"/>
              </a:rPr>
              <a:t>dipping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  <a:sym typeface="Wingdings" panose="05000000000000000000" pitchFamily="2" charset="2"/>
              </a:rPr>
              <a:t>  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∼ 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  <a:sym typeface="Wingdings" panose="05000000000000000000" pitchFamily="2" charset="2"/>
              </a:rPr>
              <a:t>62 </a:t>
            </a:r>
            <a:r>
              <a:rPr lang="el-GR" sz="2400" b="1">
                <a:solidFill>
                  <a:srgbClr val="4399B6"/>
                </a:solidFill>
                <a:latin typeface="Yu Gothic UI" panose="020B0500000000000000" pitchFamily="34" charset="-128"/>
                <a:ea typeface="Yu Gothic UI" panose="020B0500000000000000" pitchFamily="34" charset="-128"/>
                <a:sym typeface="Wingdings" panose="05000000000000000000" pitchFamily="2" charset="2"/>
              </a:rPr>
              <a:t>μ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  <a:sym typeface="Wingdings" panose="05000000000000000000" pitchFamily="2" charset="2"/>
              </a:rPr>
              <a:t>m</a:t>
            </a:r>
            <a:endParaRPr lang="it-IT" sz="2400" b="1">
              <a:solidFill>
                <a:srgbClr val="4399B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0134DC5-C34B-01A8-96AB-16D04EC02A95}"/>
              </a:ext>
            </a:extLst>
          </p:cNvPr>
          <p:cNvSpPr txBox="1"/>
          <p:nvPr/>
        </p:nvSpPr>
        <p:spPr>
          <a:xfrm>
            <a:off x="7770764" y="1059119"/>
            <a:ext cx="3885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C. Pira,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Thin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Films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 Workshop SRF 2021</a:t>
            </a:r>
          </a:p>
          <a:p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M. </a:t>
            </a:r>
            <a:r>
              <a:rPr lang="it-IT" sz="1200" b="0" i="1" err="1">
                <a:solidFill>
                  <a:srgbClr val="012556"/>
                </a:solidFill>
                <a:latin typeface="Montserrat" panose="00000500000000000000" pitchFamily="50" charset="0"/>
              </a:rPr>
              <a:t>Zanierato</a:t>
            </a:r>
            <a:r>
              <a:rPr lang="it-IT" sz="1200" b="0" i="1">
                <a:solidFill>
                  <a:srgbClr val="012556"/>
                </a:solidFill>
                <a:latin typeface="Montserrat" panose="00000500000000000000" pitchFamily="50" charset="0"/>
              </a:rPr>
              <a:t>, SRF 2021</a:t>
            </a:r>
            <a:endParaRPr lang="en-US" sz="1200">
              <a:solidFill>
                <a:srgbClr val="012556"/>
              </a:solidFill>
              <a:latin typeface="Montserrat" panose="00000500000000000000" pitchFamily="50" charset="0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0357A06-CB31-142A-3A88-D07BEBFBBFCC}"/>
              </a:ext>
            </a:extLst>
          </p:cNvPr>
          <p:cNvSpPr txBox="1">
            <a:spLocks/>
          </p:cNvSpPr>
          <p:nvPr/>
        </p:nvSpPr>
        <p:spPr>
          <a:xfrm rot="21032185">
            <a:off x="5341399" y="5740430"/>
            <a:ext cx="2327194" cy="686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solidFill>
                  <a:srgbClr val="4399B6"/>
                </a:solidFill>
                <a:latin typeface="Bradley Hand ITC" panose="03070402050302030203" pitchFamily="66" charset="0"/>
              </a:rPr>
              <a:t>in progress</a:t>
            </a:r>
            <a:endParaRPr lang="en-US" sz="1800" i="1">
              <a:solidFill>
                <a:srgbClr val="4399B6"/>
              </a:solidFill>
              <a:latin typeface="Bradley Hand ITC" panose="03070402050302030203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6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557D8-9183-AB86-DEC3-123AB6EE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</a:t>
            </a:r>
            <a:r>
              <a:rPr lang="en-US">
                <a:solidFill>
                  <a:srgbClr val="4399B6"/>
                </a:solidFill>
              </a:rPr>
              <a:t>Morphology</a:t>
            </a:r>
            <a:br>
              <a:rPr lang="en-US"/>
            </a:br>
            <a:r>
              <a:rPr lang="en-US" sz="3200"/>
              <a:t>(SEM + EDS characterization)</a:t>
            </a:r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93FB96-E900-6CE9-47EE-A90E82CCF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26</a:t>
            </a:fld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145B45-592C-9941-279C-F2D8397E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694113"/>
            <a:ext cx="4185768" cy="313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27E724D-3BC1-B03D-E2BC-622BD1028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99" y="349251"/>
            <a:ext cx="37973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44274F4-D10A-7923-B943-5A6ED3B1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99" y="3409450"/>
            <a:ext cx="3795528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581B0A28-8F9C-BCA6-2343-7EE31E9DF41F}"/>
              </a:ext>
            </a:extLst>
          </p:cNvPr>
          <p:cNvSpPr txBox="1">
            <a:spLocks/>
          </p:cNvSpPr>
          <p:nvPr/>
        </p:nvSpPr>
        <p:spPr>
          <a:xfrm>
            <a:off x="890377" y="4892502"/>
            <a:ext cx="3795529" cy="630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Stoichiometric</a:t>
            </a:r>
            <a:b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</a:b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Nb-Sn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composition</a:t>
            </a:r>
            <a:endParaRPr lang="it-IT" sz="2400" b="1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26D3C2-728B-015F-A495-EA9469620E8A}"/>
              </a:ext>
            </a:extLst>
          </p:cNvPr>
          <p:cNvSpPr txBox="1"/>
          <p:nvPr/>
        </p:nvSpPr>
        <p:spPr>
          <a:xfrm>
            <a:off x="5325423" y="2274427"/>
            <a:ext cx="280803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Chromium</a:t>
            </a:r>
            <a:r>
              <a:rPr lang="it-IT" sz="18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18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contamination</a:t>
            </a:r>
            <a:br>
              <a:rPr lang="it-IT" sz="18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</a:br>
            <a:r>
              <a:rPr lang="it-IT" sz="1800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(10-20% on </a:t>
            </a:r>
            <a:r>
              <a:rPr lang="it-IT" sz="1800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surface</a:t>
            </a:r>
            <a:r>
              <a:rPr lang="it-IT" sz="1800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)</a:t>
            </a:r>
            <a:br>
              <a:rPr lang="it-IT" sz="1800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</a:br>
            <a:r>
              <a:rPr lang="it-IT" sz="1400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Ni and Fe are </a:t>
            </a:r>
            <a:r>
              <a:rPr lang="it-IT" sz="1400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also</a:t>
            </a:r>
            <a:r>
              <a:rPr lang="it-IT" sz="1400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1400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present</a:t>
            </a:r>
            <a:endParaRPr lang="it-IT" sz="1800">
              <a:solidFill>
                <a:srgbClr val="4399B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50DE02F-0EA2-FB8F-1F93-2890498C3D9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9566931" flipH="1">
            <a:off x="7089202" y="1149064"/>
            <a:ext cx="2419461" cy="1248345"/>
          </a:xfrm>
          <a:prstGeom prst="rect">
            <a:avLst/>
          </a:prstGeom>
        </p:spPr>
      </p:pic>
      <p:pic>
        <p:nvPicPr>
          <p:cNvPr id="8" name="Picture 6" descr="Cerchio Rosso Disegnato Isolato Illustrazione di Stock - Illustrazione di  elemento, evidenziare: 107966890">
            <a:extLst>
              <a:ext uri="{FF2B5EF4-FFF2-40B4-BE49-F238E27FC236}">
                <a16:creationId xmlns:a16="http://schemas.microsoft.com/office/drawing/2014/main" id="{DFF2B6D4-BF33-5667-2DEB-BDE6931B1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9074" r="7636" b="17407"/>
          <a:stretch/>
        </p:blipFill>
        <p:spPr bwMode="auto">
          <a:xfrm>
            <a:off x="9336993" y="683653"/>
            <a:ext cx="1055062" cy="133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erchio Rosso Disegnato Isolato Illustrazione di Stock - Illustrazione di  elemento, evidenziare: 107966890">
            <a:extLst>
              <a:ext uri="{FF2B5EF4-FFF2-40B4-BE49-F238E27FC236}">
                <a16:creationId xmlns:a16="http://schemas.microsoft.com/office/drawing/2014/main" id="{9B571755-0C14-7CD6-D016-D2637598E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9074" r="7636" b="17407"/>
          <a:stretch/>
        </p:blipFill>
        <p:spPr bwMode="auto">
          <a:xfrm>
            <a:off x="9252019" y="3409450"/>
            <a:ext cx="1004083" cy="12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32239D7-3AB4-F93B-22F6-E15A5C97BF5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485907" flipH="1" flipV="1">
            <a:off x="7342493" y="3681759"/>
            <a:ext cx="1912877" cy="9869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1AE8F0B-5D57-B147-4B82-1FA83CEC89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084"/>
          <a:stretch/>
        </p:blipFill>
        <p:spPr>
          <a:xfrm>
            <a:off x="4492788" y="3687424"/>
            <a:ext cx="2964476" cy="2322161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A8E0245-629C-DAF5-AFD3-0A8AB538432C}"/>
              </a:ext>
            </a:extLst>
          </p:cNvPr>
          <p:cNvSpPr txBox="1">
            <a:spLocks/>
          </p:cNvSpPr>
          <p:nvPr/>
        </p:nvSpPr>
        <p:spPr>
          <a:xfrm>
            <a:off x="856614" y="5879905"/>
            <a:ext cx="5239386" cy="630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XRD shows </a:t>
            </a:r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only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Nb</a:t>
            </a:r>
            <a:r>
              <a:rPr lang="it-IT" sz="2400" b="1" baseline="-25000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3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Sn </a:t>
            </a:r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phase</a:t>
            </a:r>
            <a:endParaRPr lang="it-IT" sz="2400" b="1">
              <a:solidFill>
                <a:srgbClr val="4399B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604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9DD5E-3546-654B-2491-6B0CA90A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</a:t>
            </a:r>
            <a:r>
              <a:rPr lang="en-US">
                <a:solidFill>
                  <a:srgbClr val="4399B6"/>
                </a:solidFill>
              </a:rPr>
              <a:t>cross section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639B20-7F21-82B9-264A-C0FC99A87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27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66BCBE8A-27FA-807C-5432-F895E15C0302}"/>
              </a:ext>
            </a:extLst>
          </p:cNvPr>
          <p:cNvGrpSpPr/>
          <p:nvPr/>
        </p:nvGrpSpPr>
        <p:grpSpPr>
          <a:xfrm>
            <a:off x="538657" y="1622660"/>
            <a:ext cx="5466364" cy="4476244"/>
            <a:chOff x="868143" y="1019339"/>
            <a:chExt cx="5466364" cy="447624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50FDC12-320B-11A7-23C6-D75C6F0C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8143" y="1019339"/>
              <a:ext cx="5466364" cy="4476244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14C7018-507F-6373-F507-75E785EB5214}"/>
                </a:ext>
              </a:extLst>
            </p:cNvPr>
            <p:cNvSpPr txBox="1"/>
            <p:nvPr/>
          </p:nvSpPr>
          <p:spPr>
            <a:xfrm rot="20862844">
              <a:off x="3021813" y="2120241"/>
              <a:ext cx="12634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b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defRPr>
              </a:lvl1pPr>
            </a:lstStyle>
            <a:p>
              <a:r>
                <a:rPr lang="it-IT">
                  <a:solidFill>
                    <a:srgbClr val="00B0F0"/>
                  </a:solidFill>
                </a:rPr>
                <a:t>35 </a:t>
              </a:r>
              <a:r>
                <a:rPr lang="el-GR">
                  <a:solidFill>
                    <a:srgbClr val="00B0F0"/>
                  </a:solidFill>
                </a:rPr>
                <a:t>μ</a:t>
              </a:r>
              <a:r>
                <a:rPr lang="it-IT">
                  <a:solidFill>
                    <a:srgbClr val="00B0F0"/>
                  </a:solidFill>
                </a:rPr>
                <a:t>m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7F8C820-0094-D41A-DE4A-EE122031A363}"/>
                </a:ext>
              </a:extLst>
            </p:cNvPr>
            <p:cNvSpPr txBox="1"/>
            <p:nvPr/>
          </p:nvSpPr>
          <p:spPr>
            <a:xfrm>
              <a:off x="4700408" y="4000080"/>
              <a:ext cx="1145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>
                  <a:ln>
                    <a:solidFill>
                      <a:schemeClr val="bg1"/>
                    </a:solidFill>
                  </a:ln>
                </a:rPr>
                <a:t>Nb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D2DBFE0-C65D-BC1E-0447-14DEBC791F1F}"/>
                </a:ext>
              </a:extLst>
            </p:cNvPr>
            <p:cNvSpPr txBox="1"/>
            <p:nvPr/>
          </p:nvSpPr>
          <p:spPr>
            <a:xfrm>
              <a:off x="3207273" y="3331237"/>
              <a:ext cx="1493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</a:rPr>
                <a:t>Nb</a:t>
              </a:r>
              <a:r>
                <a:rPr lang="it-IT" sz="2000" b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</a:rPr>
                <a:t>3</a:t>
              </a:r>
              <a:r>
                <a:rPr lang="it-IT" sz="2800" b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</a:rPr>
                <a:t>Sn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EEC0359-7493-2CFB-2F31-F29BF70DA56D}"/>
                </a:ext>
              </a:extLst>
            </p:cNvPr>
            <p:cNvSpPr txBox="1"/>
            <p:nvPr/>
          </p:nvSpPr>
          <p:spPr>
            <a:xfrm>
              <a:off x="1282249" y="3592847"/>
              <a:ext cx="856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err="1">
                  <a:solidFill>
                    <a:schemeClr val="bg1"/>
                  </a:solidFill>
                </a:rPr>
                <a:t>resin</a:t>
              </a:r>
              <a:endParaRPr lang="it-IT">
                <a:solidFill>
                  <a:schemeClr val="bg1"/>
                </a:solidFill>
              </a:endParaRP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7B1DF4FD-5402-9338-8FCC-07974DBF0CA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138337" y="2539514"/>
              <a:ext cx="668698" cy="189301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BBDD23A5-6117-A08A-A808-E5E0E9B2B95F}"/>
              </a:ext>
            </a:extLst>
          </p:cNvPr>
          <p:cNvSpPr txBox="1">
            <a:spLocks/>
          </p:cNvSpPr>
          <p:nvPr/>
        </p:nvSpPr>
        <p:spPr>
          <a:xfrm>
            <a:off x="7811013" y="1283446"/>
            <a:ext cx="4052546" cy="26198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Contamination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is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 </a:t>
            </a:r>
            <a:r>
              <a:rPr lang="it-IT" sz="3200" b="1" err="1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superficial</a:t>
            </a:r>
            <a:endParaRPr lang="it-IT" sz="2400" b="1">
              <a:solidFill>
                <a:srgbClr val="4399B6"/>
              </a:solidFill>
              <a:latin typeface="Montserrat" panose="00000500000000000000" pitchFamily="50" charset="0"/>
              <a:ea typeface="Yu Gothic UI Light" panose="020B0300000000000000" pitchFamily="34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it-IT" sz="2400">
              <a:solidFill>
                <a:srgbClr val="012556"/>
              </a:solidFill>
              <a:latin typeface="Montserrat" panose="00000500000000000000" pitchFamily="50" charset="0"/>
              <a:ea typeface="Yu Gothic UI Light" panose="020B0300000000000000" pitchFamily="34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No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contamination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 in </a:t>
            </a:r>
            <a:r>
              <a:rPr lang="it-IT" sz="3200" b="1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Sn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</a:rPr>
              <a:t>crucible</a:t>
            </a:r>
            <a:endParaRPr lang="it-IT" sz="2400" b="1">
              <a:solidFill>
                <a:srgbClr val="012556"/>
              </a:solidFill>
              <a:latin typeface="Montserrat" panose="00000500000000000000" pitchFamily="50" charset="0"/>
              <a:ea typeface="Yu Gothic UI Light" panose="020B0300000000000000" pitchFamily="34" charset="-128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BC44863-5F09-0744-C608-84DC446CBA0B}"/>
              </a:ext>
            </a:extLst>
          </p:cNvPr>
          <p:cNvSpPr txBox="1"/>
          <p:nvPr/>
        </p:nvSpPr>
        <p:spPr>
          <a:xfrm>
            <a:off x="6095999" y="4406133"/>
            <a:ext cx="546636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Main candidate for </a:t>
            </a:r>
            <a:r>
              <a:rPr lang="en-US" sz="28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Cr contamination:</a:t>
            </a:r>
            <a:endParaRPr lang="en-US" sz="2400" b="1">
              <a:solidFill>
                <a:srgbClr val="012556"/>
              </a:solidFill>
              <a:latin typeface="Montserrat" panose="00000500000000000000" pitchFamily="50" charset="0"/>
              <a:ea typeface="Yu Gothic UI Light" panose="020B0300000000000000" pitchFamily="34" charset="-128"/>
              <a:sym typeface="Wingdings" panose="05000000000000000000" pitchFamily="2" charset="2"/>
            </a:endParaRPr>
          </a:p>
          <a:p>
            <a:r>
              <a:rPr lang="en-US" sz="2400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Vacuum chamber made by </a:t>
            </a:r>
            <a:r>
              <a:rPr lang="en-US" sz="2400" b="1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Inconel Alloy</a:t>
            </a:r>
            <a:endParaRPr lang="en-US">
              <a:latin typeface="Montserrat" panose="00000500000000000000" pitchFamily="50" charset="0"/>
              <a:ea typeface="Yu Gothic UI Light" panose="020B0300000000000000" pitchFamily="34" charset="-128"/>
              <a:sym typeface="Wingdings" panose="05000000000000000000" pitchFamily="2" charset="2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AE35FA1-CD0A-D098-6114-F14D7DBB85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5" t="8604" r="11123" b="-965"/>
          <a:stretch/>
        </p:blipFill>
        <p:spPr>
          <a:xfrm>
            <a:off x="4293292" y="1383634"/>
            <a:ext cx="3517721" cy="271754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492B73AB-EA38-E4EE-1A51-97F6671C605B}"/>
              </a:ext>
            </a:extLst>
          </p:cNvPr>
          <p:cNvCxnSpPr>
            <a:cxnSpLocks/>
          </p:cNvCxnSpPr>
          <p:nvPr/>
        </p:nvCxnSpPr>
        <p:spPr>
          <a:xfrm>
            <a:off x="4806486" y="2216012"/>
            <a:ext cx="2854402" cy="0"/>
          </a:xfrm>
          <a:prstGeom prst="line">
            <a:avLst/>
          </a:prstGeom>
          <a:ln>
            <a:solidFill>
              <a:srgbClr val="01255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89B0B188-399A-3D87-C625-62107462E4F5}"/>
              </a:ext>
            </a:extLst>
          </p:cNvPr>
          <p:cNvSpPr/>
          <p:nvPr/>
        </p:nvSpPr>
        <p:spPr>
          <a:xfrm>
            <a:off x="4293292" y="3812419"/>
            <a:ext cx="13615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>
                <a:latin typeface="Montserrat" panose="00000500000000000000" pitchFamily="50" charset="0"/>
                <a:ea typeface="Yu Gothic UI Semibold" panose="020B0700000000000000" pitchFamily="34" charset="-128"/>
              </a:rPr>
              <a:t>EDS </a:t>
            </a:r>
            <a:r>
              <a:rPr lang="it-IT" sz="1400" i="1" err="1">
                <a:latin typeface="Montserrat" panose="00000500000000000000" pitchFamily="50" charset="0"/>
                <a:ea typeface="Yu Gothic UI Semibold" panose="020B0700000000000000" pitchFamily="34" charset="-128"/>
              </a:rPr>
              <a:t>profile</a:t>
            </a:r>
            <a:endParaRPr lang="it-IT" sz="1400" i="1">
              <a:latin typeface="Montserrat" panose="00000500000000000000" pitchFamily="50" charset="0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513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EC01875-CED3-8FF9-137E-D7EE3FD40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37" y="1321937"/>
            <a:ext cx="4521200" cy="34734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9EF7658-E934-350A-8E2E-A9C55E577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191" y="1321937"/>
            <a:ext cx="4521200" cy="347345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D29DD5E-3546-654B-2491-6B0CA90A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Tin content </a:t>
            </a:r>
            <a:r>
              <a:rPr lang="en-US">
                <a:solidFill>
                  <a:srgbClr val="4399B6"/>
                </a:solidFill>
              </a:rPr>
              <a:t>modulation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639B20-7F21-82B9-264A-C0FC99A87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BC44863-5F09-0744-C608-84DC446CBA0B}"/>
              </a:ext>
            </a:extLst>
          </p:cNvPr>
          <p:cNvSpPr txBox="1"/>
          <p:nvPr/>
        </p:nvSpPr>
        <p:spPr>
          <a:xfrm>
            <a:off x="1178871" y="4795387"/>
            <a:ext cx="57061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Vapor annealing </a:t>
            </a:r>
            <a:r>
              <a:rPr lang="en-US" sz="28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step</a:t>
            </a:r>
            <a:br>
              <a:rPr lang="en-US" sz="2800" b="1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</a:br>
            <a:r>
              <a:rPr lang="en-US" sz="28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can be used to </a:t>
            </a:r>
            <a:r>
              <a:rPr lang="en-US" sz="2800" b="1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modulate</a:t>
            </a:r>
            <a:br>
              <a:rPr lang="en-US" sz="2800" b="1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</a:br>
            <a:r>
              <a:rPr lang="en-US" sz="2800" b="1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Tin content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901B6DA-E56F-F007-4446-3777407577A8}"/>
              </a:ext>
            </a:extLst>
          </p:cNvPr>
          <p:cNvCxnSpPr>
            <a:cxnSpLocks/>
          </p:cNvCxnSpPr>
          <p:nvPr/>
        </p:nvCxnSpPr>
        <p:spPr>
          <a:xfrm>
            <a:off x="1739201" y="2604840"/>
            <a:ext cx="3037336" cy="0"/>
          </a:xfrm>
          <a:prstGeom prst="line">
            <a:avLst/>
          </a:prstGeom>
          <a:ln>
            <a:solidFill>
              <a:srgbClr val="01255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B5595359-AD3C-1614-9EE9-D9253C93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279" y="4752285"/>
            <a:ext cx="3627564" cy="1657935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8366F22A-D218-CD91-15F6-23D5998D2E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3300" y="4688602"/>
            <a:ext cx="707242" cy="1574663"/>
          </a:xfrm>
          <a:prstGeom prst="rect">
            <a:avLst/>
          </a:prstGeom>
        </p:spPr>
      </p:pic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B1368AA9-655E-1906-4471-AB48292C9FAF}"/>
              </a:ext>
            </a:extLst>
          </p:cNvPr>
          <p:cNvCxnSpPr>
            <a:cxnSpLocks/>
          </p:cNvCxnSpPr>
          <p:nvPr/>
        </p:nvCxnSpPr>
        <p:spPr>
          <a:xfrm>
            <a:off x="7383198" y="2604840"/>
            <a:ext cx="3132401" cy="0"/>
          </a:xfrm>
          <a:prstGeom prst="line">
            <a:avLst/>
          </a:prstGeom>
          <a:ln>
            <a:solidFill>
              <a:srgbClr val="01255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6475E17-5431-E459-C788-113632307E18}"/>
              </a:ext>
            </a:extLst>
          </p:cNvPr>
          <p:cNvSpPr txBox="1"/>
          <p:nvPr/>
        </p:nvSpPr>
        <p:spPr>
          <a:xfrm>
            <a:off x="1175427" y="1267339"/>
            <a:ext cx="4224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With</a:t>
            </a:r>
            <a:r>
              <a:rPr lang="en-US" sz="20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 Vapor Annealing Step</a:t>
            </a:r>
            <a:endParaRPr lang="en-US" sz="1600">
              <a:latin typeface="Montserrat" panose="00000500000000000000" pitchFamily="50" charset="0"/>
              <a:ea typeface="Yu Gothic UI Light" panose="020B0300000000000000" pitchFamily="34" charset="-128"/>
              <a:sym typeface="Wingdings" panose="05000000000000000000" pitchFamily="2" charset="2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3B4F344-63DD-C485-10F9-0A649FAFB7FA}"/>
              </a:ext>
            </a:extLst>
          </p:cNvPr>
          <p:cNvSpPr txBox="1"/>
          <p:nvPr/>
        </p:nvSpPr>
        <p:spPr>
          <a:xfrm>
            <a:off x="6660227" y="1286462"/>
            <a:ext cx="4560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4399B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Without</a:t>
            </a:r>
            <a:r>
              <a:rPr lang="en-US" sz="20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 Vapor Annealing Step</a:t>
            </a:r>
            <a:endParaRPr lang="en-US" sz="1600">
              <a:latin typeface="Montserrat" panose="00000500000000000000" pitchFamily="50" charset="0"/>
              <a:ea typeface="Yu Gothic UI Light" panose="020B0300000000000000" pitchFamily="34" charset="-128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265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28D51A-3452-C273-B3EA-E8D7E81D0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</a:t>
            </a:r>
            <a:r>
              <a:rPr lang="en-US">
                <a:solidFill>
                  <a:srgbClr val="4399B6"/>
                </a:solidFill>
              </a:rPr>
              <a:t>surface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4B5891-6A97-B039-8A36-B44554B4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12" name="Immagine 11" descr="Immagine che contiene parete, musica, interni, piatto&#10;&#10;Descrizione generata automaticamente">
            <a:extLst>
              <a:ext uri="{FF2B5EF4-FFF2-40B4-BE49-F238E27FC236}">
                <a16:creationId xmlns:a16="http://schemas.microsoft.com/office/drawing/2014/main" id="{F47044CD-6794-9F22-2CB7-71AED22C4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46" y="2522682"/>
            <a:ext cx="3613345" cy="360982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3785BF2-0BC6-C39E-8FAD-AC232B6C498C}"/>
              </a:ext>
            </a:extLst>
          </p:cNvPr>
          <p:cNvSpPr txBox="1"/>
          <p:nvPr/>
        </p:nvSpPr>
        <p:spPr>
          <a:xfrm>
            <a:off x="3310755" y="1315865"/>
            <a:ext cx="3462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12556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∼</a:t>
            </a:r>
            <a:r>
              <a:rPr lang="en-US" sz="2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6 microns eroded</a:t>
            </a:r>
          </a:p>
          <a:p>
            <a:r>
              <a:rPr lang="en-US" sz="2400" b="1">
                <a:solidFill>
                  <a:srgbClr val="012556"/>
                </a:solidFill>
                <a:latin typeface="Montserrat" panose="00000500000000000000" pitchFamily="50" charset="0"/>
                <a:ea typeface="Yu Gothic UI Light" panose="020B0300000000000000" pitchFamily="34" charset="-128"/>
                <a:sym typeface="Wingdings" panose="05000000000000000000" pitchFamily="2" charset="2"/>
              </a:rPr>
              <a:t>700 nm coated</a:t>
            </a: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E0012EC-50BF-6DCD-0696-D090BFFD0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2" r="24726"/>
          <a:stretch/>
        </p:blipFill>
        <p:spPr>
          <a:xfrm>
            <a:off x="187943" y="4006422"/>
            <a:ext cx="3462080" cy="2019263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9AB27B2-4521-F6E6-E274-4798876D5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" t="41149" r="24288" b="374"/>
          <a:stretch/>
        </p:blipFill>
        <p:spPr>
          <a:xfrm>
            <a:off x="8233930" y="4400412"/>
            <a:ext cx="3540970" cy="202419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C6ED3A6-5CB1-0545-1390-6B18D3F25F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9299110" flipV="1">
            <a:off x="5662735" y="1905315"/>
            <a:ext cx="2415434" cy="938043"/>
          </a:xfrm>
          <a:prstGeom prst="rect">
            <a:avLst/>
          </a:prstGeom>
        </p:spPr>
      </p:pic>
      <p:pic>
        <p:nvPicPr>
          <p:cNvPr id="27" name="Immagine 2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3DD037-B3D1-0618-928F-F2003E5B85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9" r="23920" b="-1"/>
          <a:stretch/>
        </p:blipFill>
        <p:spPr>
          <a:xfrm>
            <a:off x="7778447" y="2288372"/>
            <a:ext cx="3486059" cy="202419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2C02512F-601C-609D-9A32-9A51834AF49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43664" flipH="1">
            <a:off x="3347593" y="4123317"/>
            <a:ext cx="1790164" cy="104897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7AD5126-C644-8B0D-CB57-AE783D2EB27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43664">
            <a:off x="6689837" y="4708803"/>
            <a:ext cx="1767794" cy="127486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79F664F-C9BD-5794-DDD2-9913CE43A96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1255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8957" y="832315"/>
            <a:ext cx="3282041" cy="252145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D56A9F-8DB9-D0F4-C65D-B6D433A3E960}"/>
              </a:ext>
            </a:extLst>
          </p:cNvPr>
          <p:cNvSpPr txBox="1">
            <a:spLocks/>
          </p:cNvSpPr>
          <p:nvPr/>
        </p:nvSpPr>
        <p:spPr>
          <a:xfrm>
            <a:off x="182045" y="4006422"/>
            <a:ext cx="2416775" cy="321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>
                <a:solidFill>
                  <a:srgbClr val="012556"/>
                </a:solidFill>
                <a:latin typeface="Montserrat" panose="00000500000000000000" pitchFamily="50" charset="0"/>
              </a:rPr>
              <a:t>Center: </a:t>
            </a:r>
            <a:r>
              <a:rPr lang="it-IT" sz="2000" b="1">
                <a:solidFill>
                  <a:srgbClr val="012556"/>
                </a:solidFill>
                <a:latin typeface="Montserrat" panose="00000500000000000000" pitchFamily="50" charset="0"/>
              </a:rPr>
              <a:t>Sn 23.5%</a:t>
            </a:r>
          </a:p>
        </p:txBody>
      </p:sp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8633E5D1-3415-C273-8027-6F7ECEDEF3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7" t="43452" r="27907" b="617"/>
          <a:stretch/>
        </p:blipFill>
        <p:spPr>
          <a:xfrm>
            <a:off x="7913376" y="212557"/>
            <a:ext cx="3501525" cy="2019263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1F673EE-5494-4562-CD85-4BB004E272A3}"/>
              </a:ext>
            </a:extLst>
          </p:cNvPr>
          <p:cNvSpPr txBox="1">
            <a:spLocks/>
          </p:cNvSpPr>
          <p:nvPr/>
        </p:nvSpPr>
        <p:spPr>
          <a:xfrm>
            <a:off x="7936143" y="212720"/>
            <a:ext cx="2940405" cy="331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>
                <a:solidFill>
                  <a:srgbClr val="012556"/>
                </a:solidFill>
                <a:latin typeface="Montserrat" panose="00000500000000000000" pitchFamily="50" charset="0"/>
              </a:rPr>
              <a:t>Race Track: </a:t>
            </a:r>
            <a:r>
              <a:rPr lang="it-IT" sz="2000" b="1">
                <a:solidFill>
                  <a:srgbClr val="012556"/>
                </a:solidFill>
                <a:latin typeface="Montserrat" panose="00000500000000000000" pitchFamily="50" charset="0"/>
              </a:rPr>
              <a:t>Sn 22.8%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967F58D2-B667-9F59-099D-6F3B7241B776}"/>
              </a:ext>
            </a:extLst>
          </p:cNvPr>
          <p:cNvSpPr txBox="1">
            <a:spLocks/>
          </p:cNvSpPr>
          <p:nvPr/>
        </p:nvSpPr>
        <p:spPr>
          <a:xfrm>
            <a:off x="8278161" y="4400487"/>
            <a:ext cx="2940405" cy="331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err="1">
                <a:solidFill>
                  <a:srgbClr val="012556"/>
                </a:solidFill>
                <a:latin typeface="Montserrat" panose="00000500000000000000" pitchFamily="50" charset="0"/>
              </a:rPr>
              <a:t>Ext</a:t>
            </a:r>
            <a:r>
              <a:rPr lang="it-IT" sz="2000">
                <a:solidFill>
                  <a:srgbClr val="012556"/>
                </a:solidFill>
                <a:latin typeface="Montserrat" panose="00000500000000000000" pitchFamily="50" charset="0"/>
              </a:rPr>
              <a:t>. </a:t>
            </a:r>
            <a:r>
              <a:rPr lang="it-IT" sz="2000" err="1">
                <a:solidFill>
                  <a:srgbClr val="012556"/>
                </a:solidFill>
                <a:latin typeface="Montserrat" panose="00000500000000000000" pitchFamily="50" charset="0"/>
              </a:rPr>
              <a:t>border</a:t>
            </a:r>
            <a:r>
              <a:rPr lang="it-IT" sz="2000">
                <a:solidFill>
                  <a:srgbClr val="012556"/>
                </a:solidFill>
                <a:latin typeface="Montserrat" panose="00000500000000000000" pitchFamily="50" charset="0"/>
              </a:rPr>
              <a:t>: </a:t>
            </a:r>
            <a:r>
              <a:rPr lang="it-IT" sz="2000" b="1">
                <a:solidFill>
                  <a:srgbClr val="012556"/>
                </a:solidFill>
                <a:latin typeface="Montserrat" panose="00000500000000000000" pitchFamily="50" charset="0"/>
              </a:rPr>
              <a:t>Sn 23.0%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3CB38EEF-977A-243B-4B37-1B5D3E618941}"/>
              </a:ext>
            </a:extLst>
          </p:cNvPr>
          <p:cNvSpPr txBox="1">
            <a:spLocks/>
          </p:cNvSpPr>
          <p:nvPr/>
        </p:nvSpPr>
        <p:spPr>
          <a:xfrm>
            <a:off x="7768896" y="2287305"/>
            <a:ext cx="3495610" cy="3724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>
                <a:solidFill>
                  <a:srgbClr val="012556"/>
                </a:solidFill>
                <a:latin typeface="Montserrat" panose="00000500000000000000" pitchFamily="50" charset="0"/>
              </a:rPr>
              <a:t>Race Track side: </a:t>
            </a:r>
            <a:r>
              <a:rPr lang="it-IT" sz="2000" b="1">
                <a:solidFill>
                  <a:srgbClr val="012556"/>
                </a:solidFill>
                <a:latin typeface="Montserrat" panose="00000500000000000000" pitchFamily="50" charset="0"/>
              </a:rPr>
              <a:t>Sn 23.2%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5A8E966-19E6-6FEC-BCA5-4F98B43477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096596">
            <a:off x="6293632" y="3287109"/>
            <a:ext cx="1993951" cy="127486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B9D003D-6A0C-27C5-3DF4-F76CB03EA0AA}"/>
              </a:ext>
            </a:extLst>
          </p:cNvPr>
          <p:cNvSpPr/>
          <p:nvPr/>
        </p:nvSpPr>
        <p:spPr>
          <a:xfrm>
            <a:off x="6023808" y="3348184"/>
            <a:ext cx="234128" cy="228604"/>
          </a:xfrm>
          <a:prstGeom prst="rect">
            <a:avLst/>
          </a:prstGeom>
          <a:noFill/>
          <a:ln w="57150">
            <a:solidFill>
              <a:srgbClr val="012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07B6484-F4B8-490F-7143-0183BEDDEE1A}"/>
              </a:ext>
            </a:extLst>
          </p:cNvPr>
          <p:cNvSpPr/>
          <p:nvPr/>
        </p:nvSpPr>
        <p:spPr>
          <a:xfrm>
            <a:off x="6140113" y="4114198"/>
            <a:ext cx="234128" cy="228604"/>
          </a:xfrm>
          <a:prstGeom prst="rect">
            <a:avLst/>
          </a:prstGeom>
          <a:noFill/>
          <a:ln w="57150">
            <a:solidFill>
              <a:srgbClr val="4399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9DF5EA4-C44E-3953-09FA-3489DE17F357}"/>
              </a:ext>
            </a:extLst>
          </p:cNvPr>
          <p:cNvSpPr/>
          <p:nvPr/>
        </p:nvSpPr>
        <p:spPr>
          <a:xfrm>
            <a:off x="5081335" y="4150288"/>
            <a:ext cx="234128" cy="22860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135BC73-8260-B64D-99B8-50EFB49E8067}"/>
              </a:ext>
            </a:extLst>
          </p:cNvPr>
          <p:cNvSpPr/>
          <p:nvPr/>
        </p:nvSpPr>
        <p:spPr>
          <a:xfrm>
            <a:off x="6701593" y="4519256"/>
            <a:ext cx="234128" cy="228604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94CA484-F45F-204A-D544-0E90EAE530BB}"/>
              </a:ext>
            </a:extLst>
          </p:cNvPr>
          <p:cNvSpPr/>
          <p:nvPr/>
        </p:nvSpPr>
        <p:spPr>
          <a:xfrm>
            <a:off x="1408820" y="2607153"/>
            <a:ext cx="234128" cy="228604"/>
          </a:xfrm>
          <a:prstGeom prst="rect">
            <a:avLst/>
          </a:prstGeom>
          <a:noFill/>
          <a:ln w="57150">
            <a:solidFill>
              <a:srgbClr val="012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CF216A6-2994-8C3F-35BB-CAF1CED1E4BA}"/>
              </a:ext>
            </a:extLst>
          </p:cNvPr>
          <p:cNvSpPr/>
          <p:nvPr/>
        </p:nvSpPr>
        <p:spPr>
          <a:xfrm>
            <a:off x="2311043" y="2009380"/>
            <a:ext cx="234128" cy="228604"/>
          </a:xfrm>
          <a:prstGeom prst="rect">
            <a:avLst/>
          </a:prstGeom>
          <a:noFill/>
          <a:ln w="57150">
            <a:solidFill>
              <a:srgbClr val="4399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9DBDB73-EC9F-4E33-27E8-A90D28F3EA35}"/>
              </a:ext>
            </a:extLst>
          </p:cNvPr>
          <p:cNvSpPr/>
          <p:nvPr/>
        </p:nvSpPr>
        <p:spPr>
          <a:xfrm>
            <a:off x="2810899" y="1520835"/>
            <a:ext cx="234128" cy="22860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ABEFADA1-6369-8D18-B39E-C9584204F03D}"/>
              </a:ext>
            </a:extLst>
          </p:cNvPr>
          <p:cNvSpPr/>
          <p:nvPr/>
        </p:nvSpPr>
        <p:spPr>
          <a:xfrm>
            <a:off x="733374" y="1502759"/>
            <a:ext cx="234128" cy="228604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9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2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6C63B-6AC0-40C9-9DAF-2D61E427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418" y="1536700"/>
            <a:ext cx="10388508" cy="3729828"/>
          </a:xfrm>
        </p:spPr>
        <p:txBody>
          <a:bodyPr/>
          <a:lstStyle/>
          <a:p>
            <a:pPr algn="l"/>
            <a:r>
              <a:rPr lang="en-US" sz="5400" b="0">
                <a:solidFill>
                  <a:schemeClr val="bg1"/>
                </a:solidFill>
              </a:rPr>
              <a:t>Goal and motivations</a:t>
            </a:r>
            <a:endParaRPr lang="en-US" sz="9600" b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BBDE528-639F-4D8D-A8B9-ED1E9FD0F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8000"/>
          <a:stretch/>
        </p:blipFill>
        <p:spPr>
          <a:xfrm>
            <a:off x="10406235" y="5931910"/>
            <a:ext cx="1178691" cy="5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35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39F87F-8721-40CD-AA14-47010DC3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</a:t>
            </a:r>
            <a:r>
              <a:rPr lang="en-US">
                <a:solidFill>
                  <a:srgbClr val="4399B6"/>
                </a:solidFill>
              </a:rPr>
              <a:t>sputtering test </a:t>
            </a:r>
            <a:r>
              <a:rPr lang="en-US"/>
              <a:t>on Quartz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8FE168-B76D-456E-ADB3-7EA93E228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28" y="1599665"/>
            <a:ext cx="10515600" cy="4816439"/>
          </a:xfrm>
        </p:spPr>
        <p:txBody>
          <a:bodyPr/>
          <a:lstStyle/>
          <a:p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1” target </a:t>
            </a:r>
            <a:r>
              <a:rPr lang="en-US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prepared</a:t>
            </a:r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en-US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by </a:t>
            </a:r>
            <a:r>
              <a:rPr lang="en-US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Dipping</a:t>
            </a:r>
            <a:r>
              <a:rPr lang="en-US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(30 microns thick)</a:t>
            </a:r>
          </a:p>
          <a:p>
            <a:pPr marL="0" indent="0">
              <a:buNone/>
            </a:pPr>
            <a:endParaRPr lang="en-US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  <a:p>
            <a:r>
              <a:rPr lang="en-US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Coating on </a:t>
            </a:r>
            <a:r>
              <a:rPr lang="en-US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quartz</a:t>
            </a:r>
            <a:r>
              <a:rPr lang="en-US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samples by MS</a:t>
            </a:r>
          </a:p>
          <a:p>
            <a:endParaRPr lang="en-US" sz="1000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  <a:p>
            <a:pPr marL="457200" lvl="1" indent="0">
              <a:buNone/>
            </a:pPr>
            <a:r>
              <a:rPr lang="en-US" sz="28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I = 0.1 A (5 mA/cm</a:t>
            </a:r>
            <a:r>
              <a:rPr lang="en-US" sz="2800" baseline="300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2</a:t>
            </a:r>
            <a:r>
              <a:rPr lang="en-US" sz="28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)</a:t>
            </a:r>
          </a:p>
          <a:p>
            <a:pPr marL="457200" lvl="1" indent="0">
              <a:buNone/>
            </a:pPr>
            <a:r>
              <a:rPr lang="en-US" sz="28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t = 30 min</a:t>
            </a:r>
          </a:p>
          <a:p>
            <a:pPr marL="457200" lvl="1" indent="0">
              <a:buNone/>
            </a:pPr>
            <a:r>
              <a:rPr lang="en-US" sz="28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T = 750 °C</a:t>
            </a:r>
          </a:p>
          <a:p>
            <a:pPr marL="457200" lvl="1" indent="0">
              <a:buNone/>
            </a:pPr>
            <a:endParaRPr lang="en-US" sz="2800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  <a:p>
            <a:r>
              <a:rPr lang="en-US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Process stopped when V started to decrease</a:t>
            </a:r>
            <a:endParaRPr lang="en-US" sz="3200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4B24A6-2A49-4E7F-9B27-446415ED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10" name="Immagine 9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C518FA33-8598-4340-B655-1F88AEE37A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70" r="10174" b="11156"/>
          <a:stretch/>
        </p:blipFill>
        <p:spPr>
          <a:xfrm>
            <a:off x="8148225" y="2177148"/>
            <a:ext cx="3420247" cy="29127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5FDF6D-94CB-0CFD-B349-F0C731B5EC07}"/>
              </a:ext>
            </a:extLst>
          </p:cNvPr>
          <p:cNvSpPr txBox="1"/>
          <p:nvPr/>
        </p:nvSpPr>
        <p:spPr>
          <a:xfrm>
            <a:off x="10059748" y="5106668"/>
            <a:ext cx="17468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baseline="0" err="1">
                <a:latin typeface="Montserrat-Regular"/>
              </a:rPr>
              <a:t>Zanierato</a:t>
            </a:r>
            <a:r>
              <a:rPr lang="en-US" sz="1100" b="0" i="0" u="none" strike="noStrike" baseline="0">
                <a:latin typeface="Montserrat-Regular"/>
              </a:rPr>
              <a:t> et al,</a:t>
            </a:r>
          </a:p>
          <a:p>
            <a:r>
              <a:rPr lang="en-US" sz="1100">
                <a:latin typeface="Montserrat-Regular"/>
              </a:rPr>
              <a:t>SRF Proceedings 2021</a:t>
            </a:r>
            <a:endParaRPr lang="en-US" sz="1100" b="0" i="0" u="none" strike="noStrike" baseline="0">
              <a:latin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1545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9EC59-44E4-4CAA-829A-21AE4F04D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</a:t>
            </a:r>
            <a:r>
              <a:rPr lang="en-US">
                <a:solidFill>
                  <a:srgbClr val="4399B6"/>
                </a:solidFill>
              </a:rPr>
              <a:t>sputtering test </a:t>
            </a:r>
            <a:r>
              <a:rPr lang="en-US"/>
              <a:t>on Quartz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807E73-8DF5-E940-60B5-15113512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31</a:t>
            </a:fld>
            <a:endParaRPr lang="it-IT"/>
          </a:p>
        </p:txBody>
      </p:sp>
      <p:pic>
        <p:nvPicPr>
          <p:cNvPr id="6" name="Immagine 5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F59277BF-6F1C-678B-5F49-87FED12F4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50" y="1352018"/>
            <a:ext cx="3410993" cy="255824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8D226E3-00C9-17E5-B133-73AE2B835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350" y="1143619"/>
            <a:ext cx="4884607" cy="5434362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D4BFF57A-DC97-AC5A-2DC4-83A9F6A3215E}"/>
              </a:ext>
            </a:extLst>
          </p:cNvPr>
          <p:cNvSpPr txBox="1">
            <a:spLocks/>
          </p:cNvSpPr>
          <p:nvPr/>
        </p:nvSpPr>
        <p:spPr>
          <a:xfrm>
            <a:off x="1003250" y="3981681"/>
            <a:ext cx="6746027" cy="2442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Good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composition</a:t>
            </a:r>
            <a:endParaRPr lang="it-IT" sz="2400" b="1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  <a:p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No Cr </a:t>
            </a:r>
            <a:r>
              <a:rPr lang="it-IT" sz="2400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visible</a:t>
            </a:r>
            <a:r>
              <a:rPr lang="it-IT" sz="24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by EDS</a:t>
            </a:r>
          </a:p>
          <a:p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Cracks 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due to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Quartz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substrate</a:t>
            </a:r>
            <a:endParaRPr lang="it-IT" sz="2400" b="1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  <a:p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No Tc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measured</a:t>
            </a:r>
            <a:endParaRPr lang="it-IT" sz="2400" b="1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  <a:p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2 New targets </a:t>
            </a:r>
            <a:r>
              <a:rPr lang="it-IT" sz="2400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ready for new </a:t>
            </a:r>
            <a:r>
              <a:rPr lang="it-IT" sz="2400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tests</a:t>
            </a:r>
            <a:endParaRPr lang="it-IT" sz="2400" b="1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7068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2CABCE-586E-E870-3134-4E8BCAD2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 to </a:t>
            </a:r>
            <a:r>
              <a:rPr lang="en-US">
                <a:solidFill>
                  <a:srgbClr val="4399B6"/>
                </a:solidFill>
              </a:rPr>
              <a:t>Cr contamination</a:t>
            </a:r>
          </a:p>
        </p:txBody>
      </p:sp>
      <p:pic>
        <p:nvPicPr>
          <p:cNvPr id="5" name="Segnaposto contenuto 6" descr="Immagine che contiene testo, mugnaio&#10;&#10;Descrizione generata automaticamente">
            <a:extLst>
              <a:ext uri="{FF2B5EF4-FFF2-40B4-BE49-F238E27FC236}">
                <a16:creationId xmlns:a16="http://schemas.microsoft.com/office/drawing/2014/main" id="{2A21E4F2-CCA2-F0C8-CDE1-DABBB173D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0797" y="2719724"/>
            <a:ext cx="4064992" cy="1830858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36EE19B-DB31-C90B-40E9-04C376582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4" b="21919"/>
          <a:stretch/>
        </p:blipFill>
        <p:spPr>
          <a:xfrm rot="5400000">
            <a:off x="3871576" y="2829713"/>
            <a:ext cx="4064993" cy="16108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DDD859E-FD9E-29F1-17DA-3186E66886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909314">
            <a:off x="3121457" y="3639602"/>
            <a:ext cx="1869143" cy="1271075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BD6553B6-80EE-0B01-FE7C-07F60E6A5C93}"/>
              </a:ext>
            </a:extLst>
          </p:cNvPr>
          <p:cNvSpPr txBox="1">
            <a:spLocks/>
          </p:cNvSpPr>
          <p:nvPr/>
        </p:nvSpPr>
        <p:spPr>
          <a:xfrm>
            <a:off x="7074569" y="2851485"/>
            <a:ext cx="4596064" cy="1997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Inconel</a:t>
            </a:r>
            <a:r>
              <a:rPr lang="it-IT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b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chamber</a:t>
            </a:r>
            <a:r>
              <a:rPr lang="it-IT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replaced</a:t>
            </a:r>
            <a:r>
              <a:rPr lang="it-IT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by a</a:t>
            </a:r>
            <a:r>
              <a:rPr lang="it-IT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br>
              <a:rPr lang="it-IT" b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</a:br>
            <a:r>
              <a:rPr lang="it-IT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Nb </a:t>
            </a:r>
            <a:r>
              <a:rPr lang="it-IT" b="1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chamber</a:t>
            </a:r>
            <a:br>
              <a:rPr lang="it-IT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</a:br>
            <a:r>
              <a:rPr lang="it-IT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produced</a:t>
            </a:r>
            <a:r>
              <a:rPr lang="it-IT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at</a:t>
            </a:r>
            <a:r>
              <a:rPr lang="it-IT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Zanon</a:t>
            </a:r>
          </a:p>
          <a:p>
            <a:pPr marL="0" indent="0">
              <a:lnSpc>
                <a:spcPct val="100000"/>
              </a:lnSpc>
              <a:buNone/>
            </a:pPr>
            <a:endParaRPr lang="it-IT" b="1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94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2CABCE-586E-E870-3134-4E8BCAD2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399B6"/>
                </a:solidFill>
              </a:rPr>
              <a:t>New problems </a:t>
            </a:r>
            <a:r>
              <a:rPr lang="en-US"/>
              <a:t>have come…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AAF9E2-6EB0-CC04-0A35-F9B72ED1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A27A5D3-C2D8-18FA-B49E-221B5A64EE4E}"/>
              </a:ext>
            </a:extLst>
          </p:cNvPr>
          <p:cNvSpPr txBox="1">
            <a:spLocks/>
          </p:cNvSpPr>
          <p:nvPr/>
        </p:nvSpPr>
        <p:spPr>
          <a:xfrm>
            <a:off x="4938381" y="1658585"/>
            <a:ext cx="7198074" cy="853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Nb </a:t>
            </a:r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is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not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stable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as</a:t>
            </a:r>
            <a:r>
              <a:rPr lang="it-IT" sz="2400" b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b="1" err="1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Inconel</a:t>
            </a:r>
            <a:r>
              <a:rPr lang="it-IT" sz="2400">
                <a:solidFill>
                  <a:srgbClr val="4399B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at</a:t>
            </a:r>
            <a:r>
              <a:rPr lang="it-IT" sz="24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high T in air</a:t>
            </a:r>
          </a:p>
        </p:txBody>
      </p:sp>
      <p:pic>
        <p:nvPicPr>
          <p:cNvPr id="10" name="Immagine 9" descr="Immagine che contiene interni, ingombro&#10;&#10;Descrizione generata automaticamente">
            <a:extLst>
              <a:ext uri="{FF2B5EF4-FFF2-40B4-BE49-F238E27FC236}">
                <a16:creationId xmlns:a16="http://schemas.microsoft.com/office/drawing/2014/main" id="{8CB15680-4F00-F6A7-53BF-5D24C134EC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6335" r="19965"/>
          <a:stretch/>
        </p:blipFill>
        <p:spPr>
          <a:xfrm>
            <a:off x="1018236" y="1640775"/>
            <a:ext cx="2117150" cy="4435172"/>
          </a:xfrm>
          <a:prstGeom prst="rect">
            <a:avLst/>
          </a:prstGeom>
        </p:spPr>
      </p:pic>
      <p:pic>
        <p:nvPicPr>
          <p:cNvPr id="11" name="Immagine 10" descr="Immagine che contiene vicino&#10;&#10;Descrizione generata automaticamente">
            <a:extLst>
              <a:ext uri="{FF2B5EF4-FFF2-40B4-BE49-F238E27FC236}">
                <a16:creationId xmlns:a16="http://schemas.microsoft.com/office/drawing/2014/main" id="{970E8067-B97F-E215-825A-9434E41132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9"/>
          <a:stretch/>
        </p:blipFill>
        <p:spPr>
          <a:xfrm rot="5400000">
            <a:off x="2239297" y="2031264"/>
            <a:ext cx="3038819" cy="1715732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7069FFB0-B79E-406B-AC6B-28F435FB301E}"/>
              </a:ext>
            </a:extLst>
          </p:cNvPr>
          <p:cNvSpPr txBox="1">
            <a:spLocks/>
          </p:cNvSpPr>
          <p:nvPr/>
        </p:nvSpPr>
        <p:spPr>
          <a:xfrm>
            <a:off x="3135386" y="4820325"/>
            <a:ext cx="4122975" cy="1445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rgbClr val="012556"/>
                </a:solidFill>
              </a:rPr>
              <a:t>After the first test</a:t>
            </a:r>
            <a:br>
              <a:rPr lang="en-US" sz="2000">
                <a:solidFill>
                  <a:srgbClr val="012556"/>
                </a:solidFill>
              </a:rPr>
            </a:br>
            <a:r>
              <a:rPr lang="en-US" sz="2000">
                <a:solidFill>
                  <a:srgbClr val="012556"/>
                </a:solidFill>
              </a:rPr>
              <a:t>(30 min @ 1000 °C)</a:t>
            </a:r>
          </a:p>
          <a:p>
            <a:pPr marL="0" indent="0">
              <a:buNone/>
            </a:pPr>
            <a:r>
              <a:rPr lang="en-US" sz="2000">
                <a:solidFill>
                  <a:srgbClr val="012556"/>
                </a:solidFill>
              </a:rPr>
              <a:t>a </a:t>
            </a:r>
            <a:r>
              <a:rPr lang="en-US" sz="2000" b="1">
                <a:solidFill>
                  <a:srgbClr val="012556"/>
                </a:solidFill>
              </a:rPr>
              <a:t>very thick film of Nb</a:t>
            </a:r>
            <a:r>
              <a:rPr lang="en-US" sz="2000" b="1" baseline="-25000">
                <a:solidFill>
                  <a:srgbClr val="012556"/>
                </a:solidFill>
              </a:rPr>
              <a:t>2</a:t>
            </a:r>
            <a:r>
              <a:rPr lang="en-US" sz="2000" b="1">
                <a:solidFill>
                  <a:srgbClr val="012556"/>
                </a:solidFill>
              </a:rPr>
              <a:t>O</a:t>
            </a:r>
            <a:r>
              <a:rPr lang="en-US" sz="2000" b="1" baseline="-25000">
                <a:solidFill>
                  <a:srgbClr val="012556"/>
                </a:solidFill>
              </a:rPr>
              <a:t>5</a:t>
            </a:r>
            <a:r>
              <a:rPr lang="en-US" sz="2000" b="1">
                <a:solidFill>
                  <a:srgbClr val="012556"/>
                </a:solidFill>
              </a:rPr>
              <a:t> </a:t>
            </a:r>
            <a:r>
              <a:rPr lang="en-US" sz="2000">
                <a:solidFill>
                  <a:srgbClr val="012556"/>
                </a:solidFill>
              </a:rPr>
              <a:t>growth on the external surface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4CA4A646-315D-94AA-C1C9-9D1CDB607922}"/>
              </a:ext>
            </a:extLst>
          </p:cNvPr>
          <p:cNvSpPr txBox="1">
            <a:spLocks/>
          </p:cNvSpPr>
          <p:nvPr/>
        </p:nvSpPr>
        <p:spPr>
          <a:xfrm>
            <a:off x="4938381" y="2381416"/>
            <a:ext cx="7253619" cy="1923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We</a:t>
            </a:r>
            <a:r>
              <a:rPr lang="it-IT" sz="24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tested</a:t>
            </a:r>
            <a:r>
              <a:rPr lang="it-IT" sz="24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several</a:t>
            </a:r>
            <a:r>
              <a:rPr lang="it-IT" sz="24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solutions</a:t>
            </a:r>
            <a:r>
              <a:rPr lang="it-IT" sz="24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</a:t>
            </a:r>
            <a:r>
              <a:rPr lang="it-IT" sz="2400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without</a:t>
            </a:r>
            <a:r>
              <a:rPr lang="it-IT" sz="24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 success:</a:t>
            </a:r>
          </a:p>
          <a:p>
            <a:r>
              <a:rPr lang="it-IT" sz="2400" i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Nb </a:t>
            </a:r>
            <a:r>
              <a:rPr lang="it-IT" sz="2400" i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anodization</a:t>
            </a:r>
            <a:endParaRPr lang="it-IT" sz="2400" i="1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  <a:p>
            <a:r>
              <a:rPr lang="it-IT" sz="2400" i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High T </a:t>
            </a:r>
            <a:r>
              <a:rPr lang="it-IT" sz="2400" i="1" err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paints</a:t>
            </a:r>
            <a:endParaRPr lang="it-IT" sz="2400" i="1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  <a:p>
            <a:r>
              <a:rPr lang="it-IT" sz="2400" i="1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rPr>
              <a:t>Allumina by HVOF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33188964-5A7B-A482-31CD-0202ECFA85A0}"/>
              </a:ext>
            </a:extLst>
          </p:cNvPr>
          <p:cNvSpPr txBox="1">
            <a:spLocks/>
          </p:cNvSpPr>
          <p:nvPr/>
        </p:nvSpPr>
        <p:spPr>
          <a:xfrm>
            <a:off x="7860263" y="4820325"/>
            <a:ext cx="3313501" cy="1160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400">
              <a:solidFill>
                <a:srgbClr val="012556"/>
              </a:solidFill>
              <a:latin typeface="Montserrat" panose="00000500000000000000" pitchFamily="50" charset="0"/>
              <a:ea typeface="Yu Gothic UI" panose="020B0500000000000000" pitchFamily="34" charset="-128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89CA9BE-6FA3-164F-E2C1-554F4C03867E}"/>
              </a:ext>
            </a:extLst>
          </p:cNvPr>
          <p:cNvSpPr txBox="1"/>
          <p:nvPr/>
        </p:nvSpPr>
        <p:spPr>
          <a:xfrm>
            <a:off x="7136581" y="4404309"/>
            <a:ext cx="4760863" cy="199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12556"/>
                </a:solidFill>
                <a:latin typeface="Montserrat" panose="00000500000000000000" pitchFamily="50" charset="0"/>
                <a:ea typeface="Yu Gothic UI" panose="020B0500000000000000" pitchFamily="34" charset="-128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Yu Gothic" panose="020B0400000000000000" pitchFamily="34" charset="-128"/>
                <a:ea typeface="Yu Gothic" panose="020B0400000000000000" pitchFamily="34" charset="-128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Yu Gothic" panose="020B0400000000000000" pitchFamily="34" charset="-128"/>
                <a:ea typeface="Yu Gothic" panose="020B0400000000000000" pitchFamily="34" charset="-128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Yu Gothic" panose="020B0400000000000000" pitchFamily="34" charset="-128"/>
                <a:ea typeface="Yu Gothic" panose="020B0400000000000000" pitchFamily="34" charset="-128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en-US" sz="2800" b="1">
                <a:solidFill>
                  <a:srgbClr val="4399B6"/>
                </a:solidFill>
                <a:latin typeface="Bradley Hand ITC" panose="03070402050302030203" pitchFamily="66" charset="0"/>
              </a:rPr>
              <a:t>We are </a:t>
            </a:r>
            <a:r>
              <a:rPr lang="en-US" sz="2800" b="1">
                <a:latin typeface="Bradley Hand ITC" panose="03070402050302030203" pitchFamily="66" charset="0"/>
              </a:rPr>
              <a:t>redesigning</a:t>
            </a:r>
            <a:r>
              <a:rPr lang="en-US" sz="2800" b="1">
                <a:solidFill>
                  <a:srgbClr val="4399B6"/>
                </a:solidFill>
                <a:latin typeface="Bradley Hand ITC" panose="03070402050302030203" pitchFamily="66" charset="0"/>
              </a:rPr>
              <a:t> the system with </a:t>
            </a:r>
            <a:r>
              <a:rPr lang="en-US" sz="2800" b="1">
                <a:latin typeface="Bradley Hand ITC" panose="03070402050302030203" pitchFamily="66" charset="0"/>
              </a:rPr>
              <a:t>inductive heating </a:t>
            </a:r>
            <a:r>
              <a:rPr lang="en-US" sz="2800" b="1">
                <a:solidFill>
                  <a:srgbClr val="4399B6"/>
                </a:solidFill>
                <a:latin typeface="Bradley Hand ITC" panose="03070402050302030203" pitchFamily="66" charset="0"/>
              </a:rPr>
              <a:t>and a </a:t>
            </a:r>
            <a:r>
              <a:rPr lang="en-US" sz="2800" b="1">
                <a:latin typeface="Bradley Hand ITC" panose="03070402050302030203" pitchFamily="66" charset="0"/>
              </a:rPr>
              <a:t>double chamber</a:t>
            </a:r>
            <a:r>
              <a:rPr lang="en-US" sz="2800" b="1">
                <a:solidFill>
                  <a:srgbClr val="4399B6"/>
                </a:solidFill>
                <a:latin typeface="Bradley Hand ITC" panose="03070402050302030203" pitchFamily="66" charset="0"/>
              </a:rPr>
              <a:t> to avoid oxidation of Nb chamber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9DE098-5302-2C05-91DD-C4184B7011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483151" flipV="1">
            <a:off x="8077682" y="2977665"/>
            <a:ext cx="1869143" cy="136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4656EC-667E-4999-8770-9A57665F5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BAC9A4-3F49-4650-90DF-FE2125F2E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89" y="1508270"/>
            <a:ext cx="1106141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>
                <a:solidFill>
                  <a:srgbClr val="012556"/>
                </a:solidFill>
              </a:rPr>
              <a:t>Proved the possibility of realizing targets via LTD</a:t>
            </a:r>
          </a:p>
          <a:p>
            <a:r>
              <a:rPr lang="en-US" sz="3200">
                <a:solidFill>
                  <a:srgbClr val="012556"/>
                </a:solidFill>
              </a:rPr>
              <a:t>Easy modulation of target thickness and  Tin content</a:t>
            </a:r>
          </a:p>
          <a:p>
            <a:pPr marL="0" indent="0">
              <a:buNone/>
            </a:pPr>
            <a:endParaRPr lang="en-US" sz="3200">
              <a:solidFill>
                <a:srgbClr val="012556"/>
              </a:solidFill>
            </a:endParaRPr>
          </a:p>
          <a:p>
            <a:pPr marL="0" indent="0">
              <a:buNone/>
            </a:pPr>
            <a:r>
              <a:rPr lang="en-US" sz="3200">
                <a:solidFill>
                  <a:srgbClr val="012556"/>
                </a:solidFill>
              </a:rPr>
              <a:t>Two main aspect to optimize: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3200" b="1">
                <a:solidFill>
                  <a:srgbClr val="4399B6"/>
                </a:solidFill>
              </a:rPr>
              <a:t>	Chromium poisoning </a:t>
            </a:r>
          </a:p>
          <a:p>
            <a:endParaRPr lang="en-US" b="1">
              <a:solidFill>
                <a:srgbClr val="4399B6"/>
              </a:solidFill>
            </a:endParaRPr>
          </a:p>
          <a:p>
            <a:pPr marL="0" indent="0">
              <a:buNone/>
            </a:pPr>
            <a:r>
              <a:rPr lang="en-US" sz="3200" b="1">
                <a:solidFill>
                  <a:srgbClr val="4399B6"/>
                </a:solidFill>
              </a:rPr>
              <a:t>	Study the magnetron sputtering</a:t>
            </a:r>
            <a:br>
              <a:rPr lang="en-US" sz="3200" b="1">
                <a:solidFill>
                  <a:srgbClr val="4399B6"/>
                </a:solidFill>
              </a:rPr>
            </a:br>
            <a:r>
              <a:rPr lang="en-US" sz="3200" b="1">
                <a:solidFill>
                  <a:srgbClr val="4399B6"/>
                </a:solidFill>
              </a:rPr>
              <a:t>	deposition parameters</a:t>
            </a:r>
          </a:p>
          <a:p>
            <a:endParaRPr lang="en-US" b="1">
              <a:solidFill>
                <a:srgbClr val="4399B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E830E4-343D-4123-842A-8ED174A7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2E61115-441D-42D0-A333-5E415A03277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1193759" flipH="1" flipV="1">
            <a:off x="825620" y="3846263"/>
            <a:ext cx="973965" cy="7892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0C25B8D-42FE-4679-BDEC-00D3C2D59A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1193759" flipH="1" flipV="1">
            <a:off x="825620" y="4879471"/>
            <a:ext cx="973965" cy="789292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65D4BE7-3A87-6C48-0505-75BBF8218F28}"/>
              </a:ext>
            </a:extLst>
          </p:cNvPr>
          <p:cNvSpPr txBox="1">
            <a:spLocks/>
          </p:cNvSpPr>
          <p:nvPr/>
        </p:nvSpPr>
        <p:spPr>
          <a:xfrm>
            <a:off x="2705100" y="5672803"/>
            <a:ext cx="8648699" cy="686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solidFill>
                  <a:srgbClr val="4399B6"/>
                </a:solidFill>
                <a:latin typeface="Bradley Hand ITC" panose="03070402050302030203" pitchFamily="66" charset="0"/>
              </a:rPr>
              <a:t>in progress with commercial sintered Nb</a:t>
            </a:r>
            <a:r>
              <a:rPr lang="en-US" b="1" i="1" baseline="-25000">
                <a:solidFill>
                  <a:srgbClr val="4399B6"/>
                </a:solidFill>
                <a:latin typeface="Bradley Hand ITC" panose="03070402050302030203" pitchFamily="66" charset="0"/>
              </a:rPr>
              <a:t>3</a:t>
            </a:r>
            <a:r>
              <a:rPr lang="en-US" b="1" i="1">
                <a:solidFill>
                  <a:srgbClr val="4399B6"/>
                </a:solidFill>
                <a:latin typeface="Bradley Hand ITC" panose="03070402050302030203" pitchFamily="66" charset="0"/>
              </a:rPr>
              <a:t>Sn targets</a:t>
            </a:r>
            <a:endParaRPr lang="en-US" sz="1800" i="1">
              <a:solidFill>
                <a:srgbClr val="4399B6"/>
              </a:solidFill>
              <a:latin typeface="Bradley Hand ITC" panose="03070402050302030203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3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21286B-E9BE-433C-0034-698C32DB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 home message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F6C820-8606-227B-21A4-773873E65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E74681-405D-E9AC-27C9-11F56CF44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92" t="15031" r="34238" b="15031"/>
          <a:stretch/>
        </p:blipFill>
        <p:spPr>
          <a:xfrm rot="5400000">
            <a:off x="1375993" y="1180658"/>
            <a:ext cx="1842711" cy="2160240"/>
          </a:xfrm>
          <a:prstGeom prst="rect">
            <a:avLst/>
          </a:prstGeom>
        </p:spPr>
      </p:pic>
      <p:pic>
        <p:nvPicPr>
          <p:cNvPr id="23" name="Immagine 22" descr="Immagine che contiene parete, interni&#10;&#10;Descrizione generata automaticamente">
            <a:extLst>
              <a:ext uri="{FF2B5EF4-FFF2-40B4-BE49-F238E27FC236}">
                <a16:creationId xmlns:a16="http://schemas.microsoft.com/office/drawing/2014/main" id="{74C5A3A2-93D0-2F30-45E9-DD49659AD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91" t="35419" r="37368" b="35346"/>
          <a:stretch/>
        </p:blipFill>
        <p:spPr>
          <a:xfrm rot="5400000">
            <a:off x="4952498" y="1055683"/>
            <a:ext cx="1906237" cy="241019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F797AD7-BB13-650D-425C-814C14B512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22" t="11053" r="37056" b="58596"/>
          <a:stretch/>
        </p:blipFill>
        <p:spPr>
          <a:xfrm>
            <a:off x="8817815" y="1307659"/>
            <a:ext cx="1680064" cy="19248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F7034EC-7134-E6AB-ABFF-B86101BBB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3694116"/>
            <a:ext cx="2854698" cy="185128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6F82586-ED6E-3FF2-8FF2-CCF1B57E7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706" y="3675867"/>
            <a:ext cx="2854699" cy="18877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178A252-068A-DAE0-20D5-C9D5A48ACC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0983" y="3675867"/>
            <a:ext cx="2795769" cy="1887785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8C5E9874-3FDA-D3D2-3FAF-BB957AE23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926" y="3204202"/>
            <a:ext cx="2280843" cy="483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012556"/>
                </a:solidFill>
              </a:rPr>
              <a:t>Quartz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8A62D0F7-0612-BF1D-E2B0-032D7FEAF784}"/>
              </a:ext>
            </a:extLst>
          </p:cNvPr>
          <p:cNvSpPr txBox="1">
            <a:spLocks/>
          </p:cNvSpPr>
          <p:nvPr/>
        </p:nvSpPr>
        <p:spPr>
          <a:xfrm>
            <a:off x="4746162" y="3232502"/>
            <a:ext cx="2280843" cy="483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>
                <a:solidFill>
                  <a:srgbClr val="012556"/>
                </a:solidFill>
              </a:rPr>
              <a:t>Sapphire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EB5E17AE-D09E-3C85-0C04-D68E6608CF18}"/>
              </a:ext>
            </a:extLst>
          </p:cNvPr>
          <p:cNvSpPr txBox="1">
            <a:spLocks/>
          </p:cNvSpPr>
          <p:nvPr/>
        </p:nvSpPr>
        <p:spPr>
          <a:xfrm>
            <a:off x="8517425" y="3234957"/>
            <a:ext cx="2280843" cy="483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>
                <a:solidFill>
                  <a:srgbClr val="012556"/>
                </a:solidFill>
              </a:rPr>
              <a:t>Copper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8A30CA30-8162-F00F-0827-95CA993FD2CB}"/>
              </a:ext>
            </a:extLst>
          </p:cNvPr>
          <p:cNvSpPr txBox="1">
            <a:spLocks/>
          </p:cNvSpPr>
          <p:nvPr/>
        </p:nvSpPr>
        <p:spPr>
          <a:xfrm>
            <a:off x="1217228" y="5691248"/>
            <a:ext cx="9840122" cy="734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>
                <a:solidFill>
                  <a:srgbClr val="012556"/>
                </a:solidFill>
                <a:latin typeface="Bradley Hand ITC" panose="03070402050302030203" pitchFamily="66" charset="0"/>
              </a:rPr>
              <a:t>Do not use quartz for temperatures above 550 C!</a:t>
            </a:r>
          </a:p>
        </p:txBody>
      </p:sp>
    </p:spTree>
    <p:extLst>
      <p:ext uri="{BB962C8B-B14F-4D97-AF65-F5344CB8AC3E}">
        <p14:creationId xmlns:p14="http://schemas.microsoft.com/office/powerpoint/2010/main" val="2167483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2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6C63B-6AC0-40C9-9DAF-2D61E427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070" y="359766"/>
            <a:ext cx="9799163" cy="2010511"/>
          </a:xfrm>
        </p:spPr>
        <p:txBody>
          <a:bodyPr/>
          <a:lstStyle/>
          <a:p>
            <a:pPr algn="l"/>
            <a:r>
              <a:rPr lang="en-US" sz="4400">
                <a:solidFill>
                  <a:schemeClr val="bg1"/>
                </a:solidFill>
                <a:latin typeface="Montserrat" panose="00000500000000000000" pitchFamily="50" charset="0"/>
              </a:rPr>
              <a:t>Thanks to the LNL INFN team:</a:t>
            </a:r>
            <a:br>
              <a:rPr lang="en-US" sz="6000">
                <a:solidFill>
                  <a:schemeClr val="bg1"/>
                </a:solidFill>
                <a:latin typeface="Montserrat" panose="00000500000000000000" pitchFamily="50" charset="0"/>
              </a:rPr>
            </a:br>
            <a:r>
              <a:rPr lang="en-US" sz="2000" b="0">
                <a:solidFill>
                  <a:schemeClr val="bg1"/>
                </a:solidFill>
                <a:latin typeface="Montserrat" panose="00000500000000000000" pitchFamily="50" charset="0"/>
              </a:rPr>
              <a:t>Alessandro </a:t>
            </a:r>
            <a:r>
              <a:rPr lang="en-US" sz="2000" b="0" err="1">
                <a:solidFill>
                  <a:schemeClr val="bg1"/>
                </a:solidFill>
                <a:latin typeface="Montserrat" panose="00000500000000000000" pitchFamily="50" charset="0"/>
              </a:rPr>
              <a:t>Salmaso</a:t>
            </a:r>
            <a:r>
              <a:rPr lang="en-US" sz="2000" b="0">
                <a:solidFill>
                  <a:schemeClr val="bg1"/>
                </a:solidFill>
                <a:latin typeface="Montserrat" panose="00000500000000000000" pitchFamily="50" charset="0"/>
              </a:rPr>
              <a:t>, Davide Ford, Luca </a:t>
            </a:r>
            <a:r>
              <a:rPr lang="en-US" sz="2000" b="0" err="1">
                <a:solidFill>
                  <a:schemeClr val="bg1"/>
                </a:solidFill>
                <a:latin typeface="Montserrat" panose="00000500000000000000" pitchFamily="50" charset="0"/>
              </a:rPr>
              <a:t>Torrassa</a:t>
            </a:r>
            <a:r>
              <a:rPr lang="en-US" sz="2000" b="0">
                <a:solidFill>
                  <a:schemeClr val="bg1"/>
                </a:solidFill>
                <a:latin typeface="Montserrat" panose="00000500000000000000" pitchFamily="50" charset="0"/>
              </a:rPr>
              <a:t>, Eduard </a:t>
            </a:r>
            <a:r>
              <a:rPr lang="en-US" sz="2000" b="0" err="1">
                <a:solidFill>
                  <a:schemeClr val="bg1"/>
                </a:solidFill>
                <a:latin typeface="Montserrat" panose="00000500000000000000" pitchFamily="50" charset="0"/>
              </a:rPr>
              <a:t>Chyhyrynets</a:t>
            </a:r>
            <a:r>
              <a:rPr lang="en-US" sz="2000" b="0">
                <a:solidFill>
                  <a:schemeClr val="bg1"/>
                </a:solidFill>
                <a:latin typeface="Montserrat" panose="00000500000000000000" pitchFamily="50" charset="0"/>
              </a:rPr>
              <a:t>, Fabrizio </a:t>
            </a:r>
            <a:r>
              <a:rPr lang="en-US" sz="2000" b="0" err="1">
                <a:solidFill>
                  <a:schemeClr val="bg1"/>
                </a:solidFill>
                <a:latin typeface="Montserrat" panose="00000500000000000000" pitchFamily="50" charset="0"/>
              </a:rPr>
              <a:t>Stivanello</a:t>
            </a:r>
            <a:r>
              <a:rPr lang="en-US" sz="2000" b="0">
                <a:solidFill>
                  <a:schemeClr val="bg1"/>
                </a:solidFill>
                <a:latin typeface="Montserrat" panose="00000500000000000000" pitchFamily="50" charset="0"/>
              </a:rPr>
              <a:t>, Giorgio Keppel, Oscar </a:t>
            </a:r>
            <a:r>
              <a:rPr lang="en-US" sz="2000" b="0" err="1">
                <a:solidFill>
                  <a:schemeClr val="bg1"/>
                </a:solidFill>
                <a:latin typeface="Montserrat" panose="00000500000000000000" pitchFamily="50" charset="0"/>
              </a:rPr>
              <a:t>Azzolini</a:t>
            </a:r>
            <a:endParaRPr lang="en-US" sz="6000" b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BBDE528-639F-4D8D-A8B9-ED1E9FD0F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8000"/>
          <a:stretch/>
        </p:blipFill>
        <p:spPr>
          <a:xfrm>
            <a:off x="10406235" y="5931910"/>
            <a:ext cx="1178691" cy="56632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3D47E26E-7D9B-8B96-1926-7A4EDC02C395}"/>
              </a:ext>
            </a:extLst>
          </p:cNvPr>
          <p:cNvSpPr txBox="1">
            <a:spLocks/>
          </p:cNvSpPr>
          <p:nvPr/>
        </p:nvSpPr>
        <p:spPr>
          <a:xfrm>
            <a:off x="5115427" y="2027096"/>
            <a:ext cx="5732027" cy="201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2060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sz="4000" b="0">
                <a:solidFill>
                  <a:schemeClr val="bg1"/>
                </a:solidFill>
                <a:latin typeface="Montserrat" panose="00000500000000000000" pitchFamily="50" charset="0"/>
              </a:rPr>
              <a:t>Special thanks to </a:t>
            </a:r>
            <a:r>
              <a:rPr lang="en-US" sz="4000">
                <a:solidFill>
                  <a:schemeClr val="bg1"/>
                </a:solidFill>
                <a:latin typeface="Montserrat" panose="00000500000000000000" pitchFamily="50" charset="0"/>
              </a:rPr>
              <a:t>Vanessa Garcia Diaz</a:t>
            </a:r>
            <a:endParaRPr lang="en-US" sz="5400" b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77048DC-E1BE-2D28-BE5A-7E0C3F502E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51"/>
          <a:stretch/>
        </p:blipFill>
        <p:spPr>
          <a:xfrm>
            <a:off x="1196417" y="2351810"/>
            <a:ext cx="3704300" cy="404255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D951EB77-6D45-8D4C-CF7A-FC6464E1CD79}"/>
              </a:ext>
            </a:extLst>
          </p:cNvPr>
          <p:cNvSpPr txBox="1">
            <a:spLocks/>
          </p:cNvSpPr>
          <p:nvPr/>
        </p:nvSpPr>
        <p:spPr>
          <a:xfrm>
            <a:off x="6426961" y="4373087"/>
            <a:ext cx="4958433" cy="1220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2060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Montserrat" panose="00000500000000000000" pitchFamily="50" charset="0"/>
              </a:rPr>
              <a:t>Open postdoc position @LNL:</a:t>
            </a:r>
          </a:p>
          <a:p>
            <a:r>
              <a:rPr lang="en-US" sz="2000" b="0">
                <a:solidFill>
                  <a:schemeClr val="bg1"/>
                </a:solidFill>
                <a:latin typeface="Montserrat" panose="00000500000000000000" pitchFamily="50" charset="0"/>
              </a:rPr>
              <a:t>(deadline October 30</a:t>
            </a:r>
            <a:r>
              <a:rPr lang="en-US" sz="2000" b="0" baseline="30000">
                <a:solidFill>
                  <a:schemeClr val="bg1"/>
                </a:solidFill>
                <a:latin typeface="Montserrat" panose="00000500000000000000" pitchFamily="50" charset="0"/>
              </a:rPr>
              <a:t>th</a:t>
            </a:r>
            <a:r>
              <a:rPr lang="en-US" sz="2000" b="0">
                <a:solidFill>
                  <a:schemeClr val="bg1"/>
                </a:solidFill>
                <a:latin typeface="Montserrat" panose="00000500000000000000" pitchFamily="50" charset="0"/>
              </a:rPr>
              <a:t>)</a:t>
            </a:r>
          </a:p>
          <a:p>
            <a:endParaRPr lang="en-US" sz="1800" u="sng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en-US" sz="2800" b="0">
                <a:solidFill>
                  <a:schemeClr val="bg1"/>
                </a:solidFill>
                <a:latin typeface="Montserrat" panose="00000500000000000000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https://l.infn.it/job</a:t>
            </a:r>
            <a:endParaRPr lang="en-US" sz="2800" b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B17EB2-BBAD-33AB-65C9-2EC76873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464" y="4417584"/>
            <a:ext cx="1131152" cy="11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5CDBB7A-08C2-BA88-4D2B-E36039AF094F}"/>
              </a:ext>
            </a:extLst>
          </p:cNvPr>
          <p:cNvSpPr/>
          <p:nvPr/>
        </p:nvSpPr>
        <p:spPr>
          <a:xfrm>
            <a:off x="6426961" y="6036569"/>
            <a:ext cx="3935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cristian.pira@lnl.infn.it</a:t>
            </a:r>
          </a:p>
        </p:txBody>
      </p:sp>
    </p:spTree>
    <p:extLst>
      <p:ext uri="{BB962C8B-B14F-4D97-AF65-F5344CB8AC3E}">
        <p14:creationId xmlns:p14="http://schemas.microsoft.com/office/powerpoint/2010/main" val="2481496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2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6C63B-6AC0-40C9-9DAF-2D61E427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02" y="2886342"/>
            <a:ext cx="9799163" cy="1085316"/>
          </a:xfrm>
        </p:spPr>
        <p:txBody>
          <a:bodyPr/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Thanks</a:t>
            </a:r>
            <a:br>
              <a:rPr lang="en-US" sz="7200">
                <a:solidFill>
                  <a:schemeClr val="bg1"/>
                </a:solidFill>
              </a:rPr>
            </a:br>
            <a:r>
              <a:rPr lang="en-US" sz="7200">
                <a:solidFill>
                  <a:schemeClr val="bg1"/>
                </a:solidFill>
              </a:rPr>
              <a:t>for your attention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BBDE528-639F-4D8D-A8B9-ED1E9FD0F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8000"/>
          <a:stretch/>
        </p:blipFill>
        <p:spPr>
          <a:xfrm>
            <a:off x="10406235" y="5931910"/>
            <a:ext cx="1178691" cy="56632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A4B7316-409A-4C53-BA74-0BB39530A007}"/>
              </a:ext>
            </a:extLst>
          </p:cNvPr>
          <p:cNvSpPr/>
          <p:nvPr/>
        </p:nvSpPr>
        <p:spPr>
          <a:xfrm>
            <a:off x="7940118" y="5144510"/>
            <a:ext cx="3935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cristian.pira@lnl.infn.it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9A36ED3-6A24-4B6D-BF55-201D0A0E6624}"/>
              </a:ext>
            </a:extLst>
          </p:cNvPr>
          <p:cNvSpPr/>
          <p:nvPr/>
        </p:nvSpPr>
        <p:spPr>
          <a:xfrm>
            <a:off x="726810" y="5654911"/>
            <a:ext cx="5729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Work supported by the INFN CSN5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BDC3330-0C27-4BA5-9AEE-35D6F11BB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10" y="6101546"/>
            <a:ext cx="617216" cy="411477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2315B280-44DE-43A0-BF4F-7B88531276C1}"/>
              </a:ext>
            </a:extLst>
          </p:cNvPr>
          <p:cNvSpPr/>
          <p:nvPr/>
        </p:nvSpPr>
        <p:spPr>
          <a:xfrm>
            <a:off x="1446889" y="6050179"/>
            <a:ext cx="4673173" cy="48301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900" b="0" i="0" kern="120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i.FAST</a:t>
            </a:r>
            <a:r>
              <a:rPr lang="en-GB" sz="900" b="0" i="0" kern="120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 has received funding from the European Union’s Horizon 2020 Research and Innovation programme under GA No 101004730.</a:t>
            </a:r>
            <a:endParaRPr lang="en-GB" sz="70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26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2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6C63B-6AC0-40C9-9DAF-2D61E427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02" y="2886342"/>
            <a:ext cx="9799163" cy="1085316"/>
          </a:xfrm>
        </p:spPr>
        <p:txBody>
          <a:bodyPr/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Backup slides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BBDE528-639F-4D8D-A8B9-ED1E9FD0F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8000"/>
          <a:stretch/>
        </p:blipFill>
        <p:spPr>
          <a:xfrm>
            <a:off x="10406235" y="5931910"/>
            <a:ext cx="1178691" cy="5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07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1D9A97-0738-4FBB-8833-E83DB2E8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39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DFD768F-F111-44EA-B352-E8B3059CCDF0}"/>
              </a:ext>
            </a:extLst>
          </p:cNvPr>
          <p:cNvSpPr txBox="1">
            <a:spLocks/>
          </p:cNvSpPr>
          <p:nvPr/>
        </p:nvSpPr>
        <p:spPr>
          <a:xfrm>
            <a:off x="3429080" y="2712721"/>
            <a:ext cx="8651113" cy="1085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D4B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r>
              <a:rPr lang="it-IT"/>
              <a:t>How </a:t>
            </a:r>
            <a:r>
              <a:rPr lang="it-IT" err="1"/>
              <a:t>does</a:t>
            </a:r>
            <a:r>
              <a:rPr lang="it-IT"/>
              <a:t> the new </a:t>
            </a:r>
            <a:r>
              <a:rPr lang="it-IT" err="1"/>
              <a:t>process</a:t>
            </a:r>
            <a:r>
              <a:rPr lang="it-IT"/>
              <a:t> work in RF?</a:t>
            </a:r>
          </a:p>
        </p:txBody>
      </p:sp>
    </p:spTree>
    <p:extLst>
      <p:ext uri="{BB962C8B-B14F-4D97-AF65-F5344CB8AC3E}">
        <p14:creationId xmlns:p14="http://schemas.microsoft.com/office/powerpoint/2010/main" val="391850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A80A6B-02FD-8C55-41BB-C8DA7D25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461346-4082-6D34-A45E-135ACD40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1528255-38E6-DAB8-C53D-F8B3AB4BDA9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67266" y="1159508"/>
            <a:ext cx="5005137" cy="1906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3200" b="1">
                <a:solidFill>
                  <a:srgbClr val="012556"/>
                </a:solidFill>
              </a:rPr>
              <a:t>Produce and test a</a:t>
            </a:r>
            <a:br>
              <a:rPr lang="en-US" sz="3200" b="1">
                <a:solidFill>
                  <a:srgbClr val="012556"/>
                </a:solidFill>
              </a:rPr>
            </a:br>
            <a:r>
              <a:rPr lang="en-US" sz="4000" b="1">
                <a:solidFill>
                  <a:srgbClr val="4399B6"/>
                </a:solidFill>
              </a:rPr>
              <a:t>Nb</a:t>
            </a:r>
            <a:r>
              <a:rPr lang="en-US" sz="4000" b="1" baseline="-25000">
                <a:solidFill>
                  <a:srgbClr val="4399B6"/>
                </a:solidFill>
              </a:rPr>
              <a:t>3</a:t>
            </a:r>
            <a:r>
              <a:rPr lang="en-US" sz="4000" b="1">
                <a:solidFill>
                  <a:srgbClr val="4399B6"/>
                </a:solidFill>
              </a:rPr>
              <a:t>Sn on Cu</a:t>
            </a:r>
            <a:br>
              <a:rPr lang="en-US" sz="4000" b="1">
                <a:solidFill>
                  <a:srgbClr val="4399B6"/>
                </a:solidFill>
              </a:rPr>
            </a:br>
            <a:r>
              <a:rPr lang="en-US" sz="3200" b="1">
                <a:solidFill>
                  <a:srgbClr val="012556"/>
                </a:solidFill>
              </a:rPr>
              <a:t>6 GHz elliptical cavity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EF7643-559D-3A8B-4BB8-E740D0661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71" y="628239"/>
            <a:ext cx="2164268" cy="3603048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C508398-B9EC-FED2-709E-1D0B65417E0E}"/>
              </a:ext>
            </a:extLst>
          </p:cNvPr>
          <p:cNvSpPr txBox="1">
            <a:spLocks/>
          </p:cNvSpPr>
          <p:nvPr/>
        </p:nvSpPr>
        <p:spPr>
          <a:xfrm>
            <a:off x="8048671" y="4304527"/>
            <a:ext cx="3152728" cy="523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>
                <a:solidFill>
                  <a:srgbClr val="012556"/>
                </a:solidFill>
              </a:rPr>
              <a:t>Nb on Cu 6 GHz cavity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2AEF92-6E30-9215-E09C-FC56289809D6}"/>
              </a:ext>
            </a:extLst>
          </p:cNvPr>
          <p:cNvSpPr txBox="1">
            <a:spLocks/>
          </p:cNvSpPr>
          <p:nvPr/>
        </p:nvSpPr>
        <p:spPr>
          <a:xfrm>
            <a:off x="838199" y="3443071"/>
            <a:ext cx="11353801" cy="2770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012556"/>
                </a:solidFill>
                <a:latin typeface="Bradley Hand ITC" panose="03070402050302030203" pitchFamily="66" charset="0"/>
              </a:rPr>
              <a:t>Motivations:</a:t>
            </a:r>
          </a:p>
          <a:p>
            <a:r>
              <a:rPr lang="en-US" sz="2400" b="1">
                <a:solidFill>
                  <a:srgbClr val="012556"/>
                </a:solidFill>
                <a:latin typeface="Montserrat" panose="00000500000000000000" pitchFamily="50" charset="0"/>
              </a:rPr>
              <a:t>Cu</a:t>
            </a:r>
            <a:r>
              <a:rPr lang="en-US" sz="2400">
                <a:solidFill>
                  <a:srgbClr val="4399B6"/>
                </a:solidFill>
                <a:latin typeface="Montserrat" panose="00000500000000000000" pitchFamily="50" charset="0"/>
              </a:rPr>
              <a:t> is a </a:t>
            </a:r>
            <a:r>
              <a:rPr lang="en-US" sz="2400" b="1">
                <a:solidFill>
                  <a:srgbClr val="012556"/>
                </a:solidFill>
                <a:latin typeface="Montserrat" panose="00000500000000000000" pitchFamily="50" charset="0"/>
              </a:rPr>
              <a:t>cheaper</a:t>
            </a:r>
            <a:r>
              <a:rPr lang="en-US" sz="2400">
                <a:solidFill>
                  <a:srgbClr val="4399B6"/>
                </a:solidFill>
                <a:latin typeface="Montserrat" panose="00000500000000000000" pitchFamily="50" charset="0"/>
              </a:rPr>
              <a:t> substrate</a:t>
            </a:r>
          </a:p>
          <a:p>
            <a:r>
              <a:rPr lang="en-US" sz="2400">
                <a:solidFill>
                  <a:srgbClr val="4399B6"/>
                </a:solidFill>
                <a:latin typeface="Montserrat" panose="00000500000000000000" pitchFamily="50" charset="0"/>
              </a:rPr>
              <a:t>Higher </a:t>
            </a:r>
            <a:r>
              <a:rPr lang="en-US" sz="2400" b="1">
                <a:solidFill>
                  <a:srgbClr val="012556"/>
                </a:solidFill>
                <a:latin typeface="Montserrat" panose="00000500000000000000" pitchFamily="50" charset="0"/>
              </a:rPr>
              <a:t>thermal conductivity</a:t>
            </a:r>
            <a:br>
              <a:rPr lang="en-US" sz="2400" b="1">
                <a:solidFill>
                  <a:srgbClr val="012556"/>
                </a:solidFill>
                <a:latin typeface="Montserrat" panose="00000500000000000000" pitchFamily="50" charset="0"/>
              </a:rPr>
            </a:br>
            <a:r>
              <a:rPr lang="en-US" sz="2000">
                <a:solidFill>
                  <a:srgbClr val="4399B6"/>
                </a:solidFill>
                <a:latin typeface="Montserrat" panose="00000500000000000000" pitchFamily="50" charset="0"/>
              </a:rPr>
              <a:t>(important also for applications beyond high energy physics with cryocooler cooling )</a:t>
            </a:r>
          </a:p>
          <a:p>
            <a:r>
              <a:rPr lang="en-US" sz="2400" b="1">
                <a:solidFill>
                  <a:srgbClr val="012556"/>
                </a:solidFill>
                <a:latin typeface="Montserrat" panose="00000500000000000000" pitchFamily="50" charset="0"/>
              </a:rPr>
              <a:t>6 GHz </a:t>
            </a:r>
            <a:r>
              <a:rPr lang="en-US" sz="2400">
                <a:solidFill>
                  <a:srgbClr val="4399B6"/>
                </a:solidFill>
                <a:latin typeface="Montserrat" panose="00000500000000000000" pitchFamily="50" charset="0"/>
              </a:rPr>
              <a:t>are a good test bench</a:t>
            </a:r>
            <a:br>
              <a:rPr lang="en-US" sz="2400">
                <a:solidFill>
                  <a:srgbClr val="4399B6"/>
                </a:solidFill>
                <a:latin typeface="Montserrat" panose="00000500000000000000" pitchFamily="50" charset="0"/>
              </a:rPr>
            </a:br>
            <a:r>
              <a:rPr lang="en-US" sz="2000" i="1">
                <a:solidFill>
                  <a:srgbClr val="4399B6"/>
                </a:solidFill>
                <a:latin typeface="Montserrat" panose="00000500000000000000" pitchFamily="50" charset="0"/>
              </a:rPr>
              <a:t>(</a:t>
            </a:r>
            <a:r>
              <a:rPr lang="en-US" sz="2000" i="1" err="1">
                <a:solidFill>
                  <a:srgbClr val="4399B6"/>
                </a:solidFill>
                <a:latin typeface="Montserrat" panose="00000500000000000000" pitchFamily="50" charset="0"/>
              </a:rPr>
              <a:t>handable</a:t>
            </a:r>
            <a:r>
              <a:rPr lang="en-US" sz="2000" i="1">
                <a:solidFill>
                  <a:srgbClr val="4399B6"/>
                </a:solidFill>
                <a:latin typeface="Montserrat" panose="00000500000000000000" pitchFamily="50" charset="0"/>
              </a:rPr>
              <a:t>, cheap, fast to test, test facility ready @LNL)</a:t>
            </a:r>
          </a:p>
          <a:p>
            <a:endParaRPr lang="en-US" sz="2400">
              <a:solidFill>
                <a:srgbClr val="4399B6"/>
              </a:solidFill>
              <a:latin typeface="Montserrat" panose="00000500000000000000" pitchFamily="50" charset="0"/>
            </a:endParaRPr>
          </a:p>
          <a:p>
            <a:endParaRPr lang="en-US" sz="1600">
              <a:solidFill>
                <a:srgbClr val="4399B6"/>
              </a:solidFill>
              <a:latin typeface="Montserrat" panose="00000500000000000000" pitchFamily="50" charset="0"/>
            </a:endParaRPr>
          </a:p>
          <a:p>
            <a:endParaRPr lang="en-US" sz="110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750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F843F3-B03C-47C1-A129-1FF7C676A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How </a:t>
            </a:r>
            <a:r>
              <a:rPr lang="it-IT" sz="3600" err="1"/>
              <a:t>does</a:t>
            </a:r>
            <a:r>
              <a:rPr lang="it-IT" sz="3600"/>
              <a:t> the new </a:t>
            </a:r>
            <a:r>
              <a:rPr lang="it-IT" sz="3600" err="1"/>
              <a:t>process</a:t>
            </a:r>
            <a:r>
              <a:rPr lang="it-IT" sz="3600"/>
              <a:t> work in RF?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1A2E40-D8E4-4C82-8C69-EF2010C20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93" y="1504110"/>
            <a:ext cx="6331046" cy="2280812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it-IT" sz="1800" err="1"/>
              <a:t>Process</a:t>
            </a:r>
            <a:r>
              <a:rPr lang="it-IT" sz="1800"/>
              <a:t> </a:t>
            </a:r>
            <a:r>
              <a:rPr lang="it-IT" sz="1800" err="1"/>
              <a:t>has</a:t>
            </a:r>
            <a:r>
              <a:rPr lang="it-IT" sz="1800"/>
              <a:t> </a:t>
            </a:r>
            <a:r>
              <a:rPr lang="it-IT" sz="1800" err="1"/>
              <a:t>been</a:t>
            </a:r>
            <a:r>
              <a:rPr lang="it-IT" sz="1800"/>
              <a:t> </a:t>
            </a:r>
            <a:r>
              <a:rPr lang="it-IT" sz="1800" err="1"/>
              <a:t>adapted</a:t>
            </a:r>
            <a:r>
              <a:rPr lang="it-IT" sz="1800"/>
              <a:t> to reduce Nb</a:t>
            </a:r>
            <a:r>
              <a:rPr lang="it-IT" sz="1800" baseline="-25000"/>
              <a:t>3</a:t>
            </a:r>
            <a:r>
              <a:rPr lang="it-IT" sz="1800"/>
              <a:t>Sn </a:t>
            </a:r>
            <a:r>
              <a:rPr lang="it-IT" sz="1800" err="1"/>
              <a:t>thickness</a:t>
            </a:r>
            <a:endParaRPr lang="it-IT" sz="1800"/>
          </a:p>
          <a:p>
            <a:pPr marL="0" indent="0">
              <a:lnSpc>
                <a:spcPct val="160000"/>
              </a:lnSpc>
              <a:buNone/>
            </a:pPr>
            <a:r>
              <a:rPr lang="it-IT" sz="1800" i="1"/>
              <a:t>(5-10 </a:t>
            </a:r>
            <a:r>
              <a:rPr lang="it-IT" sz="1800" i="1" err="1"/>
              <a:t>microns</a:t>
            </a:r>
            <a:r>
              <a:rPr lang="it-IT" sz="1800" i="1"/>
              <a:t> </a:t>
            </a:r>
            <a:r>
              <a:rPr lang="it-IT" sz="1800" i="1" err="1"/>
              <a:t>as</a:t>
            </a:r>
            <a:r>
              <a:rPr lang="it-IT" sz="1800" i="1"/>
              <a:t> the </a:t>
            </a:r>
            <a:r>
              <a:rPr lang="it-IT" sz="1800" i="1" err="1"/>
              <a:t>old</a:t>
            </a:r>
            <a:r>
              <a:rPr lang="it-IT" sz="1800" i="1"/>
              <a:t> </a:t>
            </a:r>
            <a:r>
              <a:rPr lang="it-IT" sz="1800" i="1" err="1"/>
              <a:t>cavities</a:t>
            </a:r>
            <a:r>
              <a:rPr lang="it-IT" sz="1800" i="1"/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B3808E-7A4D-4AA7-A6DC-7FDC30C8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2C4E58F-2FE1-45C7-B921-A0AC3EF4E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93"/>
          <a:stretch/>
        </p:blipFill>
        <p:spPr>
          <a:xfrm>
            <a:off x="528212" y="3219252"/>
            <a:ext cx="5567787" cy="221160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83ECD4-5E67-4B62-BF6F-92F4FA183EF6}"/>
              </a:ext>
            </a:extLst>
          </p:cNvPr>
          <p:cNvSpPr txBox="1"/>
          <p:nvPr/>
        </p:nvSpPr>
        <p:spPr>
          <a:xfrm>
            <a:off x="1398454" y="5367559"/>
            <a:ext cx="1235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Vapor</a:t>
            </a:r>
          </a:p>
          <a:p>
            <a:pPr algn="ctr"/>
            <a:r>
              <a:rPr lang="en-US" sz="1100" b="1"/>
              <a:t>coating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C3E342-F1E6-405F-82F1-875BD70D36F5}"/>
              </a:ext>
            </a:extLst>
          </p:cNvPr>
          <p:cNvSpPr txBox="1"/>
          <p:nvPr/>
        </p:nvSpPr>
        <p:spPr>
          <a:xfrm>
            <a:off x="2308125" y="5367559"/>
            <a:ext cx="1235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dipping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923875-C7EB-497F-9F3D-82C79164A6A5}"/>
              </a:ext>
            </a:extLst>
          </p:cNvPr>
          <p:cNvSpPr txBox="1"/>
          <p:nvPr/>
        </p:nvSpPr>
        <p:spPr>
          <a:xfrm>
            <a:off x="3217796" y="5392798"/>
            <a:ext cx="1235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annealing</a:t>
            </a:r>
          </a:p>
          <a:p>
            <a:pPr algn="ctr"/>
            <a:r>
              <a:rPr lang="en-US" sz="1100" b="1"/>
              <a:t>in Sn vapor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F7BE348-C619-484C-93C8-F229CD13F306}"/>
              </a:ext>
            </a:extLst>
          </p:cNvPr>
          <p:cNvSpPr txBox="1"/>
          <p:nvPr/>
        </p:nvSpPr>
        <p:spPr>
          <a:xfrm>
            <a:off x="4202062" y="5399209"/>
            <a:ext cx="1235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annealing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076F31-93D4-4446-9BBB-9042D372F834}"/>
              </a:ext>
            </a:extLst>
          </p:cNvPr>
          <p:cNvSpPr txBox="1"/>
          <p:nvPr/>
        </p:nvSpPr>
        <p:spPr>
          <a:xfrm>
            <a:off x="5037138" y="5388144"/>
            <a:ext cx="1235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cooling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A3EA53B-FD59-47B2-87EB-D5B2D9287337}"/>
              </a:ext>
            </a:extLst>
          </p:cNvPr>
          <p:cNvSpPr txBox="1"/>
          <p:nvPr/>
        </p:nvSpPr>
        <p:spPr>
          <a:xfrm>
            <a:off x="312822" y="5370911"/>
            <a:ext cx="1235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nucleation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ABA242C-74E1-4214-BE21-379AF139843F}"/>
              </a:ext>
            </a:extLst>
          </p:cNvPr>
          <p:cNvSpPr txBox="1"/>
          <p:nvPr/>
        </p:nvSpPr>
        <p:spPr>
          <a:xfrm>
            <a:off x="631029" y="2967543"/>
            <a:ext cx="6103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000FF"/>
                </a:solidFill>
              </a:rPr>
              <a:t>9 h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CE3388D-F058-40B7-B699-C6ED5C073811}"/>
              </a:ext>
            </a:extLst>
          </p:cNvPr>
          <p:cNvSpPr txBox="1"/>
          <p:nvPr/>
        </p:nvSpPr>
        <p:spPr>
          <a:xfrm>
            <a:off x="1666548" y="2967543"/>
            <a:ext cx="610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000FF"/>
                </a:solidFill>
              </a:rPr>
              <a:t>9 h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B28A1E4-8741-4A14-BA1D-6EFCFAABA40F}"/>
              </a:ext>
            </a:extLst>
          </p:cNvPr>
          <p:cNvSpPr txBox="1"/>
          <p:nvPr/>
        </p:nvSpPr>
        <p:spPr>
          <a:xfrm>
            <a:off x="2655027" y="2942253"/>
            <a:ext cx="610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000FF"/>
                </a:solidFill>
              </a:rPr>
              <a:t>0.5 h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BD590DD-8CB9-48D7-8856-D66E2A5DED42}"/>
              </a:ext>
            </a:extLst>
          </p:cNvPr>
          <p:cNvSpPr txBox="1"/>
          <p:nvPr/>
        </p:nvSpPr>
        <p:spPr>
          <a:xfrm>
            <a:off x="3561074" y="2942253"/>
            <a:ext cx="610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000FF"/>
                </a:solidFill>
              </a:rPr>
              <a:t>7.5 h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BA30334-829D-4063-85CF-4278A090ACE4}"/>
              </a:ext>
            </a:extLst>
          </p:cNvPr>
          <p:cNvSpPr txBox="1"/>
          <p:nvPr/>
        </p:nvSpPr>
        <p:spPr>
          <a:xfrm>
            <a:off x="4500564" y="2930545"/>
            <a:ext cx="6103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000FF"/>
                </a:solidFill>
                <a:ea typeface="Cambria Math" panose="02040503050406030204" pitchFamily="18" charset="0"/>
              </a:rPr>
              <a:t>15 h</a:t>
            </a:r>
            <a:endParaRPr lang="en-US" sz="1200" b="1">
              <a:solidFill>
                <a:srgbClr val="0000FF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1119487-FC27-4E4F-9D1E-1F9C6D5C71AA}"/>
              </a:ext>
            </a:extLst>
          </p:cNvPr>
          <p:cNvSpPr txBox="1"/>
          <p:nvPr/>
        </p:nvSpPr>
        <p:spPr>
          <a:xfrm>
            <a:off x="5365636" y="2942253"/>
            <a:ext cx="6103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000FF"/>
                </a:solidFill>
                <a:ea typeface="Cambria Math" panose="02040503050406030204" pitchFamily="18" charset="0"/>
              </a:rPr>
              <a:t>1 h</a:t>
            </a:r>
            <a:endParaRPr lang="en-US" sz="1200" b="1">
              <a:solidFill>
                <a:srgbClr val="0000FF"/>
              </a:solidFill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B6024DB0-3C4F-469D-9DB3-372BB7AC8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339" y="1504109"/>
            <a:ext cx="4814499" cy="4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13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62A984-317E-4724-8952-BAAF077D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/>
              <a:t>6 GHz </a:t>
            </a:r>
            <a:r>
              <a:rPr lang="it-IT" sz="4000" err="1"/>
              <a:t>cavity</a:t>
            </a:r>
            <a:r>
              <a:rPr lang="it-IT" sz="4000"/>
              <a:t> #1 (</a:t>
            </a:r>
            <a:r>
              <a:rPr lang="it-IT" sz="4000" err="1"/>
              <a:t>only</a:t>
            </a:r>
            <a:r>
              <a:rPr lang="it-IT" sz="4000"/>
              <a:t> </a:t>
            </a:r>
            <a:r>
              <a:rPr lang="it-IT" sz="4000" err="1"/>
              <a:t>geometry</a:t>
            </a:r>
            <a:r>
              <a:rPr lang="it-IT" sz="4000"/>
              <a:t> test)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E97BAC-1A7C-4B98-9A54-50D86BCBF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8F00B5-3394-404F-8ADF-52A0D658EE32}"/>
              </a:ext>
            </a:extLst>
          </p:cNvPr>
          <p:cNvSpPr txBox="1"/>
          <p:nvPr/>
        </p:nvSpPr>
        <p:spPr>
          <a:xfrm>
            <a:off x="472910" y="1937648"/>
            <a:ext cx="386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Yu Gothic UI" panose="020B0500000000000000" pitchFamily="34" charset="-128"/>
                <a:ea typeface="Yu Gothic UI" panose="020B0500000000000000" pitchFamily="34" charset="-128"/>
              </a:rPr>
              <a:t>First test in a broken cavity to test possible geometry effect</a:t>
            </a:r>
          </a:p>
        </p:txBody>
      </p:sp>
      <p:pic>
        <p:nvPicPr>
          <p:cNvPr id="6" name="Immagine 5" descr="Immagine che contiene interni, parete, lavello&#10;&#10;Descrizione generata automaticamente">
            <a:extLst>
              <a:ext uri="{FF2B5EF4-FFF2-40B4-BE49-F238E27FC236}">
                <a16:creationId xmlns:a16="http://schemas.microsoft.com/office/drawing/2014/main" id="{E86BDA82-6B23-45AD-8E56-45B9BF364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923" y="1198389"/>
            <a:ext cx="2363787" cy="49506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60BC5B3-2517-4B5B-BE6C-4EB5BF49F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719" y="2513991"/>
            <a:ext cx="4366813" cy="32586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B5DC4F0-6F6A-4844-93D2-E02A685E9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41" t="21428" r="43800" b="710"/>
          <a:stretch/>
        </p:blipFill>
        <p:spPr>
          <a:xfrm>
            <a:off x="6799548" y="1233598"/>
            <a:ext cx="1906193" cy="491542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9C81EDA-D263-4C09-A70A-FBC7160C39B4}"/>
              </a:ext>
            </a:extLst>
          </p:cNvPr>
          <p:cNvSpPr txBox="1"/>
          <p:nvPr/>
        </p:nvSpPr>
        <p:spPr>
          <a:xfrm>
            <a:off x="472910" y="3078977"/>
            <a:ext cx="38610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No tin drops!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2AFE32-DC0E-454C-8C25-41429761B109}"/>
              </a:ext>
            </a:extLst>
          </p:cNvPr>
          <p:cNvSpPr txBox="1"/>
          <p:nvPr/>
        </p:nvSpPr>
        <p:spPr>
          <a:xfrm>
            <a:off x="472910" y="4143337"/>
            <a:ext cx="3861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Yu Gothic UI" panose="020B0500000000000000" pitchFamily="34" charset="-128"/>
                <a:ea typeface="Yu Gothic UI" panose="020B0500000000000000" pitchFamily="34" charset="-128"/>
              </a:rPr>
              <a:t>Very good surface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55B8B4C-992C-4F8C-BED1-FB41F805BF7F}"/>
              </a:ext>
            </a:extLst>
          </p:cNvPr>
          <p:cNvSpPr txBox="1"/>
          <p:nvPr/>
        </p:nvSpPr>
        <p:spPr>
          <a:xfrm>
            <a:off x="472910" y="5157489"/>
            <a:ext cx="3861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Yu Gothic UI" panose="020B0500000000000000" pitchFamily="34" charset="-128"/>
                <a:ea typeface="Yu Gothic UI" panose="020B0500000000000000" pitchFamily="34" charset="-128"/>
              </a:rPr>
              <a:t>5-10 micron Nb</a:t>
            </a:r>
            <a:r>
              <a:rPr lang="en-US" sz="2000" b="1" baseline="-25000">
                <a:latin typeface="Yu Gothic UI" panose="020B0500000000000000" pitchFamily="34" charset="-128"/>
                <a:ea typeface="Yu Gothic UI" panose="020B0500000000000000" pitchFamily="34" charset="-128"/>
              </a:rPr>
              <a:t>3</a:t>
            </a:r>
            <a:r>
              <a:rPr lang="en-US" sz="2000" b="1">
                <a:latin typeface="Yu Gothic UI" panose="020B0500000000000000" pitchFamily="34" charset="-128"/>
                <a:ea typeface="Yu Gothic UI" panose="020B0500000000000000" pitchFamily="34" charset="-128"/>
              </a:rPr>
              <a:t>Sn thickness</a:t>
            </a:r>
          </a:p>
        </p:txBody>
      </p:sp>
    </p:spTree>
    <p:extLst>
      <p:ext uri="{BB962C8B-B14F-4D97-AF65-F5344CB8AC3E}">
        <p14:creationId xmlns:p14="http://schemas.microsoft.com/office/powerpoint/2010/main" val="6555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62A984-317E-4724-8952-BAAF077D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/>
              <a:t>Cr-Ni </a:t>
            </a:r>
            <a:r>
              <a:rPr lang="it-IT" sz="4000" err="1"/>
              <a:t>contamination</a:t>
            </a:r>
            <a:r>
              <a:rPr lang="it-IT" sz="4000"/>
              <a:t> in 6 GHz </a:t>
            </a:r>
            <a:r>
              <a:rPr lang="it-IT" sz="4000" err="1"/>
              <a:t>cavity</a:t>
            </a:r>
            <a:endParaRPr lang="it-IT" sz="400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E97BAC-1A7C-4B98-9A54-50D86BCBF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42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9AFCEC-3121-4F3C-8688-76A267E1BC14}"/>
              </a:ext>
            </a:extLst>
          </p:cNvPr>
          <p:cNvSpPr txBox="1"/>
          <p:nvPr/>
        </p:nvSpPr>
        <p:spPr>
          <a:xfrm>
            <a:off x="6765170" y="1085317"/>
            <a:ext cx="462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Inner Surface </a:t>
            </a:r>
            <a:r>
              <a:rPr lang="it-IT"/>
              <a:t>of a 6 GHz </a:t>
            </a:r>
            <a:r>
              <a:rPr lang="it-IT" err="1"/>
              <a:t>elliptical</a:t>
            </a:r>
            <a:r>
              <a:rPr lang="it-IT"/>
              <a:t> </a:t>
            </a:r>
            <a:r>
              <a:rPr lang="it-IT" err="1"/>
              <a:t>cavity</a:t>
            </a:r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1ACE09-4072-468E-82FD-72FFA3D69756}"/>
              </a:ext>
            </a:extLst>
          </p:cNvPr>
          <p:cNvSpPr txBox="1"/>
          <p:nvPr/>
        </p:nvSpPr>
        <p:spPr>
          <a:xfrm>
            <a:off x="7005326" y="4859081"/>
            <a:ext cx="3668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/>
              <a:t>Nb 65%	Sn 35%		</a:t>
            </a:r>
            <a:r>
              <a:rPr lang="it-IT" sz="2400" b="1">
                <a:solidFill>
                  <a:srgbClr val="FF0000"/>
                </a:solidFill>
              </a:rPr>
              <a:t>Cr 0%</a:t>
            </a:r>
            <a:r>
              <a:rPr lang="it-IT" sz="2400" b="1"/>
              <a:t>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40BEE52-5E73-4B9B-A52F-555E9A577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864" y="1464171"/>
            <a:ext cx="4489651" cy="336723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88B380C-6DCD-44AC-B1B9-4C2E2B0FA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034" y="1482321"/>
            <a:ext cx="4394857" cy="3324314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DBD5983F-1E70-445E-A893-5AFCC97BE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71" y="5676615"/>
            <a:ext cx="11414856" cy="5623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600"/>
              <a:t>The </a:t>
            </a:r>
            <a:r>
              <a:rPr lang="it-IT" sz="2600" err="1"/>
              <a:t>cavity</a:t>
            </a:r>
            <a:r>
              <a:rPr lang="it-IT" sz="2600"/>
              <a:t> </a:t>
            </a:r>
            <a:r>
              <a:rPr lang="it-IT" sz="3000" b="1" err="1">
                <a:solidFill>
                  <a:srgbClr val="0000FF"/>
                </a:solidFill>
              </a:rPr>
              <a:t>geometry</a:t>
            </a:r>
            <a:r>
              <a:rPr lang="it-IT"/>
              <a:t> </a:t>
            </a:r>
            <a:r>
              <a:rPr lang="it-IT" sz="3000" b="1" err="1">
                <a:solidFill>
                  <a:srgbClr val="0000FF"/>
                </a:solidFill>
              </a:rPr>
              <a:t>preserves</a:t>
            </a:r>
            <a:r>
              <a:rPr lang="it-IT"/>
              <a:t> </a:t>
            </a:r>
            <a:r>
              <a:rPr lang="it-IT" sz="2600"/>
              <a:t>the</a:t>
            </a:r>
            <a:r>
              <a:rPr lang="it-IT"/>
              <a:t> </a:t>
            </a:r>
            <a:r>
              <a:rPr lang="it-IT" sz="3000" b="1" err="1">
                <a:solidFill>
                  <a:srgbClr val="0000FF"/>
                </a:solidFill>
              </a:rPr>
              <a:t>inner</a:t>
            </a:r>
            <a:r>
              <a:rPr lang="it-IT" sz="3000" b="1">
                <a:solidFill>
                  <a:srgbClr val="0000FF"/>
                </a:solidFill>
              </a:rPr>
              <a:t> </a:t>
            </a:r>
            <a:r>
              <a:rPr lang="it-IT" sz="3000" b="1" err="1">
                <a:solidFill>
                  <a:srgbClr val="0000FF"/>
                </a:solidFill>
              </a:rPr>
              <a:t>surface</a:t>
            </a:r>
            <a:r>
              <a:rPr lang="it-IT" sz="3000">
                <a:solidFill>
                  <a:srgbClr val="0000FF"/>
                </a:solidFill>
              </a:rPr>
              <a:t> </a:t>
            </a:r>
            <a:r>
              <a:rPr lang="it-IT" sz="2600"/>
              <a:t>from</a:t>
            </a:r>
            <a:r>
              <a:rPr lang="it-IT"/>
              <a:t> </a:t>
            </a:r>
            <a:r>
              <a:rPr lang="it-IT" sz="3000" b="1" err="1">
                <a:solidFill>
                  <a:srgbClr val="0000FF"/>
                </a:solidFill>
              </a:rPr>
              <a:t>contamination</a:t>
            </a:r>
            <a:endParaRPr lang="it-IT" b="1">
              <a:solidFill>
                <a:srgbClr val="0000FF"/>
              </a:solidFill>
            </a:endParaRPr>
          </a:p>
          <a:p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20284A5-1D3E-40FB-8C31-391235E2BFE2}"/>
              </a:ext>
            </a:extLst>
          </p:cNvPr>
          <p:cNvSpPr txBox="1"/>
          <p:nvPr/>
        </p:nvSpPr>
        <p:spPr>
          <a:xfrm>
            <a:off x="1410034" y="1085511"/>
            <a:ext cx="462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/>
              <a:t>External</a:t>
            </a:r>
            <a:r>
              <a:rPr lang="it-IT" b="1"/>
              <a:t> Surface </a:t>
            </a:r>
            <a:r>
              <a:rPr lang="it-IT"/>
              <a:t>of a 6 GHz </a:t>
            </a:r>
            <a:r>
              <a:rPr lang="it-IT" err="1"/>
              <a:t>elliptical</a:t>
            </a:r>
            <a:r>
              <a:rPr lang="it-IT"/>
              <a:t> </a:t>
            </a:r>
            <a:r>
              <a:rPr lang="it-IT" err="1"/>
              <a:t>cavity</a:t>
            </a:r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B46A7D3-C5AB-4768-830B-A331F70A40C5}"/>
              </a:ext>
            </a:extLst>
          </p:cNvPr>
          <p:cNvSpPr txBox="1"/>
          <p:nvPr/>
        </p:nvSpPr>
        <p:spPr>
          <a:xfrm>
            <a:off x="895294" y="4817962"/>
            <a:ext cx="5304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/>
              <a:t>Nb 42%   Sn 13%   </a:t>
            </a:r>
            <a:r>
              <a:rPr lang="it-IT" sz="2400" b="1">
                <a:solidFill>
                  <a:srgbClr val="FF0000"/>
                </a:solidFill>
              </a:rPr>
              <a:t>Cr 38%   Ni 7.2% </a:t>
            </a:r>
          </a:p>
        </p:txBody>
      </p:sp>
    </p:spTree>
    <p:extLst>
      <p:ext uri="{BB962C8B-B14F-4D97-AF65-F5344CB8AC3E}">
        <p14:creationId xmlns:p14="http://schemas.microsoft.com/office/powerpoint/2010/main" val="56059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D005EB-8F57-47C9-A5CE-19B898D7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/>
              <a:t>6 GHz </a:t>
            </a:r>
            <a:r>
              <a:rPr lang="it-IT" sz="4000" err="1"/>
              <a:t>cavity</a:t>
            </a:r>
            <a:r>
              <a:rPr lang="it-IT" sz="4000"/>
              <a:t> #1 (</a:t>
            </a:r>
            <a:r>
              <a:rPr lang="it-IT" sz="4000" err="1"/>
              <a:t>only</a:t>
            </a:r>
            <a:r>
              <a:rPr lang="it-IT" sz="4000"/>
              <a:t> </a:t>
            </a:r>
            <a:r>
              <a:rPr lang="it-IT" sz="4000" err="1"/>
              <a:t>geometry</a:t>
            </a:r>
            <a:r>
              <a:rPr lang="it-IT" sz="4000"/>
              <a:t> test)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8C4545-AF37-4702-A613-90B7CE4C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43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68D2CEE-AC6D-4AD9-BC2B-3761E07B8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4"/>
          <a:stretch/>
        </p:blipFill>
        <p:spPr>
          <a:xfrm>
            <a:off x="4849793" y="1085318"/>
            <a:ext cx="6667548" cy="522288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5B82DD-37FE-4FA8-A94D-E2F3B5C99203}"/>
              </a:ext>
            </a:extLst>
          </p:cNvPr>
          <p:cNvSpPr txBox="1"/>
          <p:nvPr/>
        </p:nvSpPr>
        <p:spPr>
          <a:xfrm>
            <a:off x="6066887" y="3501022"/>
            <a:ext cx="548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(200)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BF3B77-A6A5-4791-8FB1-36C73DF0EC6C}"/>
              </a:ext>
            </a:extLst>
          </p:cNvPr>
          <p:cNvSpPr txBox="1"/>
          <p:nvPr/>
        </p:nvSpPr>
        <p:spPr>
          <a:xfrm>
            <a:off x="6715539" y="1701522"/>
            <a:ext cx="608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(210</a:t>
            </a:r>
            <a:r>
              <a:rPr lang="it-IT" sz="1400"/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CCCBAB-2AB1-42E8-8D83-FBA9ED601F68}"/>
              </a:ext>
            </a:extLst>
          </p:cNvPr>
          <p:cNvSpPr txBox="1"/>
          <p:nvPr/>
        </p:nvSpPr>
        <p:spPr>
          <a:xfrm>
            <a:off x="6897927" y="2099575"/>
            <a:ext cx="852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(211)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D47DD2-BAF8-4925-8D37-30622841A51B}"/>
              </a:ext>
            </a:extLst>
          </p:cNvPr>
          <p:cNvSpPr txBox="1"/>
          <p:nvPr/>
        </p:nvSpPr>
        <p:spPr>
          <a:xfrm>
            <a:off x="8883829" y="4636470"/>
            <a:ext cx="68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(320)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25882B6-6AEA-49D8-992C-D096FB992113}"/>
              </a:ext>
            </a:extLst>
          </p:cNvPr>
          <p:cNvSpPr txBox="1"/>
          <p:nvPr/>
        </p:nvSpPr>
        <p:spPr>
          <a:xfrm>
            <a:off x="10612756" y="4811203"/>
            <a:ext cx="993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(420)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FD5C174-AD9A-44E7-8E6B-7DADCB742C0D}"/>
              </a:ext>
            </a:extLst>
          </p:cNvPr>
          <p:cNvSpPr txBox="1"/>
          <p:nvPr/>
        </p:nvSpPr>
        <p:spPr>
          <a:xfrm>
            <a:off x="10973043" y="4728392"/>
            <a:ext cx="106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(421)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0ABA19F-3A1F-4AAB-B315-DB41589C0D2D}"/>
              </a:ext>
            </a:extLst>
          </p:cNvPr>
          <p:cNvSpPr txBox="1"/>
          <p:nvPr/>
        </p:nvSpPr>
        <p:spPr>
          <a:xfrm>
            <a:off x="9224468" y="3974577"/>
            <a:ext cx="68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(321)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3B30CEF-C2FE-4310-B685-FAE5870E6E41}"/>
              </a:ext>
            </a:extLst>
          </p:cNvPr>
          <p:cNvSpPr txBox="1"/>
          <p:nvPr/>
        </p:nvSpPr>
        <p:spPr>
          <a:xfrm>
            <a:off x="9687139" y="4271720"/>
            <a:ext cx="68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(400)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427C62E-0A67-43AD-8468-B0EB022F0F7F}"/>
              </a:ext>
            </a:extLst>
          </p:cNvPr>
          <p:cNvSpPr txBox="1"/>
          <p:nvPr/>
        </p:nvSpPr>
        <p:spPr>
          <a:xfrm>
            <a:off x="8655714" y="5317627"/>
            <a:ext cx="68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(222)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79AB098-2CDA-4452-9C72-9E49D39338BA}"/>
              </a:ext>
            </a:extLst>
          </p:cNvPr>
          <p:cNvSpPr txBox="1"/>
          <p:nvPr/>
        </p:nvSpPr>
        <p:spPr>
          <a:xfrm>
            <a:off x="6201823" y="1221461"/>
            <a:ext cx="462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Inner Surface XRD </a:t>
            </a:r>
            <a:r>
              <a:rPr lang="it-IT"/>
              <a:t>of a 6 GHz </a:t>
            </a:r>
            <a:r>
              <a:rPr lang="it-IT" err="1"/>
              <a:t>elliptical</a:t>
            </a:r>
            <a:r>
              <a:rPr lang="it-IT"/>
              <a:t> </a:t>
            </a:r>
            <a:r>
              <a:rPr lang="it-IT" err="1"/>
              <a:t>cavity</a:t>
            </a:r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6346697-7BEF-4253-A368-F72B8D84B64C}"/>
              </a:ext>
            </a:extLst>
          </p:cNvPr>
          <p:cNvSpPr/>
          <p:nvPr/>
        </p:nvSpPr>
        <p:spPr>
          <a:xfrm>
            <a:off x="908377" y="2828835"/>
            <a:ext cx="4091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>
                <a:latin typeface="Yu Gothic UI" panose="020B0500000000000000" pitchFamily="34" charset="-128"/>
                <a:ea typeface="Yu Gothic UI" panose="020B0500000000000000" pitchFamily="34" charset="-128"/>
              </a:rPr>
              <a:t>XRD shows </a:t>
            </a:r>
            <a:r>
              <a:rPr lang="it-IT" sz="32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only</a:t>
            </a:r>
            <a:r>
              <a:rPr lang="it-IT" sz="3200" b="1">
                <a:latin typeface="Yu Gothic UI" panose="020B0500000000000000" pitchFamily="34" charset="-128"/>
                <a:ea typeface="Yu Gothic UI" panose="020B0500000000000000" pitchFamily="34" charset="-128"/>
              </a:rPr>
              <a:t> the</a:t>
            </a:r>
            <a:br>
              <a:rPr lang="it-IT" sz="3200" b="1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it-IT" sz="4000" b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Nb</a:t>
            </a:r>
            <a:r>
              <a:rPr lang="it-IT" sz="4000" b="1" baseline="-25000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</a:t>
            </a:r>
            <a:r>
              <a:rPr lang="it-IT" sz="4000" b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Sn </a:t>
            </a:r>
            <a:r>
              <a:rPr lang="it-IT" sz="4000" b="1" err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phase</a:t>
            </a:r>
            <a:endParaRPr lang="it-IT" sz="3200" b="1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2136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CDA61D-4CF3-41FD-BCDD-440148AE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6 GHz </a:t>
            </a:r>
            <a:r>
              <a:rPr lang="it-IT" err="1"/>
              <a:t>cavity</a:t>
            </a:r>
            <a:r>
              <a:rPr lang="it-IT"/>
              <a:t> #2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1F35A7-5F0C-4C08-9C30-25DE61F6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484BCB-221D-4E70-99D6-DFEAED77A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1" t="12459" r="20206"/>
          <a:stretch/>
        </p:blipFill>
        <p:spPr>
          <a:xfrm>
            <a:off x="6578777" y="3594417"/>
            <a:ext cx="2179482" cy="25532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6D6A35-E6A8-4956-9F4B-53B36A5C5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17" t="5826" r="32978" b="13527"/>
          <a:stretch/>
        </p:blipFill>
        <p:spPr>
          <a:xfrm>
            <a:off x="4649135" y="2656855"/>
            <a:ext cx="1749022" cy="3490851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F87B9871-A360-439F-B29D-72063AB82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70" y="1170758"/>
            <a:ext cx="7384678" cy="1320060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it-IT" sz="2000" err="1">
                <a:latin typeface="Yu Gothic UI" panose="020B0500000000000000" pitchFamily="34" charset="-128"/>
                <a:ea typeface="Yu Gothic UI" panose="020B0500000000000000" pitchFamily="34" charset="-128"/>
              </a:rPr>
              <a:t>Same</a:t>
            </a:r>
            <a:r>
              <a:rPr lang="it-IT" sz="200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2000" err="1">
                <a:latin typeface="Yu Gothic UI" panose="020B0500000000000000" pitchFamily="34" charset="-128"/>
                <a:ea typeface="Yu Gothic UI" panose="020B0500000000000000" pitchFamily="34" charset="-128"/>
              </a:rPr>
              <a:t>process</a:t>
            </a:r>
            <a:r>
              <a:rPr lang="it-IT" sz="2000">
                <a:latin typeface="Yu Gothic UI" panose="020B0500000000000000" pitchFamily="34" charset="-128"/>
                <a:ea typeface="Yu Gothic UI" panose="020B0500000000000000" pitchFamily="34" charset="-128"/>
              </a:rPr>
              <a:t> of </a:t>
            </a:r>
            <a:r>
              <a:rPr lang="it-IT" sz="2000" err="1">
                <a:latin typeface="Yu Gothic UI" panose="020B0500000000000000" pitchFamily="34" charset="-128"/>
                <a:ea typeface="Yu Gothic UI" panose="020B0500000000000000" pitchFamily="34" charset="-128"/>
              </a:rPr>
              <a:t>cavity</a:t>
            </a:r>
            <a:r>
              <a:rPr lang="it-IT" sz="2000">
                <a:latin typeface="Yu Gothic UI" panose="020B0500000000000000" pitchFamily="34" charset="-128"/>
                <a:ea typeface="Yu Gothic UI" panose="020B0500000000000000" pitchFamily="34" charset="-128"/>
              </a:rPr>
              <a:t> #1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it-IT" sz="1800" err="1">
                <a:latin typeface="Yu Gothic UI" panose="020B0500000000000000" pitchFamily="34" charset="-128"/>
                <a:ea typeface="Yu Gothic UI" panose="020B0500000000000000" pitchFamily="34" charset="-128"/>
              </a:rPr>
              <a:t>Problem</a:t>
            </a:r>
            <a:r>
              <a:rPr lang="it-IT" sz="1800">
                <a:latin typeface="Yu Gothic UI" panose="020B0500000000000000" pitchFamily="34" charset="-128"/>
                <a:ea typeface="Yu Gothic UI" panose="020B0500000000000000" pitchFamily="34" charset="-128"/>
              </a:rPr>
              <a:t> with </a:t>
            </a:r>
            <a:r>
              <a:rPr lang="it-IT" sz="1800" err="1">
                <a:latin typeface="Yu Gothic UI" panose="020B0500000000000000" pitchFamily="34" charset="-128"/>
                <a:ea typeface="Yu Gothic UI" panose="020B0500000000000000" pitchFamily="34" charset="-128"/>
              </a:rPr>
              <a:t>upper</a:t>
            </a:r>
            <a:r>
              <a:rPr lang="it-IT" sz="180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800" err="1">
                <a:latin typeface="Yu Gothic UI" panose="020B0500000000000000" pitchFamily="34" charset="-128"/>
                <a:ea typeface="Yu Gothic UI" panose="020B0500000000000000" pitchFamily="34" charset="-128"/>
              </a:rPr>
              <a:t>furnace</a:t>
            </a:r>
            <a:r>
              <a:rPr lang="it-IT" sz="1800">
                <a:latin typeface="Yu Gothic UI" panose="020B0500000000000000" pitchFamily="34" charset="-128"/>
                <a:ea typeface="Yu Gothic UI" panose="020B0500000000000000" pitchFamily="34" charset="-128"/>
              </a:rPr>
              <a:t>: </a:t>
            </a:r>
            <a:r>
              <a:rPr lang="it-IT" sz="20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annealing</a:t>
            </a:r>
            <a:r>
              <a:rPr lang="it-IT" sz="2000" b="1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20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at</a:t>
            </a:r>
            <a:r>
              <a:rPr lang="it-IT" sz="2000" b="1">
                <a:latin typeface="Yu Gothic UI" panose="020B0500000000000000" pitchFamily="34" charset="-128"/>
                <a:ea typeface="Yu Gothic UI" panose="020B0500000000000000" pitchFamily="34" charset="-128"/>
              </a:rPr>
              <a:t> 920 °C </a:t>
            </a:r>
            <a:r>
              <a:rPr lang="it-IT" sz="20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instead</a:t>
            </a:r>
            <a:r>
              <a:rPr lang="it-IT" sz="2000" b="1">
                <a:latin typeface="Yu Gothic UI" panose="020B0500000000000000" pitchFamily="34" charset="-128"/>
                <a:ea typeface="Yu Gothic UI" panose="020B0500000000000000" pitchFamily="34" charset="-128"/>
              </a:rPr>
              <a:t> of 940 °C</a:t>
            </a:r>
          </a:p>
          <a:p>
            <a:pPr marL="0" indent="0">
              <a:lnSpc>
                <a:spcPct val="160000"/>
              </a:lnSpc>
              <a:buNone/>
            </a:pPr>
            <a:endParaRPr lang="it-IT" sz="1800" b="1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lnSpc>
                <a:spcPct val="160000"/>
              </a:lnSpc>
              <a:buNone/>
            </a:pPr>
            <a:endParaRPr lang="it-IT" sz="180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98A4B8-FE00-480E-AB5D-4FECBB5EE272}"/>
              </a:ext>
            </a:extLst>
          </p:cNvPr>
          <p:cNvSpPr txBox="1"/>
          <p:nvPr/>
        </p:nvSpPr>
        <p:spPr>
          <a:xfrm>
            <a:off x="7521677" y="2759853"/>
            <a:ext cx="40515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>
                <a:latin typeface="Yu Gothic UI" panose="020B0500000000000000" pitchFamily="34" charset="-128"/>
                <a:ea typeface="Yu Gothic UI" panose="020B0500000000000000" pitchFamily="34" charset="-128"/>
              </a:rPr>
              <a:t>45 h of </a:t>
            </a:r>
            <a:r>
              <a:rPr lang="it-IT" sz="20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annealing</a:t>
            </a:r>
            <a:r>
              <a:rPr lang="it-IT" sz="2000" b="1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20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instead</a:t>
            </a:r>
            <a:r>
              <a:rPr lang="it-IT" sz="2000" b="1">
                <a:latin typeface="Yu Gothic UI" panose="020B0500000000000000" pitchFamily="34" charset="-128"/>
                <a:ea typeface="Yu Gothic UI" panose="020B0500000000000000" pitchFamily="34" charset="-128"/>
              </a:rPr>
              <a:t> of 15 h </a:t>
            </a:r>
            <a:endParaRPr lang="en-US" sz="2000" b="1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E0434D00-36D4-4234-9D9D-D56DE45A8E97}"/>
              </a:ext>
            </a:extLst>
          </p:cNvPr>
          <p:cNvSpPr/>
          <p:nvPr/>
        </p:nvSpPr>
        <p:spPr>
          <a:xfrm>
            <a:off x="9336993" y="2348309"/>
            <a:ext cx="374461" cy="369332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EC443A2C-C522-45AD-BDA1-D9CA47C4AB06}"/>
              </a:ext>
            </a:extLst>
          </p:cNvPr>
          <p:cNvSpPr txBox="1">
            <a:spLocks/>
          </p:cNvSpPr>
          <p:nvPr/>
        </p:nvSpPr>
        <p:spPr>
          <a:xfrm>
            <a:off x="8838894" y="3743515"/>
            <a:ext cx="3044529" cy="245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it-IT" sz="16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Metallic</a:t>
            </a:r>
            <a:r>
              <a:rPr lang="it-IT" sz="1600" b="1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tin</a:t>
            </a:r>
            <a:r>
              <a:rPr lang="it-IT" sz="1600" b="1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outside</a:t>
            </a:r>
            <a:endParaRPr lang="it-IT" sz="1600" b="1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endParaRPr lang="it-IT" sz="700" b="1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Dark spots in the </a:t>
            </a:r>
            <a:r>
              <a:rPr lang="it-IT" sz="1600" b="1" err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inner</a:t>
            </a:r>
            <a:r>
              <a:rPr lang="it-IT" sz="1600" b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b="1" err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surface</a:t>
            </a:r>
            <a:endParaRPr lang="it-IT" sz="1600" b="1">
              <a:solidFill>
                <a:srgbClr val="0000FF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it-IT" sz="1600" b="1">
                <a:latin typeface="Yu Gothic UI" panose="020B0500000000000000" pitchFamily="34" charset="-128"/>
                <a:ea typeface="Yu Gothic UI" panose="020B0500000000000000" pitchFamily="34" charset="-128"/>
              </a:rPr>
              <a:t>(</a:t>
            </a:r>
            <a:r>
              <a:rPr lang="it-IT" sz="16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signs</a:t>
            </a:r>
            <a:r>
              <a:rPr lang="it-IT" sz="1600" b="1">
                <a:latin typeface="Yu Gothic UI" panose="020B0500000000000000" pitchFamily="34" charset="-128"/>
                <a:ea typeface="Yu Gothic UI" panose="020B0500000000000000" pitchFamily="34" charset="-128"/>
              </a:rPr>
              <a:t> of </a:t>
            </a:r>
            <a:r>
              <a:rPr lang="it-IT" sz="16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tin</a:t>
            </a:r>
            <a:r>
              <a:rPr lang="it-IT" sz="1600" b="1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16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excess</a:t>
            </a:r>
            <a:r>
              <a:rPr lang="it-IT" sz="1600" b="1">
                <a:latin typeface="Yu Gothic UI" panose="020B0500000000000000" pitchFamily="34" charset="-128"/>
                <a:ea typeface="Yu Gothic UI" panose="020B0500000000000000" pitchFamily="34" charset="-128"/>
              </a:rPr>
              <a:t>)</a:t>
            </a:r>
          </a:p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endParaRPr lang="it-IT" sz="1400" b="1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endParaRPr lang="it-IT" sz="140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BB1CF58-911D-4B4A-8560-533ADF4A1F38}"/>
              </a:ext>
            </a:extLst>
          </p:cNvPr>
          <p:cNvCxnSpPr>
            <a:cxnSpLocks/>
          </p:cNvCxnSpPr>
          <p:nvPr/>
        </p:nvCxnSpPr>
        <p:spPr>
          <a:xfrm flipV="1">
            <a:off x="5850492" y="4085863"/>
            <a:ext cx="2988402" cy="60188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093D345-B178-4D05-9530-4380BB8EEAFA}"/>
              </a:ext>
            </a:extLst>
          </p:cNvPr>
          <p:cNvCxnSpPr>
            <a:cxnSpLocks/>
          </p:cNvCxnSpPr>
          <p:nvPr/>
        </p:nvCxnSpPr>
        <p:spPr>
          <a:xfrm flipV="1">
            <a:off x="5523646" y="4111718"/>
            <a:ext cx="3311084" cy="167962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testo, interni, parete&#10;&#10;Descrizione generata automaticamente">
            <a:extLst>
              <a:ext uri="{FF2B5EF4-FFF2-40B4-BE49-F238E27FC236}">
                <a16:creationId xmlns:a16="http://schemas.microsoft.com/office/drawing/2014/main" id="{CB554E86-C253-49EA-ACCB-8EA428EF42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6" r="13771"/>
          <a:stretch/>
        </p:blipFill>
        <p:spPr>
          <a:xfrm>
            <a:off x="618763" y="1334892"/>
            <a:ext cx="3714820" cy="418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347941-DA9D-4A91-917B-F38A4A40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Tc</a:t>
            </a:r>
            <a:r>
              <a:rPr lang="it-IT"/>
              <a:t> and RF Test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9C8F6A-FD8D-4920-8151-49E959295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45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96BD43-BF9A-44E7-B582-D44DC7A9E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82" y="1974669"/>
            <a:ext cx="4794138" cy="2446860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8C45975A-0EE0-4638-B89C-E2B74D010FB2}"/>
              </a:ext>
            </a:extLst>
          </p:cNvPr>
          <p:cNvCxnSpPr>
            <a:cxnSpLocks/>
          </p:cNvCxnSpPr>
          <p:nvPr/>
        </p:nvCxnSpPr>
        <p:spPr>
          <a:xfrm>
            <a:off x="3495554" y="1805651"/>
            <a:ext cx="0" cy="217604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81DFCE63-3088-4B00-8D59-13EECC9E4DB3}"/>
              </a:ext>
            </a:extLst>
          </p:cNvPr>
          <p:cNvSpPr/>
          <p:nvPr/>
        </p:nvSpPr>
        <p:spPr>
          <a:xfrm>
            <a:off x="506482" y="4553452"/>
            <a:ext cx="4794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Flux</a:t>
            </a:r>
            <a:r>
              <a:rPr lang="it-IT" sz="12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it-IT" sz="12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expulsion</a:t>
            </a:r>
            <a:r>
              <a:rPr lang="it-IT" sz="12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it-IT" sz="12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measured</a:t>
            </a:r>
            <a:r>
              <a:rPr lang="it-IT" sz="12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by a </a:t>
            </a:r>
            <a:r>
              <a:rPr lang="it-IT" sz="12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Flux</a:t>
            </a:r>
            <a:r>
              <a:rPr lang="it-IT" sz="12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Gate </a:t>
            </a:r>
            <a:r>
              <a:rPr lang="it-IT" sz="12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placed</a:t>
            </a:r>
            <a:r>
              <a:rPr lang="it-IT" sz="1200" i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in the </a:t>
            </a:r>
            <a:r>
              <a:rPr lang="it-IT" sz="1200" i="1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equator</a:t>
            </a:r>
            <a:endParaRPr lang="it-IT" sz="1200" i="1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E7EB3EC-7971-4EB9-9B03-CB0BA30C7840}"/>
              </a:ext>
            </a:extLst>
          </p:cNvPr>
          <p:cNvSpPr/>
          <p:nvPr/>
        </p:nvSpPr>
        <p:spPr>
          <a:xfrm>
            <a:off x="2795050" y="1405541"/>
            <a:ext cx="2158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err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Tc</a:t>
            </a:r>
            <a:r>
              <a:rPr lang="it-IT" sz="2000" b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2000" b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∼ </a:t>
            </a:r>
            <a:r>
              <a:rPr lang="it-IT" sz="2000" b="1">
                <a:solidFill>
                  <a:srgbClr val="0000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11.5 K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65DDAE7-20EB-4C14-8C22-E7F837A280EB}"/>
              </a:ext>
            </a:extLst>
          </p:cNvPr>
          <p:cNvSpPr/>
          <p:nvPr/>
        </p:nvSpPr>
        <p:spPr>
          <a:xfrm>
            <a:off x="506482" y="5079421"/>
            <a:ext cx="10847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Poor</a:t>
            </a:r>
            <a:r>
              <a:rPr lang="it-IT" sz="3200" b="1">
                <a:latin typeface="Yu Gothic UI" panose="020B0500000000000000" pitchFamily="34" charset="-128"/>
                <a:ea typeface="Yu Gothic UI" panose="020B0500000000000000" pitchFamily="34" charset="-128"/>
              </a:rPr>
              <a:t> RF performances comparable to </a:t>
            </a:r>
            <a:r>
              <a:rPr lang="it-IT" sz="32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old</a:t>
            </a:r>
            <a:r>
              <a:rPr lang="it-IT" sz="3200" b="1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it-IT" sz="3200" b="1" err="1">
                <a:latin typeface="Yu Gothic UI" panose="020B0500000000000000" pitchFamily="34" charset="-128"/>
                <a:ea typeface="Yu Gothic UI" panose="020B0500000000000000" pitchFamily="34" charset="-128"/>
              </a:rPr>
              <a:t>process</a:t>
            </a:r>
            <a:endParaRPr lang="it-IT" sz="3200" b="1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15C8476-F046-4A63-B70F-57DAD295589E}"/>
              </a:ext>
            </a:extLst>
          </p:cNvPr>
          <p:cNvSpPr txBox="1"/>
          <p:nvPr/>
        </p:nvSpPr>
        <p:spPr>
          <a:xfrm>
            <a:off x="506482" y="5695071"/>
            <a:ext cx="7271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>
                <a:latin typeface="Yu Gothic UI" panose="020B0500000000000000" pitchFamily="34" charset="-128"/>
                <a:ea typeface="Yu Gothic UI" panose="020B0500000000000000" pitchFamily="34" charset="-128"/>
                <a:sym typeface="Wingdings" panose="05000000000000000000" pitchFamily="2" charset="2"/>
              </a:rPr>
              <a:t>(Sn </a:t>
            </a:r>
            <a:r>
              <a:rPr lang="it-IT" sz="2400" err="1">
                <a:latin typeface="Yu Gothic UI" panose="020B0500000000000000" pitchFamily="34" charset="-128"/>
                <a:ea typeface="Yu Gothic UI" panose="020B0500000000000000" pitchFamily="34" charset="-128"/>
                <a:sym typeface="Wingdings" panose="05000000000000000000" pitchFamily="2" charset="2"/>
              </a:rPr>
              <a:t>excess</a:t>
            </a:r>
            <a:r>
              <a:rPr lang="it-IT" sz="2400">
                <a:latin typeface="Yu Gothic UI" panose="020B0500000000000000" pitchFamily="34" charset="-128"/>
                <a:ea typeface="Yu Gothic UI" panose="020B0500000000000000" pitchFamily="34" charset="-128"/>
                <a:sym typeface="Wingdings" panose="05000000000000000000" pitchFamily="2" charset="2"/>
              </a:rPr>
              <a:t>? Cr-Ni </a:t>
            </a:r>
            <a:r>
              <a:rPr lang="it-IT" sz="2400" err="1">
                <a:latin typeface="Yu Gothic UI" panose="020B0500000000000000" pitchFamily="34" charset="-128"/>
                <a:ea typeface="Yu Gothic UI" panose="020B0500000000000000" pitchFamily="34" charset="-128"/>
                <a:sym typeface="Wingdings" panose="05000000000000000000" pitchFamily="2" charset="2"/>
              </a:rPr>
              <a:t>contamination</a:t>
            </a:r>
            <a:r>
              <a:rPr lang="it-IT" sz="2400">
                <a:latin typeface="Yu Gothic UI" panose="020B0500000000000000" pitchFamily="34" charset="-128"/>
                <a:ea typeface="Yu Gothic UI" panose="020B0500000000000000" pitchFamily="34" charset="-128"/>
                <a:sym typeface="Wingdings" panose="05000000000000000000" pitchFamily="2" charset="2"/>
              </a:rPr>
              <a:t>? </a:t>
            </a:r>
            <a:r>
              <a:rPr lang="it-IT" sz="2400" err="1">
                <a:latin typeface="Yu Gothic UI" panose="020B0500000000000000" pitchFamily="34" charset="-128"/>
                <a:ea typeface="Yu Gothic UI" panose="020B0500000000000000" pitchFamily="34" charset="-128"/>
                <a:sym typeface="Wingdings" panose="05000000000000000000" pitchFamily="2" charset="2"/>
              </a:rPr>
              <a:t>Thick</a:t>
            </a:r>
            <a:r>
              <a:rPr lang="it-IT" sz="2400">
                <a:latin typeface="Yu Gothic UI" panose="020B0500000000000000" pitchFamily="34" charset="-128"/>
                <a:ea typeface="Yu Gothic UI" panose="020B0500000000000000" pitchFamily="34" charset="-128"/>
                <a:sym typeface="Wingdings" panose="05000000000000000000" pitchFamily="2" charset="2"/>
              </a:rPr>
              <a:t> film?)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435201-A967-4DF7-9FE1-224E55C48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749" y="952098"/>
            <a:ext cx="5210275" cy="4002838"/>
          </a:xfrm>
          <a:prstGeom prst="rect">
            <a:avLst/>
          </a:prstGeom>
        </p:spPr>
      </p:pic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B613DC3D-3999-4970-B5EC-862AFBE3A1FA}"/>
              </a:ext>
            </a:extLst>
          </p:cNvPr>
          <p:cNvSpPr txBox="1">
            <a:spLocks/>
          </p:cNvSpPr>
          <p:nvPr/>
        </p:nvSpPr>
        <p:spPr>
          <a:xfrm>
            <a:off x="9482485" y="3721775"/>
            <a:ext cx="1366685" cy="259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i="1">
                <a:latin typeface="Yu Gothic UI" panose="020B0500000000000000" pitchFamily="34" charset="-128"/>
                <a:ea typeface="Yu Gothic UI" panose="020B0500000000000000" pitchFamily="34" charset="-128"/>
              </a:rPr>
              <a:t>6 GHz @ 4.2 K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5027DA9-F06B-4EB3-A6A6-5B812D798911}"/>
              </a:ext>
            </a:extLst>
          </p:cNvPr>
          <p:cNvSpPr txBox="1"/>
          <p:nvPr/>
        </p:nvSpPr>
        <p:spPr>
          <a:xfrm>
            <a:off x="9150180" y="3953311"/>
            <a:ext cx="1788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Yu Gothic UI" panose="020B0500000000000000" pitchFamily="34" charset="-128"/>
                <a:ea typeface="Yu Gothic UI" panose="020B0500000000000000" pitchFamily="34" charset="-128"/>
              </a:rPr>
              <a:t>Q</a:t>
            </a:r>
            <a:r>
              <a:rPr lang="en-US" sz="1400" i="1" baseline="-25000">
                <a:latin typeface="Yu Gothic UI" panose="020B0500000000000000" pitchFamily="34" charset="-128"/>
                <a:ea typeface="Yu Gothic UI" panose="020B0500000000000000" pitchFamily="34" charset="-128"/>
              </a:rPr>
              <a:t>BCS </a:t>
            </a:r>
            <a:r>
              <a:rPr lang="en-US" sz="1400" i="1">
                <a:latin typeface="Yu Gothic UI" panose="020B0500000000000000" pitchFamily="34" charset="-128"/>
                <a:ea typeface="Yu Gothic UI" panose="020B0500000000000000" pitchFamily="34" charset="-128"/>
              </a:rPr>
              <a:t>Nb = 3 * 10</a:t>
            </a:r>
            <a:r>
              <a:rPr lang="en-US" sz="1400" i="1" baseline="30000">
                <a:latin typeface="Yu Gothic UI" panose="020B0500000000000000" pitchFamily="34" charset="-128"/>
                <a:ea typeface="Yu Gothic UI" panose="020B0500000000000000" pitchFamily="34" charset="-128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13571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73E9C9AF-E337-E3C8-1B06-667888E6E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094" y="576749"/>
            <a:ext cx="3984897" cy="31998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3A80A6B-02FD-8C55-41BB-C8DA7D25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399B6"/>
                </a:solidFill>
              </a:rPr>
              <a:t>LNL</a:t>
            </a:r>
            <a:r>
              <a:rPr lang="en-US"/>
              <a:t> Strategy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461346-4082-6D34-A45E-135ACD40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1528255-38E6-DAB8-C53D-F8B3AB4BDA9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352017"/>
            <a:ext cx="6991745" cy="1906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012556"/>
                </a:solidFill>
              </a:rPr>
              <a:t>Use the </a:t>
            </a:r>
            <a:r>
              <a:rPr lang="en-US" b="1" dirty="0">
                <a:solidFill>
                  <a:srgbClr val="012556"/>
                </a:solidFill>
              </a:rPr>
              <a:t>same Magnetron Sputtering configuration </a:t>
            </a:r>
            <a:r>
              <a:rPr lang="en-US" dirty="0">
                <a:solidFill>
                  <a:srgbClr val="012556"/>
                </a:solidFill>
              </a:rPr>
              <a:t>of </a:t>
            </a:r>
            <a:r>
              <a:rPr lang="en-US" b="1" dirty="0">
                <a:solidFill>
                  <a:srgbClr val="4399B6"/>
                </a:solidFill>
              </a:rPr>
              <a:t>Nb on Cu</a:t>
            </a:r>
            <a:br>
              <a:rPr lang="en-US" dirty="0">
                <a:solidFill>
                  <a:srgbClr val="4399B6"/>
                </a:solidFill>
              </a:rPr>
            </a:br>
            <a:r>
              <a:rPr lang="en-US" dirty="0">
                <a:solidFill>
                  <a:srgbClr val="012556"/>
                </a:solidFill>
              </a:rPr>
              <a:t>6 GHz elliptical cavity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C508398-B9EC-FED2-709E-1D0B65417E0E}"/>
              </a:ext>
            </a:extLst>
          </p:cNvPr>
          <p:cNvSpPr txBox="1">
            <a:spLocks/>
          </p:cNvSpPr>
          <p:nvPr/>
        </p:nvSpPr>
        <p:spPr>
          <a:xfrm>
            <a:off x="8086442" y="266701"/>
            <a:ext cx="3817895" cy="523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>
                <a:solidFill>
                  <a:srgbClr val="012556"/>
                </a:solidFill>
              </a:rPr>
              <a:t>Nb on Cu 6 GHz cavity coating system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0B22DF5-01D7-32A0-3838-F405C2EC1D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633888" y="3349114"/>
            <a:ext cx="1829888" cy="936708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E9FF161B-1D7B-3B3F-E71C-15511CE8C3CE}"/>
              </a:ext>
            </a:extLst>
          </p:cNvPr>
          <p:cNvSpPr txBox="1">
            <a:spLocks/>
          </p:cNvSpPr>
          <p:nvPr/>
        </p:nvSpPr>
        <p:spPr>
          <a:xfrm>
            <a:off x="2293665" y="3258519"/>
            <a:ext cx="4856357" cy="1906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4399B6"/>
                </a:solidFill>
                <a:latin typeface="Bradley Hand ITC" panose="03070402050302030203" pitchFamily="66" charset="0"/>
              </a:rPr>
              <a:t>Replace Nb Cylindrical </a:t>
            </a:r>
            <a:r>
              <a:rPr lang="en-US" sz="3200" b="1" dirty="0">
                <a:solidFill>
                  <a:srgbClr val="012556"/>
                </a:solidFill>
                <a:latin typeface="Bradley Hand ITC" panose="03070402050302030203" pitchFamily="66" charset="0"/>
              </a:rPr>
              <a:t>target</a:t>
            </a:r>
            <a:r>
              <a:rPr lang="en-US" sz="3200" b="1" dirty="0">
                <a:solidFill>
                  <a:srgbClr val="4399B6"/>
                </a:solidFill>
                <a:latin typeface="Bradley Hand ITC" panose="03070402050302030203" pitchFamily="66" charset="0"/>
              </a:rPr>
              <a:t> with a </a:t>
            </a:r>
            <a:r>
              <a:rPr lang="en-US" sz="3200" b="1" dirty="0">
                <a:solidFill>
                  <a:srgbClr val="012556"/>
                </a:solidFill>
                <a:latin typeface="Bradley Hand ITC" panose="03070402050302030203" pitchFamily="66" charset="0"/>
              </a:rPr>
              <a:t>Nb</a:t>
            </a:r>
            <a:r>
              <a:rPr lang="en-US" sz="3200" b="1" baseline="-25000" dirty="0">
                <a:solidFill>
                  <a:srgbClr val="012556"/>
                </a:solidFill>
                <a:latin typeface="Bradley Hand ITC" panose="03070402050302030203" pitchFamily="66" charset="0"/>
              </a:rPr>
              <a:t>3</a:t>
            </a:r>
            <a:r>
              <a:rPr lang="en-US" sz="3200" b="1" dirty="0">
                <a:solidFill>
                  <a:srgbClr val="012556"/>
                </a:solidFill>
                <a:latin typeface="Bradley Hand ITC" panose="03070402050302030203" pitchFamily="66" charset="0"/>
              </a:rPr>
              <a:t>Sn </a:t>
            </a:r>
            <a:r>
              <a:rPr lang="en-US" sz="3200" b="1" dirty="0">
                <a:solidFill>
                  <a:srgbClr val="4399B6"/>
                </a:solidFill>
                <a:latin typeface="Bradley Hand ITC" panose="03070402050302030203" pitchFamily="66" charset="0"/>
              </a:rPr>
              <a:t>one</a:t>
            </a:r>
            <a:endParaRPr lang="en-US" sz="3200" dirty="0">
              <a:solidFill>
                <a:srgbClr val="4399B6"/>
              </a:solidFill>
              <a:latin typeface="Bradley Hand ITC" panose="03070402050302030203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Bradley Hand ITC" panose="03070402050302030203" pitchFamily="66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3BB30F7-7297-CA3D-B6AB-812091BAF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62" r="28694"/>
          <a:stretch/>
        </p:blipFill>
        <p:spPr>
          <a:xfrm>
            <a:off x="896094" y="3316079"/>
            <a:ext cx="1090511" cy="2627245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3E8A65D9-AF8D-CA14-D89C-31CF4945288B}"/>
              </a:ext>
            </a:extLst>
          </p:cNvPr>
          <p:cNvSpPr txBox="1">
            <a:spLocks/>
          </p:cNvSpPr>
          <p:nvPr/>
        </p:nvSpPr>
        <p:spPr>
          <a:xfrm>
            <a:off x="2293665" y="4540730"/>
            <a:ext cx="6882548" cy="136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12556"/>
                </a:solidFill>
              </a:rPr>
              <a:t>Not so easy because</a:t>
            </a:r>
            <a:br>
              <a:rPr lang="en-US" dirty="0">
                <a:solidFill>
                  <a:srgbClr val="012556"/>
                </a:solidFill>
              </a:rPr>
            </a:br>
            <a:r>
              <a:rPr lang="en-US" b="1" dirty="0">
                <a:solidFill>
                  <a:srgbClr val="4399B6"/>
                </a:solidFill>
              </a:rPr>
              <a:t>Nb</a:t>
            </a:r>
            <a:r>
              <a:rPr lang="en-US" b="1" baseline="-25000" dirty="0">
                <a:solidFill>
                  <a:srgbClr val="4399B6"/>
                </a:solidFill>
              </a:rPr>
              <a:t>3</a:t>
            </a:r>
            <a:r>
              <a:rPr lang="en-US" b="1" dirty="0">
                <a:solidFill>
                  <a:srgbClr val="4399B6"/>
                </a:solidFill>
              </a:rPr>
              <a:t>Sn is extremely brittle</a:t>
            </a:r>
            <a:r>
              <a:rPr lang="en-US" dirty="0">
                <a:solidFill>
                  <a:srgbClr val="012556"/>
                </a:solidFill>
              </a:rPr>
              <a:t>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12556"/>
                </a:solidFill>
              </a:rPr>
              <a:t>Sintered bulk target cannot be used</a:t>
            </a:r>
          </a:p>
        </p:txBody>
      </p:sp>
      <p:pic>
        <p:nvPicPr>
          <p:cNvPr id="12" name="Segnaposto contenuto 4" descr="Immagine che contiene interni, pavimento&#10;&#10;Descrizione generata automaticamente">
            <a:extLst>
              <a:ext uri="{FF2B5EF4-FFF2-40B4-BE49-F238E27FC236}">
                <a16:creationId xmlns:a16="http://schemas.microsoft.com/office/drawing/2014/main" id="{6FE974A9-2A08-E89D-3FB3-B333E22266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15542" b="10734"/>
          <a:stretch/>
        </p:blipFill>
        <p:spPr>
          <a:xfrm>
            <a:off x="10302965" y="3858323"/>
            <a:ext cx="1432025" cy="24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1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424450-371C-1AAD-1EF8-05710B590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6485"/>
            <a:ext cx="11241993" cy="1085316"/>
          </a:xfrm>
        </p:spPr>
        <p:txBody>
          <a:bodyPr/>
          <a:lstStyle/>
          <a:p>
            <a:r>
              <a:rPr lang="en-US"/>
              <a:t>Nb</a:t>
            </a:r>
            <a:r>
              <a:rPr lang="en-US" baseline="-25000"/>
              <a:t>3</a:t>
            </a:r>
            <a:r>
              <a:rPr lang="en-US"/>
              <a:t>Sn on Cu</a:t>
            </a:r>
            <a:br>
              <a:rPr lang="en-US"/>
            </a:br>
            <a:r>
              <a:rPr lang="en-US">
                <a:solidFill>
                  <a:srgbClr val="4399B6"/>
                </a:solidFill>
              </a:rPr>
              <a:t>LNL strategy for 6 GHz cavities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499470-79A5-F855-179A-BA7CA1A4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6751BF-DB72-2F3F-ADA6-D50017FAF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2" r="16103"/>
          <a:stretch/>
        </p:blipFill>
        <p:spPr>
          <a:xfrm>
            <a:off x="2827730" y="2254693"/>
            <a:ext cx="3202436" cy="13947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5E773AA-DFE4-670B-429D-013745282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2" r="28694"/>
          <a:stretch/>
        </p:blipFill>
        <p:spPr>
          <a:xfrm>
            <a:off x="730299" y="2025462"/>
            <a:ext cx="950870" cy="2290823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2687ADA2-B08D-8EDB-601C-342C19653520}"/>
              </a:ext>
            </a:extLst>
          </p:cNvPr>
          <p:cNvSpPr txBox="1">
            <a:spLocks/>
          </p:cNvSpPr>
          <p:nvPr/>
        </p:nvSpPr>
        <p:spPr>
          <a:xfrm>
            <a:off x="2931437" y="3703638"/>
            <a:ext cx="2831820" cy="139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4399B6"/>
                </a:solidFill>
              </a:rPr>
              <a:t>Dipping</a:t>
            </a:r>
            <a:br>
              <a:rPr lang="en-US" b="1">
                <a:solidFill>
                  <a:srgbClr val="4399B6"/>
                </a:solidFill>
              </a:rPr>
            </a:br>
            <a:r>
              <a:rPr lang="en-US" b="1">
                <a:solidFill>
                  <a:srgbClr val="4399B6"/>
                </a:solidFill>
              </a:rPr>
              <a:t>in Liquid Tin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4399B6"/>
                </a:solidFill>
              </a:rPr>
              <a:t>+ Annealing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4B1D2E4-7397-A43A-A209-F70CA8BD382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299110">
            <a:off x="1732190" y="3356138"/>
            <a:ext cx="1228125" cy="835163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F2103BF-0312-9AC5-2EA3-84AC223D00A0}"/>
              </a:ext>
            </a:extLst>
          </p:cNvPr>
          <p:cNvSpPr txBox="1">
            <a:spLocks/>
          </p:cNvSpPr>
          <p:nvPr/>
        </p:nvSpPr>
        <p:spPr>
          <a:xfrm>
            <a:off x="147732" y="4316285"/>
            <a:ext cx="2184400" cy="627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12556"/>
                </a:solidFill>
              </a:rPr>
              <a:t>Nb target</a:t>
            </a:r>
            <a:endParaRPr lang="en-US" sz="2000">
              <a:solidFill>
                <a:srgbClr val="4399B6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EEE4736-ECDA-F37D-76CD-5A44D795B21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526952" flipV="1">
            <a:off x="6008189" y="2268974"/>
            <a:ext cx="1242564" cy="10791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0A80D06-3C3B-9476-9007-C4171B3E7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3166" y="3590421"/>
            <a:ext cx="1376044" cy="2290823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A69CFF37-169B-54B9-6B3C-F3C111135044}"/>
              </a:ext>
            </a:extLst>
          </p:cNvPr>
          <p:cNvSpPr txBox="1">
            <a:spLocks/>
          </p:cNvSpPr>
          <p:nvPr/>
        </p:nvSpPr>
        <p:spPr>
          <a:xfrm>
            <a:off x="7931752" y="4550236"/>
            <a:ext cx="2421489" cy="7876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12556"/>
                </a:solidFill>
              </a:rPr>
              <a:t>Magnetron Sputtering</a:t>
            </a:r>
            <a:endParaRPr lang="en-US" sz="2000">
              <a:solidFill>
                <a:srgbClr val="4399B6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8EF0B25-AB25-4ACE-A0E4-639860C570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85" t="12270" r="14458" b="2289"/>
          <a:stretch/>
        </p:blipFill>
        <p:spPr>
          <a:xfrm>
            <a:off x="8195808" y="2074043"/>
            <a:ext cx="1789238" cy="2407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6BCBE52-C5A7-67D5-CC7D-0A77E6B1A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2" r="28694"/>
          <a:stretch/>
        </p:blipFill>
        <p:spPr>
          <a:xfrm>
            <a:off x="6279851" y="3484759"/>
            <a:ext cx="950870" cy="2290823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286CCE8E-8D5C-3769-53C1-D7B1313901FD}"/>
              </a:ext>
            </a:extLst>
          </p:cNvPr>
          <p:cNvSpPr txBox="1">
            <a:spLocks/>
          </p:cNvSpPr>
          <p:nvPr/>
        </p:nvSpPr>
        <p:spPr>
          <a:xfrm>
            <a:off x="5100114" y="5789356"/>
            <a:ext cx="3447570" cy="627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12556"/>
                </a:solidFill>
              </a:rPr>
              <a:t>Nb</a:t>
            </a:r>
            <a:r>
              <a:rPr lang="en-US" b="1" baseline="-25000">
                <a:solidFill>
                  <a:srgbClr val="012556"/>
                </a:solidFill>
              </a:rPr>
              <a:t>3</a:t>
            </a:r>
            <a:r>
              <a:rPr lang="en-US" b="1">
                <a:solidFill>
                  <a:srgbClr val="012556"/>
                </a:solidFill>
              </a:rPr>
              <a:t>Sn on Nb target</a:t>
            </a:r>
            <a:endParaRPr lang="en-US" sz="2000">
              <a:solidFill>
                <a:srgbClr val="4399B6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43677D2-9ABB-469C-FF49-1E8053621C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7594365" flipH="1" flipV="1">
            <a:off x="7041954" y="3731089"/>
            <a:ext cx="1473678" cy="120014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D47D12E-627E-5693-7779-FEF937DA205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4252675" flipH="1">
            <a:off x="10131766" y="2288077"/>
            <a:ext cx="1404248" cy="10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7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2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6C63B-6AC0-40C9-9DAF-2D61E427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418" y="1536700"/>
            <a:ext cx="10388508" cy="3729828"/>
          </a:xfrm>
        </p:spPr>
        <p:txBody>
          <a:bodyPr/>
          <a:lstStyle/>
          <a:p>
            <a:pPr algn="l"/>
            <a:r>
              <a:rPr lang="en-US" sz="5400" b="0">
                <a:solidFill>
                  <a:schemeClr val="bg1"/>
                </a:solidFill>
              </a:rPr>
              <a:t>Liquid Tin Diffusion</a:t>
            </a:r>
            <a:br>
              <a:rPr lang="en-US" sz="5400" b="0">
                <a:solidFill>
                  <a:schemeClr val="bg1"/>
                </a:solidFill>
              </a:rPr>
            </a:br>
            <a:r>
              <a:rPr lang="en-US" sz="5400" b="0">
                <a:solidFill>
                  <a:schemeClr val="bg1"/>
                </a:solidFill>
                <a:latin typeface="Bradley Hand ITC" panose="03070402050302030203" pitchFamily="66" charset="0"/>
              </a:rPr>
              <a:t>in a couple of slides…</a:t>
            </a:r>
            <a:endParaRPr lang="en-US" sz="9600" b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BBDE528-639F-4D8D-A8B9-ED1E9FD0F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8000"/>
          <a:stretch/>
        </p:blipFill>
        <p:spPr>
          <a:xfrm>
            <a:off x="10406235" y="5931910"/>
            <a:ext cx="1178691" cy="5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00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231DCA-877E-740F-1B8E-2863DA8EA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Vapor or Liquid </a:t>
            </a:r>
            <a:r>
              <a:rPr lang="en-US">
                <a:solidFill>
                  <a:srgbClr val="4399B6"/>
                </a:solidFill>
              </a:rPr>
              <a:t>Tin Diffusion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DF3199-7B7B-B070-1F5A-83B0405C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AC0777-E9A3-5766-2FD3-1C7E08E57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5" b="3966"/>
          <a:stretch/>
        </p:blipFill>
        <p:spPr bwMode="auto">
          <a:xfrm>
            <a:off x="1160072" y="1520461"/>
            <a:ext cx="3630195" cy="20981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CA4949B-7FFC-4DAD-9CA1-948290AA6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2" r="16103"/>
          <a:stretch/>
        </p:blipFill>
        <p:spPr>
          <a:xfrm>
            <a:off x="5769412" y="1520462"/>
            <a:ext cx="4643829" cy="20224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378FC3E-9099-F0BF-F916-DE985FCB99C1}"/>
              </a:ext>
            </a:extLst>
          </p:cNvPr>
          <p:cNvSpPr txBox="1">
            <a:spLocks/>
          </p:cNvSpPr>
          <p:nvPr/>
        </p:nvSpPr>
        <p:spPr>
          <a:xfrm>
            <a:off x="919390" y="3542921"/>
            <a:ext cx="4643829" cy="686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4399B6"/>
                </a:solidFill>
                <a:latin typeface="Bradley Hand ITC" panose="03070402050302030203" pitchFamily="66" charset="0"/>
              </a:rPr>
              <a:t>Tin Vapor Diffusion</a:t>
            </a:r>
            <a:endParaRPr lang="en-US" sz="2400">
              <a:solidFill>
                <a:srgbClr val="4399B6"/>
              </a:solidFill>
              <a:latin typeface="Bradley Hand ITC" panose="03070402050302030203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Bradley Hand ITC" panose="03070402050302030203" pitchFamily="66" charset="0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75CDE70-0E14-7A96-CF39-3274F8876706}"/>
              </a:ext>
            </a:extLst>
          </p:cNvPr>
          <p:cNvSpPr txBox="1">
            <a:spLocks/>
          </p:cNvSpPr>
          <p:nvPr/>
        </p:nvSpPr>
        <p:spPr>
          <a:xfrm>
            <a:off x="5831303" y="3520179"/>
            <a:ext cx="4643829" cy="686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rgbClr val="4399B6"/>
                </a:solidFill>
                <a:latin typeface="Bradley Hand ITC" panose="03070402050302030203" pitchFamily="66" charset="0"/>
              </a:rPr>
              <a:t>Liquid Tin Diffusion</a:t>
            </a:r>
            <a:br>
              <a:rPr lang="en-US" sz="3600" b="1">
                <a:solidFill>
                  <a:srgbClr val="4399B6"/>
                </a:solidFill>
                <a:latin typeface="Bradley Hand ITC" panose="03070402050302030203" pitchFamily="66" charset="0"/>
              </a:rPr>
            </a:br>
            <a:r>
              <a:rPr lang="en-US" sz="3600" b="1">
                <a:solidFill>
                  <a:srgbClr val="4399B6"/>
                </a:solidFill>
                <a:latin typeface="Bradley Hand ITC" panose="03070402050302030203" pitchFamily="66" charset="0"/>
              </a:rPr>
              <a:t>(Dipping)</a:t>
            </a:r>
            <a:endParaRPr lang="en-US" sz="2400">
              <a:solidFill>
                <a:srgbClr val="4399B6"/>
              </a:solidFill>
              <a:latin typeface="Bradley Hand ITC" panose="03070402050302030203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Bradley Hand ITC" panose="03070402050302030203" pitchFamily="66" charset="0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D0DD53A-D345-5B68-CC6F-9241A3D0221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38112" y="4670828"/>
            <a:ext cx="8733305" cy="1364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1">
                <a:solidFill>
                  <a:srgbClr val="012556"/>
                </a:solidFill>
              </a:rPr>
              <a:t>Similar principle: </a:t>
            </a:r>
            <a:r>
              <a:rPr lang="en-US" sz="2200">
                <a:solidFill>
                  <a:srgbClr val="012556"/>
                </a:solidFill>
              </a:rPr>
              <a:t>Sn diffuse onto Nb and react at High T</a:t>
            </a:r>
          </a:p>
          <a:p>
            <a:pPr>
              <a:lnSpc>
                <a:spcPct val="100000"/>
              </a:lnSpc>
            </a:pPr>
            <a:r>
              <a:rPr lang="en-US" sz="2200">
                <a:solidFill>
                  <a:srgbClr val="012556"/>
                </a:solidFill>
              </a:rPr>
              <a:t>Both suitable to growth </a:t>
            </a:r>
            <a:r>
              <a:rPr lang="en-US" sz="2200" b="1">
                <a:solidFill>
                  <a:srgbClr val="012556"/>
                </a:solidFill>
              </a:rPr>
              <a:t>Nb</a:t>
            </a:r>
            <a:r>
              <a:rPr lang="en-US" sz="2200" b="1" baseline="-25000">
                <a:solidFill>
                  <a:srgbClr val="012556"/>
                </a:solidFill>
              </a:rPr>
              <a:t>3</a:t>
            </a:r>
            <a:r>
              <a:rPr lang="en-US" sz="2200" b="1">
                <a:solidFill>
                  <a:srgbClr val="012556"/>
                </a:solidFill>
              </a:rPr>
              <a:t>Sn films on Nb substrates</a:t>
            </a:r>
          </a:p>
          <a:p>
            <a:pPr>
              <a:lnSpc>
                <a:spcPct val="100000"/>
              </a:lnSpc>
            </a:pPr>
            <a:r>
              <a:rPr lang="en-US" sz="2200">
                <a:solidFill>
                  <a:srgbClr val="012556"/>
                </a:solidFill>
              </a:rPr>
              <a:t>Liquid Tin diffusion allows coating of </a:t>
            </a:r>
            <a:r>
              <a:rPr lang="en-US" sz="2200" b="1">
                <a:solidFill>
                  <a:srgbClr val="012556"/>
                </a:solidFill>
              </a:rPr>
              <a:t>thick films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2EF842D-BD26-3652-59C1-50E59D3118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5" y="4246851"/>
            <a:ext cx="2469724" cy="200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22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9A4CA8-9978-F131-5C88-3AD52CA80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rgbClr val="4399B6"/>
                </a:solidFill>
              </a:rPr>
              <a:t>Liquid Tin Diffusion </a:t>
            </a:r>
            <a:r>
              <a:rPr lang="en-US" sz="4800">
                <a:solidFill>
                  <a:srgbClr val="012556"/>
                </a:solidFill>
              </a:rPr>
              <a:t>Set Up  </a:t>
            </a:r>
            <a:r>
              <a:rPr lang="en-US" sz="4800">
                <a:solidFill>
                  <a:srgbClr val="012556"/>
                </a:solidFill>
                <a:latin typeface="Bradley Hand ITC" panose="03070402050302030203" pitchFamily="66" charset="0"/>
              </a:rPr>
              <a:t>@ </a:t>
            </a:r>
            <a:endParaRPr lang="en-US" sz="480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78318E-8CFE-FA32-79BA-264E3451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5" name="Picture 3" descr="Logo&#10;&#10;Description automatically generated">
            <a:extLst>
              <a:ext uri="{FF2B5EF4-FFF2-40B4-BE49-F238E27FC236}">
                <a16:creationId xmlns:a16="http://schemas.microsoft.com/office/drawing/2014/main" id="{67716CE7-C9AD-E779-4074-B76DB6258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953">
            <a:off x="10154879" y="139975"/>
            <a:ext cx="1275871" cy="663091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3C8C734-C3A2-DC8A-6EBB-AC4BC6B6865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411453" y="1867176"/>
            <a:ext cx="4674078" cy="4795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>
                <a:solidFill>
                  <a:srgbClr val="012556"/>
                </a:solidFill>
              </a:rPr>
              <a:t>System</a:t>
            </a:r>
            <a:r>
              <a:rPr lang="en-US">
                <a:solidFill>
                  <a:srgbClr val="012556"/>
                </a:solidFill>
              </a:rPr>
              <a:t> </a:t>
            </a:r>
            <a:r>
              <a:rPr lang="en-US" sz="3200" b="1">
                <a:solidFill>
                  <a:srgbClr val="4399B6"/>
                </a:solidFill>
              </a:rPr>
              <a:t>designed in 2005</a:t>
            </a:r>
            <a:r>
              <a:rPr lang="en-US" b="1">
                <a:solidFill>
                  <a:srgbClr val="4399B6"/>
                </a:solidFill>
              </a:rPr>
              <a:t> </a:t>
            </a:r>
            <a:r>
              <a:rPr lang="en-US" sz="2400">
                <a:solidFill>
                  <a:srgbClr val="012556"/>
                </a:solidFill>
              </a:rPr>
              <a:t>for the coating of</a:t>
            </a:r>
            <a:br>
              <a:rPr lang="en-US" sz="2400">
                <a:solidFill>
                  <a:srgbClr val="012556"/>
                </a:solidFill>
              </a:rPr>
            </a:br>
            <a:r>
              <a:rPr lang="en-US" sz="2400">
                <a:solidFill>
                  <a:srgbClr val="012556"/>
                </a:solidFill>
              </a:rPr>
              <a:t>6 GHz elliptical cavities</a:t>
            </a:r>
          </a:p>
          <a:p>
            <a:pPr>
              <a:lnSpc>
                <a:spcPct val="100000"/>
              </a:lnSpc>
            </a:pPr>
            <a:endParaRPr lang="en-US" sz="2400">
              <a:solidFill>
                <a:srgbClr val="01255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rgbClr val="4399B6"/>
                </a:solidFill>
              </a:rPr>
              <a:t>UHV Inconel </a:t>
            </a:r>
            <a:r>
              <a:rPr lang="en-US" sz="2400">
                <a:solidFill>
                  <a:srgbClr val="012556"/>
                </a:solidFill>
              </a:rPr>
              <a:t>chamber</a:t>
            </a:r>
            <a:endParaRPr lang="en-US">
              <a:solidFill>
                <a:srgbClr val="012556"/>
              </a:solidFill>
            </a:endParaRPr>
          </a:p>
          <a:p>
            <a:pPr>
              <a:lnSpc>
                <a:spcPct val="100000"/>
              </a:lnSpc>
            </a:pPr>
            <a:endParaRPr lang="en-US" sz="2400">
              <a:solidFill>
                <a:srgbClr val="01255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rgbClr val="4399B6"/>
                </a:solidFill>
              </a:rPr>
              <a:t>2</a:t>
            </a:r>
            <a:r>
              <a:rPr lang="en-US">
                <a:solidFill>
                  <a:srgbClr val="012556"/>
                </a:solidFill>
              </a:rPr>
              <a:t> </a:t>
            </a:r>
            <a:r>
              <a:rPr lang="en-US" sz="2400">
                <a:solidFill>
                  <a:srgbClr val="012556"/>
                </a:solidFill>
              </a:rPr>
              <a:t>Separate</a:t>
            </a:r>
            <a:r>
              <a:rPr lang="en-US">
                <a:solidFill>
                  <a:srgbClr val="012556"/>
                </a:solidFill>
              </a:rPr>
              <a:t> </a:t>
            </a:r>
            <a:r>
              <a:rPr lang="en-US" sz="3200" b="1">
                <a:solidFill>
                  <a:srgbClr val="4399B6"/>
                </a:solidFill>
              </a:rPr>
              <a:t>resistive furnaces</a:t>
            </a:r>
            <a:endParaRPr lang="en-US" b="1">
              <a:solidFill>
                <a:srgbClr val="4399B6"/>
              </a:solidFill>
            </a:endParaRPr>
          </a:p>
          <a:p>
            <a:pPr>
              <a:lnSpc>
                <a:spcPct val="100000"/>
              </a:lnSpc>
            </a:pPr>
            <a:endParaRPr lang="en-US">
              <a:solidFill>
                <a:srgbClr val="012556"/>
              </a:solidFill>
            </a:endParaRPr>
          </a:p>
          <a:p>
            <a:pPr>
              <a:lnSpc>
                <a:spcPct val="100000"/>
              </a:lnSpc>
            </a:pPr>
            <a:endParaRPr lang="en-US">
              <a:solidFill>
                <a:srgbClr val="012556"/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7AC2258-0AB0-DC5E-77E1-D4B88D514191}"/>
              </a:ext>
            </a:extLst>
          </p:cNvPr>
          <p:cNvGrpSpPr/>
          <p:nvPr/>
        </p:nvGrpSpPr>
        <p:grpSpPr>
          <a:xfrm>
            <a:off x="231998" y="1770026"/>
            <a:ext cx="7141355" cy="4365823"/>
            <a:chOff x="270098" y="2058788"/>
            <a:chExt cx="7141355" cy="436582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89E96BA-9C99-27AB-2C70-929242D74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130" y="2058788"/>
              <a:ext cx="7129323" cy="4365823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7620DC9-00D9-8C15-3CB9-9794EE2645FE}"/>
                </a:ext>
              </a:extLst>
            </p:cNvPr>
            <p:cNvSpPr txBox="1"/>
            <p:nvPr/>
          </p:nvSpPr>
          <p:spPr>
            <a:xfrm>
              <a:off x="270098" y="4870611"/>
              <a:ext cx="13541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>
                  <a:solidFill>
                    <a:srgbClr val="012556"/>
                  </a:solidFill>
                </a:rPr>
                <a:t>Nb 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47064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2115D08E677248BDCA1802405EB194" ma:contentTypeVersion="13" ma:contentTypeDescription="Create a new document." ma:contentTypeScope="" ma:versionID="34f245b5fc5545921cad9db836a822b3">
  <xsd:schema xmlns:xsd="http://www.w3.org/2001/XMLSchema" xmlns:xs="http://www.w3.org/2001/XMLSchema" xmlns:p="http://schemas.microsoft.com/office/2006/metadata/properties" xmlns:ns3="e47f35ae-fbd5-4fcb-aa0e-162c0b89555d" xmlns:ns4="adf77701-ae93-4853-aa7d-9da7e7fa76b3" targetNamespace="http://schemas.microsoft.com/office/2006/metadata/properties" ma:root="true" ma:fieldsID="e0215bf63018cd1dfcff03b3f59b35eb" ns3:_="" ns4:_="">
    <xsd:import namespace="e47f35ae-fbd5-4fcb-aa0e-162c0b89555d"/>
    <xsd:import namespace="adf77701-ae93-4853-aa7d-9da7e7fa76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f35ae-fbd5-4fcb-aa0e-162c0b895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f77701-ae93-4853-aa7d-9da7e7fa76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1C0144-3303-4E68-BCA4-A5E233B183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69BB90-969A-42B1-AA6B-EC92BDB5F1C9}">
  <ds:schemaRefs>
    <ds:schemaRef ds:uri="adf77701-ae93-4853-aa7d-9da7e7fa76b3"/>
    <ds:schemaRef ds:uri="e47f35ae-fbd5-4fcb-aa0e-162c0b8955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6DABFD3-5CD2-4EC4-8BC7-B345F47FA5A0}">
  <ds:schemaRefs>
    <ds:schemaRef ds:uri="adf77701-ae93-4853-aa7d-9da7e7fa76b3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e47f35ae-fbd5-4fcb-aa0e-162c0b8955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2030</Words>
  <Application>Microsoft Office PowerPoint</Application>
  <PresentationFormat>Widescreen</PresentationFormat>
  <Paragraphs>555</Paragraphs>
  <Slides>45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45</vt:i4>
      </vt:variant>
    </vt:vector>
  </HeadingPairs>
  <TitlesOfParts>
    <vt:vector size="62" baseType="lpstr">
      <vt:lpstr>Cambria Math</vt:lpstr>
      <vt:lpstr>Yu Gothic UI</vt:lpstr>
      <vt:lpstr>Calibri</vt:lpstr>
      <vt:lpstr>Bradley Hand ITC</vt:lpstr>
      <vt:lpstr>Yu Gothic UI Semibold</vt:lpstr>
      <vt:lpstr>GreekC</vt:lpstr>
      <vt:lpstr>Oswald</vt:lpstr>
      <vt:lpstr>Yu Gothic UI Light</vt:lpstr>
      <vt:lpstr>Montserrat-Regular</vt:lpstr>
      <vt:lpstr>Montserrat</vt:lpstr>
      <vt:lpstr>Yu Gothic</vt:lpstr>
      <vt:lpstr>Liberation Sans</vt:lpstr>
      <vt:lpstr>Montserrat ExtraBold</vt:lpstr>
      <vt:lpstr>Arial</vt:lpstr>
      <vt:lpstr>Franklin Gothic Book</vt:lpstr>
      <vt:lpstr>Tema di Office</vt:lpstr>
      <vt:lpstr>1_Tema di Office</vt:lpstr>
      <vt:lpstr>Presentazione standard di PowerPoint</vt:lpstr>
      <vt:lpstr>Outline</vt:lpstr>
      <vt:lpstr>Goal and motivations</vt:lpstr>
      <vt:lpstr>Goal</vt:lpstr>
      <vt:lpstr>LNL Strategy</vt:lpstr>
      <vt:lpstr>Nb3Sn on Cu LNL strategy for 6 GHz cavities</vt:lpstr>
      <vt:lpstr>Liquid Tin Diffusion in a couple of slides…</vt:lpstr>
      <vt:lpstr>Vapor or Liquid Tin Diffusion</vt:lpstr>
      <vt:lpstr>Liquid Tin Diffusion Set Up  @ </vt:lpstr>
      <vt:lpstr>Dipping process (LNL 2006)</vt:lpstr>
      <vt:lpstr>Dipping process (LNL 2006)</vt:lpstr>
      <vt:lpstr>Dipping process (LNL 2006)</vt:lpstr>
      <vt:lpstr>Dipping process (LNL 2006)</vt:lpstr>
      <vt:lpstr>Dipping process (LNL 2006)</vt:lpstr>
      <vt:lpstr>Results (LNL 2006)</vt:lpstr>
      <vt:lpstr>Results (LNL 2006)</vt:lpstr>
      <vt:lpstr>Dipping process optimization and Nb3Sn target production</vt:lpstr>
      <vt:lpstr>Dipping Optimized Process</vt:lpstr>
      <vt:lpstr>Dipping Optimized Process</vt:lpstr>
      <vt:lpstr>Dipping Optimized Process</vt:lpstr>
      <vt:lpstr>Dipping Optimized Process</vt:lpstr>
      <vt:lpstr>Dipping Optimized Process</vt:lpstr>
      <vt:lpstr>Dipping Optimized Process</vt:lpstr>
      <vt:lpstr>Test with 1” target</vt:lpstr>
      <vt:lpstr>Dipping time - thickness</vt:lpstr>
      <vt:lpstr>Target Morphology (SEM + EDS characterization)</vt:lpstr>
      <vt:lpstr>Target cross section</vt:lpstr>
      <vt:lpstr>Tin content modulation</vt:lpstr>
      <vt:lpstr>Target surface</vt:lpstr>
      <vt:lpstr>First sputtering test on Quartz</vt:lpstr>
      <vt:lpstr>First sputtering test on Quartz</vt:lpstr>
      <vt:lpstr>Solution to Cr contamination</vt:lpstr>
      <vt:lpstr>New problems have come…</vt:lpstr>
      <vt:lpstr>Conclusions</vt:lpstr>
      <vt:lpstr>Take home message</vt:lpstr>
      <vt:lpstr>Thanks to the LNL INFN team: Alessandro Salmaso, Davide Ford, Luca Torrassa, Eduard Chyhyrynets, Fabrizio Stivanello, Giorgio Keppel, Oscar Azzolini</vt:lpstr>
      <vt:lpstr>Thanks for your attention</vt:lpstr>
      <vt:lpstr>Backup slides</vt:lpstr>
      <vt:lpstr>Presentazione standard di PowerPoint</vt:lpstr>
      <vt:lpstr>How does the new process work in RF?</vt:lpstr>
      <vt:lpstr>6 GHz cavity #1 (only geometry test)</vt:lpstr>
      <vt:lpstr>Cr-Ni contamination in 6 GHz cavity</vt:lpstr>
      <vt:lpstr>6 GHz cavity #1 (only geometry test)</vt:lpstr>
      <vt:lpstr>6 GHz cavity #2</vt:lpstr>
      <vt:lpstr>Tc and RF Test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Cristian</dc:creator>
  <cp:lastModifiedBy>Cristian Pira</cp:lastModifiedBy>
  <cp:revision>2</cp:revision>
  <dcterms:created xsi:type="dcterms:W3CDTF">2017-03-06T09:45:26Z</dcterms:created>
  <dcterms:modified xsi:type="dcterms:W3CDTF">2022-10-12T03:01:45Z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0x010100BC2115D08E677248BDCA1802405EB194</vt:lpwstr>
  </property>
</Properties>
</file>