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2" r:id="rId2"/>
    <p:sldId id="283" r:id="rId3"/>
    <p:sldId id="287" r:id="rId4"/>
    <p:sldId id="289" r:id="rId5"/>
    <p:sldId id="296" r:id="rId6"/>
    <p:sldId id="293" r:id="rId7"/>
    <p:sldId id="331" r:id="rId8"/>
    <p:sldId id="330" r:id="rId9"/>
    <p:sldId id="328" r:id="rId10"/>
    <p:sldId id="32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schke, Detlef" initials="RD" lastIdx="4" clrIdx="0">
    <p:extLst>
      <p:ext uri="{19B8F6BF-5375-455C-9EA6-DF929625EA0E}">
        <p15:presenceInfo xmlns:p15="http://schemas.microsoft.com/office/powerpoint/2012/main" userId="S-1-5-21-3018955115-4118484798-3177128962-70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7" autoAdjust="0"/>
    <p:restoredTop sz="96405" autoAdjust="0"/>
  </p:normalViewPr>
  <p:slideViewPr>
    <p:cSldViewPr showGuides="1">
      <p:cViewPr varScale="1">
        <p:scale>
          <a:sx n="77" d="100"/>
          <a:sy n="77" d="100"/>
        </p:scale>
        <p:origin x="67" y="269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05.10.2022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05.10.2022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8086B43-9215-4588-8439-4D7C07453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9" name="Grafik 8" descr="Logo DESY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10" name="Grafik 9" descr="Logo DESY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E1F0CB03-64D6-4EAD-B501-8CD3255D9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648930-2178-4877-B88B-682D2D03C299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medium temperature treatments @ DESY | Detlef Reschke | Oct 11-14 | TTC Meeting Aomori 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A9D461A-379D-298A-145E-D69F8382B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medium temperature treatments  of SRF cavities at DESY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9D0958C-921C-C804-D0BB-DC1ED4EA0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Based on LINAC 2022 contribution THPOGE22 by Lea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3A72DF-7782-0E19-3A46-49B5110B9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916396"/>
          </a:xfrm>
        </p:spPr>
        <p:txBody>
          <a:bodyPr/>
          <a:lstStyle/>
          <a:p>
            <a:r>
              <a:rPr lang="en-GB" dirty="0"/>
              <a:t>Detlef Reschke for the SRF team of DESY and Uni Hamburg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A1AE2D-3171-952F-857F-B51C1DBD0B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6165304"/>
            <a:ext cx="846488" cy="4053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8E65EF-F941-513E-F953-77E47C4B33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5805263"/>
            <a:ext cx="624335" cy="6243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53DD4D-69E9-74C3-C601-387C199D7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12" y="5805262"/>
            <a:ext cx="1921791" cy="6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first attempt of 200°C in </a:t>
            </a:r>
            <a:r>
              <a:rPr lang="en-US" dirty="0" err="1"/>
              <a:t>Ar</a:t>
            </a:r>
            <a:r>
              <a:rPr lang="en-US" dirty="0"/>
              <a:t> atmosphere </a:t>
            </a:r>
            <a:r>
              <a:rPr lang="en-US" dirty="0" err="1"/>
              <a:t>soso</a:t>
            </a:r>
            <a:r>
              <a:rPr lang="en-US" dirty="0"/>
              <a:t>…</a:t>
            </a:r>
            <a:br>
              <a:rPr lang="en-US" dirty="0"/>
            </a:br>
            <a:endParaRPr lang="en-US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medium temperature treatments @ DESY | Detlef Reschke | Oct 11-14 | TTC Meeting Aomori </a:t>
            </a:r>
            <a:endParaRPr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revive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Ar </a:t>
            </a:r>
            <a:r>
              <a:rPr lang="de-DE" dirty="0" err="1"/>
              <a:t>process</a:t>
            </a:r>
            <a:r>
              <a:rPr lang="de-DE" dirty="0"/>
              <a:t> at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/>
          </p:nvPr>
        </p:nvSpPr>
        <p:spPr bwMode="auto">
          <a:xfrm>
            <a:off x="395202" y="3284984"/>
            <a:ext cx="6624117" cy="2755516"/>
          </a:xfrm>
        </p:spPr>
        <p:txBody>
          <a:bodyPr/>
          <a:lstStyle/>
          <a:p>
            <a:pPr>
              <a:defRPr/>
            </a:pPr>
            <a:r>
              <a:rPr lang="en-US" dirty="0"/>
              <a:t>first results</a:t>
            </a:r>
          </a:p>
          <a:p>
            <a:pPr lvl="1">
              <a:defRPr/>
            </a:pPr>
            <a:r>
              <a:rPr lang="en-US" dirty="0"/>
              <a:t>characteristic </a:t>
            </a:r>
            <a:r>
              <a:rPr lang="en-US" dirty="0">
                <a:solidFill>
                  <a:schemeClr val="accent2"/>
                </a:solidFill>
              </a:rPr>
              <a:t>Q-drop cured partially</a:t>
            </a:r>
            <a:r>
              <a:rPr lang="en-US" dirty="0"/>
              <a:t>, only</a:t>
            </a:r>
          </a:p>
          <a:p>
            <a:pPr lvl="1">
              <a:defRPr/>
            </a:pPr>
            <a:r>
              <a:rPr lang="en-US" dirty="0">
                <a:solidFill>
                  <a:schemeClr val="accent2"/>
                </a:solidFill>
              </a:rPr>
              <a:t>no/less improvement in Q-value at 2K</a:t>
            </a:r>
          </a:p>
          <a:p>
            <a:pPr lvl="1">
              <a:defRPr/>
            </a:pPr>
            <a:r>
              <a:rPr lang="en-US" dirty="0"/>
              <a:t>gradient limited by “quench” at 33-35 MV/m</a:t>
            </a:r>
          </a:p>
          <a:p>
            <a:pPr lvl="1">
              <a:defRPr/>
            </a:pPr>
            <a:r>
              <a:rPr lang="en-US" dirty="0" err="1"/>
              <a:t>R</a:t>
            </a:r>
            <a:r>
              <a:rPr lang="en-US" baseline="-25000" dirty="0" err="1"/>
              <a:t>res</a:t>
            </a:r>
            <a:r>
              <a:rPr lang="en-US" dirty="0"/>
              <a:t> increased by 1-1.5 n</a:t>
            </a:r>
            <a:r>
              <a:rPr lang="el-GR" dirty="0"/>
              <a:t>Ω</a:t>
            </a:r>
            <a:endParaRPr lang="de-DE" dirty="0"/>
          </a:p>
          <a:p>
            <a:pPr lvl="1">
              <a:defRPr/>
            </a:pPr>
            <a:r>
              <a:rPr lang="en-GB" dirty="0"/>
              <a:t>less reduction of R</a:t>
            </a:r>
            <a:r>
              <a:rPr lang="en-GB" baseline="-25000" dirty="0"/>
              <a:t>BCS</a:t>
            </a:r>
            <a:r>
              <a:rPr lang="en-GB" dirty="0"/>
              <a:t>(2K) compared to mid T-bake</a:t>
            </a:r>
            <a:br>
              <a:rPr lang="en-GB" dirty="0"/>
            </a:br>
            <a:endParaRPr lang="en-GB" dirty="0"/>
          </a:p>
          <a:p>
            <a:pPr>
              <a:defRPr/>
            </a:pPr>
            <a:r>
              <a:rPr lang="en-GB" dirty="0"/>
              <a:t>Something in between =&gt; to be compared to </a:t>
            </a:r>
            <a:r>
              <a:rPr lang="en-US" dirty="0"/>
              <a:t>200°C in UHV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A1743F-D4FC-4275-A48D-7E460308611B}"/>
              </a:ext>
            </a:extLst>
          </p:cNvPr>
          <p:cNvSpPr txBox="1">
            <a:spLocks/>
          </p:cNvSpPr>
          <p:nvPr/>
        </p:nvSpPr>
        <p:spPr bwMode="auto">
          <a:xfrm>
            <a:off x="408436" y="1357559"/>
            <a:ext cx="6119612" cy="22154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tabLst>
                <a:tab pos="361950" algn="l"/>
              </a:tabLs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application to two single-cell cavities</a:t>
            </a:r>
          </a:p>
          <a:p>
            <a:pPr lvl="1">
              <a:defRPr/>
            </a:pPr>
            <a:r>
              <a:rPr lang="en-US" dirty="0"/>
              <a:t>max temperature 200°C of drying chamber applied</a:t>
            </a:r>
          </a:p>
          <a:p>
            <a:pPr lvl="1">
              <a:defRPr/>
            </a:pPr>
            <a:r>
              <a:rPr lang="en-US" dirty="0" err="1"/>
              <a:t>cv’s</a:t>
            </a:r>
            <a:r>
              <a:rPr lang="en-US" dirty="0"/>
              <a:t>: 1x fine-grain </a:t>
            </a:r>
            <a:r>
              <a:rPr lang="en-US" dirty="0" err="1"/>
              <a:t>Nb</a:t>
            </a:r>
            <a:r>
              <a:rPr lang="en-US" dirty="0"/>
              <a:t>; 1x large-grain </a:t>
            </a:r>
            <a:r>
              <a:rPr lang="en-US" dirty="0" err="1"/>
              <a:t>Nb</a:t>
            </a:r>
            <a:endParaRPr lang="en-US" dirty="0"/>
          </a:p>
          <a:p>
            <a:pPr lvl="1">
              <a:defRPr/>
            </a:pPr>
            <a:r>
              <a:rPr lang="en-US" dirty="0"/>
              <a:t>baseline test after short EP w/o subsequent low T-bake</a:t>
            </a:r>
          </a:p>
          <a:p>
            <a:pPr lvl="1">
              <a:defRPr/>
            </a:pPr>
            <a:r>
              <a:rPr lang="en-US" dirty="0" err="1"/>
              <a:t>Ar</a:t>
            </a:r>
            <a:r>
              <a:rPr lang="en-US" dirty="0"/>
              <a:t>-bake 200°C/5h, HPR + rf test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6F0184-E1B1-4A49-B5B2-FA525080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122256"/>
            <a:ext cx="4104000" cy="2565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447254-3913-4CD0-96A2-AF8B581B1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99" y="3695876"/>
            <a:ext cx="3852000" cy="25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178300-2DFA-2DE1-D852-46076EBB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592668" cy="451098"/>
          </a:xfrm>
        </p:spPr>
        <p:txBody>
          <a:bodyPr/>
          <a:lstStyle/>
          <a:p>
            <a:r>
              <a:rPr lang="en-GB" dirty="0"/>
              <a:t>European XFEL </a:t>
            </a:r>
            <a:r>
              <a:rPr lang="en-GB" dirty="0" err="1"/>
              <a:t>cw</a:t>
            </a:r>
            <a:r>
              <a:rPr lang="en-GB" dirty="0"/>
              <a:t> upgrade requires high performance cavities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23880-30DF-F96B-A029-E7C1F64F2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48FB0D-38B3-1860-4E56-A416F5FEE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r>
              <a:rPr lang="en-GB" dirty="0"/>
              <a:t>pulsed and </a:t>
            </a:r>
            <a:r>
              <a:rPr lang="en-GB" dirty="0" err="1"/>
              <a:t>cw</a:t>
            </a:r>
            <a:r>
              <a:rPr lang="en-GB" dirty="0"/>
              <a:t> operation necessary</a:t>
            </a:r>
          </a:p>
          <a:p>
            <a:r>
              <a:rPr lang="en-GB" dirty="0"/>
              <a:t>SRF cavities for 17 new modules needed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chemeClr val="accent2"/>
                </a:solidFill>
              </a:rPr>
              <a:t>large quality factors for continuous wave mode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chemeClr val="accent2"/>
                </a:solidFill>
              </a:rPr>
              <a:t>high accelerating gradients for pulsed mode</a:t>
            </a:r>
          </a:p>
          <a:p>
            <a:r>
              <a:rPr lang="en-GB" dirty="0"/>
              <a:t>main </a:t>
            </a:r>
            <a:r>
              <a:rPr lang="en-GB" dirty="0" err="1"/>
              <a:t>linac</a:t>
            </a:r>
            <a:r>
              <a:rPr lang="en-GB" dirty="0"/>
              <a:t> L3 unchanged</a:t>
            </a:r>
          </a:p>
          <a:p>
            <a:r>
              <a:rPr lang="en-GB" dirty="0"/>
              <a:t>add 17 existing “old” modules to L3</a:t>
            </a:r>
          </a:p>
          <a:p>
            <a:endParaRPr lang="en-GB" dirty="0"/>
          </a:p>
          <a:p>
            <a:r>
              <a:rPr lang="en-GB" dirty="0"/>
              <a:t>European XFEL performance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pulsed operation at ~24MV/m @ 1∙10</a:t>
            </a:r>
            <a:r>
              <a:rPr lang="en-US" baseline="30000" dirty="0"/>
              <a:t>10</a:t>
            </a:r>
            <a:r>
              <a:rPr lang="en-US" dirty="0"/>
              <a:t> </a:t>
            </a:r>
            <a:r>
              <a:rPr lang="en-US" dirty="0" err="1"/>
              <a:t>ave.</a:t>
            </a:r>
            <a:r>
              <a:rPr lang="en-US" dirty="0"/>
              <a:t> required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achieved in series production</a:t>
            </a:r>
            <a:br>
              <a:rPr lang="en-GB" dirty="0"/>
            </a:br>
            <a:r>
              <a:rPr lang="en-GB" dirty="0"/>
              <a:t>	</a:t>
            </a:r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at 4 MV/m: 2.4 ∙10</a:t>
            </a:r>
            <a:r>
              <a:rPr lang="en-US" baseline="30000" dirty="0"/>
              <a:t>10</a:t>
            </a:r>
            <a:br>
              <a:rPr lang="en-US" baseline="30000" dirty="0"/>
            </a:br>
            <a:r>
              <a:rPr lang="en-US" baseline="30000" dirty="0"/>
              <a:t>	</a:t>
            </a:r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at 23.6 MV/m: 1.4 ∙10</a:t>
            </a:r>
            <a:r>
              <a:rPr lang="en-US" baseline="30000" dirty="0"/>
              <a:t>10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6E889-5094-A72C-D751-517FBEA2C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563" y="1406427"/>
            <a:ext cx="5656681" cy="12961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5510C-21A0-DA51-0052-883B89A2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86547-6082-3BB6-19C0-E1CA5A5A25A5}"/>
              </a:ext>
            </a:extLst>
          </p:cNvPr>
          <p:cNvSpPr txBox="1"/>
          <p:nvPr/>
        </p:nvSpPr>
        <p:spPr>
          <a:xfrm>
            <a:off x="11713480" y="6580800"/>
            <a:ext cx="705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/>
              <a:t>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EBE35B-103C-4CD0-A05B-5E2B2B560EC2}"/>
              </a:ext>
            </a:extLst>
          </p:cNvPr>
          <p:cNvSpPr txBox="1"/>
          <p:nvPr/>
        </p:nvSpPr>
        <p:spPr bwMode="auto">
          <a:xfrm>
            <a:off x="6167439" y="3429000"/>
            <a:ext cx="5329161" cy="253018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de-DE" b="1" dirty="0" err="1"/>
              <a:t>proposal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replace</a:t>
            </a:r>
            <a:r>
              <a:rPr lang="de-DE" b="1" dirty="0"/>
              <a:t> 17 </a:t>
            </a:r>
            <a:r>
              <a:rPr lang="de-DE" b="1" dirty="0" err="1"/>
              <a:t>cryomodules</a:t>
            </a:r>
            <a:br>
              <a:rPr lang="de-DE" dirty="0"/>
            </a:br>
            <a:r>
              <a:rPr lang="de-DE" dirty="0"/>
              <a:t>* </a:t>
            </a:r>
            <a:r>
              <a:rPr lang="de-DE" dirty="0" err="1"/>
              <a:t>injector</a:t>
            </a:r>
            <a:r>
              <a:rPr lang="de-DE" dirty="0"/>
              <a:t> (1 CM), </a:t>
            </a:r>
            <a:br>
              <a:rPr lang="de-DE" dirty="0"/>
            </a:br>
            <a:r>
              <a:rPr lang="de-DE" dirty="0"/>
              <a:t>* L1 (4 CM) and </a:t>
            </a:r>
            <a:br>
              <a:rPr lang="de-DE" dirty="0"/>
            </a:br>
            <a:r>
              <a:rPr lang="de-DE" dirty="0"/>
              <a:t>* L2 (12 CM) </a:t>
            </a:r>
            <a:br>
              <a:rPr lang="de-DE" dirty="0"/>
            </a:b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cryomodules</a:t>
            </a:r>
            <a:r>
              <a:rPr lang="de-DE" dirty="0"/>
              <a:t> </a:t>
            </a:r>
            <a:r>
              <a:rPr lang="de-DE" dirty="0" err="1">
                <a:solidFill>
                  <a:schemeClr val="accent2"/>
                </a:solidFill>
              </a:rPr>
              <a:t>optimized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for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cw</a:t>
            </a:r>
            <a:r>
              <a:rPr lang="de-DE" dirty="0">
                <a:solidFill>
                  <a:schemeClr val="accent2"/>
                </a:solidFill>
              </a:rPr>
              <a:t> and </a:t>
            </a:r>
            <a:r>
              <a:rPr lang="de-DE" dirty="0" err="1">
                <a:solidFill>
                  <a:schemeClr val="accent2"/>
                </a:solidFill>
              </a:rPr>
              <a:t>pulsed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/>
              <a:t>operation</a:t>
            </a:r>
            <a:endParaRPr lang="de-DE" dirty="0"/>
          </a:p>
          <a:p>
            <a:pPr>
              <a:lnSpc>
                <a:spcPts val="2400"/>
              </a:lnSpc>
            </a:pPr>
            <a:endParaRPr lang="de-DE" dirty="0"/>
          </a:p>
          <a:p>
            <a:pPr>
              <a:lnSpc>
                <a:spcPts val="2400"/>
              </a:lnSpc>
            </a:pPr>
            <a:r>
              <a:rPr lang="de-DE" dirty="0" err="1"/>
              <a:t>spec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75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178300-2DFA-2DE1-D852-46076EBB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520660" cy="451098"/>
          </a:xfrm>
        </p:spPr>
        <p:txBody>
          <a:bodyPr/>
          <a:lstStyle/>
          <a:p>
            <a:r>
              <a:rPr lang="en-GB" dirty="0"/>
              <a:t>DESY concentrates on medium temperature (mid-T) treatments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B23880-30DF-F96B-A029-E7C1F64F2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infrastructure at </a:t>
            </a:r>
            <a:r>
              <a:rPr lang="en-GB" dirty="0" err="1"/>
              <a:t>Zanon</a:t>
            </a:r>
            <a:r>
              <a:rPr lang="en-GB" dirty="0"/>
              <a:t> and DESY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48FB0D-38B3-1860-4E56-A416F5FEE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r>
              <a:rPr lang="en-GB" dirty="0"/>
              <a:t>DESY mid-T campaign started in 2021</a:t>
            </a:r>
          </a:p>
          <a:p>
            <a:r>
              <a:rPr lang="en-GB" dirty="0"/>
              <a:t>cooperation with Zanon Research &amp; Innovation </a:t>
            </a:r>
            <a:r>
              <a:rPr lang="en-GB" dirty="0" err="1"/>
              <a:t>Srl</a:t>
            </a:r>
            <a:endParaRPr lang="en-GB" dirty="0"/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chemeClr val="accent2"/>
                </a:solidFill>
              </a:rPr>
              <a:t>horizontal industrial furnace </a:t>
            </a:r>
            <a:r>
              <a:rPr lang="en-GB" dirty="0"/>
              <a:t>with common vac system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molybdenum shields and heaters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T uniformity ± 5 °C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start pressure ~ 1x10</a:t>
            </a:r>
            <a:r>
              <a:rPr lang="en-GB" baseline="30000" dirty="0"/>
              <a:t>-8</a:t>
            </a:r>
            <a:r>
              <a:rPr lang="en-GB" dirty="0"/>
              <a:t> mbar</a:t>
            </a:r>
            <a:br>
              <a:rPr lang="en-GB" dirty="0"/>
            </a:br>
            <a:endParaRPr lang="en-GB" dirty="0"/>
          </a:p>
          <a:p>
            <a:r>
              <a:rPr lang="en-GB" dirty="0"/>
              <a:t>refurbished furnace infrastructure at DESY</a:t>
            </a:r>
          </a:p>
          <a:p>
            <a:pPr lvl="1">
              <a:spcAft>
                <a:spcPts val="600"/>
              </a:spcAft>
            </a:pPr>
            <a:r>
              <a:rPr lang="en-GB" dirty="0" err="1">
                <a:solidFill>
                  <a:schemeClr val="accent2"/>
                </a:solidFill>
              </a:rPr>
              <a:t>Nb</a:t>
            </a:r>
            <a:r>
              <a:rPr lang="en-GB" dirty="0">
                <a:solidFill>
                  <a:schemeClr val="accent2"/>
                </a:solidFill>
              </a:rPr>
              <a:t> retort furnace </a:t>
            </a:r>
            <a:r>
              <a:rPr lang="en-GB" dirty="0"/>
              <a:t>attached to ISO4 cleanroom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vertical assembly of 2x single-cell or 1x nine-cell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separate cavity vac system; 2x </a:t>
            </a:r>
            <a:r>
              <a:rPr lang="en-GB" dirty="0" err="1"/>
              <a:t>cryo</a:t>
            </a:r>
            <a:r>
              <a:rPr lang="en-GB" dirty="0"/>
              <a:t> pumps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start pressure ~ 2x10</a:t>
            </a:r>
            <a:r>
              <a:rPr lang="en-GB" baseline="30000" dirty="0"/>
              <a:t>-8</a:t>
            </a:r>
            <a:r>
              <a:rPr lang="en-GB" dirty="0"/>
              <a:t> mbar; clean vac system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pressure at 300 °C ~ 1x10</a:t>
            </a:r>
            <a:r>
              <a:rPr lang="en-GB" baseline="30000" dirty="0"/>
              <a:t>-7</a:t>
            </a:r>
            <a:r>
              <a:rPr lang="en-GB" dirty="0"/>
              <a:t> mbar</a:t>
            </a:r>
          </a:p>
          <a:p>
            <a:pPr lvl="1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ABF892-32D5-EB96-30ED-1943C071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3" y="3432253"/>
            <a:ext cx="1792770" cy="286745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5510C-21A0-DA51-0052-883B89A2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pic>
        <p:nvPicPr>
          <p:cNvPr id="5" name="Bildplatzhalter 16">
            <a:extLst>
              <a:ext uri="{FF2B5EF4-FFF2-40B4-BE49-F238E27FC236}">
                <a16:creationId xmlns:a16="http://schemas.microsoft.com/office/drawing/2014/main" id="{E3525B35-E6A7-EC89-ADFA-0BD9D708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120336" y="1280632"/>
            <a:ext cx="2663676" cy="18934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C3764-BCDD-A2B2-2DD7-B228CDD6700F}"/>
              </a:ext>
            </a:extLst>
          </p:cNvPr>
          <p:cNvSpPr txBox="1"/>
          <p:nvPr/>
        </p:nvSpPr>
        <p:spPr>
          <a:xfrm>
            <a:off x="11713480" y="6580800"/>
            <a:ext cx="705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/>
              <a:t>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F28EA7-25D5-477B-A297-284509423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5900" r="5710" b="26900"/>
          <a:stretch/>
        </p:blipFill>
        <p:spPr bwMode="auto">
          <a:xfrm rot="5400000">
            <a:off x="5500532" y="2470232"/>
            <a:ext cx="4359857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7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BC20-4672-EEFC-9442-7AF62433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aiming for reproducible procedures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4CAB-9A08-A978-1422-16D147BFF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different furnaces and start of physics runs during ongoing </a:t>
            </a:r>
            <a:r>
              <a:rPr lang="en-GB" dirty="0" err="1"/>
              <a:t>commissiong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6D5B6-5D0E-C146-E723-B6E20470B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213543"/>
            <a:ext cx="5183956" cy="5204364"/>
          </a:xfrm>
        </p:spPr>
        <p:txBody>
          <a:bodyPr/>
          <a:lstStyle/>
          <a:p>
            <a:r>
              <a:rPr lang="en-GB" dirty="0" err="1"/>
              <a:t>Zanon</a:t>
            </a:r>
            <a:r>
              <a:rPr lang="en-GB" dirty="0"/>
              <a:t>   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4x cavities; treated in </a:t>
            </a:r>
            <a:r>
              <a:rPr lang="en-GB" dirty="0">
                <a:solidFill>
                  <a:schemeClr val="accent2"/>
                </a:solidFill>
              </a:rPr>
              <a:t>two furnace runs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first set without caps; second set with caps</a:t>
            </a:r>
            <a:br>
              <a:rPr lang="en-GB" dirty="0"/>
            </a:br>
            <a:r>
              <a:rPr lang="en-GB" dirty="0">
                <a:solidFill>
                  <a:schemeClr val="accent2"/>
                </a:solidFill>
              </a:rPr>
              <a:t>each set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one cavity </a:t>
            </a:r>
            <a:r>
              <a:rPr lang="en-GB" dirty="0">
                <a:solidFill>
                  <a:schemeClr val="accent2"/>
                </a:solidFill>
              </a:rPr>
              <a:t>with prior low T-bake</a:t>
            </a:r>
            <a:r>
              <a:rPr lang="en-GB" dirty="0"/>
              <a:t>; one</a:t>
            </a:r>
            <a:r>
              <a:rPr lang="en-GB" dirty="0">
                <a:solidFill>
                  <a:schemeClr val="accent2"/>
                </a:solidFill>
              </a:rPr>
              <a:t> without</a:t>
            </a:r>
          </a:p>
          <a:p>
            <a:pPr lvl="1"/>
            <a:r>
              <a:rPr lang="en-GB" dirty="0"/>
              <a:t>all </a:t>
            </a:r>
            <a:r>
              <a:rPr lang="en-GB" dirty="0" err="1"/>
              <a:t>cv’s</a:t>
            </a:r>
            <a:r>
              <a:rPr lang="en-GB" dirty="0"/>
              <a:t>: 3h at 300 °C</a:t>
            </a:r>
          </a:p>
          <a:p>
            <a:pPr lvl="1"/>
            <a:r>
              <a:rPr lang="en-GB" dirty="0"/>
              <a:t>final HPR &amp; assembly at DESY</a:t>
            </a:r>
          </a:p>
          <a:p>
            <a:pPr lvl="1"/>
            <a:r>
              <a:rPr lang="en-GB" dirty="0"/>
              <a:t>best performance: </a:t>
            </a:r>
            <a:r>
              <a:rPr lang="en-GB" dirty="0">
                <a:solidFill>
                  <a:schemeClr val="accent2"/>
                </a:solidFill>
              </a:rPr>
              <a:t>two caps &amp; without low T-bake</a:t>
            </a:r>
            <a:endParaRPr lang="en-GB" dirty="0"/>
          </a:p>
          <a:p>
            <a:r>
              <a:rPr lang="en-GB" dirty="0"/>
              <a:t>DESY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chemeClr val="accent2"/>
                </a:solidFill>
              </a:rPr>
              <a:t>4x cavities in single runs</a:t>
            </a:r>
            <a:r>
              <a:rPr lang="en-GB" dirty="0"/>
              <a:t>; all </a:t>
            </a:r>
            <a:r>
              <a:rPr lang="en-GB" dirty="0">
                <a:solidFill>
                  <a:schemeClr val="accent2"/>
                </a:solidFill>
              </a:rPr>
              <a:t>without low T-bake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one cavity (1DE19) with two caps; </a:t>
            </a:r>
            <a:br>
              <a:rPr lang="en-GB" dirty="0"/>
            </a:br>
            <a:r>
              <a:rPr lang="en-GB" dirty="0"/>
              <a:t>others </a:t>
            </a:r>
            <a:r>
              <a:rPr lang="en-GB" b="1" dirty="0">
                <a:solidFill>
                  <a:schemeClr val="accent2"/>
                </a:solidFill>
              </a:rPr>
              <a:t>top cap </a:t>
            </a:r>
            <a:r>
              <a:rPr lang="en-GB" dirty="0">
                <a:solidFill>
                  <a:schemeClr val="accent2"/>
                </a:solidFill>
              </a:rPr>
              <a:t>only as dust protection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final HPR &amp; assembly, only </a:t>
            </a:r>
          </a:p>
          <a:p>
            <a:pPr lvl="1"/>
            <a:r>
              <a:rPr lang="en-GB" dirty="0"/>
              <a:t>1x cv: 20h at 250 °C </a:t>
            </a:r>
            <a:br>
              <a:rPr lang="en-GB" dirty="0"/>
            </a:br>
            <a:r>
              <a:rPr lang="en-GB" dirty="0"/>
              <a:t>2x </a:t>
            </a:r>
            <a:r>
              <a:rPr lang="en-GB" dirty="0" err="1"/>
              <a:t>cv’s</a:t>
            </a:r>
            <a:r>
              <a:rPr lang="en-GB" dirty="0"/>
              <a:t>: 3.25h at 325 °C; 4.5h at 335 °C</a:t>
            </a:r>
            <a:br>
              <a:rPr lang="en-GB" dirty="0"/>
            </a:br>
            <a:r>
              <a:rPr lang="en-GB" dirty="0"/>
              <a:t>1x cv (large grain): 3h at 300 °C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221CFF-44D0-BB66-5BF3-D1957292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D51A9-E84D-BB12-32FD-8E3639DDB211}"/>
              </a:ext>
            </a:extLst>
          </p:cNvPr>
          <p:cNvSpPr txBox="1"/>
          <p:nvPr/>
        </p:nvSpPr>
        <p:spPr>
          <a:xfrm>
            <a:off x="11713480" y="6580800"/>
            <a:ext cx="705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/>
              <a:t>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4E9D46-3510-4368-8528-78823EB3C3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369" y="1340768"/>
            <a:ext cx="3749172" cy="2291161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AA0C511-60E1-46D4-8CA7-D54E090D3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11"/>
          <a:stretch/>
        </p:blipFill>
        <p:spPr>
          <a:xfrm>
            <a:off x="7176121" y="4290593"/>
            <a:ext cx="3168352" cy="21278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BEFB44-982F-467C-A0C1-341587A3BCF5}"/>
              </a:ext>
            </a:extLst>
          </p:cNvPr>
          <p:cNvSpPr txBox="1"/>
          <p:nvPr/>
        </p:nvSpPr>
        <p:spPr>
          <a:xfrm>
            <a:off x="6594497" y="3573016"/>
            <a:ext cx="517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Q(E)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mid</a:t>
            </a:r>
            <a:r>
              <a:rPr lang="de-DE" sz="1400" dirty="0"/>
              <a:t>-T </a:t>
            </a:r>
            <a:r>
              <a:rPr lang="de-DE" sz="1400" dirty="0" err="1"/>
              <a:t>cavity</a:t>
            </a:r>
            <a:r>
              <a:rPr lang="de-DE" sz="1400" dirty="0"/>
              <a:t> at Zanon </a:t>
            </a:r>
            <a:r>
              <a:rPr lang="de-DE" sz="1400" dirty="0" err="1"/>
              <a:t>compared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 </a:t>
            </a:r>
            <a:r>
              <a:rPr lang="de-DE" sz="1400" dirty="0" err="1"/>
              <a:t>reference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after EP </a:t>
            </a:r>
            <a:r>
              <a:rPr lang="de-DE" sz="1400" dirty="0" err="1"/>
              <a:t>treatment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74770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BC20-4672-EEFC-9442-7AF62433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mid-T campaign shows good &amp; typical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4CAB-9A08-A978-1422-16D147BFF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 of results so far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6D5B6-5D0E-C146-E723-B6E20470B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340768"/>
            <a:ext cx="5183956" cy="5077139"/>
          </a:xfrm>
        </p:spPr>
        <p:txBody>
          <a:bodyPr/>
          <a:lstStyle/>
          <a:p>
            <a:r>
              <a:rPr lang="en-GB" b="1" dirty="0"/>
              <a:t>all results with typical features</a:t>
            </a:r>
          </a:p>
          <a:p>
            <a:pPr lvl="1"/>
            <a:r>
              <a:rPr lang="en-GB" dirty="0"/>
              <a:t>(partially) enhanced quality factors at 2K compared to baseline test</a:t>
            </a:r>
            <a:br>
              <a:rPr lang="en-GB" dirty="0"/>
            </a:br>
            <a:r>
              <a:rPr lang="en-GB" dirty="0"/>
              <a:t>best: </a:t>
            </a:r>
            <a:r>
              <a:rPr lang="en-GB" dirty="0">
                <a:solidFill>
                  <a:schemeClr val="accent2"/>
                </a:solidFill>
                <a:latin typeface="DesySans Office" panose="020B0503040000020003" pitchFamily="34" charset="0"/>
              </a:rPr>
              <a:t>Q</a:t>
            </a:r>
            <a:r>
              <a:rPr lang="en-GB" baseline="-25000" dirty="0">
                <a:solidFill>
                  <a:schemeClr val="accent2"/>
                </a:solidFill>
                <a:latin typeface="DesySans Office" panose="020B0503040000020003" pitchFamily="34" charset="0"/>
              </a:rPr>
              <a:t>0</a:t>
            </a:r>
            <a:r>
              <a:rPr lang="en-GB" dirty="0">
                <a:solidFill>
                  <a:schemeClr val="accent2"/>
                </a:solidFill>
                <a:latin typeface="DesySans Office" panose="020B0503040000020003" pitchFamily="34" charset="0"/>
              </a:rPr>
              <a:t> @ 16 MV/m = 4.9x10</a:t>
            </a:r>
            <a:r>
              <a:rPr lang="en-GB" baseline="30000" dirty="0">
                <a:solidFill>
                  <a:schemeClr val="accent2"/>
                </a:solidFill>
                <a:latin typeface="DesySans Office" panose="020B0503040000020003" pitchFamily="34" charset="0"/>
              </a:rPr>
              <a:t>10 </a:t>
            </a:r>
            <a:r>
              <a:rPr lang="en-GB" dirty="0">
                <a:solidFill>
                  <a:schemeClr val="accent2"/>
                </a:solidFill>
                <a:latin typeface="DesySans Office" panose="020B0503040000020003" pitchFamily="34" charset="0"/>
              </a:rPr>
              <a:t> </a:t>
            </a:r>
            <a:r>
              <a:rPr lang="en-GB" dirty="0">
                <a:solidFill>
                  <a:schemeClr val="accent2"/>
                </a:solidFill>
              </a:rPr>
              <a:t>for </a:t>
            </a:r>
            <a:r>
              <a:rPr lang="en-GB" dirty="0" err="1">
                <a:solidFill>
                  <a:schemeClr val="accent2"/>
                </a:solidFill>
              </a:rPr>
              <a:t>lg</a:t>
            </a:r>
            <a:r>
              <a:rPr lang="en-GB" dirty="0">
                <a:solidFill>
                  <a:schemeClr val="accent2"/>
                </a:solidFill>
              </a:rPr>
              <a:t> cavity</a:t>
            </a:r>
          </a:p>
          <a:p>
            <a:pPr lvl="1"/>
            <a:r>
              <a:rPr lang="en-GB" b="1" dirty="0">
                <a:solidFill>
                  <a:schemeClr val="accent2"/>
                </a:solidFill>
              </a:rPr>
              <a:t>anti-Q-slope behaviour</a:t>
            </a:r>
            <a:r>
              <a:rPr lang="en-GB" b="1" dirty="0"/>
              <a:t> </a:t>
            </a:r>
          </a:p>
          <a:p>
            <a:pPr lvl="1"/>
            <a:r>
              <a:rPr lang="en-GB" b="1" dirty="0">
                <a:solidFill>
                  <a:schemeClr val="accent2"/>
                </a:solidFill>
              </a:rPr>
              <a:t>characteristic reduction of R</a:t>
            </a:r>
            <a:r>
              <a:rPr lang="en-GB" b="1" baseline="-25000" dirty="0">
                <a:solidFill>
                  <a:schemeClr val="accent2"/>
                </a:solidFill>
              </a:rPr>
              <a:t>BCS</a:t>
            </a:r>
            <a:r>
              <a:rPr lang="en-GB" b="1" dirty="0">
                <a:solidFill>
                  <a:schemeClr val="accent2"/>
                </a:solidFill>
              </a:rPr>
              <a:t>(2K)</a:t>
            </a:r>
            <a:r>
              <a:rPr lang="en-GB" dirty="0">
                <a:solidFill>
                  <a:schemeClr val="accent2"/>
                </a:solidFill>
              </a:rPr>
              <a:t> to 3-6 n</a:t>
            </a:r>
            <a:r>
              <a:rPr lang="el-GR" dirty="0">
                <a:solidFill>
                  <a:schemeClr val="accent2"/>
                </a:solidFill>
              </a:rPr>
              <a:t>Ω</a:t>
            </a:r>
            <a:endParaRPr lang="en-GB" dirty="0">
              <a:solidFill>
                <a:schemeClr val="accent2"/>
              </a:solidFill>
            </a:endParaRPr>
          </a:p>
          <a:p>
            <a:pPr lvl="1"/>
            <a:r>
              <a:rPr lang="en-GB" dirty="0"/>
              <a:t>(partially) enhanced residual resistances mask the </a:t>
            </a:r>
            <a:br>
              <a:rPr lang="en-GB" dirty="0"/>
            </a:br>
            <a:r>
              <a:rPr lang="en-GB" dirty="0"/>
              <a:t>reduction of R</a:t>
            </a:r>
            <a:r>
              <a:rPr lang="en-GB" baseline="-25000" dirty="0"/>
              <a:t>BCS</a:t>
            </a:r>
          </a:p>
          <a:p>
            <a:pPr lvl="1"/>
            <a:r>
              <a:rPr lang="en-GB" dirty="0"/>
              <a:t>enhanced </a:t>
            </a:r>
            <a:r>
              <a:rPr lang="en-GB" dirty="0" err="1"/>
              <a:t>R</a:t>
            </a:r>
            <a:r>
              <a:rPr lang="en-GB" baseline="-25000" dirty="0" err="1"/>
              <a:t>res</a:t>
            </a:r>
            <a:r>
              <a:rPr lang="en-GB" dirty="0"/>
              <a:t> after quenching: </a:t>
            </a:r>
            <a:r>
              <a:rPr lang="en-GB" b="1" dirty="0">
                <a:solidFill>
                  <a:schemeClr val="accent2"/>
                </a:solidFill>
              </a:rPr>
              <a:t>flux trapping</a:t>
            </a:r>
            <a:r>
              <a:rPr lang="en-GB" b="1" dirty="0"/>
              <a:t> </a:t>
            </a:r>
          </a:p>
          <a:p>
            <a:pPr lvl="1"/>
            <a:r>
              <a:rPr lang="en-GB" dirty="0"/>
              <a:t>reduced accelerating gradients, but </a:t>
            </a:r>
            <a:r>
              <a:rPr lang="en-GB" dirty="0">
                <a:solidFill>
                  <a:schemeClr val="accent2"/>
                </a:solidFill>
              </a:rPr>
              <a:t>up to 30 MV/m</a:t>
            </a:r>
          </a:p>
          <a:p>
            <a:pPr lvl="1"/>
            <a:r>
              <a:rPr lang="en-GB" dirty="0"/>
              <a:t>remark: R</a:t>
            </a:r>
            <a:r>
              <a:rPr lang="en-GB" baseline="-25000" dirty="0"/>
              <a:t>BCS</a:t>
            </a:r>
            <a:r>
              <a:rPr lang="en-GB" dirty="0"/>
              <a:t>(2K) ≈ R</a:t>
            </a:r>
            <a:r>
              <a:rPr lang="en-GB" baseline="-25000" dirty="0"/>
              <a:t>s</a:t>
            </a:r>
            <a:r>
              <a:rPr lang="en-GB" dirty="0"/>
              <a:t>(2K) - R</a:t>
            </a:r>
            <a:r>
              <a:rPr lang="en-GB" baseline="-25000" dirty="0"/>
              <a:t>s</a:t>
            </a:r>
            <a:r>
              <a:rPr lang="en-GB" dirty="0"/>
              <a:t>(1.5K) used</a:t>
            </a:r>
            <a:br>
              <a:rPr lang="en-GB" dirty="0"/>
            </a:br>
            <a:r>
              <a:rPr lang="en-GB" dirty="0"/>
              <a:t>=&gt; error for low </a:t>
            </a:r>
            <a:r>
              <a:rPr lang="en-GB" dirty="0" err="1"/>
              <a:t>R</a:t>
            </a:r>
            <a:r>
              <a:rPr lang="en-GB" baseline="-25000" dirty="0" err="1"/>
              <a:t>res</a:t>
            </a:r>
            <a:endParaRPr lang="en-GB" baseline="-25000" dirty="0"/>
          </a:p>
          <a:p>
            <a:pPr lvl="1"/>
            <a:endParaRPr lang="en-GB" dirty="0"/>
          </a:p>
          <a:p>
            <a:r>
              <a:rPr lang="en-GB" dirty="0"/>
              <a:t>effect of additional HPR</a:t>
            </a:r>
          </a:p>
          <a:p>
            <a:pPr lvl="1"/>
            <a:r>
              <a:rPr lang="en-GB" dirty="0"/>
              <a:t>cure of field emission as usual, but additional </a:t>
            </a:r>
            <a:r>
              <a:rPr lang="en-GB" dirty="0">
                <a:solidFill>
                  <a:schemeClr val="accent2"/>
                </a:solidFill>
              </a:rPr>
              <a:t>HPR’s without effect </a:t>
            </a:r>
            <a:r>
              <a:rPr lang="en-GB" dirty="0"/>
              <a:t>on cavity performance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221CFF-44D0-BB66-5BF3-D1957292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D51A9-E84D-BB12-32FD-8E3639DDB211}"/>
              </a:ext>
            </a:extLst>
          </p:cNvPr>
          <p:cNvSpPr txBox="1"/>
          <p:nvPr/>
        </p:nvSpPr>
        <p:spPr>
          <a:xfrm>
            <a:off x="11713480" y="6580800"/>
            <a:ext cx="7053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/>
              <a:t>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53F38A-9764-4FB0-8C50-6A93CEAE9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142124"/>
            <a:ext cx="4284000" cy="26185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048A7BF-4DF6-44F0-BEE2-AC284E75F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72" y="3859104"/>
            <a:ext cx="4068000" cy="26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6A1C-1D9E-2175-F0F4-C415C0D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successful mid-T campaign…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ABE5F-319C-043C-7ED8-E305CDC6F2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…to be continued and expanded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63B7-8B18-EBC8-379C-3999ABDBE8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GB" dirty="0"/>
              <a:t>successful campaign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clean furnaces available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characteristic features observed</a:t>
            </a:r>
          </a:p>
          <a:p>
            <a:pPr lvl="1"/>
            <a:r>
              <a:rPr lang="en-GB" dirty="0"/>
              <a:t>3 cavities with gradients already in region of </a:t>
            </a:r>
            <a:r>
              <a:rPr lang="en-GB" dirty="0">
                <a:solidFill>
                  <a:schemeClr val="accent2"/>
                </a:solidFill>
              </a:rPr>
              <a:t>30 MV/m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optimisation potential</a:t>
            </a:r>
          </a:p>
          <a:p>
            <a:pPr lvl="1"/>
            <a:r>
              <a:rPr lang="en-GB" dirty="0"/>
              <a:t>recipe adaptions (temperature &amp; duration)</a:t>
            </a:r>
          </a:p>
          <a:p>
            <a:pPr lvl="1"/>
            <a:r>
              <a:rPr lang="en-GB" dirty="0"/>
              <a:t>more single-cell cavities - produced at the moment</a:t>
            </a:r>
          </a:p>
          <a:p>
            <a:pPr lvl="1"/>
            <a:r>
              <a:rPr lang="en-GB" dirty="0"/>
              <a:t>role of caps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additional diagnostics &amp; studies just started</a:t>
            </a:r>
          </a:p>
          <a:p>
            <a:pPr lvl="1"/>
            <a:r>
              <a:rPr lang="en-GB" dirty="0"/>
              <a:t>more sample analysis tomorrow</a:t>
            </a:r>
            <a:br>
              <a:rPr lang="en-GB" dirty="0"/>
            </a:br>
            <a:r>
              <a:rPr lang="en-GB" dirty="0"/>
              <a:t>=&gt; </a:t>
            </a:r>
            <a:r>
              <a:rPr lang="en-GB" dirty="0">
                <a:solidFill>
                  <a:schemeClr val="accent2"/>
                </a:solidFill>
              </a:rPr>
              <a:t>presentation by </a:t>
            </a:r>
            <a:r>
              <a:rPr lang="en-GB" dirty="0" err="1">
                <a:solidFill>
                  <a:schemeClr val="accent2"/>
                </a:solidFill>
              </a:rPr>
              <a:t>Rezvan</a:t>
            </a:r>
            <a:endParaRPr lang="en-GB" dirty="0"/>
          </a:p>
          <a:p>
            <a:pPr lvl="1"/>
            <a:r>
              <a:rPr lang="en-GB" dirty="0"/>
              <a:t>flux trapping sensitivity via new B-mapping system</a:t>
            </a:r>
          </a:p>
          <a:p>
            <a:pPr lvl="1"/>
            <a:r>
              <a:rPr lang="en-GB" dirty="0"/>
              <a:t>frequency vs. temperature measurements</a:t>
            </a:r>
          </a:p>
          <a:p>
            <a:pPr lvl="1"/>
            <a:r>
              <a:rPr lang="en-GB" dirty="0"/>
              <a:t>additional SEM  and SIMS sample analysis</a:t>
            </a:r>
          </a:p>
          <a:p>
            <a:pPr lvl="1"/>
            <a:endParaRPr lang="en-GB" dirty="0"/>
          </a:p>
          <a:p>
            <a:pPr marL="36195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AF0AA-26F1-4AF3-17C8-69F639D2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F3AF3-1B14-035E-71EA-210F607B1207}"/>
              </a:ext>
            </a:extLst>
          </p:cNvPr>
          <p:cNvSpPr txBox="1"/>
          <p:nvPr/>
        </p:nvSpPr>
        <p:spPr>
          <a:xfrm>
            <a:off x="11654092" y="6580800"/>
            <a:ext cx="12992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511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6A1C-1D9E-2175-F0F4-C415C0D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successful mid-T campaign…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ABE5F-319C-043C-7ED8-E305CDC6F2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…to be continued and expanded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63B7-8B18-EBC8-379C-3999ABDBE8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GB" dirty="0"/>
              <a:t>successful campaign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clean furnaces available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characteristic features observed</a:t>
            </a:r>
          </a:p>
          <a:p>
            <a:pPr lvl="1"/>
            <a:r>
              <a:rPr lang="en-GB" dirty="0"/>
              <a:t>3 cavities with gradients already in region of </a:t>
            </a:r>
            <a:r>
              <a:rPr lang="en-GB" dirty="0">
                <a:solidFill>
                  <a:schemeClr val="accent2"/>
                </a:solidFill>
              </a:rPr>
              <a:t>30 MV/m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optimisation potential</a:t>
            </a:r>
          </a:p>
          <a:p>
            <a:pPr lvl="1"/>
            <a:r>
              <a:rPr lang="en-GB" dirty="0"/>
              <a:t>recipe adaptions (temperature &amp; duration)</a:t>
            </a:r>
          </a:p>
          <a:p>
            <a:pPr lvl="1"/>
            <a:r>
              <a:rPr lang="en-GB" dirty="0"/>
              <a:t>more single-cell cavities - produced at the moment</a:t>
            </a:r>
          </a:p>
          <a:p>
            <a:pPr lvl="1"/>
            <a:r>
              <a:rPr lang="en-GB" dirty="0"/>
              <a:t>role of caps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additional diagnostics &amp; studies just started</a:t>
            </a:r>
          </a:p>
          <a:p>
            <a:pPr lvl="1"/>
            <a:r>
              <a:rPr lang="en-GB" dirty="0"/>
              <a:t>more sample analysis tomorrow</a:t>
            </a:r>
            <a:br>
              <a:rPr lang="en-GB" dirty="0"/>
            </a:br>
            <a:r>
              <a:rPr lang="en-GB" dirty="0"/>
              <a:t>=&gt; </a:t>
            </a:r>
            <a:r>
              <a:rPr lang="en-GB" dirty="0">
                <a:solidFill>
                  <a:schemeClr val="accent2"/>
                </a:solidFill>
              </a:rPr>
              <a:t>presentation by </a:t>
            </a:r>
            <a:r>
              <a:rPr lang="en-GB" dirty="0" err="1">
                <a:solidFill>
                  <a:schemeClr val="accent2"/>
                </a:solidFill>
              </a:rPr>
              <a:t>Rezvan</a:t>
            </a:r>
            <a:endParaRPr lang="en-GB" dirty="0"/>
          </a:p>
          <a:p>
            <a:pPr lvl="1"/>
            <a:r>
              <a:rPr lang="en-GB" dirty="0"/>
              <a:t>flux trapping sensitivity via new B-mapping system</a:t>
            </a:r>
          </a:p>
          <a:p>
            <a:pPr lvl="1"/>
            <a:r>
              <a:rPr lang="en-GB" dirty="0"/>
              <a:t>frequency vs. temperature measurements</a:t>
            </a:r>
          </a:p>
          <a:p>
            <a:pPr lvl="1"/>
            <a:r>
              <a:rPr lang="en-GB" dirty="0"/>
              <a:t>additional SEM  and SIMS sample analysis</a:t>
            </a:r>
          </a:p>
          <a:p>
            <a:pPr lvl="1"/>
            <a:endParaRPr lang="en-GB" dirty="0"/>
          </a:p>
          <a:p>
            <a:pPr marL="36195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AF0AA-26F1-4AF3-17C8-69F639D2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4483BC-5D5E-4E6F-BDA3-9DC7672179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1133769"/>
            <a:ext cx="2180259" cy="2618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F3AF3-1B14-035E-71EA-210F607B1207}"/>
              </a:ext>
            </a:extLst>
          </p:cNvPr>
          <p:cNvSpPr txBox="1"/>
          <p:nvPr/>
        </p:nvSpPr>
        <p:spPr>
          <a:xfrm>
            <a:off x="11654092" y="6580800"/>
            <a:ext cx="12992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4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1A743A-47A1-442A-9D76-01555F776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10800" r="16400" b="5201"/>
          <a:stretch/>
        </p:blipFill>
        <p:spPr>
          <a:xfrm rot="16200000">
            <a:off x="8718575" y="3085164"/>
            <a:ext cx="2565008" cy="33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38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6A1C-1D9E-2175-F0F4-C415C0D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successful mid-T campaign…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ABE5F-319C-043C-7ED8-E305CDC6F2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…to be continued and expanded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363B7-8B18-EBC8-379C-3999ABDBE8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501148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GB" dirty="0"/>
              <a:t>successful campaign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clean furnaces available</a:t>
            </a:r>
          </a:p>
          <a:p>
            <a:pPr lvl="1"/>
            <a:r>
              <a:rPr lang="en-GB" dirty="0">
                <a:solidFill>
                  <a:schemeClr val="accent2"/>
                </a:solidFill>
              </a:rPr>
              <a:t>characteristic features observed</a:t>
            </a:r>
          </a:p>
          <a:p>
            <a:pPr lvl="1"/>
            <a:r>
              <a:rPr lang="en-GB" dirty="0"/>
              <a:t>3 cavities with gradients already in region of </a:t>
            </a:r>
            <a:r>
              <a:rPr lang="en-GB" dirty="0">
                <a:solidFill>
                  <a:schemeClr val="accent2"/>
                </a:solidFill>
              </a:rPr>
              <a:t>30 MV/m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optimisation potential</a:t>
            </a:r>
          </a:p>
          <a:p>
            <a:pPr lvl="1"/>
            <a:r>
              <a:rPr lang="en-GB" dirty="0"/>
              <a:t>recipe adaptions (temperature &amp; duration)</a:t>
            </a:r>
          </a:p>
          <a:p>
            <a:pPr lvl="1"/>
            <a:r>
              <a:rPr lang="en-GB" dirty="0"/>
              <a:t>more single-cell cavities - produced at the moment</a:t>
            </a:r>
          </a:p>
          <a:p>
            <a:pPr lvl="1"/>
            <a:r>
              <a:rPr lang="en-GB" dirty="0"/>
              <a:t>role of caps</a:t>
            </a:r>
          </a:p>
          <a:p>
            <a:pPr>
              <a:spcBef>
                <a:spcPts val="600"/>
              </a:spcBef>
              <a:spcAft>
                <a:spcPts val="400"/>
              </a:spcAft>
            </a:pPr>
            <a:r>
              <a:rPr lang="en-GB" dirty="0"/>
              <a:t>additional diagnostics &amp; studies just started</a:t>
            </a:r>
          </a:p>
          <a:p>
            <a:pPr lvl="1"/>
            <a:r>
              <a:rPr lang="en-GB" dirty="0"/>
              <a:t>more sample analysis tomorrow</a:t>
            </a:r>
            <a:br>
              <a:rPr lang="en-GB" dirty="0"/>
            </a:br>
            <a:r>
              <a:rPr lang="en-GB" dirty="0"/>
              <a:t>=&gt; </a:t>
            </a:r>
            <a:r>
              <a:rPr lang="en-GB" dirty="0">
                <a:solidFill>
                  <a:schemeClr val="accent2"/>
                </a:solidFill>
              </a:rPr>
              <a:t>presentation by </a:t>
            </a:r>
            <a:r>
              <a:rPr lang="en-GB" dirty="0" err="1">
                <a:solidFill>
                  <a:schemeClr val="accent2"/>
                </a:solidFill>
              </a:rPr>
              <a:t>Rezvan</a:t>
            </a:r>
            <a:endParaRPr lang="en-GB" dirty="0"/>
          </a:p>
          <a:p>
            <a:pPr lvl="1"/>
            <a:r>
              <a:rPr lang="en-GB" dirty="0"/>
              <a:t>flux trapping sensitivity via new B-mapping system</a:t>
            </a:r>
          </a:p>
          <a:p>
            <a:pPr lvl="1"/>
            <a:r>
              <a:rPr lang="en-GB" dirty="0"/>
              <a:t>frequency vs. temperature measurements</a:t>
            </a:r>
          </a:p>
          <a:p>
            <a:pPr lvl="1"/>
            <a:r>
              <a:rPr lang="en-GB" dirty="0"/>
              <a:t>additional SEM  and SIMS sample analysis</a:t>
            </a:r>
          </a:p>
          <a:p>
            <a:pPr lvl="1"/>
            <a:endParaRPr lang="en-GB" dirty="0"/>
          </a:p>
          <a:p>
            <a:pPr marL="361950" lvl="1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AF0AA-26F1-4AF3-17C8-69F639D2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medium temperature treatments @ DESY | Detlef Reschke | Oct 11-14 | TTC Meeting Aomori </a:t>
            </a:r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F3AF3-1B14-035E-71EA-210F607B1207}"/>
              </a:ext>
            </a:extLst>
          </p:cNvPr>
          <p:cNvSpPr txBox="1"/>
          <p:nvPr/>
        </p:nvSpPr>
        <p:spPr>
          <a:xfrm>
            <a:off x="11654092" y="6580800"/>
            <a:ext cx="12992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/>
              <a:t>4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07ABB6-7D88-404E-A4BD-1697BD5C9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1690461"/>
            <a:ext cx="3024695" cy="2172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5EF6E-DE10-61D9-0F7A-085A00FDE7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7761">
            <a:off x="8603868" y="1795184"/>
            <a:ext cx="3206367" cy="168872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5F40F3C-231E-4A14-8B06-96296C27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52" y="4223213"/>
            <a:ext cx="3024000" cy="2171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460F0-1A2D-80FB-B389-861C73B88E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2865">
            <a:off x="6028389" y="4005448"/>
            <a:ext cx="3039907" cy="24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what happens at 200°C in </a:t>
            </a:r>
            <a:r>
              <a:rPr lang="en-US" dirty="0" err="1"/>
              <a:t>Ar</a:t>
            </a:r>
            <a:r>
              <a:rPr lang="en-US" dirty="0"/>
              <a:t> atmosphere?</a:t>
            </a:r>
            <a:br>
              <a:rPr lang="en-US" dirty="0"/>
            </a:br>
            <a:endParaRPr lang="en-US" dirty="0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medium temperature treatments @ DESY | Detlef Reschke | Oct 11-14 | TTC Meeting Aomori </a:t>
            </a:r>
            <a:endParaRPr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07987" y="817500"/>
            <a:ext cx="11376025" cy="379252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simplify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T-bake</a:t>
            </a:r>
            <a:endParaRPr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/>
          </p:nvPr>
        </p:nvSpPr>
        <p:spPr bwMode="auto">
          <a:xfrm>
            <a:off x="278447" y="1281934"/>
            <a:ext cx="7523043" cy="2962570"/>
          </a:xfrm>
        </p:spPr>
        <p:txBody>
          <a:bodyPr/>
          <a:lstStyle/>
          <a:p>
            <a:pPr>
              <a:defRPr/>
            </a:pPr>
            <a:r>
              <a:rPr lang="en-US" dirty="0"/>
              <a:t>successful low T-bake in Argon atmosphere in 2007/2008</a:t>
            </a:r>
          </a:p>
          <a:p>
            <a:pPr lvl="1">
              <a:defRPr/>
            </a:pPr>
            <a:r>
              <a:rPr lang="en-US" dirty="0"/>
              <a:t>publication: “Open 120°C Bake in Argon </a:t>
            </a:r>
            <a:br>
              <a:rPr lang="en-US" dirty="0"/>
            </a:br>
            <a:r>
              <a:rPr lang="en-US" dirty="0"/>
              <a:t>Atmosphere: A Simplified Approach for </a:t>
            </a:r>
            <a:br>
              <a:rPr lang="en-US" dirty="0"/>
            </a:br>
            <a:r>
              <a:rPr lang="en-US" dirty="0"/>
              <a:t>Q-Drop Removal”, D. Reschke, J. Ziegler,</a:t>
            </a:r>
            <a:br>
              <a:rPr lang="en-US" dirty="0"/>
            </a:br>
            <a:r>
              <a:rPr lang="en-US" dirty="0"/>
              <a:t>THP015, Proc. LINAC08, Victoria, Canada </a:t>
            </a:r>
            <a:br>
              <a:rPr lang="en-US" dirty="0"/>
            </a:br>
            <a:r>
              <a:rPr lang="en-US" dirty="0"/>
              <a:t>(2008) </a:t>
            </a:r>
          </a:p>
          <a:p>
            <a:pPr lvl="1">
              <a:defRPr/>
            </a:pPr>
            <a:r>
              <a:rPr lang="en-US" sz="1400" dirty="0"/>
              <a:t>Not used for European XFEL series cavity </a:t>
            </a:r>
            <a:br>
              <a:rPr lang="en-US" sz="1400" dirty="0"/>
            </a:br>
            <a:r>
              <a:rPr lang="en-US" sz="1400" dirty="0"/>
              <a:t>production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A1743F-D4FC-4275-A48D-7E460308611B}"/>
              </a:ext>
            </a:extLst>
          </p:cNvPr>
          <p:cNvSpPr txBox="1">
            <a:spLocks/>
          </p:cNvSpPr>
          <p:nvPr/>
        </p:nvSpPr>
        <p:spPr bwMode="auto">
          <a:xfrm>
            <a:off x="407987" y="4061714"/>
            <a:ext cx="7487764" cy="1999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tabLst>
                <a:tab pos="361950" algn="l"/>
              </a:tabLs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Infrastructure available:</a:t>
            </a:r>
          </a:p>
          <a:p>
            <a:pPr lvl="1">
              <a:defRPr/>
            </a:pPr>
            <a:r>
              <a:rPr lang="en-US" dirty="0"/>
              <a:t>commercial drying chamber with programmable temperature control</a:t>
            </a:r>
            <a:br>
              <a:rPr lang="en-US" dirty="0"/>
            </a:br>
            <a:r>
              <a:rPr lang="en-US" dirty="0"/>
              <a:t>(stability ± °3C) and integrated vacuum / venting installation</a:t>
            </a:r>
          </a:p>
          <a:p>
            <a:pPr lvl="1">
              <a:defRPr/>
            </a:pPr>
            <a:r>
              <a:rPr lang="en-US" dirty="0"/>
              <a:t>dry, oil-free diaphragm pump for initial pump-and-purge cycles</a:t>
            </a:r>
          </a:p>
          <a:p>
            <a:pPr lvl="1">
              <a:defRPr/>
            </a:pPr>
            <a:r>
              <a:rPr lang="en-US" dirty="0" err="1"/>
              <a:t>Ar</a:t>
            </a:r>
            <a:r>
              <a:rPr lang="en-US" dirty="0"/>
              <a:t>-gas &gt; 99.999% purity ; flow ~240-250 l/h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B8CFD3-4298-4F44-993E-C0F500539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980730"/>
            <a:ext cx="3060000" cy="23921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EF5ACA0-02DF-4A77-BCE2-D5488F212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3" y="3573019"/>
            <a:ext cx="3060000" cy="28263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06CCF48-F9C1-435C-8745-08466D31E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91" y="1661946"/>
            <a:ext cx="3237580" cy="20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5793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-01.potx" id="{87397F7F-104D-4D5A-9DB8-1856CE05A8C5}" vid="{185B9A77-8D56-4E51-A395-88EEB5CE716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1182</Words>
  <Application>Microsoft Office PowerPoint</Application>
  <PresentationFormat>Breitbild</PresentationFormat>
  <Paragraphs>146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DesySans Office</vt:lpstr>
      <vt:lpstr>DESY</vt:lpstr>
      <vt:lpstr>medium temperature treatments  of SRF cavities at DESY</vt:lpstr>
      <vt:lpstr>European XFEL cw upgrade requires high performance cavities</vt:lpstr>
      <vt:lpstr>DESY concentrates on medium temperature (mid-T) treatments</vt:lpstr>
      <vt:lpstr>aiming for reproducible procedures</vt:lpstr>
      <vt:lpstr>mid-T campaign shows good &amp; typical results</vt:lpstr>
      <vt:lpstr>a successful mid-T campaign…</vt:lpstr>
      <vt:lpstr>a successful mid-T campaign…</vt:lpstr>
      <vt:lpstr>a successful mid-T campaign…</vt:lpstr>
      <vt:lpstr>what happens at 200°C in Ar atmosphere? </vt:lpstr>
      <vt:lpstr>first attempt of 200°C in Ar atmosphere soso…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Reschke, Detlef</cp:lastModifiedBy>
  <cp:revision>123</cp:revision>
  <dcterms:created xsi:type="dcterms:W3CDTF">2022-01-20T12:32:59Z</dcterms:created>
  <dcterms:modified xsi:type="dcterms:W3CDTF">2022-10-05T11:03:29Z</dcterms:modified>
</cp:coreProperties>
</file>