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256" r:id="rId5"/>
    <p:sldId id="269" r:id="rId6"/>
    <p:sldId id="334" r:id="rId7"/>
    <p:sldId id="258" r:id="rId8"/>
    <p:sldId id="310" r:id="rId9"/>
    <p:sldId id="311" r:id="rId10"/>
    <p:sldId id="330" r:id="rId11"/>
    <p:sldId id="309" r:id="rId12"/>
    <p:sldId id="322" r:id="rId13"/>
    <p:sldId id="306" r:id="rId14"/>
    <p:sldId id="308" r:id="rId15"/>
    <p:sldId id="313" r:id="rId16"/>
    <p:sldId id="329" r:id="rId17"/>
    <p:sldId id="304" r:id="rId18"/>
    <p:sldId id="298" r:id="rId19"/>
    <p:sldId id="301" r:id="rId20"/>
    <p:sldId id="315" r:id="rId21"/>
    <p:sldId id="317" r:id="rId22"/>
    <p:sldId id="319" r:id="rId23"/>
    <p:sldId id="323" r:id="rId24"/>
    <p:sldId id="335" r:id="rId25"/>
    <p:sldId id="321" r:id="rId26"/>
    <p:sldId id="268" r:id="rId27"/>
    <p:sldId id="33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tar Pudasaini" initials="UP" lastIdx="1" clrIdx="0">
    <p:extLst>
      <p:ext uri="{19B8F6BF-5375-455C-9EA6-DF929625EA0E}">
        <p15:presenceInfo xmlns:p15="http://schemas.microsoft.com/office/powerpoint/2012/main" userId="S-1-5-21-1097014734-140981682-1849977318-31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D1547"/>
    <a:srgbClr val="AA1A1A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10" autoAdjust="0"/>
    <p:restoredTop sz="93366" autoAdjust="0"/>
  </p:normalViewPr>
  <p:slideViewPr>
    <p:cSldViewPr snapToGrid="0" snapToObjects="1">
      <p:cViewPr>
        <p:scale>
          <a:sx n="66" d="100"/>
          <a:sy n="66" d="100"/>
        </p:scale>
        <p:origin x="888" y="8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Nb3Sn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3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25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4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Q-slope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61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Q-slope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23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94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Multipacting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60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80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October 10, 2022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October 10, 2022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October 10,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209" y="0"/>
            <a:ext cx="9241382" cy="1031993"/>
          </a:xfrm>
        </p:spPr>
        <p:txBody>
          <a:bodyPr/>
          <a:lstStyle/>
          <a:p>
            <a:pPr algn="ctr"/>
            <a:r>
              <a:rPr lang="en-US" sz="3500" b="0" dirty="0">
                <a:solidFill>
                  <a:srgbClr val="1D1547"/>
                </a:solidFill>
              </a:rPr>
              <a:t>Nb</a:t>
            </a:r>
            <a:r>
              <a:rPr lang="en-US" sz="3500" b="0" baseline="-25000" dirty="0">
                <a:solidFill>
                  <a:srgbClr val="1D1547"/>
                </a:solidFill>
              </a:rPr>
              <a:t>3</a:t>
            </a:r>
            <a:r>
              <a:rPr lang="en-US" sz="3500" b="0" dirty="0">
                <a:solidFill>
                  <a:srgbClr val="1D1547"/>
                </a:solidFill>
              </a:rPr>
              <a:t>Sn cavity coating development for accelerator applications at Jefferson Lab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Uttar Pudasaini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October 10, 2022</a:t>
            </a:fld>
            <a:endParaRPr lang="en-US" dirty="0"/>
          </a:p>
        </p:txBody>
      </p:sp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1745"/>
            <a:ext cx="5056632" cy="284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CAF941D-3122-4C9C-81E1-9A3C754AC329}"/>
              </a:ext>
            </a:extLst>
          </p:cNvPr>
          <p:cNvGrpSpPr/>
          <p:nvPr/>
        </p:nvGrpSpPr>
        <p:grpSpPr>
          <a:xfrm>
            <a:off x="3031958" y="5707781"/>
            <a:ext cx="2863579" cy="1090618"/>
            <a:chOff x="333244" y="2501777"/>
            <a:chExt cx="3022633" cy="11870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164AAE-259B-4FBB-A837-CACCA41A2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333244" y="2501777"/>
              <a:ext cx="3022633" cy="11865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1AEEC0-B0CE-4DEE-900B-BBF6FF6716C1}"/>
                </a:ext>
              </a:extLst>
            </p:cNvPr>
            <p:cNvSpPr/>
            <p:nvPr/>
          </p:nvSpPr>
          <p:spPr>
            <a:xfrm>
              <a:off x="333244" y="3643131"/>
              <a:ext cx="2305784" cy="45719"/>
            </a:xfrm>
            <a:prstGeom prst="rect">
              <a:avLst/>
            </a:prstGeom>
            <a:solidFill>
              <a:srgbClr val="1D15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300"/>
            <a:ext cx="9235440" cy="487490"/>
          </a:xfrm>
        </p:spPr>
        <p:txBody>
          <a:bodyPr>
            <a:normAutofit/>
          </a:bodyPr>
          <a:lstStyle/>
          <a:p>
            <a:r>
              <a:rPr lang="en-US" sz="2100" dirty="0"/>
              <a:t>Management of Sn supply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0602" y="24254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68801" y="15987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-1058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1584" y="1065938"/>
            <a:ext cx="914400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Changing Sn effusion area for fixed substrate area: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Larger crucible - higher evaporation - larger grain size and rougher surface.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Small crucible - insufficient Sn-supply - non-uniform coating like observed during the coating of a larger or longer cavity coating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Changing substrate area for fixed Sn effusion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Increasing Substrate surface area -  higher Sn-evaporation -microstructure and roughness defined by the Sn supply to the substrate area.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Area of both substrate and source need careful attention during the process design to engineer desired surface properties of the film.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Sn-flux (substrate size, source size, and temperature) at the initial stage and coating stage is crucial. </a:t>
            </a:r>
            <a:endParaRPr lang="en-GB" sz="2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EB91154F-8BAC-43A7-9C74-9BB3ADF84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125" y="5885656"/>
            <a:ext cx="4485459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U. Pudasaini, C. E. Reece, and J. K.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Tiskumara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“Managing Sn-Supply to Tune Surface Characteristics of Vapor-Diffusion Coating of Nb3Sn”, presented at the SRF'21, East Lansing, MI, USA, Jun.-Jul. 2021, paper TUPTEV013, unpublished.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Liberation Mono" panose="02070409020205020404" pitchFamily="49" charset="0"/>
                <a:cs typeface="Liberation Mono" panose="02070409020205020404" pitchFamily="49" charset="0"/>
              </a:rPr>
              <a:t>doi:10.18429/JACoW-SRF2021-TUPTEV013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</a:rPr>
              <a:t> C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0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24" y="124149"/>
            <a:ext cx="8464378" cy="487490"/>
          </a:xfrm>
        </p:spPr>
        <p:txBody>
          <a:bodyPr/>
          <a:lstStyle/>
          <a:p>
            <a:r>
              <a:rPr lang="en-US" dirty="0"/>
              <a:t>Surface roughness reduction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045534" y="6584132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779691"/>
              </p:ext>
            </p:extLst>
          </p:nvPr>
        </p:nvGraphicFramePr>
        <p:xfrm>
          <a:off x="3709528" y="3950094"/>
          <a:ext cx="5427405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825">
                  <a:extLst>
                    <a:ext uri="{9D8B030D-6E8A-4147-A177-3AD203B41FA5}">
                      <a16:colId xmlns:a16="http://schemas.microsoft.com/office/drawing/2014/main" val="4029610854"/>
                    </a:ext>
                  </a:extLst>
                </a:gridCol>
                <a:gridCol w="1318068">
                  <a:extLst>
                    <a:ext uri="{9D8B030D-6E8A-4147-A177-3AD203B41FA5}">
                      <a16:colId xmlns:a16="http://schemas.microsoft.com/office/drawing/2014/main" val="3010610101"/>
                    </a:ext>
                  </a:extLst>
                </a:gridCol>
                <a:gridCol w="1159661">
                  <a:extLst>
                    <a:ext uri="{9D8B030D-6E8A-4147-A177-3AD203B41FA5}">
                      <a16:colId xmlns:a16="http://schemas.microsoft.com/office/drawing/2014/main" val="3369518212"/>
                    </a:ext>
                  </a:extLst>
                </a:gridCol>
                <a:gridCol w="1356851">
                  <a:extLst>
                    <a:ext uri="{9D8B030D-6E8A-4147-A177-3AD203B41FA5}">
                      <a16:colId xmlns:a16="http://schemas.microsoft.com/office/drawing/2014/main" val="268421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Scan size</a:t>
                      </a:r>
                      <a:r>
                        <a:rPr lang="en-US" sz="1000" baseline="0" dirty="0"/>
                        <a:t> 20µm ×20 µm</a:t>
                      </a:r>
                    </a:p>
                    <a:p>
                      <a:r>
                        <a:rPr lang="en-US" sz="1000" baseline="0" dirty="0"/>
                        <a:t>(Averaged  from two randomly selected areas)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NX07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CW36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CW44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041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</a:t>
                      </a:r>
                      <a:r>
                        <a:rPr lang="en-US" baseline="-25000" dirty="0" err="1"/>
                        <a:t>q</a:t>
                      </a:r>
                      <a:r>
                        <a:rPr lang="en-US" dirty="0"/>
                        <a:t>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104.5 ± 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86 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51 ±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792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83.4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± 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3.1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69</a:t>
                      </a:r>
                      <a:r>
                        <a:rPr lang="en-US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±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40</a:t>
                      </a:r>
                      <a:r>
                        <a:rPr lang="en-US" baseline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±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354448"/>
                  </a:ext>
                </a:extLst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4" y="3896656"/>
            <a:ext cx="3641289" cy="289940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66089" y="5293852"/>
            <a:ext cx="52852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Uniform coating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Sn residues are eliminated or significantly reduced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Thickness needs to be measured.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More experiments are underway.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Cavity coating is planned for RF analysis.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65113" y="758495"/>
            <a:ext cx="8909530" cy="3207399"/>
            <a:chOff x="65113" y="758495"/>
            <a:chExt cx="8909530" cy="3207399"/>
          </a:xfrm>
        </p:grpSpPr>
        <p:grpSp>
          <p:nvGrpSpPr>
            <p:cNvPr id="26" name="Group 25"/>
            <p:cNvGrpSpPr/>
            <p:nvPr/>
          </p:nvGrpSpPr>
          <p:grpSpPr>
            <a:xfrm>
              <a:off x="65113" y="834941"/>
              <a:ext cx="8909530" cy="3130953"/>
              <a:chOff x="65113" y="834941"/>
              <a:chExt cx="8909530" cy="313095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113" y="840303"/>
                <a:ext cx="3234048" cy="3056353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6422" y="834941"/>
                <a:ext cx="3223458" cy="313095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b="4034"/>
              <a:stretch/>
            </p:blipFill>
            <p:spPr>
              <a:xfrm>
                <a:off x="5771318" y="840303"/>
                <a:ext cx="3203325" cy="3102074"/>
              </a:xfrm>
              <a:prstGeom prst="rect">
                <a:avLst/>
              </a:prstGeom>
            </p:spPr>
          </p:pic>
        </p:grpSp>
        <p:sp>
          <p:nvSpPr>
            <p:cNvPr id="29" name="Rectangle 28"/>
            <p:cNvSpPr/>
            <p:nvPr/>
          </p:nvSpPr>
          <p:spPr>
            <a:xfrm>
              <a:off x="984510" y="770969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>
                  <a:solidFill>
                    <a:srgbClr val="FFFFFF"/>
                  </a:solidFill>
                </a:rPr>
                <a:t>NX07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58766" y="758495"/>
              <a:ext cx="7505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>
                  <a:solidFill>
                    <a:srgbClr val="FFFFFF"/>
                  </a:solidFill>
                </a:rPr>
                <a:t>CW36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09941" y="758495"/>
              <a:ext cx="747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CW44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1050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40080"/>
            <a:ext cx="9144000" cy="118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591728" y="2803251"/>
            <a:ext cx="918463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/>
              <a:t>CEBAF Five-cell cavity coating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3312" y="1790446"/>
            <a:ext cx="4000785" cy="300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1" y="141397"/>
            <a:ext cx="8807019" cy="487490"/>
          </a:xfrm>
        </p:spPr>
        <p:txBody>
          <a:bodyPr/>
          <a:lstStyle/>
          <a:p>
            <a:r>
              <a:rPr lang="en-US" dirty="0"/>
              <a:t>Process design: setup and temperature profiles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" y="6528127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96603"/>
              </p:ext>
            </p:extLst>
          </p:nvPr>
        </p:nvGraphicFramePr>
        <p:xfrm>
          <a:off x="544986" y="3315697"/>
          <a:ext cx="672323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539">
                  <a:extLst>
                    <a:ext uri="{9D8B030D-6E8A-4147-A177-3AD203B41FA5}">
                      <a16:colId xmlns:a16="http://schemas.microsoft.com/office/drawing/2014/main" val="2999113306"/>
                    </a:ext>
                  </a:extLst>
                </a:gridCol>
                <a:gridCol w="1120539">
                  <a:extLst>
                    <a:ext uri="{9D8B030D-6E8A-4147-A177-3AD203B41FA5}">
                      <a16:colId xmlns:a16="http://schemas.microsoft.com/office/drawing/2014/main" val="3459283371"/>
                    </a:ext>
                  </a:extLst>
                </a:gridCol>
                <a:gridCol w="1120539">
                  <a:extLst>
                    <a:ext uri="{9D8B030D-6E8A-4147-A177-3AD203B41FA5}">
                      <a16:colId xmlns:a16="http://schemas.microsoft.com/office/drawing/2014/main" val="2059629273"/>
                    </a:ext>
                  </a:extLst>
                </a:gridCol>
                <a:gridCol w="1120539">
                  <a:extLst>
                    <a:ext uri="{9D8B030D-6E8A-4147-A177-3AD203B41FA5}">
                      <a16:colId xmlns:a16="http://schemas.microsoft.com/office/drawing/2014/main" val="521058877"/>
                    </a:ext>
                  </a:extLst>
                </a:gridCol>
                <a:gridCol w="1120539">
                  <a:extLst>
                    <a:ext uri="{9D8B030D-6E8A-4147-A177-3AD203B41FA5}">
                      <a16:colId xmlns:a16="http://schemas.microsoft.com/office/drawing/2014/main" val="1378179503"/>
                    </a:ext>
                  </a:extLst>
                </a:gridCol>
                <a:gridCol w="1120539">
                  <a:extLst>
                    <a:ext uri="{9D8B030D-6E8A-4147-A177-3AD203B41FA5}">
                      <a16:colId xmlns:a16="http://schemas.microsoft.com/office/drawing/2014/main" val="2002930765"/>
                    </a:ext>
                  </a:extLst>
                </a:gridCol>
              </a:tblGrid>
              <a:tr h="287354"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Sn consumption (g)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804941"/>
                  </a:ext>
                </a:extLst>
              </a:tr>
              <a:tr h="3113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IA163 (1</a:t>
                      </a:r>
                      <a:r>
                        <a:rPr lang="en-US" sz="1000" baseline="30000" dirty="0"/>
                        <a:t>st</a:t>
                      </a:r>
                      <a:r>
                        <a:rPr lang="en-US" sz="1000" dirty="0"/>
                        <a:t> coating)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IA163 (2</a:t>
                      </a:r>
                      <a:r>
                        <a:rPr lang="en-US" sz="1000" baseline="30000" dirty="0"/>
                        <a:t>nd</a:t>
                      </a:r>
                      <a:r>
                        <a:rPr lang="en-US" sz="1000" dirty="0"/>
                        <a:t> Coating)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IA163 (3</a:t>
                      </a:r>
                      <a:r>
                        <a:rPr lang="en-US" sz="1000" baseline="30000" dirty="0"/>
                        <a:t>rd </a:t>
                      </a:r>
                      <a:r>
                        <a:rPr lang="en-US" sz="1000" dirty="0"/>
                        <a:t>Coating)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5C75-RI-NbSn02 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5C75-RI-NbSn02 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572217"/>
                  </a:ext>
                </a:extLst>
              </a:tr>
              <a:tr h="191569">
                <a:tc>
                  <a:txBody>
                    <a:bodyPr/>
                    <a:lstStyle/>
                    <a:p>
                      <a:r>
                        <a:rPr lang="en-US" sz="1000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2.42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69366117"/>
                  </a:ext>
                </a:extLst>
              </a:tr>
              <a:tr h="191569">
                <a:tc>
                  <a:txBody>
                    <a:bodyPr/>
                    <a:lstStyle/>
                    <a:p>
                      <a:r>
                        <a:rPr lang="en-US" sz="1000" dirty="0"/>
                        <a:t>Secondary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1.48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1539708"/>
                  </a:ext>
                </a:extLst>
              </a:tr>
              <a:tr h="191569">
                <a:tc>
                  <a:txBody>
                    <a:bodyPr/>
                    <a:lstStyle/>
                    <a:p>
                      <a:r>
                        <a:rPr lang="en-US" sz="1000" dirty="0"/>
                        <a:t>Secondary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1.60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1.48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63491920"/>
                  </a:ext>
                </a:extLst>
              </a:tr>
              <a:tr h="191569">
                <a:tc>
                  <a:txBody>
                    <a:bodyPr/>
                    <a:lstStyle/>
                    <a:p>
                      <a:r>
                        <a:rPr lang="en-US" sz="10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5.60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5.64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6.06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5. 38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1291892"/>
                  </a:ext>
                </a:extLst>
              </a:tr>
              <a:tr h="191569">
                <a:tc>
                  <a:txBody>
                    <a:bodyPr/>
                    <a:lstStyle/>
                    <a:p>
                      <a:r>
                        <a:rPr lang="en-US" sz="1000" b="1" dirty="0"/>
                        <a:t>Setup</a:t>
                      </a:r>
                      <a:r>
                        <a:rPr lang="en-US" sz="1000" b="1" baseline="0" dirty="0"/>
                        <a:t> 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S1-T1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S2-T1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S3-T2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/>
                        <a:t>S2-T1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S3-T2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2038502"/>
                  </a:ext>
                </a:extLst>
              </a:tr>
            </a:tbl>
          </a:graphicData>
        </a:graphic>
      </p:graphicFrame>
      <p:pic>
        <p:nvPicPr>
          <p:cNvPr id="8" name="Picture 6" descr="https://lh3.googleusercontent.com/2XYF83EojmXBY_cOdCEnUkaPyAJv79qzeR2DLFL__WsjskkSt786bOT9CZ2cezjVqMO591Qftr5yXGp2TWigS-JAoUFLRWHzrwidMwuufwyzIqEVhkJco8whijLGQ9cu9lF9J_-fZw0YT-A5honpcIWk_RVnVceOjJhcod-WfkGkCj6efFW2ePbWizngZ3RZObi7VaA6iEl53dAv1TunCOt1s1OzOwJsprWHbf39MqEoh8YJYilviaVIrH1wNW3xwFEVpRUHrYhTNpCw4n65vFAn6hPXTDEsqmF6dSKxHqaNww0RB4ZvvvRFPCVYx54fwWLft8lLw_gV412ddEBrujPIk9sg0A-j2pJ5nsAokhm0D8jSqREQhPj9Rx5u-OsIn8DXMDb4zRTFHmO_Q1dsypJnKT-WAMXN12HzaIeBPdVzkd49U1d2uLf4ODQxXt9o2SdOqFxRwN4qzQ_9k8eDedokDBrPfrbeJfx2hdfIKM2RlABuqlKkiFHP0T51djz3RCrhbXl8pPhwLpRZC7uzgEUTddRTPnT_bGCCSwNZuD-8_GVcfcvn1-b2EnlmyjOHQwU9RaYvQK8Veab6nZZc8yOPu95ikJricKqFTad6BqrZpmefOl_Kwa2gq42-i8STBIYEjxTd6WL312uVVIMAcrfnd77wBzbyEn1YlNO6vSBm_uTHZeim1TSNah1itx2IBxE5YDf4X_MHlu-CvkxP3iJO=w774-h1032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27" y="5377618"/>
            <a:ext cx="988438" cy="131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409" y="864439"/>
            <a:ext cx="998906" cy="23613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451" y="906510"/>
            <a:ext cx="618054" cy="2365458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11910" y="955098"/>
            <a:ext cx="2724360" cy="2222135"/>
          </a:xfrm>
          <a:prstGeom prst="rect">
            <a:avLst/>
          </a:prstGeom>
        </p:spPr>
      </p:pic>
      <p:pic>
        <p:nvPicPr>
          <p:cNvPr id="13" name="Picture 2" descr="https://lh3.googleusercontent.com/rXc0TB97bwqxLGm2zEesLr3liITStMawxJiZkekvK6I8JoFNXuAEhRKQfQfTDpTlDEv04Hum48q_nUj0ZmCWYkwPuhFQvPNOZYMt2-BfGoOBBdTiJz-oPtv6QtuT2p5Fcf9oeguyk1ZuUpOXgCRsa7L4daxXDwj6JMpXyNkQ8EloK1U5QTu1YsN4-yPr7pRikTC1_4yrkZ2ZHqhokIROrioWIX6jTF5HdtT60U4K0GH04ltkoPVLZ-FMh3qipsKGnIRV2Iiw5TsyOiabEkZMvwFwHB9KN130gr1rq7F_2EJ6GRf_LjRgXf-hcNS9RI44-ph5MDHp_te5uwRM1O6Xj70rZylArwkvY6QEaA9HIaEO7bZRdDUPjdSfu3LnEfNuSJIBXQdEPReDv6vz0ZMANmhIEzwhCZWLRf-rMZFokH869mykgsq9tkzyuegdARBPtqIY2pCy1l7eQoEKQIRnm3eZHcW5HJO05rtHMXc9JnhHb92P_XCYni2jUKlrxJNvF_JVadJJs9bo2aPbyEJ20pgg6TxTbp4Nw5H_sijqMbZ6rtyjb5jcr_f167am6yXm2U3MdBAmw1C-ipg3XwFqX2Q_5yNeBwZlgAb_yZHKP1Z_Rs3dW2l2Yas7UAcUAGIQjl_XaC5xbcC3WkzzukLqjRg5HdkmWkB25SQw--atCd6BZ0yVuMHbfU_ZUOLdMc8ZJmXI0cVVfcCd7hDLljdc2yPJcx04nzZUkyGozHIe0BnM510S-jIEP2L_kb4MWkiECnUO6D41aslXrwhx158lmyZxbx8l1cvFWOQWkyzDdLGpIjnupDk7-cvfApQ36EEGST8XYeeuDEDA-fWHZaxlIVEYEXG66plVTyUDEl0GpSZY4kLfltbK_tPB4qi27unUR8FGc3rfKYdkGTmiQt2s69_FZWh-iaLbus634N_yXA=w530-h942-no?authuser=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" b="17126"/>
          <a:stretch/>
        </p:blipFill>
        <p:spPr bwMode="auto">
          <a:xfrm>
            <a:off x="4064806" y="864439"/>
            <a:ext cx="1515925" cy="236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3.googleusercontent.com/wawJNkGvqykWFKyKD5mjQeFLxeZntg_kd9FscbLYBOWHXBMRa-bVB_HgQmuAjP4iTLNrn8mjB2mhmV34DO4raYj0c_hAgWdWx80GRqAtbPu_YmvU5BYpYX5uX0mDag6nayFuxNtq1ZVqZfz7HoG-ECDH7kqnxYwM1puxkXtRoT9WEIS4R9Yl74tZWZb762KkC5FXe_CQ_cCA8xyMINynSSNutIBqeWijqkalJAx1r8gL11IhAE7QEBN5B_CjSUlK00c_x5S88mE5DcZnHIOQYnkZmNNvCurza7HEe8U1R7EqBKhxQffM0fgR-nmr7Un4m8xNSGEFOrqsszn0isvu77UMN8pTllVUMo2-4L_FVIl2q69iNVeRpbDJq7EJq21kElVKRg_hrrQ-OwcSwMEipje5pc_eMZWZrLuTk6ujG8OaKRXulSaADfiipVhTMBPx-REU0-vp95oGn0-QPIXc7ZxO8pc_2_AAw_LCNJ7DTnpW_H3iTXzxAhDvvfSPXGtCyZDEJZVS1DfRUYBO1aIEt-bApcKFNiZzkXMyOQGKO0-8oWyN4JBGkLOgydrkE9vf2yZC1iRnzlf8hj40ofmUd2g6powy6svDs-SXxcUGGzlFcgUJOD8E2hg4_sWmLtUGwm418t5n98TUrH09R7tgqK9KVXRCLoNAv3CwjBbwZa1KtoPqDX7C-VURfbkxBnkELMSQgs5aWV1s0uLjoVMUxi9JC24TMp3Vd7fbntKpDgZwvZbDfvJ2nfpNqmvD=w1675-h942-no?authuser=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0" t="14758" r="13862" b="22221"/>
          <a:stretch/>
        </p:blipFill>
        <p:spPr bwMode="auto">
          <a:xfrm rot="5400000">
            <a:off x="4005573" y="1852009"/>
            <a:ext cx="749153" cy="5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lh3.googleusercontent.com/6GuhNyIvkFYvuhv4MW16s9oU99KW2URcIKoUHVTwAmEdj_LLedau4o_MOQwFhF0yhEfKVmO9PPadOMnOYXmKrFHf1CPkhVGH3Bd59KfJYoFQC3zS51qqGQL4fo7GfkHVhq7cT3ZtEdL-VeexBq63qxqospdvMwvXs8fAg75xqKBeG5y0W3JR8GRLRDAWgB_7JPpTSuBmxlmWRbQiQsXo9t-NNFdQk1jRjJbXa51yyjJu7F89COJs5ADa33IAaR8ySoupvxix9vWb1mBTUjnVabMYOO0nDx73u5otnoroXsyOPIva8MOafdj_SKieWWv9b6V-0Tu2fxgBsAS5k9EQisV4BQo2yLO2ZWsJiKqA1pP79Auwty8b7stW0vYnkmc-SAp--HzUeHYKgTc4EO6VP7rLMFfZ152QByM2KL5_GGBGKv8_czBld1QU1T5NIiX4zYHq4W1IuSKtvg3duPe4zPauYAWcst1m3AvrXDCnqQwZYKP0D8AvTV2J2GAzdw_0_GRVrpvE8TS7shPOs6j6lt0OrF68c5LNH73Oo9kKCTiYNKfgP7zIEvFghjHVE669szOiQWN0dHNlJrV3f4gQnqqwC58RNlEYYNtymFiu2W3A1TgoUODfCcRb189P99i_JJfcMz6ZIOwiqS2lNGuvWQG2MgWkoVfBh9M8K-25mCkgsdEAvxY2Le21zOJMqgEs1UlIxXcFBTRFlAzYhpJZcz7c=w653-h870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02" y="5361891"/>
            <a:ext cx="987681" cy="131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lh3.googleusercontent.com/iFBS2E_jNUSILosBQiixWsc8WymknuCekOGqOgsuk3S6H3oMBhb6qpCrgO5OGBoACuDEX1GQeqs3h01XE2Qx42J64TvywFfBBWHHsho48HTw-7KKhpZ8iGDsL5ETWgopJFHoVLKN4psNxOjsyjKFYJhjdXAJClfpvrNxaF1hBcbDvl-xmi4RM_6cJhofc3HBsDNdtEvoz_KQN13Zyai5_qMWXItUeMa5y9GwRMO2wPf8u5uBs7yOpN8UwWsn_1DTdhwTPtWimwBPMUJXyBiCopPxhbqxOs6SSvy4321SbgAK_Vtqf22P0Osxd_Dxxva2Sa461iMhzwIfcltsCOUrACKeYpX5Ir42pU7xKG60R_mqpEh2ypcnwcGMip62G4Oj4zDRwq-91DGclatN9c2nArf8QT0BabXPvkNGw7Ih9RiJ_3G0re_ohyvT7d4skwq8yTIz_fX8HGzXf5vEsxlmuAEYkSZoB0b26L4VOTfPBrMBbOvaIjxiP80O5PhB3AZKlftLQ-14bVH4q-tpNMv6CxnLCetSmvrS41g0Z8L2efMcRnxCdEtYjC2DrJ1csBcY8jFHwVBcDQWwuvkJKW6dbAcm4cu3fxY_S-A0bkp1HVc78bn-bxPSulVUZjcZJGZqyDWQxdUnr8aN61ShCoMIE4oiByvzmSzhHN9RC8Imv7t3IFTsGGxbpvU5Lhu0yxfTb6YBOo4UG7DEDZy5yKA9g08k=w1256-h942-no?authuser=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8131" y="5534513"/>
            <a:ext cx="1296900" cy="97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9263" y="5507037"/>
            <a:ext cx="1331288" cy="998466"/>
          </a:xfrm>
          <a:prstGeom prst="rect">
            <a:avLst/>
          </a:prstGeom>
        </p:spPr>
      </p:pic>
      <p:pic>
        <p:nvPicPr>
          <p:cNvPr id="18" name="Picture 2" descr="https://lh3.googleusercontent.com/aLlB3wU_lgN6mnEOGMFne4upT6qx-gA2jOaLIZlPP3gqsbbfcYK-vWVdo-wFbRvFb4wZ92l3MQII5pS6z0AfOigdbNq-R6G5ZtzCNC3E1ANiBaMac7avgfqDI70wDpVNrP6s4tRuG5dMfhrSpoiIGf2FjU4_-CP-c1jM-pVHjg8YCqs1BbI3MSUU9jk2v4VpmLYkCZYOzx1CBsO8FwhQVEqZlYWZtTbN7zY0rsP7CPRuFZINSGBHGt67mTdrUuo6IAzA0u17kGWR5BJkYu4HbmSC66kPSTYYEUf5w0k1dj1GSxG_gdQPD0r05O2zNzZC9FXKaHw0XxxwtRgmqz36RG7TgQ01RMurvBNjH3dNM_ZsZrZ7KnXxM7BB-rzyfXFP5xcp81W3gZVNTCwy8NSHkj6tb6IiDFso39QTVD7KTeo0krMKkM_n4R-Y0IzGFTNXKcg4XhchEctM476mEF2TdC0nM0i0OcjQVosGX3xgifFgeiqpzKGJQFiflyiiGrfn99gISYW97YyXFWb2hSnW49TB9lCwparzJIH8lE_EmaHyrdOGP1A9YpEkQvlK8942G_b_ca3Gd4yyc5yuhFn-hOn73WDytgwHWh9fHEwvEwn713UfCEZYgECDxmFpTFzxHrj8yGnUG-QH6Z65q0scuuQIZVcqgAu140EiMmmFAthGRtd4eTcH4yVz3ax1W8nLRE-sBOPJRDdLb0CzoBa-djhG9xGzBplgsJ4IaAVANyK9EKrxgMWbngqz7akf=w1675-h942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69627" y="5549582"/>
            <a:ext cx="1235324" cy="85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19602" y="859715"/>
            <a:ext cx="443515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32116" y="890257"/>
            <a:ext cx="457200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73493" y="834060"/>
            <a:ext cx="443515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97419" y="2372562"/>
            <a:ext cx="1320731" cy="344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T1</a:t>
            </a:r>
            <a:r>
              <a:rPr lang="en-US" dirty="0">
                <a:solidFill>
                  <a:srgbClr val="0000FF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</a:rPr>
              <a:t>T2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962" y="5473680"/>
            <a:ext cx="996238" cy="112579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2263117" y="6036577"/>
            <a:ext cx="204839" cy="2295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74140" y="3591762"/>
            <a:ext cx="1106671" cy="318449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-77897" y="4853050"/>
            <a:ext cx="622883" cy="127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-77898" y="5142569"/>
            <a:ext cx="622883" cy="127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47661" y="3356853"/>
            <a:ext cx="2695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Witness samples in each run.</a:t>
            </a:r>
          </a:p>
        </p:txBody>
      </p:sp>
    </p:spTree>
    <p:extLst>
      <p:ext uri="{BB962C8B-B14F-4D97-AF65-F5344CB8AC3E}">
        <p14:creationId xmlns:p14="http://schemas.microsoft.com/office/powerpoint/2010/main" val="985818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64" y="95656"/>
            <a:ext cx="8464378" cy="487490"/>
          </a:xfrm>
        </p:spPr>
        <p:txBody>
          <a:bodyPr/>
          <a:lstStyle/>
          <a:p>
            <a:r>
              <a:rPr lang="en-US" dirty="0"/>
              <a:t>Latest CEBAF Five-cell C75 cavity coating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2" descr="https://lh3.googleusercontent.com/1lAK_Kum6oCaWyKrpgCAvhOjlpxRnZ2n9xndVmzqBxydzfSG4czVJ1TIPaF5G-FbH06tFDxYdTO9Aq3kfjbsFLEes58GGBBdz09PNYoISdkwOFFn73Lu-abD959HlPveIwDCYhicSTg-MDTHoKNOqHLgaoTHB63hlgkfoLnsvmzx0nJLSoXTezCOV4l38h4GbUUg3DbvCkVwL5rLexqs8hahCdS0RYL_NzLzWdHxT0Q_5FsTcX2MTBhwkPbn-BkHarJSPkY3Zj6XnFxb4yJ0ORgIhVtBzuXMZ5wPVhIRYlOQ-t96wD3rFGGwRckPCCccbhxXSUpr5Auc0H8LKJ60KKw4KjbZFXOe1PCZFxXWGRjzRExl_HHAg11QgRp4IxOVHgGEpqpnhiX7L-V9kdTug6z-YNa8ORrkwjX9D8-MGOzdCVIiVTSPq7lhVpQC460u__XTe9FE9_WfwPa-B-dLyKlFrt9i2dn9SxDIOnoOMjlghYHx8SNJT11xrlBdmkABKPKdxTz6Q79aCBujh9pzgWn7dHYrFqIpuNidQ8Jfe0ngisOZRDuUCT0uyJSmn6M6VXnePXVS_joxlT3fnwYzeeGZ43qND7Kie9tUzgRL-1L0LInn3bANQzP2H3OWEdDeMVUVLrlMoPLoAunRBtrewyF4TsKnwn9OEfm5K1yUxaEtWcuOmF2fMT1b0pcSNMLZlg7AoG9FV3HtLSsSzPXTd9S4w9DUYdve0UIPAfTIv5ZzybFEbhw6QvjRqJg0w_c=w530-h942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8" y="821892"/>
            <a:ext cx="1570192" cy="279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908" y="4230611"/>
            <a:ext cx="3956114" cy="23255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21324" y="4436011"/>
            <a:ext cx="23226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Cavity was coated for a Nb</a:t>
            </a:r>
            <a:r>
              <a:rPr lang="en-US" baseline="-25000" dirty="0"/>
              <a:t>3</a:t>
            </a:r>
            <a:r>
              <a:rPr lang="en-US" dirty="0"/>
              <a:t>Sn cavity pair to install in a quarter </a:t>
            </a:r>
            <a:r>
              <a:rPr lang="en-US" dirty="0" err="1"/>
              <a:t>cryomodule</a:t>
            </a:r>
            <a:r>
              <a:rPr lang="en-US" dirty="0"/>
              <a:t> (built on </a:t>
            </a:r>
            <a:r>
              <a:rPr lang="en-US" dirty="0" err="1"/>
              <a:t>Grigory</a:t>
            </a:r>
            <a:r>
              <a:rPr lang="en-US" dirty="0"/>
              <a:t> </a:t>
            </a:r>
            <a:r>
              <a:rPr lang="en-US" dirty="0" err="1"/>
              <a:t>Eremeev’s</a:t>
            </a:r>
            <a:r>
              <a:rPr lang="en-US" dirty="0"/>
              <a:t> ECA). </a:t>
            </a:r>
          </a:p>
          <a:p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21214" y="3668001"/>
            <a:ext cx="247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highlight>
                  <a:srgbClr val="FFFF00"/>
                </a:highlight>
              </a:rPr>
              <a:t>C75 cavity made from large grain Nb.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592362" y="878277"/>
            <a:ext cx="3498226" cy="2762067"/>
            <a:chOff x="2176272" y="749426"/>
            <a:chExt cx="7013448" cy="582841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6272" y="749426"/>
              <a:ext cx="7013448" cy="582841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321552" y="1507198"/>
              <a:ext cx="1862328" cy="1738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988428" y="3658737"/>
            <a:ext cx="1760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Temperature Profile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4" y="4175479"/>
            <a:ext cx="2722516" cy="2660392"/>
          </a:xfrm>
          <a:prstGeom prst="rect">
            <a:avLst/>
          </a:prstGeom>
        </p:spPr>
      </p:pic>
      <p:pic>
        <p:nvPicPr>
          <p:cNvPr id="10242" name="Picture 2" descr="https://lh3.googleusercontent.com/rXc0TB97bwqxLGm2zEesLr3liITStMawxJiZkekvK6I8JoFNXuAEhRKQfQfTDpTlDEv04Hum48q_nUj0ZmCWYkwPuhFQvPNOZYMt2-BfGoOBBdTiJz-oPtv6QtuT2p5Fcf9oeguyk1ZuUpOXgCRsa7L4daxXDwj6JMpXyNkQ8EloK1U5QTu1YsN4-yPr7pRikTC1_4yrkZ2ZHqhokIROrioWIX6jTF5HdtT60U4K0GH04ltkoPVLZ-FMh3qipsKGnIRV2Iiw5TsyOiabEkZMvwFwHB9KN130gr1rq7F_2EJ6GRf_LjRgXf-hcNS9RI44-ph5MDHp_te5uwRM1O6Xj70rZylArwkvY6QEaA9HIaEO7bZRdDUPjdSfu3LnEfNuSJIBXQdEPReDv6vz0ZMANmhIEzwhCZWLRf-rMZFokH869mykgsq9tkzyuegdARBPtqIY2pCy1l7eQoEKQIRnm3eZHcW5HJO05rtHMXc9JnhHb92P_XCYni2jUKlrxJNvF_JVadJJs9bo2aPbyEJ20pgg6TxTbp4Nw5H_sijqMbZ6rtyjb5jcr_f167am6yXm2U3MdBAmw1C-ipg3XwFqX2Q_5yNeBwZlgAb_yZHKP1Z_Rs3dW2l2Yas7UAcUAGIQjl_XaC5xbcC3WkzzukLqjRg5HdkmWkB25SQw--atCd6BZ0yVuMHbfU_ZUOLdMc8ZJmXI0cVVfcCd7hDLljdc2yPJcx04nzZUkyGozHIe0BnM510S-jIEP2L_kb4MWkiECnUO6D41aslXrwhx158lmyZxbx8l1cvFWOQWkyzDdLGpIjnupDk7-cvfApQ36EEGST8XYeeuDEDA-fWHZaxlIVEYEXG66plVTyUDEl0GpSZY4kLfltbK_tPB4qi27unUR8FGc3rfKYdkGTmiQt2s69_FZWh-iaLbus634N_yXA=w530-h942-no?authuser=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" b="17126"/>
          <a:stretch/>
        </p:blipFill>
        <p:spPr bwMode="auto">
          <a:xfrm>
            <a:off x="152764" y="821950"/>
            <a:ext cx="1866690" cy="290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lh3.googleusercontent.com/wawJNkGvqykWFKyKD5mjQeFLxeZntg_kd9FscbLYBOWHXBMRa-bVB_HgQmuAjP4iTLNrn8mjB2mhmV34DO4raYj0c_hAgWdWx80GRqAtbPu_YmvU5BYpYX5uX0mDag6nayFuxNtq1ZVqZfz7HoG-ECDH7kqnxYwM1puxkXtRoT9WEIS4R9Yl74tZWZb762KkC5FXe_CQ_cCA8xyMINynSSNutIBqeWijqkalJAx1r8gL11IhAE7QEBN5B_CjSUlK00c_x5S88mE5DcZnHIOQYnkZmNNvCurza7HEe8U1R7EqBKhxQffM0fgR-nmr7Un4m8xNSGEFOrqsszn0isvu77UMN8pTllVUMo2-4L_FVIl2q69iNVeRpbDJq7EJq21kElVKRg_hrrQ-OwcSwMEipje5pc_eMZWZrLuTk6ujG8OaKRXulSaADfiipVhTMBPx-REU0-vp95oGn0-QPIXc7ZxO8pc_2_AAw_LCNJ7DTnpW_H3iTXzxAhDvvfSPXGtCyZDEJZVS1DfRUYBO1aIEt-bApcKFNiZzkXMyOQGKO0-8oWyN4JBGkLOgydrkE9vf2yZC1iRnzlf8hj40ofmUd2g6powy6svDs-SXxcUGGzlFcgUJOD8E2hg4_sWmLtUGwm418t5n98TUrH09R7tgqK9KVXRCLoNAv3CwjBbwZa1KtoPqDX7C-VURfbkxBnkELMSQgs5aWV1s0uLjoVMUxi9JC24TMp3Vd7fbntKpDgZwvZbDfvJ2nfpNqmvD=w1675-h942-no?authuser=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2" t="12819" r="5929" b="22221"/>
          <a:stretch/>
        </p:blipFill>
        <p:spPr bwMode="auto">
          <a:xfrm rot="5400000">
            <a:off x="1439431" y="1418910"/>
            <a:ext cx="2904590" cy="171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65605-9F12-4214-2A06-92B2B7E02415}"/>
              </a:ext>
            </a:extLst>
          </p:cNvPr>
          <p:cNvSpPr txBox="1"/>
          <p:nvPr/>
        </p:nvSpPr>
        <p:spPr>
          <a:xfrm>
            <a:off x="7422552" y="2877265"/>
            <a:ext cx="891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S3-T2</a:t>
            </a:r>
          </a:p>
        </p:txBody>
      </p:sp>
    </p:spTree>
    <p:extLst>
      <p:ext uri="{BB962C8B-B14F-4D97-AF65-F5344CB8AC3E}">
        <p14:creationId xmlns:p14="http://schemas.microsoft.com/office/powerpoint/2010/main" val="3100969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8" y="165141"/>
            <a:ext cx="8464378" cy="487490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pair assembly (Second time)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" y="1532025"/>
            <a:ext cx="4762964" cy="3521238"/>
            <a:chOff x="4824443" y="3072791"/>
            <a:chExt cx="4024986" cy="26698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443" y="3072791"/>
              <a:ext cx="4024986" cy="26698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70087" y="4358774"/>
              <a:ext cx="23197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At 4K : Q~1E10 @ &gt;10 MV/m</a:t>
              </a:r>
            </a:p>
            <a:p>
              <a:r>
                <a:rPr lang="en-US" sz="1000" dirty="0"/>
                <a:t> </a:t>
              </a:r>
            </a:p>
          </p:txBody>
        </p:sp>
      </p:grpSp>
      <p:pic>
        <p:nvPicPr>
          <p:cNvPr id="14" name="Picture 4" descr="https://lh3.googleusercontent.com/A3rh1dF5S0MSFz65eFFlk5PmL3b7oxtKYazHKE92kr3L2uC1OMmbATkyOz2Y3PAUJBWixubgsY0KfeO38Eq-c4kBShyT-O1upP9ehVabeFEc-rTpIUYbBQ_OaaJ0Is3zLn-5MImygjmn9zVkC4KHeiksER0p6-FUPtqi1kmu-SV48hPeSGJIiI2Kel_cSRvkEDkylfnSpjfOjCRwCyhXx9QvThfZqZVw4Jw4SxYSTnYMOAPY5cMVJUW_KP_0Pq4MUAnIzu_fq4gzCBd6YXfn1il4NX-NQqyKvAab3FojIv0Dh7HemhBHMIai2MqyewBshYJSV0dWfTtVUlMDr_s8C2vEYv5D-geD6r-6JlnTzs2pw3_6nWcIkSYBJFI65kkLryefAIZr7xvS2zSU2KCim4HzA4w0Unup877s1-qIfG3aFjHG8B-O_y5s8TixxwBZI6PL2_WvKc2ELoEwSgxTTQFnMTwusHhM4gP9848E2no3b-LrVmh7KyWz_P6z4EewXyEn9IHwsJaNOOWdokFpWQTsRcuA8YvDgotIEYxIO5z5Y9Zd0km1P3PQy7SHzaX9dN2QPYEJmBd3-cpfWsn9RdYh8bTZlt8aHkwQ5-aWOoFVYKsrsA7VTFTfWM9UamyNRtEy9HUbwQaYK55guyjSMB8rIUlz3_xkpOFQq53IGakJA38iP6UBBb4CSi5-PsO6NPPmbXNDXNCK9D5jf-lHKsA1YXOKcpfrIl5tKFsQdnjrSt1ZiBIidng6x2bNgrk=w1675-h942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63" y="2046026"/>
            <a:ext cx="4055663" cy="2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66198" y="3794315"/>
            <a:ext cx="20384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Limited by </a:t>
            </a:r>
            <a:r>
              <a:rPr lang="en-US" sz="1400" dirty="0" err="1"/>
              <a:t>multipacting</a:t>
            </a:r>
            <a:r>
              <a:rPr lang="en-US" sz="1400" dirty="0"/>
              <a:t> at 13.5 MV/m: no attempt to process it.</a:t>
            </a:r>
          </a:p>
          <a:p>
            <a:endParaRPr lang="en-US" sz="1000" dirty="0"/>
          </a:p>
        </p:txBody>
      </p:sp>
      <p:pic>
        <p:nvPicPr>
          <p:cNvPr id="8200" name="Picture 8" descr="https://www.fnal.gov/faw/designstandards/filesfordownload/FNAL-Logo-NAL-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077" y="6391886"/>
            <a:ext cx="1986813" cy="3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821851" y="1572021"/>
            <a:ext cx="2050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33CC"/>
                </a:solidFill>
              </a:rPr>
              <a:t>Coated and qualified at </a:t>
            </a:r>
            <a:r>
              <a:rPr lang="en-US" sz="1500" dirty="0" err="1">
                <a:solidFill>
                  <a:srgbClr val="0033CC"/>
                </a:solidFill>
              </a:rPr>
              <a:t>Fermilab</a:t>
            </a:r>
            <a:r>
              <a:rPr lang="en-US" sz="1500" dirty="0">
                <a:solidFill>
                  <a:srgbClr val="0033CC"/>
                </a:solidFill>
              </a:rPr>
              <a:t> (G. </a:t>
            </a:r>
            <a:r>
              <a:rPr lang="en-US" sz="1500" dirty="0" err="1">
                <a:solidFill>
                  <a:srgbClr val="0033CC"/>
                </a:solidFill>
              </a:rPr>
              <a:t>Eremeev</a:t>
            </a:r>
            <a:r>
              <a:rPr lang="en-US" sz="1500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31658" y="1532025"/>
            <a:ext cx="2019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C00000"/>
                </a:solidFill>
              </a:rPr>
              <a:t>Coated and qualified at Jefferson Lab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1994" y="46431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goal is to install the QCM  and test in </a:t>
            </a:r>
            <a:r>
              <a:rPr lang="en-US" b="1" dirty="0" err="1"/>
              <a:t>JLab</a:t>
            </a:r>
            <a:r>
              <a:rPr lang="en-US" b="1" dirty="0"/>
              <a:t> UITF (beam test.)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5F5F3-9997-40CB-B65A-62AE820B2E61}"/>
              </a:ext>
            </a:extLst>
          </p:cNvPr>
          <p:cNvSpPr txBox="1"/>
          <p:nvPr/>
        </p:nvSpPr>
        <p:spPr>
          <a:xfrm>
            <a:off x="168816" y="5642922"/>
            <a:ext cx="663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b="1" i="1" dirty="0"/>
              <a:t>More details on tomorrow’s talk “Progress in Nb3Sn developments for CEBAF-style quarter cryomodule​”.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34953BB2-54CE-41B4-BDBE-6FAA20BC00C0}"/>
              </a:ext>
            </a:extLst>
          </p:cNvPr>
          <p:cNvSpPr/>
          <p:nvPr/>
        </p:nvSpPr>
        <p:spPr>
          <a:xfrm>
            <a:off x="3234088" y="3157579"/>
            <a:ext cx="156631" cy="1527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41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0" y="558798"/>
            <a:ext cx="9144000" cy="29622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6304" y="1932495"/>
            <a:ext cx="9150095" cy="1633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/>
              <a:t>Cavity Coating for Conduction cooling Accelerator Applications </a:t>
            </a:r>
          </a:p>
        </p:txBody>
      </p:sp>
    </p:spTree>
    <p:extLst>
      <p:ext uri="{BB962C8B-B14F-4D97-AF65-F5344CB8AC3E}">
        <p14:creationId xmlns:p14="http://schemas.microsoft.com/office/powerpoint/2010/main" val="386348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19" y="175027"/>
            <a:ext cx="8464378" cy="487490"/>
          </a:xfrm>
        </p:spPr>
        <p:txBody>
          <a:bodyPr/>
          <a:lstStyle/>
          <a:p>
            <a:r>
              <a:rPr lang="en-US" dirty="0"/>
              <a:t>952 MHz Prototype cavity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520" y="1165564"/>
            <a:ext cx="2576062" cy="193204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7516" y="1161340"/>
            <a:ext cx="2542266" cy="19067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D097E9-AC70-4A65-963B-4ED26A002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7574"/>
          <a:stretch/>
        </p:blipFill>
        <p:spPr>
          <a:xfrm>
            <a:off x="6593357" y="3670873"/>
            <a:ext cx="2508911" cy="268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1314A9-0706-474A-80C2-D33C4D483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4541" y="3670874"/>
            <a:ext cx="2013474" cy="268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1732" y="3385823"/>
            <a:ext cx="43958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Coated for the second time with added Sn-source  (3 Sn sources)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After copper plating with ring for conduction cooling, tested with </a:t>
            </a:r>
            <a:r>
              <a:rPr lang="en-US" dirty="0" err="1"/>
              <a:t>LHe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Test in a horizontal cryostat at industrial partner, General Atomics, very soon.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i="1" dirty="0"/>
              <a:t>More on G. Cheng’s talk “952MHz Nb3Sn Cryostat Design and Thermal Management” tomorrow.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3357" y="251045"/>
            <a:ext cx="270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PI: Gianluigi </a:t>
            </a:r>
            <a:r>
              <a:rPr lang="en-US" b="1" i="1" dirty="0" err="1">
                <a:solidFill>
                  <a:srgbClr val="0000FF"/>
                </a:solidFill>
              </a:rPr>
              <a:t>Ciovati</a:t>
            </a:r>
            <a:endParaRPr lang="en-US" b="1" i="1" dirty="0">
              <a:solidFill>
                <a:srgbClr val="0000FF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412F60-A462-4A5C-B74B-15E55497E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8357" y="766635"/>
            <a:ext cx="3711740" cy="269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5105651" y="6497601"/>
            <a:ext cx="2057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FF"/>
                </a:solidFill>
              </a:rPr>
              <a:t>J. </a:t>
            </a:r>
            <a:r>
              <a:rPr lang="en-US" sz="1200" i="1" dirty="0" err="1">
                <a:solidFill>
                  <a:srgbClr val="0000FF"/>
                </a:solidFill>
              </a:rPr>
              <a:t>Vennekate</a:t>
            </a:r>
            <a:r>
              <a:rPr lang="en-US" sz="1200" i="1" dirty="0">
                <a:solidFill>
                  <a:srgbClr val="0000FF"/>
                </a:solidFill>
              </a:rPr>
              <a:t> et. al. </a:t>
            </a:r>
            <a:r>
              <a:rPr lang="en-US" sz="1200" i="1" dirty="0" err="1">
                <a:solidFill>
                  <a:srgbClr val="0000FF"/>
                </a:solidFill>
              </a:rPr>
              <a:t>LInac</a:t>
            </a:r>
            <a:r>
              <a:rPr lang="en-US" sz="1200" i="1" dirty="0">
                <a:solidFill>
                  <a:srgbClr val="0000FF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365883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047" y="240539"/>
            <a:ext cx="8464378" cy="48749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angal"/>
              </a:rPr>
              <a:t>Design and Prototyping for a Compact 10 MeV SRF Accelerator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47" y="1389006"/>
            <a:ext cx="3840649" cy="53816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• Cavity is baselined </a:t>
            </a:r>
          </a:p>
          <a:p>
            <a:pPr marL="0" indent="0">
              <a:buNone/>
            </a:pPr>
            <a:r>
              <a:rPr lang="en-US" dirty="0"/>
              <a:t>  (Q &gt;1E10 @ ~ 18 MV/m)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• HW required for the coating is in progress.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• Cavity coating projected  to January 2023.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• Collaboration with General Atomics.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28410" y="971209"/>
            <a:ext cx="2048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/>
              </a:rPr>
              <a:t>PI: John </a:t>
            </a:r>
            <a:r>
              <a:rPr lang="en-US" b="1" i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/>
              </a:rPr>
              <a:t>Vennekate</a:t>
            </a:r>
            <a:r>
              <a:rPr lang="en-US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/>
              </a:rPr>
              <a:t> 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3BDBAF-66A5-4337-B702-C214F8D6F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72" r="-1107" b="14417"/>
          <a:stretch/>
        </p:blipFill>
        <p:spPr>
          <a:xfrm>
            <a:off x="5913437" y="1772423"/>
            <a:ext cx="3230563" cy="3250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F90822-074E-49FE-A1EC-933974AF44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285" b="1352"/>
          <a:stretch/>
        </p:blipFill>
        <p:spPr>
          <a:xfrm>
            <a:off x="4073760" y="1567854"/>
            <a:ext cx="1839677" cy="403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4226806" y="5804444"/>
            <a:ext cx="2430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Mangal"/>
              </a:rPr>
              <a:t>1.3 GHz TESLA 3-cell cavity 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5EFDD3-1FAE-4740-A32A-F8732383622B}"/>
              </a:ext>
            </a:extLst>
          </p:cNvPr>
          <p:cNvSpPr/>
          <p:nvPr/>
        </p:nvSpPr>
        <p:spPr>
          <a:xfrm>
            <a:off x="6887075" y="5609792"/>
            <a:ext cx="2057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FF"/>
                </a:solidFill>
              </a:rPr>
              <a:t>J. </a:t>
            </a:r>
            <a:r>
              <a:rPr lang="en-US" sz="1200" i="1" dirty="0" err="1">
                <a:solidFill>
                  <a:srgbClr val="0000FF"/>
                </a:solidFill>
              </a:rPr>
              <a:t>Vennekate</a:t>
            </a:r>
            <a:r>
              <a:rPr lang="en-US" sz="1200" i="1" dirty="0">
                <a:solidFill>
                  <a:srgbClr val="0000FF"/>
                </a:solidFill>
              </a:rPr>
              <a:t> et. al. </a:t>
            </a:r>
            <a:r>
              <a:rPr lang="en-US" sz="1200" i="1" dirty="0" err="1">
                <a:solidFill>
                  <a:srgbClr val="0000FF"/>
                </a:solidFill>
              </a:rPr>
              <a:t>LInac</a:t>
            </a:r>
            <a:r>
              <a:rPr lang="en-US" sz="1200" i="1" dirty="0">
                <a:solidFill>
                  <a:srgbClr val="0000FF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864675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8" y="78658"/>
            <a:ext cx="8694639" cy="64937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58" y="915704"/>
            <a:ext cx="8835082" cy="5942296"/>
          </a:xfrm>
        </p:spPr>
        <p:txBody>
          <a:bodyPr>
            <a:normAutofit/>
          </a:bodyPr>
          <a:lstStyle/>
          <a:p>
            <a:r>
              <a:rPr lang="en-US" sz="1800" dirty="0"/>
              <a:t>The optimization of coating parameters is ongoing to engineer desired surfaces that may enhance single-cell and multi-cell cavity performance.</a:t>
            </a:r>
          </a:p>
          <a:p>
            <a:r>
              <a:rPr lang="en-US" sz="1800" dirty="0"/>
              <a:t>A generous tin flux is required at the initial stage to grow the coating uniformly</a:t>
            </a:r>
            <a:r>
              <a:rPr lang="en-GB" sz="1800" dirty="0"/>
              <a:t>.</a:t>
            </a:r>
          </a:p>
          <a:p>
            <a:pPr lvl="1"/>
            <a:r>
              <a:rPr lang="en-GB" sz="1800" dirty="0"/>
              <a:t> </a:t>
            </a:r>
            <a:r>
              <a:rPr lang="en-US" sz="1800" dirty="0"/>
              <a:t>Crucible size, substrate surface area, and temperature needs proper management</a:t>
            </a:r>
            <a:endParaRPr lang="en-GB" sz="1800" dirty="0"/>
          </a:p>
          <a:p>
            <a:r>
              <a:rPr lang="en-US" sz="1800" dirty="0"/>
              <a:t>It is crucial to make sure not to run the coating up to complete Sn exhaustion resulting in Sn-deficient grain boundaries or even loss of Sn from the surface</a:t>
            </a:r>
            <a:r>
              <a:rPr lang="en-GB" sz="1800" dirty="0"/>
              <a:t>.</a:t>
            </a:r>
          </a:p>
          <a:p>
            <a:r>
              <a:rPr lang="en-US" sz="1800" dirty="0"/>
              <a:t>Proper management of  Sn-supply can result in smoother and uniform surface, which appears to correlate with better performing cavities</a:t>
            </a:r>
            <a:r>
              <a:rPr lang="en-GB" sz="1800" dirty="0"/>
              <a:t>. </a:t>
            </a:r>
          </a:p>
          <a:p>
            <a:r>
              <a:rPr lang="en-US" sz="1800" dirty="0"/>
              <a:t>Recurrent Sn condensation is mitigated with the latest parameters, but complete removal is challenging with our coating configuration.</a:t>
            </a:r>
          </a:p>
          <a:p>
            <a:r>
              <a:rPr lang="en-US" sz="1800" dirty="0"/>
              <a:t>Single-cell and five-cell Nb</a:t>
            </a:r>
            <a:r>
              <a:rPr lang="en-US" sz="1800" baseline="-25000" dirty="0"/>
              <a:t>3</a:t>
            </a:r>
            <a:r>
              <a:rPr lang="en-US" sz="1800" dirty="0"/>
              <a:t>Sn-coated cavities are heading towards other acceleration applications, including conduction cooling.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36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175027"/>
            <a:ext cx="8464378" cy="487490"/>
          </a:xfrm>
        </p:spPr>
        <p:txBody>
          <a:bodyPr>
            <a:noAutofit/>
          </a:bodyPr>
          <a:lstStyle/>
          <a:p>
            <a:r>
              <a:rPr lang="en-US" sz="3500" b="0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b="1" dirty="0"/>
              <a:t>Jefferson Lab</a:t>
            </a:r>
          </a:p>
          <a:p>
            <a:pPr lvl="1"/>
            <a:r>
              <a:rPr lang="en-US" sz="2400" dirty="0"/>
              <a:t> Charlie Reece</a:t>
            </a:r>
          </a:p>
          <a:p>
            <a:pPr lvl="1"/>
            <a:r>
              <a:rPr lang="en-US" sz="2400" dirty="0"/>
              <a:t> Anne-Marie Valente</a:t>
            </a:r>
          </a:p>
          <a:p>
            <a:pPr lvl="1"/>
            <a:r>
              <a:rPr lang="en-US" sz="2400" dirty="0"/>
              <a:t> Bob </a:t>
            </a:r>
            <a:r>
              <a:rPr lang="en-US" sz="2400" dirty="0" err="1"/>
              <a:t>Rimmer</a:t>
            </a:r>
            <a:endParaRPr lang="en-US" sz="2400" dirty="0"/>
          </a:p>
          <a:p>
            <a:pPr lvl="1"/>
            <a:r>
              <a:rPr lang="en-US" sz="2400" dirty="0"/>
              <a:t> Tony </a:t>
            </a:r>
            <a:r>
              <a:rPr lang="en-US" sz="2400" dirty="0" err="1"/>
              <a:t>Reiley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 Michael Kelley</a:t>
            </a:r>
          </a:p>
          <a:p>
            <a:pPr lvl="1"/>
            <a:r>
              <a:rPr lang="en-US" sz="2400" dirty="0"/>
              <a:t> Gianluigi </a:t>
            </a:r>
            <a:r>
              <a:rPr lang="en-US" sz="2400" dirty="0" err="1"/>
              <a:t>Ciovati</a:t>
            </a:r>
            <a:r>
              <a:rPr lang="en-US" sz="2400" dirty="0"/>
              <a:t>‬</a:t>
            </a:r>
          </a:p>
          <a:p>
            <a:pPr lvl="1"/>
            <a:r>
              <a:rPr lang="en-US" sz="2400" dirty="0"/>
              <a:t> </a:t>
            </a:r>
            <a:r>
              <a:rPr lang="en-US" sz="2300" dirty="0"/>
              <a:t>John</a:t>
            </a:r>
            <a:r>
              <a:rPr lang="en-US" sz="2400" dirty="0"/>
              <a:t> </a:t>
            </a:r>
            <a:r>
              <a:rPr lang="en-US" sz="2400" dirty="0" err="1"/>
              <a:t>Vennekate</a:t>
            </a:r>
            <a:endParaRPr lang="en-US" sz="2400" dirty="0"/>
          </a:p>
          <a:p>
            <a:pPr lvl="1"/>
            <a:r>
              <a:rPr lang="en-US" sz="2400" dirty="0"/>
              <a:t> SRF Technical staffs</a:t>
            </a:r>
          </a:p>
          <a:p>
            <a:r>
              <a:rPr lang="en-US" sz="2400" dirty="0"/>
              <a:t> </a:t>
            </a:r>
            <a:r>
              <a:rPr lang="en-US" sz="2400" b="1" dirty="0"/>
              <a:t>Old Dominion University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err="1"/>
              <a:t>Jayendrika</a:t>
            </a:r>
            <a:r>
              <a:rPr lang="en-US" sz="2400" dirty="0"/>
              <a:t> </a:t>
            </a:r>
            <a:r>
              <a:rPr lang="en-US" sz="2400" dirty="0" err="1"/>
              <a:t>Tiskumara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b="1" dirty="0" err="1"/>
              <a:t>Fermilab</a:t>
            </a:r>
            <a:endParaRPr lang="en-US" sz="2400" b="1" dirty="0"/>
          </a:p>
          <a:p>
            <a:pPr lvl="1"/>
            <a:r>
              <a:rPr lang="en-US" sz="2400" dirty="0"/>
              <a:t> </a:t>
            </a:r>
            <a:r>
              <a:rPr lang="en-US" sz="2400" dirty="0" err="1"/>
              <a:t>Grigory</a:t>
            </a:r>
            <a:r>
              <a:rPr lang="en-US" sz="2400" dirty="0"/>
              <a:t> </a:t>
            </a:r>
            <a:r>
              <a:rPr lang="en-US" sz="2400" dirty="0" err="1"/>
              <a:t>Eremeev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51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66344"/>
            <a:ext cx="9144000" cy="521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86" y="2625708"/>
            <a:ext cx="8229600" cy="22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54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5545-8BEB-4782-90A3-A4FA3A64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861" y="87300"/>
            <a:ext cx="8464378" cy="487490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16623-0D15-49E9-9211-2C520936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49C0D-1000-4E65-9AA1-87B66766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47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14281" y="885076"/>
            <a:ext cx="8961209" cy="5501281"/>
          </a:xfrm>
        </p:spPr>
        <p:txBody>
          <a:bodyPr/>
          <a:lstStyle/>
          <a:p>
            <a:r>
              <a:rPr lang="en-US" sz="1800" dirty="0"/>
              <a:t>Proposed for ERL application in the past</a:t>
            </a:r>
          </a:p>
          <a:p>
            <a:r>
              <a:rPr lang="en-US" sz="1800" dirty="0"/>
              <a:t>Twin axis cavities were coated and tested.</a:t>
            </a:r>
          </a:p>
          <a:p>
            <a:r>
              <a:rPr lang="en-US" sz="1800" dirty="0"/>
              <a:t>Mechanical deformation of the cavity</a:t>
            </a:r>
          </a:p>
          <a:p>
            <a:r>
              <a:rPr lang="en-US" sz="1800" dirty="0"/>
              <a:t>Following witness sample analysis, systematic sample studies are in progress to mitigate identified issues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83322"/>
            <a:ext cx="8646244" cy="575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dirty="0"/>
              <a:t>Nb</a:t>
            </a:r>
            <a:r>
              <a:rPr lang="en-US" sz="2000" baseline="-25000" dirty="0"/>
              <a:t>3</a:t>
            </a:r>
            <a:r>
              <a:rPr lang="en-US" sz="2000" dirty="0"/>
              <a:t>Sn coating of Twin-axis Cavity</a:t>
            </a:r>
          </a:p>
        </p:txBody>
      </p:sp>
      <p:pic>
        <p:nvPicPr>
          <p:cNvPr id="11" name="Picture 2" descr="https://www.jlab.org/div_dept/dir_off/public_affairs/logo/JLab_Tagline2RevLow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54" y="6114412"/>
            <a:ext cx="1160638" cy="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du-sig-noidea-reversed-bk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87" y="6056797"/>
            <a:ext cx="884903" cy="3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lh3.googleusercontent.com/1DiH_6zYCFRaW2kGRx-eaIo3P_jHr_ZbWwqPX6EkfvUZmMe_Ye-MKHuTIFndFP2F_XLPSENleTj86HAEXTx2ydSlQNdGo_IuD3wZtKC8QkJOJXW4UHkrMMho-ww4D3qkHjarqnKVZAaE43daqZvQd5N4CFEisWEBhM5RksfJmAcYu3hh8DxR6d9aFMm1iL1_iiS9iON2LlqG0yas1BaUfiqhodDNGDuJRqXRiKFuEueIhTOuuoW7VvuL6WQMPeEDsBwXpail2a00SNnuBuqVVYkZpbDhV59fGAQZ-UajFzjLwGaugrX0RcQUW-wlrZDapI3-E_AdsSyFFsDgDyU-uFmHTQRA-S6HV02pasUfKAIl2HpHqJ3iUy1M27UHHdbzK05kwBrV44_Ga4p4DmeyCJH1QDMGN34d3q6_xvRCnAh9tk_TYUWDGpAvFrebmPV3QPHfnXgFFBRZHbM8y6hHQrCGAtddKgljpsXXYqQW3kI3K2wEWkxU7BeRZzDkgeCeJYEDNkKDw_1z9F1c8oqK_oA9aalstRAAIAvCEEk1DHc-qlhCV2B-0nyNatLWOXqHuB4jJWdXA4rz1eceLQp4PBtH0rg6TZfjqf2SobNTy_RkyZy6IXERs9KJPNmnaC0awSifDYM35BM82F6N6InKLI5i4YBtkUj0I1BXTRY91lS8aJzYNKdWH-bTWMhRCewc4LdUjK9Ex_QjMpViyQ5QAazVhhm_3ULb4jw9ohcVI18WTs0mJg5h7iRRdLT5L1A=w530-h942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1" y="2758561"/>
            <a:ext cx="1798792" cy="319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lh3.googleusercontent.com/aUm_hkd_ZlMu2mwcQIRR4CiPHuy2cr0jPfeS0ouvrobQxK3lV4Tw7rTU7bDwTvedjqAv6ar_iHW8-JKE4pE3J8amAWcqHVszu1j3NxUTOgkOzMPNUxFX14kt9WDdn_xJ7ICw7g5-8cyLWzowvaVEo1urpIcLtTKmTjP730bs8fzbonnL4azpLfkd93VTXR2e3yucIv0V1Vyfkh9GZ7DGyyKBTx4DQhnPfWcyakwWyHvfHM-DlfATJwEPszQGdlUlzZVnnSe4fTM4-A7raVHglzMEwyrPV1QW_s5bwqDw6X4HTEUhbfIInIXDu0mrJgZJEWam_2lzMtNMVD0PJL3xYJCDIRjzBEyvLMTF2KrzQDD5ffR9s53lxOBl6OEKUq-FrrSbf3sPxcLHo1UJDT71gRlLKiJQDWYgckB85indp2-ju8sb2_d3wf3N7PoNu_Upla1WmPsqMiw98aHmvbVS18olm_8BOwUye0FBtr1d39HxTPMo4QlBsQeSvk1NrcFsZupQ_kj0tekzwgOTMpq3KdS6Q5estWwKNTlwtXGVzVvSZ2KPuF3u-prPdTBmzvLEzjddlM1E7YJWDYhgRphV8BDGTWCsvlqpg441K3vGaV56_qaFZEzsn2CyeT0cf0-mBMGTqEch7hoDBa6Gr0yQJQay_lYe-0h51_2bWarIXz872HfBGBjGXR22HMnzekfxJw0MdWg7gmHfn4RZzaoXKRcdrweXEsViFlc6RCzMg8fm5Z8sZiqCgFi1geSOjv0=w530-h942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33" y="2817763"/>
            <a:ext cx="1798791" cy="31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41313" y="6140685"/>
            <a:ext cx="4154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Jean </a:t>
            </a:r>
            <a:r>
              <a:rPr lang="en-US" dirty="0" err="1">
                <a:solidFill>
                  <a:srgbClr val="0000FF"/>
                </a:solidFill>
              </a:rPr>
              <a:t>Delayen</a:t>
            </a:r>
            <a:r>
              <a:rPr lang="en-US" dirty="0">
                <a:solidFill>
                  <a:srgbClr val="0000FF"/>
                </a:solidFill>
              </a:rPr>
              <a:t> and </a:t>
            </a:r>
            <a:r>
              <a:rPr lang="en-US" b="1" dirty="0" err="1">
                <a:solidFill>
                  <a:srgbClr val="0000FF"/>
                </a:solidFill>
              </a:rPr>
              <a:t>Jayendrika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Tiskumara</a:t>
            </a:r>
            <a:r>
              <a:rPr lang="en-US" b="1" dirty="0">
                <a:solidFill>
                  <a:srgbClr val="0000FF"/>
                </a:solidFill>
              </a:rPr>
              <a:t>  (Old Dominion University)</a:t>
            </a:r>
          </a:p>
        </p:txBody>
      </p:sp>
      <p:pic>
        <p:nvPicPr>
          <p:cNvPr id="28" name="Picture 27" descr="Chart&#10;&#10;Description automatically generated">
            <a:extLst>
              <a:ext uri="{FF2B5EF4-FFF2-40B4-BE49-F238E27FC236}">
                <a16:creationId xmlns:a16="http://schemas.microsoft.com/office/drawing/2014/main" id="{896A1231-6705-4052-BDAE-65557F70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679"/>
          <a:stretch/>
        </p:blipFill>
        <p:spPr>
          <a:xfrm>
            <a:off x="5065612" y="2368890"/>
            <a:ext cx="2824623" cy="34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2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27" y="175027"/>
            <a:ext cx="8464378" cy="487490"/>
          </a:xfrm>
        </p:spPr>
        <p:txBody>
          <a:bodyPr/>
          <a:lstStyle/>
          <a:p>
            <a:r>
              <a:rPr lang="en-US" b="0" dirty="0"/>
              <a:t>Nb</a:t>
            </a:r>
            <a:r>
              <a:rPr lang="en-US" b="0" baseline="-25000" dirty="0"/>
              <a:t>3</a:t>
            </a:r>
            <a:r>
              <a:rPr lang="en-US" b="0" dirty="0"/>
              <a:t>Sn Coating deposition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439471" y="811547"/>
            <a:ext cx="3941811" cy="3837578"/>
            <a:chOff x="162615" y="895175"/>
            <a:chExt cx="3941811" cy="3837578"/>
          </a:xfrm>
        </p:grpSpPr>
        <p:grpSp>
          <p:nvGrpSpPr>
            <p:cNvPr id="10" name="Group 9"/>
            <p:cNvGrpSpPr/>
            <p:nvPr/>
          </p:nvGrpSpPr>
          <p:grpSpPr>
            <a:xfrm>
              <a:off x="162615" y="895175"/>
              <a:ext cx="3941811" cy="3771858"/>
              <a:chOff x="684599" y="824917"/>
              <a:chExt cx="3941811" cy="3771858"/>
            </a:xfrm>
          </p:grpSpPr>
          <p:pic>
            <p:nvPicPr>
              <p:cNvPr id="8" name="Picture 7" descr="C:\Users\grigory\Downloads\Furnace.JPG">
                <a:extLst>
                  <a:ext uri="{FF2B5EF4-FFF2-40B4-BE49-F238E27FC236}">
                    <a16:creationId xmlns:a16="http://schemas.microsoft.com/office/drawing/2014/main" id="{89F1C462-7FF6-48A7-9EFC-530AADC53B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13" t="1901" r="6595" b="3109"/>
              <a:stretch/>
            </p:blipFill>
            <p:spPr bwMode="auto">
              <a:xfrm>
                <a:off x="684599" y="824917"/>
                <a:ext cx="1848289" cy="3771858"/>
              </a:xfrm>
              <a:prstGeom prst="round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13000"/>
                  </a:srgbClr>
                </a:outerShdw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4" name="Picture 2" descr="https://lh3.googleusercontent.com/CsyDuo-UpWGpS7OncIg5Kjn7frqGMd4QRN56e9oUedPBFpZmo3a3FCQIlrOsfBsY-TfJSM6JsyBTnUYPrBkfi3HJW7WMaDQjEjjOvyCpleugC56l94QeISSPwWFfQ3SXVrzx045s1H5bFaOjfckCmzsMAZKmFySPeDPah8ShIH3dL17SRh28iZ2o_6cKxyyhBVhhSKo0f8LtOjWw-EO23EsBGgMJk87SM_0TG2bPr8lUOS2oKKmhhyvo9wk_W6eQO7VxS2b-X1aBxZyvdqbl1eyPj1vTBpAXC8cbs_4GZdrm1AAkTuNbU86NGEqWFetG7rz_jvd1wNv5crYJ59lOphOHnmyND-tR454JRVM275kjG57gp928lrjEYYzOVNb_Q2jDZuUfirko1F6sujRNmzjqakkd648O6aMxDqc5EWMYLojXIsJqvF_x-Zy83xWp8UvWlqy6URCpCFYHk1B9qS7FivAbZtHiT9O5GxnvTqYieulw1so0ZOi36P4I5PrvR_1SvwgJz96LLvys-7XMWfTAy17CXLE1OIjv3Sb1ksU8yJ0l8D34VlcCRcmQ4xL-Jr6hcrGlMnS6g4LrrCIMWwVJHhKGJE_6leiSj7_Oha6nL7ApcRP3GuralefXlzSPwvuc2dVsCxvC9aYQ0T2ghuIz63MwrgCDxNhGJEAsdeDCgdxTjyug1g6Wf6ANNYDLdIMVv-LZ39oJSf8wozR2LJMj8jaF9SVYgC1xEcgQAEsWyM-h9zWaUP4GzHRgLn4=w530-h942-no?authuser=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0616" y="884229"/>
                <a:ext cx="2055794" cy="365388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702656" y="2335439"/>
              <a:ext cx="1422333" cy="2397314"/>
              <a:chOff x="2521931" y="2297853"/>
              <a:chExt cx="1422333" cy="2397314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0AB63E60-1B80-4ACD-8E73-E07245BDF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7731" y="2297853"/>
                <a:ext cx="0" cy="211615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7F2F17-F1A4-4D02-BA54-6EF7B052511E}"/>
                  </a:ext>
                </a:extLst>
              </p:cNvPr>
              <p:cNvSpPr txBox="1"/>
              <p:nvPr/>
            </p:nvSpPr>
            <p:spPr>
              <a:xfrm>
                <a:off x="3247913" y="3250318"/>
                <a:ext cx="696351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13" dirty="0">
                    <a:solidFill>
                      <a:schemeClr val="bg1"/>
                    </a:solidFill>
                  </a:rPr>
                  <a:t>40’’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FEFDB5-02C6-410A-BEF6-6A1FCDCB85BE}"/>
                  </a:ext>
                </a:extLst>
              </p:cNvPr>
              <p:cNvSpPr txBox="1"/>
              <p:nvPr/>
            </p:nvSpPr>
            <p:spPr>
              <a:xfrm>
                <a:off x="2589176" y="4446958"/>
                <a:ext cx="696351" cy="24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13" dirty="0"/>
                  <a:t>17’’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EB55127-C918-42E4-90C1-845971267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1931" y="4344703"/>
                <a:ext cx="6858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angle 18"/>
          <p:cNvSpPr/>
          <p:nvPr/>
        </p:nvSpPr>
        <p:spPr>
          <a:xfrm>
            <a:off x="875899" y="4557692"/>
            <a:ext cx="7892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</a:rPr>
              <a:t>Eremeev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</a:rPr>
              <a:t>, G., et al. "Nb3Sn </a:t>
            </a:r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</a:rPr>
              <a:t>multicell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</a:rPr>
              <a:t> cavity coating system at Jefferson Lab." </a:t>
            </a:r>
            <a:r>
              <a:rPr lang="en-US" sz="1000" i="1" dirty="0">
                <a:solidFill>
                  <a:srgbClr val="0000FF"/>
                </a:solidFill>
                <a:latin typeface="Arial" panose="020B0604020202020204" pitchFamily="34" charset="0"/>
              </a:rPr>
              <a:t>Review of Scientific Instruments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</a:rPr>
              <a:t> 91.7 (2020): 073911.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698ACD-C710-4711-BCFD-4637C3BDBA22}"/>
              </a:ext>
            </a:extLst>
          </p:cNvPr>
          <p:cNvSpPr txBox="1"/>
          <p:nvPr/>
        </p:nvSpPr>
        <p:spPr>
          <a:xfrm>
            <a:off x="144327" y="4799533"/>
            <a:ext cx="907127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Coating up to the size of CEBAF five-cell cavity (0.5 m long)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Configuration: No secondary heater(s) (substrate and source both at the same temperature for any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Furnace is outside the cleanroom: Need to close the cavity to avoid contamination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216503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14BC3F50-DC53-43F4-B823-708DF8EA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30" y="1471613"/>
            <a:ext cx="5926320" cy="48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719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175027"/>
            <a:ext cx="8464378" cy="487490"/>
          </a:xfrm>
        </p:spPr>
        <p:txBody>
          <a:bodyPr>
            <a:noAutofit/>
          </a:bodyPr>
          <a:lstStyle/>
          <a:p>
            <a:r>
              <a:rPr lang="en-US" sz="3500" b="0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4939EB-3C87-4F86-8EE0-F3BC574D7F2E}"/>
              </a:ext>
            </a:extLst>
          </p:cNvPr>
          <p:cNvSpPr txBox="1">
            <a:spLocks/>
          </p:cNvSpPr>
          <p:nvPr/>
        </p:nvSpPr>
        <p:spPr>
          <a:xfrm>
            <a:off x="316320" y="1085642"/>
            <a:ext cx="8464378" cy="538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Vapor Diffusion Coating </a:t>
            </a:r>
          </a:p>
          <a:p>
            <a:r>
              <a:rPr lang="en-US" sz="2500" dirty="0"/>
              <a:t>Cavity coating</a:t>
            </a:r>
          </a:p>
          <a:p>
            <a:pPr lvl="1"/>
            <a:r>
              <a:rPr lang="en-US" sz="2500" dirty="0"/>
              <a:t> Single-cell Cavity Coating</a:t>
            </a:r>
          </a:p>
          <a:p>
            <a:pPr lvl="1"/>
            <a:r>
              <a:rPr lang="en-US" sz="2500" dirty="0"/>
              <a:t> Five-cell Cavity Coating</a:t>
            </a:r>
          </a:p>
          <a:p>
            <a:r>
              <a:rPr lang="en-US" sz="2500" dirty="0"/>
              <a:t> Cavities for conduction-cooled Accelerator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97706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4327" y="16214"/>
            <a:ext cx="8464378" cy="487490"/>
          </a:xfrm>
        </p:spPr>
        <p:txBody>
          <a:bodyPr/>
          <a:lstStyle/>
          <a:p>
            <a:r>
              <a:rPr lang="en-US" dirty="0"/>
              <a:t>Vapor Diffusion Coating of Nb</a:t>
            </a:r>
            <a:r>
              <a:rPr lang="en-US" baseline="-25000" dirty="0"/>
              <a:t>3</a:t>
            </a:r>
            <a:r>
              <a:rPr lang="en-US" dirty="0"/>
              <a:t>Sn on </a:t>
            </a:r>
            <a:r>
              <a:rPr lang="en-US" dirty="0" err="1"/>
              <a:t>Nb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3530" y="4652964"/>
            <a:ext cx="8817832" cy="1814372"/>
            <a:chOff x="15907" y="4360783"/>
            <a:chExt cx="8817832" cy="1814372"/>
          </a:xfrm>
        </p:grpSpPr>
        <p:pic>
          <p:nvPicPr>
            <p:cNvPr id="12" name="Picture 11" descr="C:\Users\Barker\Desktop\Nb3Sn Material Studies\C3C4 Cutouts\CVT11 12-10-15\12-23-15 CVT11\loc 02\CVT11 x5K loc_02 defect_q00.jpg">
              <a:extLst>
                <a:ext uri="{FF2B5EF4-FFF2-40B4-BE49-F238E27FC236}">
                  <a16:creationId xmlns:a16="http://schemas.microsoft.com/office/drawing/2014/main" id="{C73D89B9-021D-4766-BF8A-84B014CB5321}"/>
                </a:ext>
              </a:extLst>
            </p:cNvPr>
            <p:cNvPicPr/>
            <p:nvPr/>
          </p:nvPicPr>
          <p:blipFill>
            <a:blip r:embed="rId2" cstate="print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39179" y="4445009"/>
              <a:ext cx="2194560" cy="164592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8172" y="4360783"/>
              <a:ext cx="4496688" cy="181437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7" y="4445008"/>
              <a:ext cx="2194561" cy="1645921"/>
            </a:xfrm>
            <a:prstGeom prst="rect">
              <a:avLst/>
            </a:prstGeom>
          </p:spPr>
        </p:pic>
      </p:grpSp>
      <p:pic>
        <p:nvPicPr>
          <p:cNvPr id="1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63898" y="944583"/>
            <a:ext cx="3416203" cy="2496577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3E058BC-3770-4F1D-AE62-E363BE1D5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64" y="797157"/>
            <a:ext cx="2649349" cy="238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148642" y="3407846"/>
            <a:ext cx="8782720" cy="1237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Leading  coating technique to produce promising cavities</a:t>
            </a:r>
          </a:p>
          <a:p>
            <a:r>
              <a:rPr lang="en-US" sz="2000" dirty="0"/>
              <a:t>Create Sn-vapor, transfer to the interior surface of </a:t>
            </a:r>
            <a:r>
              <a:rPr lang="en-US" sz="2000" dirty="0" err="1"/>
              <a:t>Nb</a:t>
            </a:r>
            <a:r>
              <a:rPr lang="en-US" sz="2000" dirty="0"/>
              <a:t> cavity</a:t>
            </a:r>
          </a:p>
          <a:p>
            <a:r>
              <a:rPr lang="en-US" sz="2000" dirty="0"/>
              <a:t>Growth at Nb-Nb</a:t>
            </a:r>
            <a:r>
              <a:rPr lang="en-US" sz="2000" baseline="-25000" dirty="0"/>
              <a:t>3</a:t>
            </a:r>
            <a:r>
              <a:rPr lang="en-US" sz="2000" dirty="0"/>
              <a:t>Sn interface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6783" y="1344622"/>
            <a:ext cx="2688574" cy="205526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41A662-C5B6-B365-B392-FBBD245642F5}"/>
              </a:ext>
            </a:extLst>
          </p:cNvPr>
          <p:cNvCxnSpPr>
            <a:cxnSpLocks/>
          </p:cNvCxnSpPr>
          <p:nvPr/>
        </p:nvCxnSpPr>
        <p:spPr>
          <a:xfrm flipH="1" flipV="1">
            <a:off x="4002312" y="2442757"/>
            <a:ext cx="2277789" cy="77776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52420E-FD42-4B6E-9F98-CC88A57A5FD0}"/>
              </a:ext>
            </a:extLst>
          </p:cNvPr>
          <p:cNvCxnSpPr>
            <a:cxnSpLocks/>
          </p:cNvCxnSpPr>
          <p:nvPr/>
        </p:nvCxnSpPr>
        <p:spPr>
          <a:xfrm flipH="1" flipV="1">
            <a:off x="4371924" y="1415111"/>
            <a:ext cx="1908177" cy="63478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7D03F6A-F94E-4633-8EF7-1622FC853357}"/>
              </a:ext>
            </a:extLst>
          </p:cNvPr>
          <p:cNvSpPr txBox="1"/>
          <p:nvPr/>
        </p:nvSpPr>
        <p:spPr>
          <a:xfrm>
            <a:off x="4743714" y="4349600"/>
            <a:ext cx="188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2-3 µm thick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3329BE-E66F-4B5B-80F3-48843890FF37}"/>
              </a:ext>
            </a:extLst>
          </p:cNvPr>
          <p:cNvSpPr txBox="1"/>
          <p:nvPr/>
        </p:nvSpPr>
        <p:spPr>
          <a:xfrm>
            <a:off x="7484882" y="2049898"/>
            <a:ext cx="1123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Cross-section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F0B22-27C3-4901-B721-3328A01F56E9}"/>
              </a:ext>
            </a:extLst>
          </p:cNvPr>
          <p:cNvSpPr txBox="1"/>
          <p:nvPr/>
        </p:nvSpPr>
        <p:spPr>
          <a:xfrm>
            <a:off x="7484881" y="3029315"/>
            <a:ext cx="1123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Cross-section</a:t>
            </a:r>
          </a:p>
        </p:txBody>
      </p:sp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243"/>
            <a:ext cx="8464378" cy="487490"/>
          </a:xfrm>
        </p:spPr>
        <p:txBody>
          <a:bodyPr/>
          <a:lstStyle/>
          <a:p>
            <a:r>
              <a:rPr lang="en-US" dirty="0"/>
              <a:t>Performance of Single-cell cavity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" y="875528"/>
            <a:ext cx="4780675" cy="3780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672" y="5194429"/>
            <a:ext cx="486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Known limitations:</a:t>
            </a:r>
          </a:p>
          <a:p>
            <a:pPr marL="285750" indent="-285750">
              <a:buFontTx/>
              <a:buChar char="-"/>
            </a:pPr>
            <a:r>
              <a:rPr lang="en-US" dirty="0"/>
              <a:t>Non-uniform coating – forming patchy region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 Potential </a:t>
            </a:r>
            <a:r>
              <a:rPr lang="en-US" dirty="0" err="1"/>
              <a:t>Ti</a:t>
            </a:r>
            <a:r>
              <a:rPr lang="en-US" dirty="0"/>
              <a:t>-contamination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 Sn residues by condensation of Sn vapor</a:t>
            </a: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959"/>
          <a:stretch/>
        </p:blipFill>
        <p:spPr>
          <a:xfrm>
            <a:off x="5888907" y="1308857"/>
            <a:ext cx="2260312" cy="26748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117018" y="3830153"/>
            <a:ext cx="3481528" cy="2706843"/>
            <a:chOff x="7527850" y="4014401"/>
            <a:chExt cx="5134070" cy="434861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54"/>
            <a:stretch/>
          </p:blipFill>
          <p:spPr>
            <a:xfrm>
              <a:off x="7527850" y="4014401"/>
              <a:ext cx="5134070" cy="434861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82862A-CADC-4426-8734-16B234C3CC28}"/>
                </a:ext>
              </a:extLst>
            </p:cNvPr>
            <p:cNvSpPr txBox="1"/>
            <p:nvPr/>
          </p:nvSpPr>
          <p:spPr>
            <a:xfrm>
              <a:off x="10332719" y="4818351"/>
              <a:ext cx="925405" cy="36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~85 °C</a:t>
              </a:r>
            </a:p>
          </p:txBody>
        </p:sp>
      </p:grp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612051" y="2661102"/>
            <a:ext cx="1864724" cy="1669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3766671" y="2090317"/>
            <a:ext cx="2054342" cy="183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672" y="5219786"/>
            <a:ext cx="50511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Potential limitations:</a:t>
            </a:r>
          </a:p>
          <a:p>
            <a:pPr marL="285750" indent="-285750">
              <a:buFontTx/>
              <a:buChar char="-"/>
            </a:pPr>
            <a:r>
              <a:rPr lang="en-US" strike="sngStrike" dirty="0"/>
              <a:t>Non-uniform coating – forming patchy region </a:t>
            </a:r>
          </a:p>
          <a:p>
            <a:pPr marL="285750" indent="-285750">
              <a:buFontTx/>
              <a:buChar char="-"/>
            </a:pPr>
            <a:r>
              <a:rPr lang="en-US" strike="sngStrike" dirty="0"/>
              <a:t>Potential </a:t>
            </a:r>
            <a:r>
              <a:rPr lang="en-US" strike="sngStrike" dirty="0" err="1"/>
              <a:t>Ti</a:t>
            </a:r>
            <a:r>
              <a:rPr lang="en-US" strike="sngStrike" dirty="0"/>
              <a:t>-contamination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Mitigation Sn residues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1672" y="450392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  <a:latin typeface="Arial" panose="020B0604020202020204" pitchFamily="34" charset="0"/>
              </a:rPr>
              <a:t>Pudasaini U, </a:t>
            </a:r>
            <a:r>
              <a:rPr lang="en-US" sz="800" dirty="0" err="1">
                <a:solidFill>
                  <a:srgbClr val="0000FF"/>
                </a:solidFill>
                <a:latin typeface="Arial" panose="020B0604020202020204" pitchFamily="34" charset="0"/>
              </a:rPr>
              <a:t>Eremeev</a:t>
            </a:r>
            <a:r>
              <a:rPr lang="en-US" sz="800" dirty="0">
                <a:solidFill>
                  <a:srgbClr val="0000FF"/>
                </a:solidFill>
                <a:latin typeface="Arial" panose="020B0604020202020204" pitchFamily="34" charset="0"/>
              </a:rPr>
              <a:t> G, Reece CE, </a:t>
            </a:r>
            <a:r>
              <a:rPr lang="en-US" sz="800" dirty="0" err="1">
                <a:solidFill>
                  <a:srgbClr val="0000FF"/>
                </a:solidFill>
                <a:latin typeface="Arial" panose="020B0604020202020204" pitchFamily="34" charset="0"/>
              </a:rPr>
              <a:t>Ciovati</a:t>
            </a:r>
            <a:r>
              <a:rPr lang="en-US" sz="800" dirty="0">
                <a:solidFill>
                  <a:srgbClr val="0000FF"/>
                </a:solidFill>
                <a:latin typeface="Arial" panose="020B0604020202020204" pitchFamily="34" charset="0"/>
              </a:rPr>
              <a:t> G, </a:t>
            </a:r>
            <a:r>
              <a:rPr lang="en-US" sz="800" dirty="0" err="1">
                <a:solidFill>
                  <a:srgbClr val="0000FF"/>
                </a:solidFill>
                <a:latin typeface="Arial" panose="020B0604020202020204" pitchFamily="34" charset="0"/>
              </a:rPr>
              <a:t>Parajuli</a:t>
            </a:r>
            <a:r>
              <a:rPr lang="en-US" sz="800" dirty="0">
                <a:solidFill>
                  <a:srgbClr val="0000FF"/>
                </a:solidFill>
                <a:latin typeface="Arial" panose="020B0604020202020204" pitchFamily="34" charset="0"/>
              </a:rPr>
              <a:t> I, Sayeed N, Kelley MJ. Recent results from Nb3Sn single cell cavities coated at Jefferson lab. InProc. 19th International Conference on RF Superconductivity,(SRF’19) 2019 Jun.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6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2" y="138508"/>
            <a:ext cx="9285287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of coating temperature profile and cavity performance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36945" y="1713341"/>
            <a:ext cx="3095753" cy="1570166"/>
            <a:chOff x="77283" y="827842"/>
            <a:chExt cx="3095753" cy="15701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70370" y="1075496"/>
              <a:ext cx="1570165" cy="1074860"/>
            </a:xfrm>
            <a:prstGeom prst="rect">
              <a:avLst/>
            </a:prstGeom>
          </p:spPr>
        </p:pic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72900" y="1075495"/>
              <a:ext cx="1570163" cy="10748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6701" y="827842"/>
              <a:ext cx="806335" cy="157016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22" y="866828"/>
            <a:ext cx="3437157" cy="2704259"/>
          </a:xfrm>
          <a:prstGeom prst="rect">
            <a:avLst/>
          </a:prstGeom>
        </p:spPr>
      </p:pic>
      <p:pic>
        <p:nvPicPr>
          <p:cNvPr id="14" name="Picture 24" descr="U213_2_20um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8707" r="9006" b="12523"/>
          <a:stretch>
            <a:fillRect/>
          </a:stretch>
        </p:blipFill>
        <p:spPr bwMode="auto">
          <a:xfrm>
            <a:off x="135172" y="4209894"/>
            <a:ext cx="2357573" cy="21418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8705" r="8630" b="12065"/>
          <a:stretch>
            <a:fillRect/>
          </a:stretch>
        </p:blipFill>
        <p:spPr bwMode="auto">
          <a:xfrm>
            <a:off x="2640441" y="4206885"/>
            <a:ext cx="2323258" cy="215448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374" y="3284225"/>
            <a:ext cx="3762662" cy="3226961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A6FAC4-4325-45F7-B3E8-978CBEB978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543"/>
          <a:stretch/>
        </p:blipFill>
        <p:spPr>
          <a:xfrm>
            <a:off x="7903988" y="1713342"/>
            <a:ext cx="1261500" cy="1570883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3031974" y="3869208"/>
            <a:ext cx="1625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a</a:t>
            </a:r>
            <a:r>
              <a:rPr lang="en-US" dirty="0"/>
              <a:t> =  53 ± 4 nm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4055" y="3840562"/>
            <a:ext cx="185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a</a:t>
            </a:r>
            <a:r>
              <a:rPr lang="en-US" dirty="0"/>
              <a:t> =  123 ± 13 nm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63358" y="867316"/>
            <a:ext cx="46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Single-cavity Setup</a:t>
            </a:r>
          </a:p>
          <a:p>
            <a:pPr marL="285750" indent="-285750">
              <a:buFontTx/>
              <a:buChar char="-"/>
            </a:pPr>
            <a:r>
              <a:rPr lang="en-US" dirty="0"/>
              <a:t>Vary Sn-source and/or Temp profile or set up</a:t>
            </a:r>
          </a:p>
        </p:txBody>
      </p:sp>
      <p:sp>
        <p:nvSpPr>
          <p:cNvPr id="22" name="Right Arrow 21"/>
          <p:cNvSpPr/>
          <p:nvPr/>
        </p:nvSpPr>
        <p:spPr>
          <a:xfrm rot="5400000">
            <a:off x="6859524" y="3246807"/>
            <a:ext cx="673356" cy="345440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3190240" y="1254976"/>
            <a:ext cx="0" cy="393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44800" y="1648253"/>
            <a:ext cx="1382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Pull plug to relieve Sn-vapor </a:t>
            </a:r>
          </a:p>
        </p:txBody>
      </p:sp>
    </p:spTree>
    <p:extLst>
      <p:ext uri="{BB962C8B-B14F-4D97-AF65-F5344CB8AC3E}">
        <p14:creationId xmlns:p14="http://schemas.microsoft.com/office/powerpoint/2010/main" val="4825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1454-44EC-4B30-995A-A797709BB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7" y="154560"/>
            <a:ext cx="8464378" cy="487490"/>
          </a:xfrm>
        </p:spPr>
        <p:txBody>
          <a:bodyPr>
            <a:normAutofit/>
          </a:bodyPr>
          <a:lstStyle/>
          <a:p>
            <a:r>
              <a:rPr lang="en-US" sz="2500" dirty="0"/>
              <a:t>Toward higher gradients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B0587-134B-4E89-9FEE-B5C75AF4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130B1700-DC62-4C37-A5C1-0884691B2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5" b="47922"/>
          <a:stretch/>
        </p:blipFill>
        <p:spPr>
          <a:xfrm rot="5400000">
            <a:off x="5345650" y="2791673"/>
            <a:ext cx="5370127" cy="1649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F324AE-B647-4CCF-963D-B08589931E5A}"/>
              </a:ext>
            </a:extLst>
          </p:cNvPr>
          <p:cNvSpPr txBox="1"/>
          <p:nvPr/>
        </p:nvSpPr>
        <p:spPr>
          <a:xfrm>
            <a:off x="7216205" y="4577568"/>
            <a:ext cx="1593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Secondary Sn source with conical crucibles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F7B394-A823-43C8-AE63-909263A5EEB0}"/>
              </a:ext>
            </a:extLst>
          </p:cNvPr>
          <p:cNvSpPr/>
          <p:nvPr/>
        </p:nvSpPr>
        <p:spPr>
          <a:xfrm>
            <a:off x="5195763" y="3274996"/>
            <a:ext cx="1588169" cy="3080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GHz cavity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F3A0FE-5639-4BEE-A34C-CE6F00975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9720"/>
            <a:ext cx="7048500" cy="4581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4674A0-7E64-48E6-8E4B-E7777B844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07411" y="939242"/>
            <a:ext cx="2081273" cy="156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16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7" y="102731"/>
            <a:ext cx="8464378" cy="487490"/>
          </a:xfrm>
        </p:spPr>
        <p:txBody>
          <a:bodyPr/>
          <a:lstStyle/>
          <a:p>
            <a:r>
              <a:rPr lang="en-US" dirty="0"/>
              <a:t>Recent performance of single-cell cavity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379"/>
          <a:stretch/>
        </p:blipFill>
        <p:spPr>
          <a:xfrm>
            <a:off x="713568" y="3241621"/>
            <a:ext cx="6844167" cy="3577278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>
            <a:off x="7002121" y="5241677"/>
            <a:ext cx="155448" cy="4228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469601" y="5708583"/>
            <a:ext cx="502920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77781" y="5808798"/>
            <a:ext cx="1064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No quench, limited by input power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2463" y="5030260"/>
            <a:ext cx="1826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Exhausted Sn source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26423" y="5308473"/>
            <a:ext cx="1958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With Sn-residues (Typical Q-slope)</a:t>
            </a:r>
          </a:p>
          <a:p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t="6647"/>
          <a:stretch/>
        </p:blipFill>
        <p:spPr>
          <a:xfrm>
            <a:off x="4639847" y="855401"/>
            <a:ext cx="3248864" cy="238622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20247" y="945116"/>
            <a:ext cx="3899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coating profile update was guided by the witness sample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The coating profile currently followed  aims to obtain equivalent coating grown at 1200 °C for ~ 1 h.</a:t>
            </a:r>
          </a:p>
        </p:txBody>
      </p:sp>
    </p:spTree>
    <p:extLst>
      <p:ext uri="{BB962C8B-B14F-4D97-AF65-F5344CB8AC3E}">
        <p14:creationId xmlns:p14="http://schemas.microsoft.com/office/powerpoint/2010/main" val="353638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7" y="102731"/>
            <a:ext cx="8464378" cy="487490"/>
          </a:xfrm>
        </p:spPr>
        <p:txBody>
          <a:bodyPr/>
          <a:lstStyle/>
          <a:p>
            <a:r>
              <a:rPr lang="en-US" dirty="0"/>
              <a:t>RF performance compared with material analysis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40" y="3571311"/>
            <a:ext cx="652171" cy="25147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41" y="3566643"/>
            <a:ext cx="627162" cy="25305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8316" y="3311926"/>
            <a:ext cx="395890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TEM analysis of grain boundaries with and without Q-slope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173" y="6202868"/>
            <a:ext cx="7546534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b="1" i="1" dirty="0"/>
              <a:t>Coating with small grain sizes, smoother surfaces, and thinner coating avoiding annealing without Sn correlates with better performing cavities.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58" y="3561399"/>
            <a:ext cx="612912" cy="252467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10" y="3582402"/>
            <a:ext cx="587123" cy="251476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1" y="3571312"/>
            <a:ext cx="666776" cy="251476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7" y="3571312"/>
            <a:ext cx="713430" cy="251476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01460" y="5704471"/>
            <a:ext cx="5870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Q-slope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438244" y="5662881"/>
            <a:ext cx="67839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000" dirty="0"/>
              <a:t>Annealed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564475" y="5704470"/>
            <a:ext cx="9460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No </a:t>
            </a:r>
            <a:r>
              <a:rPr lang="en-US" sz="1000" dirty="0" err="1">
                <a:solidFill>
                  <a:schemeClr val="bg1"/>
                </a:solidFill>
              </a:rPr>
              <a:t>No</a:t>
            </a:r>
            <a:r>
              <a:rPr lang="en-US" sz="1000" dirty="0">
                <a:solidFill>
                  <a:schemeClr val="bg1"/>
                </a:solidFill>
              </a:rPr>
              <a:t> Q-slope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60" y="788139"/>
            <a:ext cx="4835868" cy="2474390"/>
          </a:xfrm>
          <a:prstGeom prst="rect">
            <a:avLst/>
          </a:prstGeom>
        </p:spPr>
      </p:pic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345460"/>
              </p:ext>
            </p:extLst>
          </p:nvPr>
        </p:nvGraphicFramePr>
        <p:xfrm>
          <a:off x="4937328" y="832895"/>
          <a:ext cx="4106029" cy="2337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091">
                  <a:extLst>
                    <a:ext uri="{9D8B030D-6E8A-4147-A177-3AD203B41FA5}">
                      <a16:colId xmlns:a16="http://schemas.microsoft.com/office/drawing/2014/main" val="3503991775"/>
                    </a:ext>
                  </a:extLst>
                </a:gridCol>
                <a:gridCol w="943276">
                  <a:extLst>
                    <a:ext uri="{9D8B030D-6E8A-4147-A177-3AD203B41FA5}">
                      <a16:colId xmlns:a16="http://schemas.microsoft.com/office/drawing/2014/main" val="2059061738"/>
                    </a:ext>
                  </a:extLst>
                </a:gridCol>
                <a:gridCol w="961070">
                  <a:extLst>
                    <a:ext uri="{9D8B030D-6E8A-4147-A177-3AD203B41FA5}">
                      <a16:colId xmlns:a16="http://schemas.microsoft.com/office/drawing/2014/main" val="2195261787"/>
                    </a:ext>
                  </a:extLst>
                </a:gridCol>
                <a:gridCol w="959592">
                  <a:extLst>
                    <a:ext uri="{9D8B030D-6E8A-4147-A177-3AD203B41FA5}">
                      <a16:colId xmlns:a16="http://schemas.microsoft.com/office/drawing/2014/main" val="3323505566"/>
                    </a:ext>
                  </a:extLst>
                </a:gridCol>
              </a:tblGrid>
              <a:tr h="671717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Performance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Typical – Q slope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“Good”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Annealed – “bad”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31234353"/>
                  </a:ext>
                </a:extLst>
              </a:tr>
              <a:tr h="4339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Average grain size (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µm)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1.52 ± 0.19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0.96 ± 0.06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1.11 ± 0.08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32951553"/>
                  </a:ext>
                </a:extLst>
              </a:tr>
              <a:tr h="43396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Average roughness (nm), 50 um scan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 ± 54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73±8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 ± 5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1064800"/>
                  </a:ext>
                </a:extLst>
              </a:tr>
              <a:tr h="4339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Average thickness (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µm)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2.06 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</a:rPr>
                        <a:t> 0.49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1.20 ± 0.12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1.75 ± 0.15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40789832"/>
                  </a:ext>
                </a:extLst>
              </a:tr>
              <a:tr h="3642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GB composition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Sn-deficient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9963953"/>
                  </a:ext>
                </a:extLst>
              </a:tr>
            </a:tbl>
          </a:graphicData>
        </a:graphic>
      </p:graphicFrame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4858535" y="3348060"/>
            <a:ext cx="4373955" cy="2295656"/>
          </a:xfrm>
        </p:spPr>
        <p:txBody>
          <a:bodyPr>
            <a:normAutofit/>
          </a:bodyPr>
          <a:lstStyle/>
          <a:p>
            <a:r>
              <a:rPr lang="en-US" sz="1300" dirty="0"/>
              <a:t>No Sn-rich GBs.</a:t>
            </a:r>
          </a:p>
          <a:p>
            <a:r>
              <a:rPr lang="en-US" sz="1300" dirty="0"/>
              <a:t>Sample with annealing features – Sn deficient GBs.</a:t>
            </a:r>
          </a:p>
          <a:p>
            <a:r>
              <a:rPr lang="en-US" sz="1300" dirty="0"/>
              <a:t> No obvious compositional difference between single-step (thicker) coating and three-step (thinner coating): generous Sn flux?</a:t>
            </a:r>
          </a:p>
          <a:p>
            <a:r>
              <a:rPr lang="en-US" sz="1300" dirty="0"/>
              <a:t> Sn-deficient regions were observed close to the Nb</a:t>
            </a:r>
            <a:r>
              <a:rPr lang="en-US" sz="1300" baseline="-25000" dirty="0"/>
              <a:t>3</a:t>
            </a:r>
            <a:r>
              <a:rPr lang="en-US" sz="1300" dirty="0"/>
              <a:t>Sn-Nb interface.</a:t>
            </a:r>
          </a:p>
          <a:p>
            <a:r>
              <a:rPr lang="en-US" sz="1300" dirty="0"/>
              <a:t>Do Q-slope is related to thickness and roughness?</a:t>
            </a:r>
          </a:p>
        </p:txBody>
      </p:sp>
      <p:sp>
        <p:nvSpPr>
          <p:cNvPr id="5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044533" y="6657304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07F822-5BC9-1F85-F306-6E9A6FD98D3D}"/>
              </a:ext>
            </a:extLst>
          </p:cNvPr>
          <p:cNvSpPr txBox="1"/>
          <p:nvPr/>
        </p:nvSpPr>
        <p:spPr>
          <a:xfrm>
            <a:off x="5047666" y="5539869"/>
            <a:ext cx="3994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highlight>
                  <a:srgbClr val="FFFF00"/>
                </a:highlight>
              </a:rPr>
              <a:t>Smoother, thinner, uniform coating??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7AC429-EE71-4616-9D3E-7D25C3D56E6D}"/>
              </a:ext>
            </a:extLst>
          </p:cNvPr>
          <p:cNvSpPr txBox="1"/>
          <p:nvPr/>
        </p:nvSpPr>
        <p:spPr>
          <a:xfrm>
            <a:off x="3310338" y="763530"/>
            <a:ext cx="1626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Annealed without Sn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BC365F-F9B3-40E6-80E1-07DCA1EECE97}"/>
              </a:ext>
            </a:extLst>
          </p:cNvPr>
          <p:cNvSpPr txBox="1"/>
          <p:nvPr/>
        </p:nvSpPr>
        <p:spPr>
          <a:xfrm>
            <a:off x="149561" y="799254"/>
            <a:ext cx="1414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1200C × 3 h</a:t>
            </a:r>
          </a:p>
        </p:txBody>
      </p:sp>
    </p:spTree>
    <p:extLst>
      <p:ext uri="{BB962C8B-B14F-4D97-AF65-F5344CB8AC3E}">
        <p14:creationId xmlns:p14="http://schemas.microsoft.com/office/powerpoint/2010/main" val="3834696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2" ma:contentTypeDescription="Create a new document." ma:contentTypeScope="" ma:versionID="12cbbeb66e17b954044eeae830f687ab">
  <xsd:schema xmlns:xsd="http://www.w3.org/2001/XMLSchema" xmlns:xs="http://www.w3.org/2001/XMLSchema" xmlns:p="http://schemas.microsoft.com/office/2006/metadata/properties" xmlns:ns3="dcff909e-542d-4672-8557-4ef8d9009dce" xmlns:ns4="426b74de-0581-4e94-90c0-1abf6215444e" targetNamespace="http://schemas.microsoft.com/office/2006/metadata/properties" ma:root="true" ma:fieldsID="bf51269c2e7c4931a7c70b8439a4e87f" ns3:_="" ns4:_="">
    <xsd:import namespace="dcff909e-542d-4672-8557-4ef8d9009dce"/>
    <xsd:import namespace="426b74de-0581-4e94-90c0-1abf6215444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E10D71-9FF3-45A4-93A2-03C9E7A5C9E9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426b74de-0581-4e94-90c0-1abf6215444e"/>
    <ds:schemaRef ds:uri="dcff909e-542d-4672-8557-4ef8d9009d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F384189-A1B3-47D3-8501-BF3247D0D5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9F0BC1-0F85-4A17-AEE8-760C7282C4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ff909e-542d-4672-8557-4ef8d9009dce"/>
    <ds:schemaRef ds:uri="426b74de-0581-4e94-90c0-1abf621544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8451</TotalTime>
  <Words>1396</Words>
  <Application>Microsoft Office PowerPoint</Application>
  <PresentationFormat>On-screen Show (4:3)</PresentationFormat>
  <Paragraphs>259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.PingFangSC-Regular</vt:lpstr>
      <vt:lpstr>Arial</vt:lpstr>
      <vt:lpstr>Calibri</vt:lpstr>
      <vt:lpstr>Liberation Mono</vt:lpstr>
      <vt:lpstr>Mangal</vt:lpstr>
      <vt:lpstr>PingFangSC-Regular</vt:lpstr>
      <vt:lpstr>Times New Roman</vt:lpstr>
      <vt:lpstr>Office Theme</vt:lpstr>
      <vt:lpstr>Nb3Sn cavity coating development for accelerator applications at Jefferson Lab</vt:lpstr>
      <vt:lpstr>Acknowledgements</vt:lpstr>
      <vt:lpstr>Outline</vt:lpstr>
      <vt:lpstr>Vapor Diffusion Coating of Nb3Sn on Nb</vt:lpstr>
      <vt:lpstr>Performance of Single-cell cavity</vt:lpstr>
      <vt:lpstr>Evolution of coating temperature profile and cavity performance</vt:lpstr>
      <vt:lpstr>Toward higher gradients</vt:lpstr>
      <vt:lpstr>Recent performance of single-cell cavity </vt:lpstr>
      <vt:lpstr>RF performance compared with material analysis</vt:lpstr>
      <vt:lpstr>Management of Sn supply</vt:lpstr>
      <vt:lpstr>Surface roughness reduction </vt:lpstr>
      <vt:lpstr>PowerPoint Presentation</vt:lpstr>
      <vt:lpstr>Process design: setup and temperature profiles</vt:lpstr>
      <vt:lpstr>Latest CEBAF Five-cell C75 cavity coating</vt:lpstr>
      <vt:lpstr>Nb3Sn pair assembly (Second time)</vt:lpstr>
      <vt:lpstr>-</vt:lpstr>
      <vt:lpstr>952 MHz Prototype cavity </vt:lpstr>
      <vt:lpstr>Design and Prototyping for a Compact 10 MeV SRF Accelerator  </vt:lpstr>
      <vt:lpstr>Summary</vt:lpstr>
      <vt:lpstr>PowerPoint Presentation</vt:lpstr>
      <vt:lpstr>Backup slides</vt:lpstr>
      <vt:lpstr>PowerPoint Presentation</vt:lpstr>
      <vt:lpstr>Nb3Sn Coating deposition system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Nb3Sn development at Jefferson Lab</dc:title>
  <dc:creator>Uttar Pudasaini</dc:creator>
  <cp:lastModifiedBy>Uttar Pudasaini</cp:lastModifiedBy>
  <cp:revision>186</cp:revision>
  <dcterms:created xsi:type="dcterms:W3CDTF">2022-09-17T17:22:35Z</dcterms:created>
  <dcterms:modified xsi:type="dcterms:W3CDTF">2022-10-12T02:58:22Z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