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19"/>
  </p:notesMasterIdLst>
  <p:handoutMasterIdLst>
    <p:handoutMasterId r:id="rId20"/>
  </p:handoutMasterIdLst>
  <p:sldIdLst>
    <p:sldId id="294" r:id="rId2"/>
    <p:sldId id="344" r:id="rId3"/>
    <p:sldId id="334" r:id="rId4"/>
    <p:sldId id="346" r:id="rId5"/>
    <p:sldId id="285" r:id="rId6"/>
    <p:sldId id="284" r:id="rId7"/>
    <p:sldId id="354" r:id="rId8"/>
    <p:sldId id="343" r:id="rId9"/>
    <p:sldId id="333" r:id="rId10"/>
    <p:sldId id="345" r:id="rId11"/>
    <p:sldId id="332" r:id="rId12"/>
    <p:sldId id="355" r:id="rId13"/>
    <p:sldId id="358" r:id="rId14"/>
    <p:sldId id="339" r:id="rId15"/>
    <p:sldId id="336" r:id="rId16"/>
    <p:sldId id="340" r:id="rId17"/>
    <p:sldId id="347" r:id="rId18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07">
          <p15:clr>
            <a:srgbClr val="A4A3A4"/>
          </p15:clr>
        </p15:guide>
        <p15:guide id="2" orient="horz" pos="1274">
          <p15:clr>
            <a:srgbClr val="A4A3A4"/>
          </p15:clr>
        </p15:guide>
        <p15:guide id="3" orient="horz" pos="114">
          <p15:clr>
            <a:srgbClr val="A4A3A4"/>
          </p15:clr>
        </p15:guide>
        <p15:guide id="4" orient="horz" pos="2093">
          <p15:clr>
            <a:srgbClr val="A4A3A4"/>
          </p15:clr>
        </p15:guide>
        <p15:guide id="5" orient="horz" pos="453">
          <p15:clr>
            <a:srgbClr val="A4A3A4"/>
          </p15:clr>
        </p15:guide>
        <p15:guide id="6" orient="horz" pos="3001">
          <p15:clr>
            <a:srgbClr val="A4A3A4"/>
          </p15:clr>
        </p15:guide>
        <p15:guide id="7" pos="5616">
          <p15:clr>
            <a:srgbClr val="A4A3A4"/>
          </p15:clr>
        </p15:guide>
        <p15:guide id="8" pos="136">
          <p15:clr>
            <a:srgbClr val="A4A3A4"/>
          </p15:clr>
        </p15:guide>
        <p15:guide id="9" pos="3562">
          <p15:clr>
            <a:srgbClr val="A4A3A4"/>
          </p15:clr>
        </p15:guide>
        <p15:guide id="10" pos="4453">
          <p15:clr>
            <a:srgbClr val="A4A3A4"/>
          </p15:clr>
        </p15:guide>
        <p15:guide id="11" pos="5163">
          <p15:clr>
            <a:srgbClr val="A4A3A4"/>
          </p15:clr>
        </p15:guide>
        <p15:guide id="12" pos="4632">
          <p15:clr>
            <a:srgbClr val="A4A3A4"/>
          </p15:clr>
        </p15:guide>
        <p15:guide id="13" pos="5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04E"/>
    <a:srgbClr val="4E4E4E"/>
    <a:srgbClr val="404040"/>
    <a:srgbClr val="004C97"/>
    <a:srgbClr val="63666A"/>
    <a:srgbClr val="99D6EA"/>
    <a:srgbClr val="505050"/>
    <a:srgbClr val="A7A8AA"/>
    <a:srgbClr val="003087"/>
    <a:srgbClr val="0F2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3"/>
  </p:normalViewPr>
  <p:slideViewPr>
    <p:cSldViewPr snapToGrid="0" snapToObjects="1" showGuides="1">
      <p:cViewPr varScale="1">
        <p:scale>
          <a:sx n="94" d="100"/>
          <a:sy n="94" d="100"/>
        </p:scale>
        <p:origin x="72" y="540"/>
      </p:cViewPr>
      <p:guideLst>
        <p:guide orient="horz" pos="3107"/>
        <p:guide orient="horz" pos="1274"/>
        <p:guide orient="horz" pos="114"/>
        <p:guide orient="horz" pos="2093"/>
        <p:guide orient="horz" pos="453"/>
        <p:guide orient="horz" pos="3001"/>
        <p:guide pos="5616"/>
        <p:guide pos="136"/>
        <p:guide pos="3562"/>
        <p:guide pos="4453"/>
        <p:guide pos="5163"/>
        <p:guide pos="4632"/>
        <p:guide pos="58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Eric%20Viklund\Documents\Nb3Sn\Nb3Sn_Mechanical_Polishing\CBP_Removal_Rat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Eric%20Viklund\Documents\Nb3Sn\Nb3Sn_Mechanical_Polishing\CBP_Sample_Analysi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Eric%20Viklund\Documents\Nb3Sn\Nb3Sn_Mechanical_Polishing\CBP_Sample_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010870516185476"/>
          <c:y val="2.7777777777777776E-2"/>
          <c:w val="0.85689129483814519"/>
          <c:h val="0.73982283464566923"/>
        </c:manualLayout>
      </c:layout>
      <c:scatterChart>
        <c:scatterStyle val="lineMarker"/>
        <c:varyColors val="0"/>
        <c:ser>
          <c:idx val="0"/>
          <c:order val="0"/>
          <c:tx>
            <c:v>Felt Cubes</c:v>
          </c:tx>
          <c:spPr>
            <a:ln w="19050" cap="rnd">
              <a:noFill/>
              <a:round/>
            </a:ln>
            <a:effectLst/>
          </c:spPr>
          <c:marker>
            <c:symbol val="x"/>
            <c:size val="7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Sheet1!$D$4:$D$8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</c:numCache>
            </c:numRef>
          </c:xVal>
          <c:yVal>
            <c:numRef>
              <c:f>Sheet1!$E$4:$E$8</c:f>
              <c:numCache>
                <c:formatCode>General</c:formatCode>
                <c:ptCount val="5"/>
                <c:pt idx="0">
                  <c:v>3.1040000000000001</c:v>
                </c:pt>
                <c:pt idx="1">
                  <c:v>2.7959999999999998</c:v>
                </c:pt>
                <c:pt idx="2">
                  <c:v>2.8759999999999999</c:v>
                </c:pt>
                <c:pt idx="3">
                  <c:v>1.952</c:v>
                </c:pt>
                <c:pt idx="4">
                  <c:v>1.8260000000000001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663-446C-B0B5-59EDE9E7CD62}"/>
            </c:ext>
          </c:extLst>
        </c:ser>
        <c:ser>
          <c:idx val="1"/>
          <c:order val="1"/>
          <c:tx>
            <c:v>Wooden Spheres</c:v>
          </c:tx>
          <c:spPr>
            <a:ln w="25400" cap="rnd">
              <a:noFill/>
              <a:round/>
            </a:ln>
            <a:effectLst/>
          </c:spPr>
          <c:marker>
            <c:symbol val="x"/>
            <c:size val="7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Sheet1!$F$4:$F$10</c:f>
              <c:numCache>
                <c:formatCode>General</c:formatCode>
                <c:ptCount val="7"/>
                <c:pt idx="0">
                  <c:v>0.25</c:v>
                </c:pt>
                <c:pt idx="1">
                  <c:v>1.25</c:v>
                </c:pt>
                <c:pt idx="2">
                  <c:v>8</c:v>
                </c:pt>
              </c:numCache>
            </c:numRef>
          </c:xVal>
          <c:yVal>
            <c:numRef>
              <c:f>Sheet1!$G$4:$G$10</c:f>
              <c:numCache>
                <c:formatCode>General</c:formatCode>
                <c:ptCount val="7"/>
                <c:pt idx="0">
                  <c:v>3.2410000000000001</c:v>
                </c:pt>
                <c:pt idx="1">
                  <c:v>3.1840000000000002</c:v>
                </c:pt>
                <c:pt idx="2">
                  <c:v>2.5179999999999998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663-446C-B0B5-59EDE9E7C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4170744"/>
        <c:axId val="524171064"/>
      </c:scatterChart>
      <c:valAx>
        <c:axId val="524170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Tumbling Duration in</a:t>
                </a:r>
                <a:r>
                  <a:rPr lang="en-US" sz="1200" baseline="0"/>
                  <a:t> Hours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0.37596412948381452"/>
              <c:y val="0.870370370370370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171064"/>
        <c:crosses val="autoZero"/>
        <c:crossBetween val="midCat"/>
      </c:valAx>
      <c:valAx>
        <c:axId val="52417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Nb3Sn</a:t>
                </a:r>
                <a:r>
                  <a:rPr lang="en-US" sz="1200" baseline="0"/>
                  <a:t> Film Thickness [</a:t>
                </a:r>
                <a:r>
                  <a:rPr lang="el-GR" sz="1200" baseline="0"/>
                  <a:t>μ</a:t>
                </a:r>
                <a:r>
                  <a:rPr lang="en-US" sz="1200" baseline="0"/>
                  <a:t>m]</a:t>
                </a:r>
                <a:endParaRPr lang="en-US" sz="12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1707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l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3668600902643455"/>
          <c:y val="0.61010273453121322"/>
          <c:w val="0.37113159005540808"/>
          <c:h val="0.112119640911786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588660461153261"/>
          <c:y val="4.4396097084126632E-2"/>
          <c:w val="0.82205936335128604"/>
          <c:h val="0.79386736403814429"/>
        </c:manualLayout>
      </c:layout>
      <c:scatterChart>
        <c:scatterStyle val="lineMarker"/>
        <c:varyColors val="0"/>
        <c:ser>
          <c:idx val="3"/>
          <c:order val="3"/>
          <c:tx>
            <c:strRef>
              <c:f>'Surface roughness'!$K$4</c:f>
              <c:strCache>
                <c:ptCount val="1"/>
                <c:pt idx="0">
                  <c:v>Shiny Nb3Sn Films</c:v>
                </c:pt>
              </c:strCache>
            </c:strRef>
          </c:tx>
          <c:spPr>
            <a:ln w="31750" cap="rnd">
              <a:solidFill>
                <a:srgbClr val="E727DE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'Surface roughness'!$G$5:$G$10</c:f>
              <c:numCache>
                <c:formatCode>0.000_ 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 formatCode="General">
                  <c:v>10</c:v>
                </c:pt>
              </c:numCache>
            </c:numRef>
          </c:xVal>
          <c:yVal>
            <c:numRef>
              <c:f>'Surface roughness'!$K$5:$K$10</c:f>
              <c:numCache>
                <c:formatCode>General</c:formatCode>
                <c:ptCount val="6"/>
                <c:pt idx="0">
                  <c:v>63</c:v>
                </c:pt>
                <c:pt idx="1">
                  <c:v>63</c:v>
                </c:pt>
                <c:pt idx="2">
                  <c:v>63</c:v>
                </c:pt>
                <c:pt idx="3">
                  <c:v>63</c:v>
                </c:pt>
                <c:pt idx="4">
                  <c:v>63</c:v>
                </c:pt>
                <c:pt idx="5">
                  <c:v>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485-4638-9343-C7428A43DC94}"/>
            </c:ext>
          </c:extLst>
        </c:ser>
        <c:ser>
          <c:idx val="1"/>
          <c:order val="1"/>
          <c:tx>
            <c:strRef>
              <c:f>'Surface roughness'!$I$4</c:f>
              <c:strCache>
                <c:ptCount val="1"/>
                <c:pt idx="0">
                  <c:v>Polished Nb3Sn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D8B850"/>
              </a:solidFill>
              <a:ln w="9525">
                <a:noFill/>
              </a:ln>
              <a:effectLst/>
            </c:spPr>
          </c:marker>
          <c:xVal>
            <c:numRef>
              <c:f>'Surface roughness'!$G$5:$G$9</c:f>
              <c:numCache>
                <c:formatCode>0.000_ </c:formatCode>
                <c:ptCount val="5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</c:numCache>
            </c:numRef>
          </c:xVal>
          <c:yVal>
            <c:numRef>
              <c:f>'Surface roughness'!$I$5:$I$9</c:f>
              <c:numCache>
                <c:formatCode>0</c:formatCode>
                <c:ptCount val="5"/>
                <c:pt idx="0">
                  <c:v>208.23812143326364</c:v>
                </c:pt>
                <c:pt idx="1">
                  <c:v>185.1342807526209</c:v>
                </c:pt>
                <c:pt idx="2">
                  <c:v>100.27374087581688</c:v>
                </c:pt>
                <c:pt idx="3">
                  <c:v>54.245449154616942</c:v>
                </c:pt>
                <c:pt idx="4">
                  <c:v>16.536775767490553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485-4638-9343-C7428A43DC94}"/>
            </c:ext>
          </c:extLst>
        </c:ser>
        <c:ser>
          <c:idx val="4"/>
          <c:order val="4"/>
          <c:tx>
            <c:strRef>
              <c:f>'Surface roughness'!$L$4</c:f>
              <c:strCache>
                <c:ptCount val="1"/>
                <c:pt idx="0">
                  <c:v>Electropolished Nb</c:v>
                </c:pt>
              </c:strCache>
            </c:strRef>
          </c:tx>
          <c:spPr>
            <a:ln w="31750" cap="rnd">
              <a:solidFill>
                <a:srgbClr val="2ED7E4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'Surface roughness'!$G$5:$G$10</c:f>
              <c:numCache>
                <c:formatCode>0.000_ 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 formatCode="General">
                  <c:v>10</c:v>
                </c:pt>
              </c:numCache>
            </c:numRef>
          </c:xVal>
          <c:yVal>
            <c:numRef>
              <c:f>'Surface roughness'!$L$5:$L$10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485-4638-9343-C7428A43D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0451000"/>
        <c:axId val="540457080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'Surface roughness'!$H$4</c15:sqref>
                        </c15:formulaRef>
                      </c:ext>
                    </c:extLst>
                    <c:strCache>
                      <c:ptCount val="1"/>
                      <c:pt idx="0">
                        <c:v>Polished Nb3Sn</c:v>
                      </c:pt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'Surface roughness'!$G$5:$G$9</c15:sqref>
                        </c15:formulaRef>
                      </c:ext>
                    </c:extLst>
                    <c:numCache>
                      <c:formatCode>0.000_ </c:formatCode>
                      <c:ptCount val="5"/>
                      <c:pt idx="0">
                        <c:v>0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6</c:v>
                      </c:pt>
                      <c:pt idx="4">
                        <c:v>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'Surface roughness'!$H$5:$H$9</c15:sqref>
                        </c15:formulaRef>
                      </c:ext>
                    </c:extLst>
                    <c:numCache>
                      <c:formatCode>0</c:formatCode>
                      <c:ptCount val="5"/>
                      <c:pt idx="0">
                        <c:v>163.36365077377715</c:v>
                      </c:pt>
                      <c:pt idx="1">
                        <c:v>146.67821271635918</c:v>
                      </c:pt>
                      <c:pt idx="2">
                        <c:v>64.905785673315165</c:v>
                      </c:pt>
                      <c:pt idx="3">
                        <c:v>38.202676222036935</c:v>
                      </c:pt>
                      <c:pt idx="4">
                        <c:v>11.345769995432812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F485-4638-9343-C7428A43DC94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'Surface roughness'!$J$4</c15:sqref>
                        </c15:formulaRef>
                      </c:ext>
                    </c:extLst>
                    <c:strCache>
                      <c:ptCount val="1"/>
                      <c:pt idx="0">
                        <c:v>Rz</c:v>
                      </c:pt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'Surface roughness'!$G$5:$G$9</c15:sqref>
                        </c15:formulaRef>
                      </c:ext>
                    </c:extLst>
                    <c:numCache>
                      <c:formatCode>0.000_ </c:formatCode>
                      <c:ptCount val="5"/>
                      <c:pt idx="0">
                        <c:v>0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6</c:v>
                      </c:pt>
                      <c:pt idx="4">
                        <c:v>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'Surface roughness'!$J$5:$J$9</c15:sqref>
                        </c15:formulaRef>
                      </c:ext>
                    </c:extLst>
                    <c:numCache>
                      <c:formatCode>0</c:formatCode>
                      <c:ptCount val="5"/>
                      <c:pt idx="0">
                        <c:v>2175.1998247054871</c:v>
                      </c:pt>
                      <c:pt idx="1">
                        <c:v>1864.2001577973133</c:v>
                      </c:pt>
                      <c:pt idx="2">
                        <c:v>1811.9000060323742</c:v>
                      </c:pt>
                      <c:pt idx="3">
                        <c:v>1524.8999716277467</c:v>
                      </c:pt>
                      <c:pt idx="4">
                        <c:v>978.0000027603819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F485-4638-9343-C7428A43DC94}"/>
                  </c:ext>
                </c:extLst>
              </c15:ser>
            </c15:filteredScatterSeries>
          </c:ext>
        </c:extLst>
      </c:scatterChart>
      <c:valAx>
        <c:axId val="540451000"/>
        <c:scaling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Duration of Centrifugal Barrel Polishing [hours]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_);\(0\)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457080"/>
        <c:crosses val="autoZero"/>
        <c:crossBetween val="midCat"/>
        <c:majorUnit val="2"/>
      </c:valAx>
      <c:valAx>
        <c:axId val="540457080"/>
        <c:scaling>
          <c:logBase val="10"/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RMS Surface Roughness</a:t>
                </a:r>
                <a:r>
                  <a:rPr lang="en-US" sz="1200" baseline="0"/>
                  <a:t> [nm]</a:t>
                </a:r>
                <a:endParaRPr lang="en-US" sz="12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4510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3259456943682637"/>
          <c:y val="3.8099289599652246E-2"/>
          <c:w val="0.41149838544638234"/>
          <c:h val="0.235179759797537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242501568709475"/>
          <c:y val="5.093613373123522E-2"/>
          <c:w val="0.77752039322317512"/>
          <c:h val="0.8134102923600521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4.4K After CBP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Sheet1!$B$2:$B$145</c:f>
              <c:numCache>
                <c:formatCode>0.00E+00</c:formatCode>
                <c:ptCount val="144"/>
                <c:pt idx="0">
                  <c:v>3.16321064</c:v>
                </c:pt>
                <c:pt idx="1">
                  <c:v>3.12667502</c:v>
                </c:pt>
                <c:pt idx="2">
                  <c:v>2.3052539799999998</c:v>
                </c:pt>
                <c:pt idx="3">
                  <c:v>2.2998050999999999</c:v>
                </c:pt>
                <c:pt idx="4">
                  <c:v>2.4722664000000001</c:v>
                </c:pt>
                <c:pt idx="5">
                  <c:v>1.8353171699999999</c:v>
                </c:pt>
                <c:pt idx="6">
                  <c:v>1.53823373</c:v>
                </c:pt>
                <c:pt idx="7">
                  <c:v>1.3265123700000001</c:v>
                </c:pt>
                <c:pt idx="8">
                  <c:v>2.4294928100000002</c:v>
                </c:pt>
                <c:pt idx="9">
                  <c:v>2.7311534100000001</c:v>
                </c:pt>
                <c:pt idx="10">
                  <c:v>2.9791048600000001</c:v>
                </c:pt>
                <c:pt idx="11">
                  <c:v>3.05326824</c:v>
                </c:pt>
                <c:pt idx="12">
                  <c:v>3.21010551</c:v>
                </c:pt>
                <c:pt idx="13">
                  <c:v>3.3585187699999999</c:v>
                </c:pt>
                <c:pt idx="14">
                  <c:v>3.5121741100000001</c:v>
                </c:pt>
                <c:pt idx="15">
                  <c:v>3.5487984799999999</c:v>
                </c:pt>
                <c:pt idx="16">
                  <c:v>1.93110122</c:v>
                </c:pt>
                <c:pt idx="17">
                  <c:v>1.66965119</c:v>
                </c:pt>
                <c:pt idx="18">
                  <c:v>1.48851453</c:v>
                </c:pt>
                <c:pt idx="19">
                  <c:v>1.2942389299999999</c:v>
                </c:pt>
                <c:pt idx="20">
                  <c:v>1.31135318</c:v>
                </c:pt>
                <c:pt idx="21">
                  <c:v>1.1089264299999999</c:v>
                </c:pt>
                <c:pt idx="22">
                  <c:v>0.91064886199999995</c:v>
                </c:pt>
                <c:pt idx="23">
                  <c:v>0.83913228900000003</c:v>
                </c:pt>
                <c:pt idx="24">
                  <c:v>0.73211455400000003</c:v>
                </c:pt>
                <c:pt idx="25">
                  <c:v>3.3882260199999998</c:v>
                </c:pt>
                <c:pt idx="26">
                  <c:v>3.6906140000000001</c:v>
                </c:pt>
                <c:pt idx="27">
                  <c:v>3.97417709</c:v>
                </c:pt>
                <c:pt idx="28">
                  <c:v>4.1236569799999998</c:v>
                </c:pt>
                <c:pt idx="29">
                  <c:v>4.36377141</c:v>
                </c:pt>
                <c:pt idx="30">
                  <c:v>4.4790761899999998</c:v>
                </c:pt>
                <c:pt idx="31">
                  <c:v>4.6480257099999998</c:v>
                </c:pt>
                <c:pt idx="32">
                  <c:v>4.7230781400000001</c:v>
                </c:pt>
                <c:pt idx="33">
                  <c:v>4.8820916600000004</c:v>
                </c:pt>
                <c:pt idx="34">
                  <c:v>4.7095892900000003</c:v>
                </c:pt>
                <c:pt idx="35">
                  <c:v>4.7095861799999996</c:v>
                </c:pt>
                <c:pt idx="36">
                  <c:v>4.7774500099999999</c:v>
                </c:pt>
                <c:pt idx="37">
                  <c:v>4.7179403500000001</c:v>
                </c:pt>
                <c:pt idx="38">
                  <c:v>4.6066310000000001</c:v>
                </c:pt>
                <c:pt idx="39">
                  <c:v>4.4685677999999998</c:v>
                </c:pt>
                <c:pt idx="40">
                  <c:v>4.4238068899999998</c:v>
                </c:pt>
                <c:pt idx="41">
                  <c:v>4.1425641400000002</c:v>
                </c:pt>
                <c:pt idx="42">
                  <c:v>4.6674362599999997</c:v>
                </c:pt>
                <c:pt idx="43">
                  <c:v>3.8038277900000002</c:v>
                </c:pt>
                <c:pt idx="44">
                  <c:v>3.6772194100000002</c:v>
                </c:pt>
                <c:pt idx="45">
                  <c:v>3.8125339199999999</c:v>
                </c:pt>
                <c:pt idx="46">
                  <c:v>3.20056056</c:v>
                </c:pt>
                <c:pt idx="47">
                  <c:v>2.8415431999999998</c:v>
                </c:pt>
                <c:pt idx="48">
                  <c:v>2.4111515200000002</c:v>
                </c:pt>
                <c:pt idx="49">
                  <c:v>2.4432802499999999</c:v>
                </c:pt>
                <c:pt idx="50">
                  <c:v>2.2895918100000001</c:v>
                </c:pt>
                <c:pt idx="51">
                  <c:v>2.1223857800000001</c:v>
                </c:pt>
                <c:pt idx="52">
                  <c:v>1.8627126899999999</c:v>
                </c:pt>
                <c:pt idx="53">
                  <c:v>1.38719342</c:v>
                </c:pt>
                <c:pt idx="54">
                  <c:v>1.2271149100000001</c:v>
                </c:pt>
                <c:pt idx="55">
                  <c:v>1.08301512</c:v>
                </c:pt>
                <c:pt idx="56">
                  <c:v>0.90280830199999995</c:v>
                </c:pt>
                <c:pt idx="57">
                  <c:v>0.72475121099999995</c:v>
                </c:pt>
              </c:numCache>
            </c:numRef>
          </c:xVal>
          <c:yVal>
            <c:numRef>
              <c:f>Sheet1!$C$2:$C$145</c:f>
              <c:numCache>
                <c:formatCode>0.00E+00</c:formatCode>
                <c:ptCount val="144"/>
                <c:pt idx="0">
                  <c:v>8888103050</c:v>
                </c:pt>
                <c:pt idx="1">
                  <c:v>6124229210</c:v>
                </c:pt>
                <c:pt idx="2">
                  <c:v>11562833800</c:v>
                </c:pt>
                <c:pt idx="3">
                  <c:v>15134986100</c:v>
                </c:pt>
                <c:pt idx="4">
                  <c:v>26790143800</c:v>
                </c:pt>
                <c:pt idx="5">
                  <c:v>14748894300</c:v>
                </c:pt>
                <c:pt idx="6">
                  <c:v>14214412400</c:v>
                </c:pt>
                <c:pt idx="7">
                  <c:v>12809013500</c:v>
                </c:pt>
                <c:pt idx="8">
                  <c:v>12374153200</c:v>
                </c:pt>
                <c:pt idx="9">
                  <c:v>10621486300</c:v>
                </c:pt>
                <c:pt idx="10">
                  <c:v>9997664290</c:v>
                </c:pt>
                <c:pt idx="11">
                  <c:v>7873096380</c:v>
                </c:pt>
                <c:pt idx="12">
                  <c:v>6230390840</c:v>
                </c:pt>
                <c:pt idx="13">
                  <c:v>5653022900</c:v>
                </c:pt>
                <c:pt idx="14">
                  <c:v>4982955190</c:v>
                </c:pt>
                <c:pt idx="15">
                  <c:v>4855981510</c:v>
                </c:pt>
                <c:pt idx="16">
                  <c:v>13770187000</c:v>
                </c:pt>
                <c:pt idx="17">
                  <c:v>14555745500</c:v>
                </c:pt>
                <c:pt idx="18">
                  <c:v>15075026000</c:v>
                </c:pt>
                <c:pt idx="19">
                  <c:v>16048949100</c:v>
                </c:pt>
                <c:pt idx="20">
                  <c:v>15454593300</c:v>
                </c:pt>
                <c:pt idx="21">
                  <c:v>16371005300</c:v>
                </c:pt>
                <c:pt idx="22">
                  <c:v>16620094400</c:v>
                </c:pt>
                <c:pt idx="23">
                  <c:v>16718867300</c:v>
                </c:pt>
                <c:pt idx="24">
                  <c:v>17153334000</c:v>
                </c:pt>
                <c:pt idx="25">
                  <c:v>5390979330</c:v>
                </c:pt>
                <c:pt idx="26">
                  <c:v>4345842820</c:v>
                </c:pt>
                <c:pt idx="27">
                  <c:v>3185101230</c:v>
                </c:pt>
                <c:pt idx="28">
                  <c:v>2785249360</c:v>
                </c:pt>
                <c:pt idx="29">
                  <c:v>2128848540</c:v>
                </c:pt>
                <c:pt idx="30">
                  <c:v>1714609750</c:v>
                </c:pt>
                <c:pt idx="31">
                  <c:v>1193970430</c:v>
                </c:pt>
                <c:pt idx="32">
                  <c:v>1042184260</c:v>
                </c:pt>
                <c:pt idx="33">
                  <c:v>749205156</c:v>
                </c:pt>
                <c:pt idx="34">
                  <c:v>493896754</c:v>
                </c:pt>
                <c:pt idx="35">
                  <c:v>444171324</c:v>
                </c:pt>
                <c:pt idx="36">
                  <c:v>621914290</c:v>
                </c:pt>
                <c:pt idx="37">
                  <c:v>712920846</c:v>
                </c:pt>
                <c:pt idx="38">
                  <c:v>848299685</c:v>
                </c:pt>
                <c:pt idx="39">
                  <c:v>1114382760</c:v>
                </c:pt>
                <c:pt idx="40">
                  <c:v>1249446520</c:v>
                </c:pt>
                <c:pt idx="41">
                  <c:v>1940479700</c:v>
                </c:pt>
                <c:pt idx="42">
                  <c:v>2471535870</c:v>
                </c:pt>
                <c:pt idx="43">
                  <c:v>2618332770</c:v>
                </c:pt>
                <c:pt idx="44">
                  <c:v>3069214360</c:v>
                </c:pt>
                <c:pt idx="45">
                  <c:v>3272904330</c:v>
                </c:pt>
                <c:pt idx="46">
                  <c:v>4238431800</c:v>
                </c:pt>
                <c:pt idx="47">
                  <c:v>6511286750</c:v>
                </c:pt>
                <c:pt idx="48">
                  <c:v>7424318600</c:v>
                </c:pt>
                <c:pt idx="49">
                  <c:v>7601897300</c:v>
                </c:pt>
                <c:pt idx="50">
                  <c:v>7723080620</c:v>
                </c:pt>
                <c:pt idx="51">
                  <c:v>8054398830</c:v>
                </c:pt>
                <c:pt idx="52">
                  <c:v>8480470790</c:v>
                </c:pt>
                <c:pt idx="53">
                  <c:v>9471353580</c:v>
                </c:pt>
                <c:pt idx="54">
                  <c:v>9651469290</c:v>
                </c:pt>
                <c:pt idx="55">
                  <c:v>9940289670</c:v>
                </c:pt>
                <c:pt idx="56">
                  <c:v>10659994800</c:v>
                </c:pt>
                <c:pt idx="57">
                  <c:v>10488475200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4A7-4457-8064-910CDD2A6AA4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2.0K After CBP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Sheet1!$F$2:$F$87</c:f>
              <c:numCache>
                <c:formatCode>0.00E+00</c:formatCode>
                <c:ptCount val="86"/>
                <c:pt idx="0">
                  <c:v>2.3960275000000002</c:v>
                </c:pt>
                <c:pt idx="1">
                  <c:v>1.9944401599999999</c:v>
                </c:pt>
                <c:pt idx="2">
                  <c:v>1.4996715899999999</c:v>
                </c:pt>
                <c:pt idx="3">
                  <c:v>1.73125405</c:v>
                </c:pt>
                <c:pt idx="4">
                  <c:v>1.1838150599999999</c:v>
                </c:pt>
                <c:pt idx="5">
                  <c:v>0.96802805000000003</c:v>
                </c:pt>
                <c:pt idx="6">
                  <c:v>0.89949789099999999</c:v>
                </c:pt>
                <c:pt idx="7">
                  <c:v>0.80038020899999995</c:v>
                </c:pt>
                <c:pt idx="8">
                  <c:v>1.0724773599999999</c:v>
                </c:pt>
                <c:pt idx="9">
                  <c:v>1.3594021199999999</c:v>
                </c:pt>
                <c:pt idx="10">
                  <c:v>1.56927159</c:v>
                </c:pt>
                <c:pt idx="11">
                  <c:v>1.96598534</c:v>
                </c:pt>
                <c:pt idx="12">
                  <c:v>2.2296116499999998</c:v>
                </c:pt>
                <c:pt idx="13">
                  <c:v>2.7259980000000001</c:v>
                </c:pt>
                <c:pt idx="14">
                  <c:v>3.0047446400000002</c:v>
                </c:pt>
                <c:pt idx="15">
                  <c:v>3.2644214800000002</c:v>
                </c:pt>
                <c:pt idx="16">
                  <c:v>3.4759279900000002</c:v>
                </c:pt>
                <c:pt idx="17">
                  <c:v>3.72373792</c:v>
                </c:pt>
                <c:pt idx="18">
                  <c:v>3.95400098</c:v>
                </c:pt>
                <c:pt idx="19">
                  <c:v>4.20999211</c:v>
                </c:pt>
                <c:pt idx="20">
                  <c:v>4.4384467599999997</c:v>
                </c:pt>
                <c:pt idx="21">
                  <c:v>4.5964559700000001</c:v>
                </c:pt>
                <c:pt idx="22">
                  <c:v>4.6681480899999999</c:v>
                </c:pt>
                <c:pt idx="23">
                  <c:v>4.7569912900000002</c:v>
                </c:pt>
                <c:pt idx="24">
                  <c:v>4.8889020700000003</c:v>
                </c:pt>
                <c:pt idx="25">
                  <c:v>4.9293241300000004</c:v>
                </c:pt>
                <c:pt idx="26">
                  <c:v>4.9781340700000003</c:v>
                </c:pt>
                <c:pt idx="27">
                  <c:v>5.00250883</c:v>
                </c:pt>
                <c:pt idx="28">
                  <c:v>5.0338886699999996</c:v>
                </c:pt>
                <c:pt idx="29">
                  <c:v>5.1558884599999999</c:v>
                </c:pt>
                <c:pt idx="30">
                  <c:v>5.3121756600000003</c:v>
                </c:pt>
                <c:pt idx="31">
                  <c:v>5.4654407200000001</c:v>
                </c:pt>
                <c:pt idx="32">
                  <c:v>5.6019608700000001</c:v>
                </c:pt>
                <c:pt idx="33">
                  <c:v>5.6113546000000003</c:v>
                </c:pt>
                <c:pt idx="34">
                  <c:v>5.6737995999999997</c:v>
                </c:pt>
                <c:pt idx="35">
                  <c:v>5.7882962400000002</c:v>
                </c:pt>
                <c:pt idx="36">
                  <c:v>5.83940444</c:v>
                </c:pt>
                <c:pt idx="37">
                  <c:v>5.8695986600000003</c:v>
                </c:pt>
                <c:pt idx="38">
                  <c:v>5.9257354800000002</c:v>
                </c:pt>
                <c:pt idx="39">
                  <c:v>5.5820900900000003</c:v>
                </c:pt>
                <c:pt idx="40">
                  <c:v>5.77518347</c:v>
                </c:pt>
                <c:pt idx="41">
                  <c:v>5.8288316800000004</c:v>
                </c:pt>
                <c:pt idx="42">
                  <c:v>5.9024729899999997</c:v>
                </c:pt>
                <c:pt idx="43">
                  <c:v>5.8548621900000004</c:v>
                </c:pt>
                <c:pt idx="44">
                  <c:v>5.9015957400000003</c:v>
                </c:pt>
                <c:pt idx="45">
                  <c:v>5.9545527299999996</c:v>
                </c:pt>
                <c:pt idx="46">
                  <c:v>6.0039363699999999</c:v>
                </c:pt>
                <c:pt idx="47">
                  <c:v>6.0614223699999998</c:v>
                </c:pt>
                <c:pt idx="48">
                  <c:v>6.1087384199999999</c:v>
                </c:pt>
                <c:pt idx="49">
                  <c:v>6.0632157500000003</c:v>
                </c:pt>
                <c:pt idx="50">
                  <c:v>4.5238305900000002</c:v>
                </c:pt>
                <c:pt idx="51">
                  <c:v>5.5456453699999999</c:v>
                </c:pt>
                <c:pt idx="52">
                  <c:v>5.9204204899999997</c:v>
                </c:pt>
                <c:pt idx="53">
                  <c:v>6.0030302899999999</c:v>
                </c:pt>
                <c:pt idx="54">
                  <c:v>6.0349398699999997</c:v>
                </c:pt>
                <c:pt idx="55">
                  <c:v>6.0185060500000001</c:v>
                </c:pt>
                <c:pt idx="56">
                  <c:v>3.7656538799999999</c:v>
                </c:pt>
                <c:pt idx="57">
                  <c:v>4.4524717699999998</c:v>
                </c:pt>
                <c:pt idx="58">
                  <c:v>4.8879924900000002</c:v>
                </c:pt>
                <c:pt idx="59">
                  <c:v>5.1660412000000004</c:v>
                </c:pt>
                <c:pt idx="60">
                  <c:v>5.1561336000000004</c:v>
                </c:pt>
                <c:pt idx="61">
                  <c:v>5.02465983</c:v>
                </c:pt>
                <c:pt idx="62">
                  <c:v>4.9660747599999997</c:v>
                </c:pt>
                <c:pt idx="63">
                  <c:v>4.9404687599999999</c:v>
                </c:pt>
                <c:pt idx="64">
                  <c:v>4.9175032300000003</c:v>
                </c:pt>
                <c:pt idx="65">
                  <c:v>4.8889835699999997</c:v>
                </c:pt>
                <c:pt idx="66">
                  <c:v>4.8362722900000001</c:v>
                </c:pt>
                <c:pt idx="67">
                  <c:v>4.7816075800000002</c:v>
                </c:pt>
                <c:pt idx="68">
                  <c:v>4.7252947499999998</c:v>
                </c:pt>
                <c:pt idx="69">
                  <c:v>4.6774344599999997</c:v>
                </c:pt>
                <c:pt idx="70">
                  <c:v>4.6326108499999998</c:v>
                </c:pt>
                <c:pt idx="71">
                  <c:v>4.5601225699999999</c:v>
                </c:pt>
                <c:pt idx="72">
                  <c:v>4.5178119700000003</c:v>
                </c:pt>
                <c:pt idx="73">
                  <c:v>4.4920434800000004</c:v>
                </c:pt>
                <c:pt idx="74">
                  <c:v>4.4530181500000001</c:v>
                </c:pt>
                <c:pt idx="75">
                  <c:v>4.4132765999999997</c:v>
                </c:pt>
                <c:pt idx="76">
                  <c:v>4.4138168599999998</c:v>
                </c:pt>
                <c:pt idx="77">
                  <c:v>4.3686848200000004</c:v>
                </c:pt>
                <c:pt idx="78">
                  <c:v>4.3326359700000001</c:v>
                </c:pt>
                <c:pt idx="79">
                  <c:v>4.3017824500000001</c:v>
                </c:pt>
                <c:pt idx="80">
                  <c:v>4.2731947000000003</c:v>
                </c:pt>
                <c:pt idx="81">
                  <c:v>4.24703067</c:v>
                </c:pt>
                <c:pt idx="82">
                  <c:v>4.2215090499999999</c:v>
                </c:pt>
                <c:pt idx="83">
                  <c:v>4.4669138500000001</c:v>
                </c:pt>
                <c:pt idx="84">
                  <c:v>4.4681784000000002</c:v>
                </c:pt>
                <c:pt idx="85">
                  <c:v>4.7679651700000001</c:v>
                </c:pt>
              </c:numCache>
            </c:numRef>
          </c:xVal>
          <c:yVal>
            <c:numRef>
              <c:f>Sheet1!$G$2:$G$87</c:f>
              <c:numCache>
                <c:formatCode>0.00E+00</c:formatCode>
                <c:ptCount val="86"/>
                <c:pt idx="0">
                  <c:v>26018554100</c:v>
                </c:pt>
                <c:pt idx="1">
                  <c:v>33075825900</c:v>
                </c:pt>
                <c:pt idx="2">
                  <c:v>33353472500</c:v>
                </c:pt>
                <c:pt idx="3">
                  <c:v>32338091600</c:v>
                </c:pt>
                <c:pt idx="4">
                  <c:v>43182598300</c:v>
                </c:pt>
                <c:pt idx="5">
                  <c:v>56007235400</c:v>
                </c:pt>
                <c:pt idx="6">
                  <c:v>49761535200</c:v>
                </c:pt>
                <c:pt idx="7">
                  <c:v>50900991400</c:v>
                </c:pt>
                <c:pt idx="8">
                  <c:v>46027305000</c:v>
                </c:pt>
                <c:pt idx="9">
                  <c:v>40897729600</c:v>
                </c:pt>
                <c:pt idx="10">
                  <c:v>37321366900</c:v>
                </c:pt>
                <c:pt idx="11">
                  <c:v>31841032200</c:v>
                </c:pt>
                <c:pt idx="12">
                  <c:v>28125023100</c:v>
                </c:pt>
                <c:pt idx="13">
                  <c:v>22114492800</c:v>
                </c:pt>
                <c:pt idx="14">
                  <c:v>19076247300</c:v>
                </c:pt>
                <c:pt idx="15">
                  <c:v>16529494500</c:v>
                </c:pt>
                <c:pt idx="16">
                  <c:v>14629226200</c:v>
                </c:pt>
                <c:pt idx="17">
                  <c:v>12647891100</c:v>
                </c:pt>
                <c:pt idx="18">
                  <c:v>11067304200</c:v>
                </c:pt>
                <c:pt idx="19">
                  <c:v>9489043310</c:v>
                </c:pt>
                <c:pt idx="20">
                  <c:v>8319108730</c:v>
                </c:pt>
                <c:pt idx="21">
                  <c:v>7559923120</c:v>
                </c:pt>
                <c:pt idx="22">
                  <c:v>7222832550</c:v>
                </c:pt>
                <c:pt idx="23">
                  <c:v>6820009450</c:v>
                </c:pt>
                <c:pt idx="24">
                  <c:v>6279433210</c:v>
                </c:pt>
                <c:pt idx="25">
                  <c:v>6109211950</c:v>
                </c:pt>
                <c:pt idx="26">
                  <c:v>5953904810</c:v>
                </c:pt>
                <c:pt idx="27">
                  <c:v>5921055270</c:v>
                </c:pt>
                <c:pt idx="28">
                  <c:v>3751669290</c:v>
                </c:pt>
                <c:pt idx="29">
                  <c:v>3540172900</c:v>
                </c:pt>
                <c:pt idx="30">
                  <c:v>3248475310</c:v>
                </c:pt>
                <c:pt idx="31">
                  <c:v>2964227440</c:v>
                </c:pt>
                <c:pt idx="32">
                  <c:v>2740871460</c:v>
                </c:pt>
                <c:pt idx="33">
                  <c:v>2707714480</c:v>
                </c:pt>
                <c:pt idx="34">
                  <c:v>2643107930</c:v>
                </c:pt>
                <c:pt idx="35">
                  <c:v>2421279170</c:v>
                </c:pt>
                <c:pt idx="36">
                  <c:v>2343747280</c:v>
                </c:pt>
                <c:pt idx="37">
                  <c:v>2300595420</c:v>
                </c:pt>
                <c:pt idx="38">
                  <c:v>2119526590</c:v>
                </c:pt>
                <c:pt idx="39">
                  <c:v>1711323440</c:v>
                </c:pt>
                <c:pt idx="40">
                  <c:v>1357117570</c:v>
                </c:pt>
                <c:pt idx="41">
                  <c:v>1273136820</c:v>
                </c:pt>
                <c:pt idx="42">
                  <c:v>1170913560</c:v>
                </c:pt>
                <c:pt idx="43">
                  <c:v>953883355</c:v>
                </c:pt>
                <c:pt idx="44">
                  <c:v>889902760</c:v>
                </c:pt>
                <c:pt idx="45">
                  <c:v>864398954</c:v>
                </c:pt>
                <c:pt idx="46">
                  <c:v>797331118</c:v>
                </c:pt>
                <c:pt idx="47">
                  <c:v>722529233</c:v>
                </c:pt>
                <c:pt idx="48">
                  <c:v>693971982</c:v>
                </c:pt>
                <c:pt idx="49">
                  <c:v>718074317</c:v>
                </c:pt>
                <c:pt idx="50">
                  <c:v>4665275790</c:v>
                </c:pt>
                <c:pt idx="51">
                  <c:v>1845785300</c:v>
                </c:pt>
                <c:pt idx="52">
                  <c:v>901035405</c:v>
                </c:pt>
                <c:pt idx="53">
                  <c:v>801902028</c:v>
                </c:pt>
                <c:pt idx="54">
                  <c:v>744887132</c:v>
                </c:pt>
                <c:pt idx="55">
                  <c:v>749793935</c:v>
                </c:pt>
                <c:pt idx="56">
                  <c:v>12134781900</c:v>
                </c:pt>
                <c:pt idx="57">
                  <c:v>8231739530</c:v>
                </c:pt>
                <c:pt idx="58">
                  <c:v>6300261150</c:v>
                </c:pt>
                <c:pt idx="59">
                  <c:v>3546685940</c:v>
                </c:pt>
                <c:pt idx="60">
                  <c:v>3583362910</c:v>
                </c:pt>
                <c:pt idx="61">
                  <c:v>3833838410</c:v>
                </c:pt>
                <c:pt idx="62">
                  <c:v>3894552330</c:v>
                </c:pt>
                <c:pt idx="63">
                  <c:v>3952954220</c:v>
                </c:pt>
                <c:pt idx="64">
                  <c:v>3994878670</c:v>
                </c:pt>
                <c:pt idx="65">
                  <c:v>4012649860</c:v>
                </c:pt>
                <c:pt idx="66">
                  <c:v>4135617760</c:v>
                </c:pt>
                <c:pt idx="67">
                  <c:v>4261853200</c:v>
                </c:pt>
                <c:pt idx="68">
                  <c:v>4426499110</c:v>
                </c:pt>
                <c:pt idx="69">
                  <c:v>4530407850</c:v>
                </c:pt>
                <c:pt idx="70">
                  <c:v>4624233360</c:v>
                </c:pt>
                <c:pt idx="71">
                  <c:v>4835927960</c:v>
                </c:pt>
                <c:pt idx="72">
                  <c:v>5225579370</c:v>
                </c:pt>
                <c:pt idx="73">
                  <c:v>5376574310</c:v>
                </c:pt>
                <c:pt idx="74">
                  <c:v>5542478960</c:v>
                </c:pt>
                <c:pt idx="75">
                  <c:v>5576680780</c:v>
                </c:pt>
                <c:pt idx="76">
                  <c:v>5744644710</c:v>
                </c:pt>
                <c:pt idx="77">
                  <c:v>5728150850</c:v>
                </c:pt>
                <c:pt idx="78">
                  <c:v>5913682010</c:v>
                </c:pt>
                <c:pt idx="79">
                  <c:v>6110168040</c:v>
                </c:pt>
                <c:pt idx="80">
                  <c:v>6344749200</c:v>
                </c:pt>
                <c:pt idx="81">
                  <c:v>6562056380</c:v>
                </c:pt>
                <c:pt idx="82">
                  <c:v>6882003090</c:v>
                </c:pt>
                <c:pt idx="83">
                  <c:v>7600964730</c:v>
                </c:pt>
                <c:pt idx="84">
                  <c:v>7585084990</c:v>
                </c:pt>
                <c:pt idx="85">
                  <c:v>4361005430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4A7-4457-8064-910CDD2A6AA4}"/>
            </c:ext>
          </c:extLst>
        </c:ser>
        <c:ser>
          <c:idx val="2"/>
          <c:order val="2"/>
          <c:tx>
            <c:strRef>
              <c:f>Sheet1!$I$1</c:f>
              <c:strCache>
                <c:ptCount val="1"/>
                <c:pt idx="0">
                  <c:v>4.4K Before CBP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Sheet1!$J$2:$J$44</c:f>
              <c:numCache>
                <c:formatCode>0.00E+00</c:formatCode>
                <c:ptCount val="43"/>
                <c:pt idx="0">
                  <c:v>3.45570098</c:v>
                </c:pt>
                <c:pt idx="1">
                  <c:v>3.8700926299999998</c:v>
                </c:pt>
                <c:pt idx="2">
                  <c:v>1.9977665200000001</c:v>
                </c:pt>
                <c:pt idx="3">
                  <c:v>2.5521534699999999</c:v>
                </c:pt>
                <c:pt idx="4">
                  <c:v>2.64058306</c:v>
                </c:pt>
                <c:pt idx="5">
                  <c:v>2.8837723799999999</c:v>
                </c:pt>
                <c:pt idx="6">
                  <c:v>3.10438473</c:v>
                </c:pt>
                <c:pt idx="7">
                  <c:v>3.2500463000000002</c:v>
                </c:pt>
                <c:pt idx="8">
                  <c:v>3.3882005899999998</c:v>
                </c:pt>
                <c:pt idx="9">
                  <c:v>3.4518109400000001</c:v>
                </c:pt>
                <c:pt idx="10">
                  <c:v>3.4940330300000002</c:v>
                </c:pt>
                <c:pt idx="11">
                  <c:v>3.5864713699999999</c:v>
                </c:pt>
                <c:pt idx="12">
                  <c:v>3.66369853</c:v>
                </c:pt>
                <c:pt idx="13">
                  <c:v>3.7512297700000001</c:v>
                </c:pt>
                <c:pt idx="14">
                  <c:v>4.0281081199999997</c:v>
                </c:pt>
                <c:pt idx="15">
                  <c:v>4.3218990000000002</c:v>
                </c:pt>
                <c:pt idx="16">
                  <c:v>4.7009263600000004</c:v>
                </c:pt>
                <c:pt idx="17">
                  <c:v>5.02610183</c:v>
                </c:pt>
                <c:pt idx="18">
                  <c:v>5.3563728900000003</c:v>
                </c:pt>
                <c:pt idx="19">
                  <c:v>5.6734349999999996</c:v>
                </c:pt>
                <c:pt idx="20">
                  <c:v>5.99472132</c:v>
                </c:pt>
                <c:pt idx="21">
                  <c:v>6.1770229199999998</c:v>
                </c:pt>
                <c:pt idx="22">
                  <c:v>3.9526751199999999</c:v>
                </c:pt>
                <c:pt idx="23">
                  <c:v>6.5977004499999996</c:v>
                </c:pt>
                <c:pt idx="24">
                  <c:v>6.31940043</c:v>
                </c:pt>
                <c:pt idx="25">
                  <c:v>6.7899929700000001</c:v>
                </c:pt>
                <c:pt idx="26">
                  <c:v>6.9945055600000003</c:v>
                </c:pt>
                <c:pt idx="27">
                  <c:v>7.3554155200000002</c:v>
                </c:pt>
                <c:pt idx="28">
                  <c:v>7.6864754</c:v>
                </c:pt>
                <c:pt idx="29">
                  <c:v>8.0091962399999996</c:v>
                </c:pt>
                <c:pt idx="30">
                  <c:v>8.0240256500000005</c:v>
                </c:pt>
                <c:pt idx="31">
                  <c:v>8.2002826399999993</c:v>
                </c:pt>
                <c:pt idx="32">
                  <c:v>8.53553563</c:v>
                </c:pt>
                <c:pt idx="33">
                  <c:v>8.9773552999999993</c:v>
                </c:pt>
                <c:pt idx="34">
                  <c:v>9.4608237000000006</c:v>
                </c:pt>
                <c:pt idx="35">
                  <c:v>4.9009713699999997</c:v>
                </c:pt>
                <c:pt idx="36">
                  <c:v>9.6072569600000008</c:v>
                </c:pt>
                <c:pt idx="37">
                  <c:v>9.1547189800000002</c:v>
                </c:pt>
                <c:pt idx="38">
                  <c:v>9.4015992799999992</c:v>
                </c:pt>
                <c:pt idx="39">
                  <c:v>9.6671483400000007</c:v>
                </c:pt>
                <c:pt idx="40">
                  <c:v>9.9260604099999998</c:v>
                </c:pt>
                <c:pt idx="41">
                  <c:v>10.2420866</c:v>
                </c:pt>
                <c:pt idx="42">
                  <c:v>10.124867200000001</c:v>
                </c:pt>
              </c:numCache>
            </c:numRef>
          </c:xVal>
          <c:yVal>
            <c:numRef>
              <c:f>Sheet1!$K$2:$K$44</c:f>
              <c:numCache>
                <c:formatCode>0.00E+00</c:formatCode>
                <c:ptCount val="43"/>
                <c:pt idx="0">
                  <c:v>23143361800</c:v>
                </c:pt>
                <c:pt idx="1">
                  <c:v>17876552000</c:v>
                </c:pt>
                <c:pt idx="2">
                  <c:v>22694270600</c:v>
                </c:pt>
                <c:pt idx="3">
                  <c:v>23161525600</c:v>
                </c:pt>
                <c:pt idx="4">
                  <c:v>23730945600</c:v>
                </c:pt>
                <c:pt idx="5">
                  <c:v>23545774900</c:v>
                </c:pt>
                <c:pt idx="6">
                  <c:v>23279796400</c:v>
                </c:pt>
                <c:pt idx="7">
                  <c:v>22994580600</c:v>
                </c:pt>
                <c:pt idx="8">
                  <c:v>22515254300</c:v>
                </c:pt>
                <c:pt idx="9">
                  <c:v>21903820100</c:v>
                </c:pt>
                <c:pt idx="10">
                  <c:v>21280212000</c:v>
                </c:pt>
                <c:pt idx="11">
                  <c:v>20123231400</c:v>
                </c:pt>
                <c:pt idx="12">
                  <c:v>19384594500</c:v>
                </c:pt>
                <c:pt idx="13">
                  <c:v>18477556300</c:v>
                </c:pt>
                <c:pt idx="14">
                  <c:v>16851239400</c:v>
                </c:pt>
                <c:pt idx="15">
                  <c:v>15837371900</c:v>
                </c:pt>
                <c:pt idx="16">
                  <c:v>15081005700</c:v>
                </c:pt>
                <c:pt idx="17">
                  <c:v>14631380100</c:v>
                </c:pt>
                <c:pt idx="18">
                  <c:v>14035298100</c:v>
                </c:pt>
                <c:pt idx="19">
                  <c:v>13713888500</c:v>
                </c:pt>
                <c:pt idx="20">
                  <c:v>13340831400</c:v>
                </c:pt>
                <c:pt idx="21">
                  <c:v>13150935800</c:v>
                </c:pt>
                <c:pt idx="22">
                  <c:v>17112939300</c:v>
                </c:pt>
                <c:pt idx="23">
                  <c:v>12719182900</c:v>
                </c:pt>
                <c:pt idx="24">
                  <c:v>13003548000</c:v>
                </c:pt>
                <c:pt idx="25">
                  <c:v>12464559200</c:v>
                </c:pt>
                <c:pt idx="26">
                  <c:v>12062238800</c:v>
                </c:pt>
                <c:pt idx="27">
                  <c:v>11700599800</c:v>
                </c:pt>
                <c:pt idx="28">
                  <c:v>11185132700</c:v>
                </c:pt>
                <c:pt idx="29">
                  <c:v>10200146600</c:v>
                </c:pt>
                <c:pt idx="30">
                  <c:v>10167109800</c:v>
                </c:pt>
                <c:pt idx="31">
                  <c:v>9840167550</c:v>
                </c:pt>
                <c:pt idx="32">
                  <c:v>9408361320</c:v>
                </c:pt>
                <c:pt idx="33">
                  <c:v>9019511540</c:v>
                </c:pt>
                <c:pt idx="34">
                  <c:v>8879178480</c:v>
                </c:pt>
                <c:pt idx="35">
                  <c:v>7209223780</c:v>
                </c:pt>
                <c:pt idx="36">
                  <c:v>8913762610</c:v>
                </c:pt>
                <c:pt idx="37">
                  <c:v>7953843030</c:v>
                </c:pt>
                <c:pt idx="38">
                  <c:v>7814778150</c:v>
                </c:pt>
                <c:pt idx="39">
                  <c:v>7696339690</c:v>
                </c:pt>
                <c:pt idx="40">
                  <c:v>7454509490</c:v>
                </c:pt>
                <c:pt idx="41">
                  <c:v>7012311440</c:v>
                </c:pt>
                <c:pt idx="42">
                  <c:v>6979552200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4A7-4457-8064-910CDD2A6AA4}"/>
            </c:ext>
          </c:extLst>
        </c:ser>
        <c:ser>
          <c:idx val="3"/>
          <c:order val="3"/>
          <c:tx>
            <c:strRef>
              <c:f>Sheet1!$M$1</c:f>
              <c:strCache>
                <c:ptCount val="1"/>
                <c:pt idx="0">
                  <c:v>2.0K Before CBP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Sheet1!$N$2:$N$50</c:f>
              <c:numCache>
                <c:formatCode>0.00E+00</c:formatCode>
                <c:ptCount val="49"/>
                <c:pt idx="0">
                  <c:v>5.8151497599999997</c:v>
                </c:pt>
                <c:pt idx="1">
                  <c:v>4.54106582</c:v>
                </c:pt>
                <c:pt idx="2">
                  <c:v>4.8684573499999999</c:v>
                </c:pt>
                <c:pt idx="3">
                  <c:v>3.92761315</c:v>
                </c:pt>
                <c:pt idx="4">
                  <c:v>3.9778896700000002</c:v>
                </c:pt>
                <c:pt idx="5">
                  <c:v>3.9788132599999999</c:v>
                </c:pt>
                <c:pt idx="6">
                  <c:v>2.60935345</c:v>
                </c:pt>
                <c:pt idx="7">
                  <c:v>1.9182708500000001</c:v>
                </c:pt>
                <c:pt idx="8">
                  <c:v>1.8871694999999999</c:v>
                </c:pt>
                <c:pt idx="9">
                  <c:v>1.2349202399999999</c:v>
                </c:pt>
                <c:pt idx="10">
                  <c:v>1.2355404000000001</c:v>
                </c:pt>
                <c:pt idx="11">
                  <c:v>1.22112902</c:v>
                </c:pt>
                <c:pt idx="12">
                  <c:v>1.22383493</c:v>
                </c:pt>
                <c:pt idx="13">
                  <c:v>2.10343904</c:v>
                </c:pt>
                <c:pt idx="14">
                  <c:v>2.2358134600000001</c:v>
                </c:pt>
                <c:pt idx="15">
                  <c:v>2.26011885</c:v>
                </c:pt>
                <c:pt idx="16">
                  <c:v>2.2616597199999999</c:v>
                </c:pt>
                <c:pt idx="17">
                  <c:v>3.0012540599999999</c:v>
                </c:pt>
                <c:pt idx="18">
                  <c:v>3.5046601399999999</c:v>
                </c:pt>
                <c:pt idx="19">
                  <c:v>3.5329061199999998</c:v>
                </c:pt>
                <c:pt idx="20">
                  <c:v>3.5383441100000002</c:v>
                </c:pt>
                <c:pt idx="21">
                  <c:v>3.5467606900000002</c:v>
                </c:pt>
                <c:pt idx="22">
                  <c:v>3.5507602299999999</c:v>
                </c:pt>
                <c:pt idx="23">
                  <c:v>4.6236663499999997</c:v>
                </c:pt>
                <c:pt idx="24">
                  <c:v>4.37671777</c:v>
                </c:pt>
                <c:pt idx="25">
                  <c:v>4.9122093199999997</c:v>
                </c:pt>
                <c:pt idx="26">
                  <c:v>4.91329685</c:v>
                </c:pt>
                <c:pt idx="27">
                  <c:v>5.1597365699999997</c:v>
                </c:pt>
                <c:pt idx="28">
                  <c:v>5.4009146399999999</c:v>
                </c:pt>
                <c:pt idx="29">
                  <c:v>5.3997263799999997</c:v>
                </c:pt>
                <c:pt idx="30">
                  <c:v>5.4030164999999997</c:v>
                </c:pt>
                <c:pt idx="31">
                  <c:v>5.5727288100000001</c:v>
                </c:pt>
                <c:pt idx="32">
                  <c:v>5.6774887999999999</c:v>
                </c:pt>
                <c:pt idx="33">
                  <c:v>5.7541403500000001</c:v>
                </c:pt>
                <c:pt idx="34">
                  <c:v>5.7538407100000004</c:v>
                </c:pt>
                <c:pt idx="35">
                  <c:v>5.7545354</c:v>
                </c:pt>
                <c:pt idx="36">
                  <c:v>5.8715425100000003</c:v>
                </c:pt>
                <c:pt idx="37">
                  <c:v>6.0131904</c:v>
                </c:pt>
                <c:pt idx="38">
                  <c:v>6.2477636399999996</c:v>
                </c:pt>
                <c:pt idx="39">
                  <c:v>6.5568101099999998</c:v>
                </c:pt>
                <c:pt idx="40">
                  <c:v>6.85811175</c:v>
                </c:pt>
                <c:pt idx="41">
                  <c:v>7.1981226700000001</c:v>
                </c:pt>
                <c:pt idx="42">
                  <c:v>7.4519010899999998</c:v>
                </c:pt>
                <c:pt idx="43">
                  <c:v>7.8112647500000003</c:v>
                </c:pt>
                <c:pt idx="44">
                  <c:v>8.1712879800000007</c:v>
                </c:pt>
                <c:pt idx="45">
                  <c:v>8.3438587700000006</c:v>
                </c:pt>
                <c:pt idx="46">
                  <c:v>8.4410942599999998</c:v>
                </c:pt>
                <c:pt idx="47">
                  <c:v>8.4537980200000007</c:v>
                </c:pt>
                <c:pt idx="48">
                  <c:v>8.4549891800000001</c:v>
                </c:pt>
              </c:numCache>
            </c:numRef>
          </c:xVal>
          <c:yVal>
            <c:numRef>
              <c:f>Sheet1!$O$2:$O$50</c:f>
              <c:numCache>
                <c:formatCode>0.00E+00</c:formatCode>
                <c:ptCount val="49"/>
                <c:pt idx="0">
                  <c:v>45095644400</c:v>
                </c:pt>
                <c:pt idx="1">
                  <c:v>46484829700</c:v>
                </c:pt>
                <c:pt idx="2">
                  <c:v>71461836000</c:v>
                </c:pt>
                <c:pt idx="3">
                  <c:v>85445202800</c:v>
                </c:pt>
                <c:pt idx="4">
                  <c:v>88339240400</c:v>
                </c:pt>
                <c:pt idx="5">
                  <c:v>88541070400</c:v>
                </c:pt>
                <c:pt idx="6">
                  <c:v>92012738500</c:v>
                </c:pt>
                <c:pt idx="7">
                  <c:v>99301364300</c:v>
                </c:pt>
                <c:pt idx="8">
                  <c:v>91030691000</c:v>
                </c:pt>
                <c:pt idx="9">
                  <c:v>96299315700</c:v>
                </c:pt>
                <c:pt idx="10">
                  <c:v>98262788800</c:v>
                </c:pt>
                <c:pt idx="11">
                  <c:v>103191781000</c:v>
                </c:pt>
                <c:pt idx="12">
                  <c:v>92831887500</c:v>
                </c:pt>
                <c:pt idx="13">
                  <c:v>87943381400</c:v>
                </c:pt>
                <c:pt idx="14">
                  <c:v>87230858700</c:v>
                </c:pt>
                <c:pt idx="15">
                  <c:v>90657287300</c:v>
                </c:pt>
                <c:pt idx="16">
                  <c:v>90988377100</c:v>
                </c:pt>
                <c:pt idx="17">
                  <c:v>89840295000</c:v>
                </c:pt>
                <c:pt idx="18">
                  <c:v>84925707300</c:v>
                </c:pt>
                <c:pt idx="19">
                  <c:v>87256408100</c:v>
                </c:pt>
                <c:pt idx="20">
                  <c:v>87564657200</c:v>
                </c:pt>
                <c:pt idx="21">
                  <c:v>88745309200</c:v>
                </c:pt>
                <c:pt idx="22">
                  <c:v>88992755600</c:v>
                </c:pt>
                <c:pt idx="23">
                  <c:v>83874114800</c:v>
                </c:pt>
                <c:pt idx="24">
                  <c:v>85064715700</c:v>
                </c:pt>
                <c:pt idx="25">
                  <c:v>79181977900</c:v>
                </c:pt>
                <c:pt idx="26">
                  <c:v>79282055600</c:v>
                </c:pt>
                <c:pt idx="27">
                  <c:v>72817731700</c:v>
                </c:pt>
                <c:pt idx="28">
                  <c:v>63959415800</c:v>
                </c:pt>
                <c:pt idx="29">
                  <c:v>63442611100</c:v>
                </c:pt>
                <c:pt idx="30">
                  <c:v>63542541500</c:v>
                </c:pt>
                <c:pt idx="31">
                  <c:v>56005029700</c:v>
                </c:pt>
                <c:pt idx="32">
                  <c:v>48550250000</c:v>
                </c:pt>
                <c:pt idx="33">
                  <c:v>40455401300</c:v>
                </c:pt>
                <c:pt idx="34">
                  <c:v>40440659500</c:v>
                </c:pt>
                <c:pt idx="35">
                  <c:v>40475072600</c:v>
                </c:pt>
                <c:pt idx="36">
                  <c:v>34124321000</c:v>
                </c:pt>
                <c:pt idx="37">
                  <c:v>30777565200</c:v>
                </c:pt>
                <c:pt idx="38">
                  <c:v>27640917800</c:v>
                </c:pt>
                <c:pt idx="39">
                  <c:v>25152986900</c:v>
                </c:pt>
                <c:pt idx="40">
                  <c:v>23528166800</c:v>
                </c:pt>
                <c:pt idx="41">
                  <c:v>22279459200</c:v>
                </c:pt>
                <c:pt idx="42">
                  <c:v>21231285100</c:v>
                </c:pt>
                <c:pt idx="43">
                  <c:v>20177108700</c:v>
                </c:pt>
                <c:pt idx="44">
                  <c:v>19142780900</c:v>
                </c:pt>
                <c:pt idx="45">
                  <c:v>18115254600</c:v>
                </c:pt>
                <c:pt idx="46">
                  <c:v>17491373800</c:v>
                </c:pt>
                <c:pt idx="47">
                  <c:v>17375644400</c:v>
                </c:pt>
                <c:pt idx="48">
                  <c:v>17432706600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4A7-4457-8064-910CDD2A6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314384"/>
        <c:axId val="265315344"/>
      </c:scatterChart>
      <c:valAx>
        <c:axId val="265314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Accelerating</a:t>
                </a:r>
                <a:r>
                  <a:rPr lang="en-US" sz="1600" baseline="0"/>
                  <a:t> Field [MV/m]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15344"/>
        <c:crosses val="autoZero"/>
        <c:crossBetween val="midCat"/>
      </c:valAx>
      <c:valAx>
        <c:axId val="265315344"/>
        <c:scaling>
          <c:logBase val="10"/>
          <c:orientation val="minMax"/>
          <c:min val="1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Quality Factor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143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657900502239098"/>
          <c:y val="0.55533092155680586"/>
          <c:w val="0.29743968637286627"/>
          <c:h val="0.306929187039042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696295145611659"/>
          <c:y val="4.9446349502626517E-2"/>
          <c:w val="0.74189460287104458"/>
          <c:h val="0.71342526458772537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x"/>
            <c:size val="7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Sheet1!$D$4:$D$7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8</c:v>
                </c:pt>
              </c:numCache>
            </c:numRef>
          </c:xVal>
          <c:yVal>
            <c:numRef>
              <c:f>Sheet1!$E$4:$E$7</c:f>
              <c:numCache>
                <c:formatCode>General</c:formatCode>
                <c:ptCount val="4"/>
                <c:pt idx="0">
                  <c:v>3.1040000000000001</c:v>
                </c:pt>
                <c:pt idx="1">
                  <c:v>2.7959999999999998</c:v>
                </c:pt>
                <c:pt idx="2">
                  <c:v>1.952</c:v>
                </c:pt>
                <c:pt idx="3">
                  <c:v>1.8260000000000001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972-4408-AC2B-19ABDA42A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4170744"/>
        <c:axId val="524171064"/>
      </c:scatterChart>
      <c:valAx>
        <c:axId val="524170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Tumbling Duration in</a:t>
                </a:r>
                <a:r>
                  <a:rPr lang="en-US" baseline="0"/>
                  <a:t> Hours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26340827945977485"/>
              <c:y val="0.878052430642342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171064"/>
        <c:crosses val="autoZero"/>
        <c:crossBetween val="midCat"/>
      </c:valAx>
      <c:valAx>
        <c:axId val="52417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Nb3Sn</a:t>
                </a:r>
                <a:r>
                  <a:rPr lang="en-US" baseline="0" dirty="0"/>
                  <a:t> Film Thickness [</a:t>
                </a:r>
                <a:r>
                  <a:rPr lang="el-GR" baseline="0" dirty="0"/>
                  <a:t>μ</a:t>
                </a:r>
                <a:r>
                  <a:rPr lang="en-US" baseline="0" dirty="0"/>
                  <a:t>m]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0578277798069005E-2"/>
              <c:y val="2.375690406769040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1707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495623736345612"/>
          <c:y val="4.4396097084126632E-2"/>
          <c:w val="0.69888984048614955"/>
          <c:h val="0.65600943724384086"/>
        </c:manualLayout>
      </c:layout>
      <c:scatterChart>
        <c:scatterStyle val="lineMarker"/>
        <c:varyColors val="0"/>
        <c:ser>
          <c:idx val="3"/>
          <c:order val="3"/>
          <c:tx>
            <c:strRef>
              <c:f>'Surface roughness'!$K$4</c:f>
              <c:strCache>
                <c:ptCount val="1"/>
                <c:pt idx="0">
                  <c:v>Shiny Nb3Sn Films</c:v>
                </c:pt>
              </c:strCache>
            </c:strRef>
          </c:tx>
          <c:spPr>
            <a:ln w="31750" cap="rnd">
              <a:solidFill>
                <a:srgbClr val="E727DE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'Surface roughness'!$G$5:$G$10</c:f>
              <c:numCache>
                <c:formatCode>0.000_ 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 formatCode="General">
                  <c:v>10</c:v>
                </c:pt>
              </c:numCache>
            </c:numRef>
          </c:xVal>
          <c:yVal>
            <c:numRef>
              <c:f>'Surface roughness'!$K$5:$K$10</c:f>
              <c:numCache>
                <c:formatCode>General</c:formatCode>
                <c:ptCount val="6"/>
                <c:pt idx="0">
                  <c:v>63</c:v>
                </c:pt>
                <c:pt idx="1">
                  <c:v>63</c:v>
                </c:pt>
                <c:pt idx="2">
                  <c:v>63</c:v>
                </c:pt>
                <c:pt idx="3">
                  <c:v>63</c:v>
                </c:pt>
                <c:pt idx="4">
                  <c:v>63</c:v>
                </c:pt>
                <c:pt idx="5">
                  <c:v>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A47-4804-8810-C25483CD910F}"/>
            </c:ext>
          </c:extLst>
        </c:ser>
        <c:ser>
          <c:idx val="1"/>
          <c:order val="1"/>
          <c:tx>
            <c:strRef>
              <c:f>'Surface roughness'!$I$4</c:f>
              <c:strCache>
                <c:ptCount val="1"/>
                <c:pt idx="0">
                  <c:v>Polished Nb3Sn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D8B850"/>
              </a:solidFill>
              <a:ln w="9525">
                <a:noFill/>
              </a:ln>
              <a:effectLst/>
            </c:spPr>
          </c:marker>
          <c:xVal>
            <c:numRef>
              <c:f>'Surface roughness'!$G$5:$G$9</c:f>
              <c:numCache>
                <c:formatCode>0.000_ </c:formatCode>
                <c:ptCount val="5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</c:numCache>
            </c:numRef>
          </c:xVal>
          <c:yVal>
            <c:numRef>
              <c:f>'Surface roughness'!$I$5:$I$9</c:f>
              <c:numCache>
                <c:formatCode>0</c:formatCode>
                <c:ptCount val="5"/>
                <c:pt idx="0">
                  <c:v>208.23812143326364</c:v>
                </c:pt>
                <c:pt idx="1">
                  <c:v>185.1342807526209</c:v>
                </c:pt>
                <c:pt idx="2">
                  <c:v>100.27374087581688</c:v>
                </c:pt>
                <c:pt idx="3">
                  <c:v>54.245449154616942</c:v>
                </c:pt>
                <c:pt idx="4">
                  <c:v>16.536775767490553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A47-4804-8810-C25483CD910F}"/>
            </c:ext>
          </c:extLst>
        </c:ser>
        <c:ser>
          <c:idx val="4"/>
          <c:order val="4"/>
          <c:tx>
            <c:strRef>
              <c:f>'Surface roughness'!$L$4</c:f>
              <c:strCache>
                <c:ptCount val="1"/>
                <c:pt idx="0">
                  <c:v>Electropolished Nb</c:v>
                </c:pt>
              </c:strCache>
            </c:strRef>
          </c:tx>
          <c:spPr>
            <a:ln w="31750" cap="rnd">
              <a:solidFill>
                <a:srgbClr val="2ED7E4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'Surface roughness'!$G$5:$G$10</c:f>
              <c:numCache>
                <c:formatCode>0.000_ 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 formatCode="General">
                  <c:v>10</c:v>
                </c:pt>
              </c:numCache>
            </c:numRef>
          </c:xVal>
          <c:yVal>
            <c:numRef>
              <c:f>'Surface roughness'!$L$5:$L$10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A47-4804-8810-C25483CD9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0451000"/>
        <c:axId val="540457080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'Surface roughness'!$H$4</c15:sqref>
                        </c15:formulaRef>
                      </c:ext>
                    </c:extLst>
                    <c:strCache>
                      <c:ptCount val="1"/>
                      <c:pt idx="0">
                        <c:v>Polished Nb3Sn</c:v>
                      </c:pt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'Surface roughness'!$G$5:$G$9</c15:sqref>
                        </c15:formulaRef>
                      </c:ext>
                    </c:extLst>
                    <c:numCache>
                      <c:formatCode>0.000_ </c:formatCode>
                      <c:ptCount val="5"/>
                      <c:pt idx="0">
                        <c:v>0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6</c:v>
                      </c:pt>
                      <c:pt idx="4">
                        <c:v>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'Surface roughness'!$H$5:$H$9</c15:sqref>
                        </c15:formulaRef>
                      </c:ext>
                    </c:extLst>
                    <c:numCache>
                      <c:formatCode>0</c:formatCode>
                      <c:ptCount val="5"/>
                      <c:pt idx="0">
                        <c:v>163.36365077377715</c:v>
                      </c:pt>
                      <c:pt idx="1">
                        <c:v>146.67821271635918</c:v>
                      </c:pt>
                      <c:pt idx="2">
                        <c:v>64.905785673315165</c:v>
                      </c:pt>
                      <c:pt idx="3">
                        <c:v>38.202676222036935</c:v>
                      </c:pt>
                      <c:pt idx="4">
                        <c:v>11.345769995432812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1A47-4804-8810-C25483CD910F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'Surface roughness'!$J$4</c15:sqref>
                        </c15:formulaRef>
                      </c:ext>
                    </c:extLst>
                    <c:strCache>
                      <c:ptCount val="1"/>
                      <c:pt idx="0">
                        <c:v>Rz</c:v>
                      </c:pt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'Surface roughness'!$G$5:$G$9</c15:sqref>
                        </c15:formulaRef>
                      </c:ext>
                    </c:extLst>
                    <c:numCache>
                      <c:formatCode>0.000_ </c:formatCode>
                      <c:ptCount val="5"/>
                      <c:pt idx="0">
                        <c:v>0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6</c:v>
                      </c:pt>
                      <c:pt idx="4">
                        <c:v>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'Surface roughness'!$J$5:$J$9</c15:sqref>
                        </c15:formulaRef>
                      </c:ext>
                    </c:extLst>
                    <c:numCache>
                      <c:formatCode>0</c:formatCode>
                      <c:ptCount val="5"/>
                      <c:pt idx="0">
                        <c:v>2175.1998247054871</c:v>
                      </c:pt>
                      <c:pt idx="1">
                        <c:v>1864.2001577973133</c:v>
                      </c:pt>
                      <c:pt idx="2">
                        <c:v>1811.9000060323742</c:v>
                      </c:pt>
                      <c:pt idx="3">
                        <c:v>1524.8999716277467</c:v>
                      </c:pt>
                      <c:pt idx="4">
                        <c:v>978.0000027603819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1A47-4804-8810-C25483CD910F}"/>
                  </c:ext>
                </c:extLst>
              </c15:ser>
            </c15:filteredScatterSeries>
          </c:ext>
        </c:extLst>
      </c:scatterChart>
      <c:valAx>
        <c:axId val="540451000"/>
        <c:scaling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Duration of Centrifugal Barrel Polishing [hours]</a:t>
                </a:r>
              </a:p>
            </c:rich>
          </c:tx>
          <c:layout>
            <c:manualLayout>
              <c:xMode val="edge"/>
              <c:yMode val="edge"/>
              <c:x val="0.18501819536466557"/>
              <c:y val="0.813159744768998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_);\(0\)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457080"/>
        <c:crosses val="autoZero"/>
        <c:crossBetween val="midCat"/>
        <c:majorUnit val="2"/>
      </c:valAx>
      <c:valAx>
        <c:axId val="540457080"/>
        <c:scaling>
          <c:logBase val="10"/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dirty="0"/>
                  <a:t>RMS Surface Roughness</a:t>
                </a:r>
                <a:r>
                  <a:rPr lang="en-US" sz="1000" baseline="0" dirty="0"/>
                  <a:t> [nm]</a:t>
                </a:r>
                <a:endParaRPr lang="en-US" sz="1000" dirty="0"/>
              </a:p>
            </c:rich>
          </c:tx>
          <c:layout>
            <c:manualLayout>
              <c:xMode val="edge"/>
              <c:yMode val="edge"/>
              <c:x val="7.5921519865134693E-2"/>
              <c:y val="3.001876813330010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4510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888792121026396"/>
          <c:y val="0.42843935678040895"/>
          <c:w val="0.41149838544638234"/>
          <c:h val="0.278550906915035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DBB872F3-6144-3148-BC13-C063BA20AE80}" type="datetimeFigureOut">
              <a:rPr lang="en-US"/>
              <a:pPr>
                <a:defRPr/>
              </a:pPr>
              <a:t>10/6/2022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0ACDB0ED-0BEE-9846-B9EA-5C7BFF062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64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531CFD29-8380-B24A-89EC-384D8B8A981B}" type="datetimeFigureOut">
              <a:rPr lang="en-US"/>
              <a:pPr>
                <a:defRPr/>
              </a:pPr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CAD08E57-B576-F641-BEA6-C3D752DF7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400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Geneva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fa26f4ac5a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fa26f4ac5a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a26f4ac5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a26f4ac5a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fa26f4ac5a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fa26f4ac5a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1647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21b191b04b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21b191b04b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fa26f4ac5a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fa26f4ac5a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8840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9E779-BDB2-2A4A-A72C-484C260DCC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2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7" y="3996570"/>
            <a:ext cx="4921467" cy="935794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16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672702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237621"/>
            <a:ext cx="8499232" cy="752287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24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14-0218-16D.l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24" b="29524"/>
          <a:stretch/>
        </p:blipFill>
        <p:spPr>
          <a:xfrm>
            <a:off x="-17762" y="612759"/>
            <a:ext cx="9189720" cy="2508919"/>
          </a:xfrm>
          <a:prstGeom prst="rect">
            <a:avLst/>
          </a:prstGeom>
        </p:spPr>
      </p:pic>
      <p:pic>
        <p:nvPicPr>
          <p:cNvPr id="11" name="Picture 10" descr="title_header_16x9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/>
          <a:stretch/>
        </p:blipFill>
        <p:spPr>
          <a:xfrm>
            <a:off x="-17761" y="187384"/>
            <a:ext cx="9010786" cy="2331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5670218" y="4291754"/>
            <a:ext cx="3257550" cy="0"/>
          </a:xfrm>
          <a:prstGeom prst="line">
            <a:avLst/>
          </a:prstGeom>
          <a:ln w="28575" cmpd="sng">
            <a:solidFill>
              <a:srgbClr val="99D6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5665202" y="4052009"/>
            <a:ext cx="31437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Helvetica"/>
                <a:cs typeface="Helvetica"/>
              </a:rPr>
              <a:t>In partnership with:   </a:t>
            </a:r>
          </a:p>
        </p:txBody>
      </p:sp>
    </p:spTree>
    <p:extLst>
      <p:ext uri="{BB962C8B-B14F-4D97-AF65-F5344CB8AC3E}">
        <p14:creationId xmlns:p14="http://schemas.microsoft.com/office/powerpoint/2010/main" val="429344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7" y="3996570"/>
            <a:ext cx="4921467" cy="935794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16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672702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237621"/>
            <a:ext cx="8499232" cy="752287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24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rcRect t="31279" b="31279"/>
          <a:stretch/>
        </p:blipFill>
        <p:spPr>
          <a:xfrm>
            <a:off x="-17762" y="612759"/>
            <a:ext cx="9189720" cy="2508919"/>
          </a:xfrm>
          <a:prstGeom prst="rect">
            <a:avLst/>
          </a:prstGeom>
        </p:spPr>
      </p:pic>
      <p:pic>
        <p:nvPicPr>
          <p:cNvPr id="11" name="Picture 10" descr="title_header_16x9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/>
          <a:stretch/>
        </p:blipFill>
        <p:spPr>
          <a:xfrm>
            <a:off x="-17761" y="187384"/>
            <a:ext cx="9010786" cy="2331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5670218" y="4291754"/>
            <a:ext cx="3257550" cy="0"/>
          </a:xfrm>
          <a:prstGeom prst="line">
            <a:avLst/>
          </a:prstGeom>
          <a:ln w="28575" cmpd="sng">
            <a:solidFill>
              <a:srgbClr val="99D6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5665202" y="4052009"/>
            <a:ext cx="31437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Helvetica"/>
                <a:cs typeface="Helvetica"/>
              </a:rPr>
              <a:t>In partnership with:   </a:t>
            </a:r>
          </a:p>
        </p:txBody>
      </p:sp>
    </p:spTree>
    <p:extLst>
      <p:ext uri="{BB962C8B-B14F-4D97-AF65-F5344CB8AC3E}">
        <p14:creationId xmlns:p14="http://schemas.microsoft.com/office/powerpoint/2010/main" val="237396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7" y="3996570"/>
            <a:ext cx="4921467" cy="935794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16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672702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237621"/>
            <a:ext cx="8499232" cy="752287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24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t="18330" b="40718"/>
          <a:stretch/>
        </p:blipFill>
        <p:spPr>
          <a:xfrm>
            <a:off x="-17762" y="612759"/>
            <a:ext cx="9189720" cy="2508919"/>
          </a:xfrm>
          <a:prstGeom prst="rect">
            <a:avLst/>
          </a:prstGeom>
        </p:spPr>
      </p:pic>
      <p:pic>
        <p:nvPicPr>
          <p:cNvPr id="11" name="Picture 10" descr="title_header_16x9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/>
          <a:stretch/>
        </p:blipFill>
        <p:spPr>
          <a:xfrm>
            <a:off x="-17761" y="187384"/>
            <a:ext cx="9010786" cy="2331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5670218" y="4291754"/>
            <a:ext cx="3257550" cy="0"/>
          </a:xfrm>
          <a:prstGeom prst="line">
            <a:avLst/>
          </a:prstGeom>
          <a:ln w="28575" cmpd="sng">
            <a:solidFill>
              <a:srgbClr val="99D6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5665202" y="4052009"/>
            <a:ext cx="31437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Helvetica"/>
                <a:cs typeface="Helvetica"/>
              </a:rPr>
              <a:t>In partnership with:   </a:t>
            </a:r>
          </a:p>
        </p:txBody>
      </p:sp>
    </p:spTree>
    <p:extLst>
      <p:ext uri="{BB962C8B-B14F-4D97-AF65-F5344CB8AC3E}">
        <p14:creationId xmlns:p14="http://schemas.microsoft.com/office/powerpoint/2010/main" val="251156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7" y="3996570"/>
            <a:ext cx="4921467" cy="935794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16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672702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237621"/>
            <a:ext cx="8499232" cy="752287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24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t="14644" b="44456"/>
          <a:stretch/>
        </p:blipFill>
        <p:spPr>
          <a:xfrm>
            <a:off x="-17762" y="612759"/>
            <a:ext cx="9189720" cy="2508919"/>
          </a:xfrm>
          <a:prstGeom prst="rect">
            <a:avLst/>
          </a:prstGeom>
        </p:spPr>
      </p:pic>
      <p:pic>
        <p:nvPicPr>
          <p:cNvPr id="11" name="Picture 10" descr="title_header_16x9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/>
          <a:stretch/>
        </p:blipFill>
        <p:spPr>
          <a:xfrm>
            <a:off x="-17761" y="187384"/>
            <a:ext cx="9010786" cy="2331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5670218" y="4291754"/>
            <a:ext cx="3257550" cy="0"/>
          </a:xfrm>
          <a:prstGeom prst="line">
            <a:avLst/>
          </a:prstGeom>
          <a:ln w="28575" cmpd="sng">
            <a:solidFill>
              <a:srgbClr val="99D6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5665202" y="4052009"/>
            <a:ext cx="31437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Helvetica"/>
                <a:cs typeface="Helvetica"/>
              </a:rPr>
              <a:t>In partnership with:   </a:t>
            </a:r>
          </a:p>
        </p:txBody>
      </p:sp>
    </p:spTree>
    <p:extLst>
      <p:ext uri="{BB962C8B-B14F-4D97-AF65-F5344CB8AC3E}">
        <p14:creationId xmlns:p14="http://schemas.microsoft.com/office/powerpoint/2010/main" val="3951907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7" y="3996570"/>
            <a:ext cx="4921467" cy="935794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16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672702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237621"/>
            <a:ext cx="8499232" cy="752287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24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t="19861" b="39239"/>
          <a:stretch/>
        </p:blipFill>
        <p:spPr>
          <a:xfrm>
            <a:off x="-17762" y="612759"/>
            <a:ext cx="9189720" cy="2508919"/>
          </a:xfrm>
          <a:prstGeom prst="rect">
            <a:avLst/>
          </a:prstGeom>
        </p:spPr>
      </p:pic>
      <p:pic>
        <p:nvPicPr>
          <p:cNvPr id="11" name="Picture 10" descr="title_header_16x9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/>
          <a:stretch/>
        </p:blipFill>
        <p:spPr>
          <a:xfrm>
            <a:off x="-17761" y="187384"/>
            <a:ext cx="9010786" cy="2331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5670218" y="4291754"/>
            <a:ext cx="3257550" cy="0"/>
          </a:xfrm>
          <a:prstGeom prst="line">
            <a:avLst/>
          </a:prstGeom>
          <a:ln w="28575" cmpd="sng">
            <a:solidFill>
              <a:srgbClr val="99D6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5665202" y="4052009"/>
            <a:ext cx="31437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Helvetica"/>
                <a:cs typeface="Helvetica"/>
              </a:rPr>
              <a:t>In partnership with:   </a:t>
            </a:r>
          </a:p>
        </p:txBody>
      </p:sp>
    </p:spTree>
    <p:extLst>
      <p:ext uri="{BB962C8B-B14F-4D97-AF65-F5344CB8AC3E}">
        <p14:creationId xmlns:p14="http://schemas.microsoft.com/office/powerpoint/2010/main" val="42647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7" y="3996570"/>
            <a:ext cx="4921467" cy="935794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16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672702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237621"/>
            <a:ext cx="8499232" cy="752287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24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t="42966" b="16134"/>
          <a:stretch/>
        </p:blipFill>
        <p:spPr>
          <a:xfrm>
            <a:off x="-17762" y="612759"/>
            <a:ext cx="9189720" cy="2508919"/>
          </a:xfrm>
          <a:prstGeom prst="rect">
            <a:avLst/>
          </a:prstGeom>
        </p:spPr>
      </p:pic>
      <p:pic>
        <p:nvPicPr>
          <p:cNvPr id="11" name="Picture 10" descr="title_header_16x9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/>
          <a:stretch/>
        </p:blipFill>
        <p:spPr>
          <a:xfrm>
            <a:off x="-17761" y="187384"/>
            <a:ext cx="9010786" cy="2331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5670218" y="4291754"/>
            <a:ext cx="3257550" cy="0"/>
          </a:xfrm>
          <a:prstGeom prst="line">
            <a:avLst/>
          </a:prstGeom>
          <a:ln w="28575" cmpd="sng">
            <a:solidFill>
              <a:srgbClr val="99D6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5665202" y="4052009"/>
            <a:ext cx="31437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Helvetica"/>
                <a:cs typeface="Helvetica"/>
              </a:rPr>
              <a:t>In partnership with:   </a:t>
            </a:r>
          </a:p>
        </p:txBody>
      </p:sp>
    </p:spTree>
    <p:extLst>
      <p:ext uri="{BB962C8B-B14F-4D97-AF65-F5344CB8AC3E}">
        <p14:creationId xmlns:p14="http://schemas.microsoft.com/office/powerpoint/2010/main" val="256609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41927" y="3996570"/>
            <a:ext cx="4921467" cy="935794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16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7762" y="-1"/>
            <a:ext cx="9189720" cy="672702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41924" y="3237621"/>
            <a:ext cx="8499232" cy="752287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24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rcRect l="29" r="29"/>
          <a:stretch/>
        </p:blipFill>
        <p:spPr>
          <a:xfrm>
            <a:off x="-17762" y="612759"/>
            <a:ext cx="9189720" cy="2508919"/>
          </a:xfrm>
          <a:prstGeom prst="rect">
            <a:avLst/>
          </a:prstGeom>
        </p:spPr>
      </p:pic>
      <p:pic>
        <p:nvPicPr>
          <p:cNvPr id="11" name="Picture 10" descr="title_header_16x9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/>
          <a:stretch/>
        </p:blipFill>
        <p:spPr>
          <a:xfrm>
            <a:off x="-17761" y="187384"/>
            <a:ext cx="9010786" cy="2331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5670218" y="4291754"/>
            <a:ext cx="3257550" cy="0"/>
          </a:xfrm>
          <a:prstGeom prst="line">
            <a:avLst/>
          </a:prstGeom>
          <a:ln w="28575" cmpd="sng">
            <a:solidFill>
              <a:srgbClr val="99D6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5665202" y="4052009"/>
            <a:ext cx="31437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Helvetica"/>
                <a:cs typeface="Helvetica"/>
              </a:rPr>
              <a:t>In partnership with:   </a:t>
            </a:r>
          </a:p>
        </p:txBody>
      </p:sp>
    </p:spTree>
    <p:extLst>
      <p:ext uri="{BB962C8B-B14F-4D97-AF65-F5344CB8AC3E}">
        <p14:creationId xmlns:p14="http://schemas.microsoft.com/office/powerpoint/2010/main" val="2138156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3" y="796397"/>
            <a:ext cx="8672513" cy="3794522"/>
          </a:xfrm>
          <a:prstGeom prst="rect">
            <a:avLst/>
          </a:prstGeom>
        </p:spPr>
        <p:txBody>
          <a:bodyPr lIns="0" tIns="0" rIns="0" bIns="0"/>
          <a:lstStyle>
            <a:lvl1pPr marL="230188" indent="-230188">
              <a:spcBef>
                <a:spcPts val="984"/>
              </a:spcBef>
              <a:defRPr sz="1800">
                <a:solidFill>
                  <a:srgbClr val="505050"/>
                </a:solidFill>
              </a:defRPr>
            </a:lvl1pPr>
            <a:lvl2pPr marL="512763" indent="-230188">
              <a:spcBef>
                <a:spcPts val="984"/>
              </a:spcBef>
              <a:defRPr sz="1600">
                <a:solidFill>
                  <a:srgbClr val="505050"/>
                </a:solidFill>
              </a:defRPr>
            </a:lvl2pPr>
            <a:lvl3pPr marL="803275" indent="-230188">
              <a:spcBef>
                <a:spcPts val="984"/>
              </a:spcBef>
              <a:defRPr sz="1500">
                <a:solidFill>
                  <a:srgbClr val="505050"/>
                </a:solidFill>
              </a:defRPr>
            </a:lvl3pPr>
            <a:lvl4pPr marL="1085850" indent="-228600">
              <a:spcBef>
                <a:spcPts val="984"/>
              </a:spcBef>
              <a:defRPr sz="1400">
                <a:solidFill>
                  <a:srgbClr val="505050"/>
                </a:solidFill>
              </a:defRPr>
            </a:lvl4pPr>
            <a:lvl5pPr marL="1370013" indent="-230188">
              <a:spcBef>
                <a:spcPts val="984"/>
              </a:spcBef>
              <a:buFont typeface="Arial"/>
              <a:buChar char="•"/>
              <a:defRPr sz="14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349268"/>
            <a:ext cx="8686800" cy="320908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4878161"/>
            <a:ext cx="675368" cy="18097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57ADAB69-348E-2C41-AF41-E98D046040A4}" type="datetime1">
              <a:rPr lang="en-US" smtClean="0"/>
              <a:pPr>
                <a:defRPr/>
              </a:pPr>
              <a:t>10/6/2022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4878161"/>
            <a:ext cx="6262118" cy="18215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4878161"/>
            <a:ext cx="414338" cy="177964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22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796397"/>
            <a:ext cx="4206240" cy="2725341"/>
          </a:xfrm>
          <a:prstGeom prst="rect">
            <a:avLst/>
          </a:prstGeom>
        </p:spPr>
        <p:txBody>
          <a:bodyPr lIns="0" tIns="0" rIns="0" bIns="0"/>
          <a:lstStyle>
            <a:lvl1pPr marL="230188" indent="-230188">
              <a:spcBef>
                <a:spcPts val="984"/>
              </a:spcBef>
              <a:defRPr sz="1800">
                <a:solidFill>
                  <a:srgbClr val="505050"/>
                </a:solidFill>
              </a:defRPr>
            </a:lvl1pPr>
            <a:lvl2pPr marL="512763" indent="-230188">
              <a:spcBef>
                <a:spcPts val="984"/>
              </a:spcBef>
              <a:defRPr sz="1600">
                <a:solidFill>
                  <a:srgbClr val="505050"/>
                </a:solidFill>
              </a:defRPr>
            </a:lvl2pPr>
            <a:lvl3pPr marL="803275" indent="-230188">
              <a:spcBef>
                <a:spcPts val="984"/>
              </a:spcBef>
              <a:defRPr sz="1500">
                <a:solidFill>
                  <a:srgbClr val="505050"/>
                </a:solidFill>
              </a:defRPr>
            </a:lvl3pPr>
            <a:lvl4pPr marL="1085850" indent="-228600">
              <a:spcBef>
                <a:spcPts val="984"/>
              </a:spcBef>
              <a:defRPr sz="1400">
                <a:solidFill>
                  <a:srgbClr val="505050"/>
                </a:solidFill>
              </a:defRPr>
            </a:lvl4pPr>
            <a:lvl5pPr marL="1370013" indent="-230188">
              <a:spcBef>
                <a:spcPts val="984"/>
              </a:spcBef>
              <a:buFont typeface="Arial"/>
              <a:buChar char="•"/>
              <a:defRPr sz="14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4692455" y="796397"/>
            <a:ext cx="4215383" cy="2725341"/>
          </a:xfrm>
          <a:prstGeom prst="rect">
            <a:avLst/>
          </a:prstGeom>
        </p:spPr>
        <p:txBody>
          <a:bodyPr lIns="0" tIns="0" rIns="0" bIns="0"/>
          <a:lstStyle>
            <a:lvl1pPr marL="230188" indent="-230188">
              <a:spcBef>
                <a:spcPts val="984"/>
              </a:spcBef>
              <a:defRPr sz="1800">
                <a:solidFill>
                  <a:srgbClr val="505050"/>
                </a:solidFill>
              </a:defRPr>
            </a:lvl1pPr>
            <a:lvl2pPr marL="512763" indent="-230188">
              <a:spcBef>
                <a:spcPts val="984"/>
              </a:spcBef>
              <a:defRPr sz="1600">
                <a:solidFill>
                  <a:srgbClr val="505050"/>
                </a:solidFill>
              </a:defRPr>
            </a:lvl2pPr>
            <a:lvl3pPr marL="806450" indent="-228600">
              <a:spcBef>
                <a:spcPts val="984"/>
              </a:spcBef>
              <a:defRPr sz="1500">
                <a:solidFill>
                  <a:srgbClr val="505050"/>
                </a:solidFill>
              </a:defRPr>
            </a:lvl3pPr>
            <a:lvl4pPr marL="1087438" indent="-228600">
              <a:spcBef>
                <a:spcPts val="984"/>
              </a:spcBef>
              <a:defRPr sz="1400">
                <a:solidFill>
                  <a:srgbClr val="505050"/>
                </a:solidFill>
              </a:defRPr>
            </a:lvl4pPr>
            <a:lvl5pPr marL="1370013" indent="-228600">
              <a:spcBef>
                <a:spcPts val="984"/>
              </a:spcBef>
              <a:buFont typeface="Arial"/>
              <a:buChar char="•"/>
              <a:defRPr sz="14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29365" y="3641561"/>
            <a:ext cx="4205476" cy="9493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92452" y="3641561"/>
            <a:ext cx="4206239" cy="9493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4878161"/>
            <a:ext cx="675368" cy="18097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B099EE7B-C01A-E94A-AA76-2F04CF97FC05}" type="datetime1">
              <a:rPr lang="en-US" smtClean="0"/>
              <a:pPr>
                <a:defRPr/>
              </a:pPr>
              <a:t>10/6/2022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2" y="4878161"/>
            <a:ext cx="6262118" cy="18215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4878161"/>
            <a:ext cx="414338" cy="177964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349268"/>
            <a:ext cx="8686800" cy="320908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80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95338"/>
            <a:ext cx="3027894" cy="376700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3542715" y="795339"/>
            <a:ext cx="5347605" cy="3767006"/>
          </a:xfrm>
          <a:prstGeom prst="rect">
            <a:avLst/>
          </a:prstGeom>
        </p:spPr>
        <p:txBody>
          <a:bodyPr lIns="0" tIns="0" rIns="0" bIns="0"/>
          <a:lstStyle>
            <a:lvl1pPr marL="230188" indent="-230188">
              <a:spcBef>
                <a:spcPts val="984"/>
              </a:spcBef>
              <a:defRPr sz="1800">
                <a:solidFill>
                  <a:srgbClr val="505050"/>
                </a:solidFill>
              </a:defRPr>
            </a:lvl1pPr>
            <a:lvl2pPr marL="514350" indent="-230188">
              <a:spcBef>
                <a:spcPts val="984"/>
              </a:spcBef>
              <a:defRPr sz="1600">
                <a:solidFill>
                  <a:srgbClr val="505050"/>
                </a:solidFill>
              </a:defRPr>
            </a:lvl2pPr>
            <a:lvl3pPr marL="806450" indent="-228600">
              <a:spcBef>
                <a:spcPts val="984"/>
              </a:spcBef>
              <a:defRPr sz="1500">
                <a:solidFill>
                  <a:srgbClr val="505050"/>
                </a:solidFill>
              </a:defRPr>
            </a:lvl3pPr>
            <a:lvl4pPr marL="1087438" indent="-228600">
              <a:spcBef>
                <a:spcPts val="984"/>
              </a:spcBef>
              <a:defRPr sz="1400">
                <a:solidFill>
                  <a:srgbClr val="505050"/>
                </a:solidFill>
              </a:defRPr>
            </a:lvl4pPr>
            <a:lvl5pPr marL="1370013" indent="-228600">
              <a:spcBef>
                <a:spcPts val="984"/>
              </a:spcBef>
              <a:buFont typeface="Arial"/>
              <a:buChar char="•"/>
              <a:defRPr sz="14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>
          <a:xfrm>
            <a:off x="736827" y="4878161"/>
            <a:ext cx="675368" cy="18097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09EA2773-F02A-CC43-B1C5-479A1F34EDA7}" type="datetime1">
              <a:rPr lang="en-US" smtClean="0"/>
              <a:pPr>
                <a:defRPr/>
              </a:pPr>
              <a:t>10/6/2022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530604" y="4878161"/>
            <a:ext cx="6262119" cy="187523"/>
          </a:xfrm>
        </p:spPr>
        <p:txBody>
          <a:bodyPr/>
          <a:lstStyle>
            <a:lvl1pPr>
              <a:defRPr sz="900" dirty="0" smtClean="0"/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979A04A2-726F-2143-A443-7788AF27176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350974"/>
            <a:ext cx="8686800" cy="320908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83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224073" y="796397"/>
            <a:ext cx="8686800" cy="2795038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3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3774987"/>
            <a:ext cx="8686800" cy="8184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736827" y="4878161"/>
            <a:ext cx="675368" cy="18097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8FEA58B7-095F-6844-8E3C-8A1DDD22BF89}" type="datetime1">
              <a:rPr lang="en-US" smtClean="0"/>
              <a:pPr>
                <a:defRPr/>
              </a:pPr>
              <a:t>10/6/2022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3" y="4878161"/>
            <a:ext cx="6251958" cy="18215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4878161"/>
            <a:ext cx="414338" cy="177964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349268"/>
            <a:ext cx="8686800" cy="320908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15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6827" y="4878161"/>
            <a:ext cx="675368" cy="18097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C7E1B65-1920-CF40-87B8-818D6517E0EA}" type="datetime1">
              <a:rPr lang="en-US" smtClean="0"/>
              <a:pPr>
                <a:defRPr/>
              </a:pPr>
              <a:t>10/6/2022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30605" y="4878161"/>
            <a:ext cx="6260399" cy="18215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22250" y="355599"/>
            <a:ext cx="8675688" cy="4263293"/>
          </a:xfrm>
          <a:prstGeom prst="rect">
            <a:avLst/>
          </a:prstGeom>
        </p:spPr>
        <p:txBody>
          <a:bodyPr vert="horz"/>
          <a:lstStyle>
            <a:lvl1pPr marL="230188" indent="-230188"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221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Extra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8FDACF-6E1B-814B-BDB6-B66F2ED862D6}" type="datetime1">
              <a:rPr lang="en-US" smtClean="0"/>
              <a:t>10/6/2022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30603" y="4878161"/>
            <a:ext cx="6272278" cy="182155"/>
          </a:xfrm>
        </p:spPr>
        <p:txBody>
          <a:bodyPr/>
          <a:lstStyle/>
          <a:p>
            <a:pPr>
              <a:defRPr/>
            </a:pPr>
            <a:r>
              <a:rPr lang="en-US" dirty="0"/>
              <a:t>Presenter | Presentation Title or Meeting Title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349268"/>
            <a:ext cx="8686800" cy="320908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228600" y="209593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4"/>
          <p:cNvSpPr>
            <a:spLocks noGrp="1"/>
          </p:cNvSpPr>
          <p:nvPr>
            <p:ph type="pic" sz="quarter" idx="20"/>
          </p:nvPr>
        </p:nvSpPr>
        <p:spPr>
          <a:xfrm>
            <a:off x="2002331" y="209593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4"/>
          <p:cNvSpPr>
            <a:spLocks noGrp="1"/>
          </p:cNvSpPr>
          <p:nvPr>
            <p:ph type="pic" sz="quarter" idx="21"/>
          </p:nvPr>
        </p:nvSpPr>
        <p:spPr>
          <a:xfrm>
            <a:off x="3776111" y="209593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14"/>
          <p:cNvSpPr>
            <a:spLocks noGrp="1"/>
          </p:cNvSpPr>
          <p:nvPr>
            <p:ph type="pic" sz="quarter" idx="22"/>
          </p:nvPr>
        </p:nvSpPr>
        <p:spPr>
          <a:xfrm>
            <a:off x="5557362" y="209593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14"/>
          <p:cNvSpPr>
            <a:spLocks noGrp="1"/>
          </p:cNvSpPr>
          <p:nvPr>
            <p:ph type="pic" sz="quarter" idx="23"/>
          </p:nvPr>
        </p:nvSpPr>
        <p:spPr>
          <a:xfrm>
            <a:off x="7323671" y="209593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228600" y="788399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2002331" y="788399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3776111" y="788399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5557362" y="788399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14"/>
          <p:cNvSpPr>
            <a:spLocks noGrp="1"/>
          </p:cNvSpPr>
          <p:nvPr>
            <p:ph type="pic" sz="quarter" idx="18"/>
          </p:nvPr>
        </p:nvSpPr>
        <p:spPr>
          <a:xfrm>
            <a:off x="7323671" y="788399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14"/>
          <p:cNvSpPr>
            <a:spLocks noGrp="1"/>
          </p:cNvSpPr>
          <p:nvPr>
            <p:ph type="pic" sz="quarter" idx="24"/>
          </p:nvPr>
        </p:nvSpPr>
        <p:spPr>
          <a:xfrm>
            <a:off x="228600" y="339586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14"/>
          <p:cNvSpPr>
            <a:spLocks noGrp="1"/>
          </p:cNvSpPr>
          <p:nvPr>
            <p:ph type="pic" sz="quarter" idx="25"/>
          </p:nvPr>
        </p:nvSpPr>
        <p:spPr>
          <a:xfrm>
            <a:off x="2002331" y="339586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3776111" y="339586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14"/>
          <p:cNvSpPr>
            <a:spLocks noGrp="1"/>
          </p:cNvSpPr>
          <p:nvPr>
            <p:ph type="pic" sz="quarter" idx="27"/>
          </p:nvPr>
        </p:nvSpPr>
        <p:spPr>
          <a:xfrm>
            <a:off x="5557362" y="339586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14"/>
          <p:cNvSpPr>
            <a:spLocks noGrp="1"/>
          </p:cNvSpPr>
          <p:nvPr>
            <p:ph type="pic" sz="quarter" idx="28"/>
          </p:nvPr>
        </p:nvSpPr>
        <p:spPr>
          <a:xfrm>
            <a:off x="7323671" y="3395868"/>
            <a:ext cx="1600200" cy="12001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61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939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736827" y="4878161"/>
            <a:ext cx="675368" cy="18097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E2EF4938-6162-EE4E-9ED3-73016E21644A}" type="datetime1">
              <a:rPr lang="en-US" smtClean="0"/>
              <a:pPr>
                <a:defRPr/>
              </a:pPr>
              <a:t>10/6/2022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605" y="4878161"/>
            <a:ext cx="6260399" cy="18215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250" y="4878161"/>
            <a:ext cx="414338" cy="177964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6450016" y="3358114"/>
            <a:ext cx="1076325" cy="1809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EAF8D7-9E97-AA4D-8487-CA2D4C7C0B0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5900" y="4670857"/>
            <a:ext cx="8699500" cy="202387"/>
            <a:chOff x="600217" y="6229673"/>
            <a:chExt cx="8297721" cy="25738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4D3D112-DF9B-9A4D-8B9D-29CE3CAF3F88}"/>
                </a:ext>
              </a:extLst>
            </p:cNvPr>
            <p:cNvCxnSpPr/>
            <p:nvPr userDrawn="1"/>
          </p:nvCxnSpPr>
          <p:spPr>
            <a:xfrm>
              <a:off x="600217" y="6357936"/>
              <a:ext cx="7190785" cy="0"/>
            </a:xfrm>
            <a:prstGeom prst="line">
              <a:avLst/>
            </a:prstGeom>
            <a:ln w="76200" cmpd="sng">
              <a:solidFill>
                <a:srgbClr val="99D6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6" descr="FermiLogo_RGB_NALBlue.png">
              <a:extLst>
                <a:ext uri="{FF2B5EF4-FFF2-40B4-BE49-F238E27FC236}">
                  <a16:creationId xmlns:a16="http://schemas.microsoft.com/office/drawing/2014/main" id="{6D02763F-40A7-9F4E-9117-02DB77597369}"/>
                </a:ext>
              </a:extLst>
            </p:cNvPr>
            <p:cNvPicPr>
              <a:picLocks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3781" y="6229673"/>
              <a:ext cx="1044157" cy="257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04" r:id="rId8"/>
    <p:sldLayoutId id="2147484105" r:id="rId9"/>
    <p:sldLayoutId id="2147484120" r:id="rId10"/>
    <p:sldLayoutId id="2147484103" r:id="rId11"/>
    <p:sldLayoutId id="2147484122" r:id="rId12"/>
    <p:sldLayoutId id="2147484116" r:id="rId13"/>
    <p:sldLayoutId id="2147484129" r:id="rId14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rgbClr val="2E5286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7F7F7F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chart" Target="../charts/char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11" Type="http://schemas.openxmlformats.org/officeDocument/2006/relationships/chart" Target="../charts/chart5.xml"/><Relationship Id="rId5" Type="http://schemas.openxmlformats.org/officeDocument/2006/relationships/image" Target="../media/image27.png"/><Relationship Id="rId10" Type="http://schemas.openxmlformats.org/officeDocument/2006/relationships/image" Target="../media/image38.JPG"/><Relationship Id="rId4" Type="http://schemas.openxmlformats.org/officeDocument/2006/relationships/image" Target="../media/image26.png"/><Relationship Id="rId9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Mechanical Polishing of Nb</a:t>
            </a:r>
            <a:r>
              <a:rPr lang="en-US" sz="1800" baseline="-25000" dirty="0"/>
              <a:t>3</a:t>
            </a:r>
            <a:r>
              <a:rPr lang="en-US" sz="1800" dirty="0"/>
              <a:t>Sn Thin Films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400" dirty="0"/>
              <a:t>Presenter: Eric Viklund (NU/FNAL)</a:t>
            </a:r>
          </a:p>
          <a:p>
            <a:r>
              <a:rPr lang="en-US" sz="1400" dirty="0"/>
              <a:t>Contributors: D. N. Seidman (NU), </a:t>
            </a:r>
          </a:p>
          <a:p>
            <a:r>
              <a:rPr lang="en-US" sz="1400" dirty="0"/>
              <a:t>		   D. Burk, S. Posen (FNAL)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1E48F-6721-CE4E-847B-CF6428A62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368" y="4323440"/>
            <a:ext cx="3120788" cy="42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9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DCECBB-E9BD-A7ED-BF5C-2715C238D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4" y="796397"/>
            <a:ext cx="5850464" cy="3794522"/>
          </a:xfrm>
        </p:spPr>
        <p:txBody>
          <a:bodyPr/>
          <a:lstStyle/>
          <a:p>
            <a:r>
              <a:rPr lang="en-US" dirty="0"/>
              <a:t>Nb</a:t>
            </a:r>
            <a:r>
              <a:rPr lang="en-US" baseline="-25000" dirty="0"/>
              <a:t>3</a:t>
            </a:r>
            <a:r>
              <a:rPr lang="en-US" dirty="0"/>
              <a:t>Sn cavities produced by Sn-vapor deposition</a:t>
            </a:r>
          </a:p>
          <a:p>
            <a:pPr lvl="1"/>
            <a:r>
              <a:rPr lang="en-US" dirty="0"/>
              <a:t>Nb cavities are coated by a microcrystalline thin film</a:t>
            </a:r>
          </a:p>
          <a:p>
            <a:pPr lvl="1"/>
            <a:r>
              <a:rPr lang="en-US" dirty="0"/>
              <a:t>Typically, 2-3</a:t>
            </a:r>
            <a:r>
              <a:rPr lang="el-GR" dirty="0"/>
              <a:t>μ</a:t>
            </a:r>
            <a:r>
              <a:rPr lang="en-US" dirty="0"/>
              <a:t>m thick</a:t>
            </a:r>
          </a:p>
          <a:p>
            <a:r>
              <a:rPr lang="en-US" dirty="0"/>
              <a:t>Resulting in a matte surface finish</a:t>
            </a:r>
          </a:p>
          <a:p>
            <a:pPr lvl="1"/>
            <a:r>
              <a:rPr lang="en-US" dirty="0"/>
              <a:t>Microscopic surface roughness</a:t>
            </a:r>
          </a:p>
          <a:p>
            <a:pPr lvl="1"/>
            <a:r>
              <a:rPr lang="en-US" dirty="0"/>
              <a:t>Grain faceting</a:t>
            </a:r>
          </a:p>
          <a:p>
            <a:pPr lvl="1"/>
            <a:r>
              <a:rPr lang="en-US" dirty="0"/>
              <a:t>Thermal etching at grain boundaries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422351-73F8-74AD-15DD-1E025EB98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</a:t>
            </a:r>
            <a:r>
              <a:rPr lang="en-US" baseline="-25000" dirty="0"/>
              <a:t>3</a:t>
            </a:r>
            <a:r>
              <a:rPr lang="en-US" dirty="0"/>
              <a:t>Sn Thin Film Created by Sn-Vapor Deposition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F9295-1727-7B40-C1E1-5CF4EB36E9D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57ADAB69-348E-2C41-AF41-E98D046040A4}" type="datetime1">
              <a:rPr lang="en-US" smtClean="0"/>
              <a:pPr>
                <a:defRPr/>
              </a:pPr>
              <a:t>10/6/2022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3F97D-4E74-7090-01F4-0575032B0A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Eric Viklund | TTC Meeting 2022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29F44-E23A-3355-CB6B-B34D776B5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7" name="Picture 6" descr="ERL14__007.tif">
            <a:extLst>
              <a:ext uri="{FF2B5EF4-FFF2-40B4-BE49-F238E27FC236}">
                <a16:creationId xmlns:a16="http://schemas.microsoft.com/office/drawing/2014/main" id="{BFCF58A6-D5B6-5241-B06E-CA69147ED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15" y="1612901"/>
            <a:ext cx="2514286" cy="23154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720B8F-8838-8ED1-5B06-5D73F1B24CA5}"/>
              </a:ext>
            </a:extLst>
          </p:cNvPr>
          <p:cNvSpPr txBox="1"/>
          <p:nvPr/>
        </p:nvSpPr>
        <p:spPr>
          <a:xfrm>
            <a:off x="6224953" y="4006817"/>
            <a:ext cx="28666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S. Posen, Ph.D. Thesis, Cornell University (2015).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65E2D-3FA0-B2AE-F4A6-96D1EC24F6BA}"/>
              </a:ext>
            </a:extLst>
          </p:cNvPr>
          <p:cNvSpPr txBox="1"/>
          <p:nvPr/>
        </p:nvSpPr>
        <p:spPr>
          <a:xfrm>
            <a:off x="8039810" y="3505895"/>
            <a:ext cx="875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B5E2">
                    <a:lumMod val="60000"/>
                    <a:lumOff val="40000"/>
                  </a:srgbClr>
                </a:solidFill>
                <a:latin typeface="Calibri"/>
                <a:ea typeface="+mn-ea"/>
                <a:cs typeface="+mn-cs"/>
              </a:rPr>
              <a:t>4 </a:t>
            </a:r>
            <a:r>
              <a:rPr lang="en-US" sz="1400" dirty="0" err="1">
                <a:solidFill>
                  <a:srgbClr val="00B5E2">
                    <a:lumMod val="60000"/>
                    <a:lumOff val="40000"/>
                  </a:srgbClr>
                </a:solidFill>
                <a:latin typeface="Calibri"/>
                <a:ea typeface="+mn-ea"/>
                <a:cs typeface="+mn-cs"/>
              </a:rPr>
              <a:t>μm</a:t>
            </a:r>
            <a:endParaRPr lang="en-US" sz="1400" dirty="0">
              <a:solidFill>
                <a:srgbClr val="00B5E2">
                  <a:lumMod val="60000"/>
                  <a:lumOff val="40000"/>
                </a:srgbClr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5AC0D01-6DA3-24E6-0FEA-4E3238E40762}"/>
              </a:ext>
            </a:extLst>
          </p:cNvPr>
          <p:cNvCxnSpPr>
            <a:cxnSpLocks/>
          </p:cNvCxnSpPr>
          <p:nvPr/>
        </p:nvCxnSpPr>
        <p:spPr>
          <a:xfrm flipV="1">
            <a:off x="7911092" y="3827558"/>
            <a:ext cx="971411" cy="1"/>
          </a:xfrm>
          <a:prstGeom prst="straightConnector1">
            <a:avLst/>
          </a:prstGeom>
          <a:noFill/>
          <a:ln w="25400" cap="flat" cmpd="sng" algn="ctr">
            <a:solidFill>
              <a:srgbClr val="00B5E2">
                <a:lumMod val="60000"/>
                <a:lumOff val="40000"/>
              </a:srgbClr>
            </a:solidFill>
            <a:prstDash val="solid"/>
            <a:headEnd type="triangle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91116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222DC-A183-76D6-C861-781C8221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1" y="445025"/>
            <a:ext cx="3892000" cy="572700"/>
          </a:xfrm>
        </p:spPr>
        <p:txBody>
          <a:bodyPr>
            <a:normAutofit fontScale="90000"/>
          </a:bodyPr>
          <a:lstStyle/>
          <a:p>
            <a:r>
              <a:rPr lang="en" sz="1800" dirty="0"/>
              <a:t>Impact of Surface Roughness on Nb</a:t>
            </a:r>
            <a:r>
              <a:rPr lang="en" sz="1800" baseline="-25000" dirty="0"/>
              <a:t>3</a:t>
            </a:r>
            <a:r>
              <a:rPr lang="en" sz="1800" dirty="0"/>
              <a:t>Sn SRF Cavity Performance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D34C6-A315-9703-1860-5E2154C14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40303" cy="3416400"/>
          </a:xfr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Surface roughness has been shown to cause a localized increase in magnetic field.</a:t>
            </a:r>
            <a:r>
              <a:rPr lang="en-US" baseline="30000" dirty="0">
                <a:solidFill>
                  <a:srgbClr val="505050"/>
                </a:solidFill>
              </a:rPr>
              <a:t>[1]</a:t>
            </a: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-US" dirty="0">
                <a:solidFill>
                  <a:srgbClr val="505050"/>
                </a:solidFill>
              </a:rPr>
              <a:t>Up to 60% stronger fields in some regions.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Nb3Sn coated cavities produced at Fermilab reach a record accelerating gradient.</a:t>
            </a:r>
            <a:r>
              <a:rPr lang="en-US" baseline="30000" dirty="0">
                <a:solidFill>
                  <a:srgbClr val="505050"/>
                </a:solidFill>
              </a:rPr>
              <a:t>[2]</a:t>
            </a: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-US" dirty="0">
                <a:solidFill>
                  <a:srgbClr val="505050"/>
                </a:solidFill>
              </a:rPr>
              <a:t>Films are thinner and smoother than previous coatings</a:t>
            </a:r>
          </a:p>
          <a:p>
            <a:pPr marL="512763" lvl="1" indent="-230188">
              <a:spcBef>
                <a:spcPts val="984"/>
              </a:spcBef>
              <a:spcAft>
                <a:spcPct val="0"/>
              </a:spcAft>
              <a:buChar char="–"/>
            </a:pPr>
            <a:r>
              <a:rPr lang="en-US" dirty="0">
                <a:solidFill>
                  <a:srgbClr val="505050"/>
                </a:solidFill>
              </a:rPr>
              <a:t>Up to 24 MV/m accelerating gradient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b="1" dirty="0">
                <a:solidFill>
                  <a:srgbClr val="505050"/>
                </a:solidFill>
              </a:rPr>
              <a:t>Further removal of surface roughness could lead to accelerating fields in the 30-40 MV/m range.</a:t>
            </a: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endParaRPr lang="en-US" dirty="0">
              <a:solidFill>
                <a:srgbClr val="505050"/>
              </a:solidFill>
            </a:endParaRP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endParaRPr lang="en-US" dirty="0">
              <a:solidFill>
                <a:srgbClr val="505050"/>
              </a:solidFill>
            </a:endParaRP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endParaRPr lang="en-US" dirty="0">
              <a:solidFill>
                <a:srgbClr val="505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36EEA-EDFA-969C-FDC9-7D419D569C0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29584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295901-100E-CD0B-D033-49B6E49A3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697" y="0"/>
            <a:ext cx="1744303" cy="4619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F6CE2C-796D-58D9-F090-3BAEA150EEA2}"/>
              </a:ext>
            </a:extLst>
          </p:cNvPr>
          <p:cNvSpPr txBox="1"/>
          <p:nvPr/>
        </p:nvSpPr>
        <p:spPr>
          <a:xfrm>
            <a:off x="4953000" y="4531977"/>
            <a:ext cx="43755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dirty="0"/>
              <a:t>2. S Posen et al 2021 Supercond. Sci. Technol. 34 025007</a:t>
            </a:r>
            <a:endParaRPr lang="en-US" sz="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F40A1F-2518-8B5A-FBD8-06EB34C87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20" y="2441681"/>
            <a:ext cx="2691539" cy="209852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229EBC1-01D0-EE06-4675-46571BCA4B20}"/>
              </a:ext>
            </a:extLst>
          </p:cNvPr>
          <p:cNvCxnSpPr>
            <a:cxnSpLocks/>
          </p:cNvCxnSpPr>
          <p:nvPr/>
        </p:nvCxnSpPr>
        <p:spPr>
          <a:xfrm flipH="1" flipV="1">
            <a:off x="7389971" y="3228838"/>
            <a:ext cx="5968" cy="3586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5FF5A32-0ED2-97E8-2439-5FE2AF3B3DAE}"/>
              </a:ext>
            </a:extLst>
          </p:cNvPr>
          <p:cNvSpPr txBox="1"/>
          <p:nvPr/>
        </p:nvSpPr>
        <p:spPr>
          <a:xfrm>
            <a:off x="6337122" y="3509782"/>
            <a:ext cx="16259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Shiny thin film coating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44613A-999B-ADD7-3C6E-D96FDCCD3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081" y="172479"/>
            <a:ext cx="2407352" cy="18978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BD8519-B17A-D638-7384-EF0E43B6A142}"/>
              </a:ext>
            </a:extLst>
          </p:cNvPr>
          <p:cNvSpPr txBox="1"/>
          <p:nvPr/>
        </p:nvSpPr>
        <p:spPr>
          <a:xfrm>
            <a:off x="4916120" y="2070300"/>
            <a:ext cx="28955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1. R. Porter, D. L. Hall, M. </a:t>
            </a:r>
            <a:r>
              <a:rPr lang="en-US" sz="1050" dirty="0" err="1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Liepe</a:t>
            </a:r>
            <a:r>
              <a:rPr lang="en-US" sz="1050" dirty="0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, J. T. </a:t>
            </a:r>
            <a:r>
              <a:rPr lang="en-US" sz="1050" dirty="0" err="1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Maniscalco</a:t>
            </a:r>
            <a:r>
              <a:rPr lang="en-US" sz="1050" dirty="0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, Proc. </a:t>
            </a:r>
            <a:r>
              <a:rPr lang="en-US" sz="1050" dirty="0" err="1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Linac</a:t>
            </a:r>
            <a:r>
              <a:rPr lang="en-US" sz="1050" dirty="0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 Conference 2016, MOPRC027 (2016).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366DD02-ACCF-8C7E-FC4A-503B9D597F7E}"/>
              </a:ext>
            </a:extLst>
          </p:cNvPr>
          <p:cNvCxnSpPr>
            <a:cxnSpLocks/>
          </p:cNvCxnSpPr>
          <p:nvPr/>
        </p:nvCxnSpPr>
        <p:spPr>
          <a:xfrm>
            <a:off x="7001775" y="1611961"/>
            <a:ext cx="0" cy="2974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06C5D0B-D1F3-9B08-2D76-8C5245F9367C}"/>
              </a:ext>
            </a:extLst>
          </p:cNvPr>
          <p:cNvSpPr txBox="1"/>
          <p:nvPr/>
        </p:nvSpPr>
        <p:spPr>
          <a:xfrm>
            <a:off x="6476229" y="1196463"/>
            <a:ext cx="10510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60% Field Enhancement</a:t>
            </a:r>
          </a:p>
        </p:txBody>
      </p:sp>
    </p:spTree>
    <p:extLst>
      <p:ext uri="{BB962C8B-B14F-4D97-AF65-F5344CB8AC3E}">
        <p14:creationId xmlns:p14="http://schemas.microsoft.com/office/powerpoint/2010/main" val="411707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89095-1772-BD39-F3DB-1E2A2336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3371300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Reviewing Polishing Methods for Nb</a:t>
            </a:r>
            <a:r>
              <a:rPr lang="en-US" baseline="-25000" dirty="0"/>
              <a:t>3</a:t>
            </a:r>
            <a:r>
              <a:rPr lang="en-US" dirty="0"/>
              <a:t>Sn SRF Cavities.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E0E03-B315-20BE-4594-C1A02B4FF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709033" cy="3416400"/>
          </a:xfrm>
        </p:spPr>
        <p:txBody>
          <a:bodyPr>
            <a:normAutofit fontScale="92500" lnSpcReduction="20000"/>
          </a:bodyPr>
          <a:lstStyle/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-US" dirty="0">
                <a:solidFill>
                  <a:srgbClr val="505050"/>
                </a:solidFill>
              </a:rPr>
              <a:t>Further reduction in surface roughness requires a method for polishing Nb</a:t>
            </a:r>
            <a:r>
              <a:rPr lang="en-US" baseline="-25000" dirty="0">
                <a:solidFill>
                  <a:srgbClr val="505050"/>
                </a:solidFill>
              </a:rPr>
              <a:t>3</a:t>
            </a:r>
            <a:r>
              <a:rPr lang="en-US" dirty="0">
                <a:solidFill>
                  <a:srgbClr val="505050"/>
                </a:solidFill>
              </a:rPr>
              <a:t>Sn films.</a:t>
            </a: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-US" dirty="0">
                <a:solidFill>
                  <a:srgbClr val="505050"/>
                </a:solidFill>
              </a:rPr>
              <a:t>Two main options are available:</a:t>
            </a: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-US" dirty="0">
                <a:solidFill>
                  <a:srgbClr val="505050"/>
                </a:solidFill>
              </a:rPr>
              <a:t>Chemical polishing:</a:t>
            </a:r>
          </a:p>
          <a:p>
            <a:pPr marL="512763" lvl="1" indent="-230188">
              <a:spcBef>
                <a:spcPts val="984"/>
              </a:spcBef>
              <a:spcAft>
                <a:spcPct val="0"/>
              </a:spcAft>
              <a:buChar char="–"/>
            </a:pPr>
            <a:r>
              <a:rPr lang="en-US" dirty="0">
                <a:solidFill>
                  <a:srgbClr val="505050"/>
                </a:solidFill>
              </a:rPr>
              <a:t>Chemical polishing does not work well on Nb</a:t>
            </a:r>
            <a:r>
              <a:rPr lang="en-US" baseline="-25000" dirty="0">
                <a:solidFill>
                  <a:srgbClr val="505050"/>
                </a:solidFill>
              </a:rPr>
              <a:t>3</a:t>
            </a:r>
            <a:r>
              <a:rPr lang="en-US" dirty="0">
                <a:solidFill>
                  <a:srgbClr val="505050"/>
                </a:solidFill>
              </a:rPr>
              <a:t>Sn.</a:t>
            </a: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-US" dirty="0">
                <a:solidFill>
                  <a:srgbClr val="505050"/>
                </a:solidFill>
              </a:rPr>
              <a:t>Mechanical polishing:</a:t>
            </a:r>
          </a:p>
          <a:p>
            <a:pPr marL="512763" lvl="1" indent="-230188">
              <a:spcBef>
                <a:spcPts val="984"/>
              </a:spcBef>
              <a:spcAft>
                <a:spcPct val="0"/>
              </a:spcAft>
              <a:buChar char="–"/>
            </a:pPr>
            <a:r>
              <a:rPr lang="en-US" dirty="0">
                <a:solidFill>
                  <a:srgbClr val="505050"/>
                </a:solidFill>
              </a:rPr>
              <a:t>Only limited attempts to mechanical polish Nb</a:t>
            </a:r>
            <a:r>
              <a:rPr lang="en-US" baseline="-25000" dirty="0">
                <a:solidFill>
                  <a:srgbClr val="505050"/>
                </a:solidFill>
              </a:rPr>
              <a:t>3</a:t>
            </a:r>
            <a:r>
              <a:rPr lang="en-US" dirty="0">
                <a:solidFill>
                  <a:srgbClr val="505050"/>
                </a:solidFill>
              </a:rPr>
              <a:t>Sn films have been tried.</a:t>
            </a: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-US" dirty="0">
                <a:solidFill>
                  <a:srgbClr val="505050"/>
                </a:solidFill>
              </a:rPr>
              <a:t>Is mechanical polishing a good alternative for polishing Nb</a:t>
            </a:r>
            <a:r>
              <a:rPr lang="en-US" baseline="-25000" dirty="0">
                <a:solidFill>
                  <a:srgbClr val="505050"/>
                </a:solidFill>
              </a:rPr>
              <a:t>3</a:t>
            </a:r>
            <a:r>
              <a:rPr lang="en-US" dirty="0">
                <a:solidFill>
                  <a:srgbClr val="505050"/>
                </a:solidFill>
              </a:rPr>
              <a:t>Sn SRF cavities?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16468-E64F-4AE4-A499-7B68B824E0B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AFBE18-D5E8-C17C-86B6-B8A16D8BCB3D}"/>
              </a:ext>
            </a:extLst>
          </p:cNvPr>
          <p:cNvSpPr txBox="1"/>
          <p:nvPr/>
        </p:nvSpPr>
        <p:spPr>
          <a:xfrm>
            <a:off x="5482167" y="298873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FE851B-82A7-DDDB-3798-0FCB1E79C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108" y="599188"/>
            <a:ext cx="2512547" cy="19725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961455-3725-DC98-6790-7994AA5B883F}"/>
              </a:ext>
            </a:extLst>
          </p:cNvPr>
          <p:cNvSpPr txBox="1"/>
          <p:nvPr/>
        </p:nvSpPr>
        <p:spPr>
          <a:xfrm>
            <a:off x="5346700" y="213452"/>
            <a:ext cx="36744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50" dirty="0" err="1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Pudasaini</a:t>
            </a:r>
            <a:r>
              <a:rPr lang="en-US" sz="1050" dirty="0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, Uttar, et al. Proceedings of the 18th International Conference on RF Superconductivity,(Lanzhou, China). 2017.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31736-84AC-59EE-27B3-7D55EAB50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3108" y="2673527"/>
            <a:ext cx="2586818" cy="19725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18FC98B-2929-B3B1-2907-0F82FBB81160}"/>
              </a:ext>
            </a:extLst>
          </p:cNvPr>
          <p:cNvSpPr txBox="1"/>
          <p:nvPr/>
        </p:nvSpPr>
        <p:spPr>
          <a:xfrm>
            <a:off x="5990091" y="2434328"/>
            <a:ext cx="30310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rgbClr val="003087"/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en-US" dirty="0"/>
              <a:t>Hu, H. Conference on RF Superconductivity. 2019.</a:t>
            </a:r>
          </a:p>
        </p:txBody>
      </p:sp>
    </p:spTree>
    <p:extLst>
      <p:ext uri="{BB962C8B-B14F-4D97-AF65-F5344CB8AC3E}">
        <p14:creationId xmlns:p14="http://schemas.microsoft.com/office/powerpoint/2010/main" val="225010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Centrifugal Barrel Polishing</a:t>
            </a:r>
            <a:endParaRPr sz="2200"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12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Centrifugal barrel polishing (CBP) was developed to mechanically polish SRF cavities.</a:t>
            </a:r>
            <a:endParaRPr dirty="0">
              <a:solidFill>
                <a:srgbClr val="505050"/>
              </a:solidFill>
            </a:endParaRP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" dirty="0">
                <a:solidFill>
                  <a:srgbClr val="505050"/>
                </a:solidFill>
              </a:rPr>
              <a:t>Cavities are filled with polishing media</a:t>
            </a:r>
            <a:endParaRPr dirty="0">
              <a:solidFill>
                <a:srgbClr val="505050"/>
              </a:solidFill>
            </a:endParaRP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" dirty="0">
                <a:solidFill>
                  <a:srgbClr val="505050"/>
                </a:solidFill>
              </a:rPr>
              <a:t>Cavities are rotated at 120 RPM in the barrel polishing machine</a:t>
            </a:r>
            <a:endParaRPr dirty="0">
              <a:solidFill>
                <a:srgbClr val="505050"/>
              </a:solidFill>
            </a:endParaRPr>
          </a:p>
          <a:p>
            <a:pPr marL="230188" indent="-230188">
              <a:spcBef>
                <a:spcPts val="984"/>
              </a:spcBef>
              <a:spcAft>
                <a:spcPct val="0"/>
              </a:spcAft>
              <a:buChar char="•"/>
            </a:pPr>
            <a:r>
              <a:rPr lang="en" dirty="0">
                <a:solidFill>
                  <a:srgbClr val="505050"/>
                </a:solidFill>
              </a:rPr>
              <a:t>Rotating motion pushes polishing media against the cavity surface</a:t>
            </a:r>
            <a:endParaRPr dirty="0">
              <a:solidFill>
                <a:srgbClr val="505050"/>
              </a:solidFill>
            </a:endParaRPr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1525" y="2843125"/>
            <a:ext cx="3862474" cy="23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1603" y="174825"/>
            <a:ext cx="3429002" cy="257175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985517F-5466-2EA1-60BB-EA453EFD248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/>
              <a:t>Nb</a:t>
            </a:r>
            <a:r>
              <a:rPr lang="en-US" sz="2200" baseline="-25000" dirty="0"/>
              <a:t>3</a:t>
            </a:r>
            <a:r>
              <a:rPr lang="en-US" sz="2200" dirty="0"/>
              <a:t>Sn Sample Polishing Using a Coupon Cavity</a:t>
            </a:r>
            <a:endParaRPr sz="2200" dirty="0"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5517600" cy="34550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This experiment is performed using Nb3Sn samples barrel polished in a coupon cavity.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By using a coupon cavity samples are exposed to realistic polishing conditions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Nb</a:t>
            </a:r>
            <a:r>
              <a:rPr lang="en-US" baseline="-25000" dirty="0">
                <a:solidFill>
                  <a:srgbClr val="505050"/>
                </a:solidFill>
              </a:rPr>
              <a:t>3</a:t>
            </a:r>
            <a:r>
              <a:rPr lang="en-US" dirty="0">
                <a:solidFill>
                  <a:srgbClr val="505050"/>
                </a:solidFill>
              </a:rPr>
              <a:t>Sn cavities must be destroyed for microstructural analysis of the surface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Dozens of small Nb</a:t>
            </a:r>
            <a:r>
              <a:rPr lang="en-US" baseline="-25000" dirty="0">
                <a:solidFill>
                  <a:srgbClr val="505050"/>
                </a:solidFill>
              </a:rPr>
              <a:t>3</a:t>
            </a:r>
            <a:r>
              <a:rPr lang="en-US" dirty="0">
                <a:solidFill>
                  <a:srgbClr val="505050"/>
                </a:solidFill>
              </a:rPr>
              <a:t>Sn samples can be coated at once and analyzed before and after polishing treatments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b="1" dirty="0">
                <a:solidFill>
                  <a:srgbClr val="505050"/>
                </a:solidFill>
              </a:rPr>
              <a:t>Minimize trial-and-error for finding polishing parameters</a:t>
            </a: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893" y="2261236"/>
            <a:ext cx="3128448" cy="234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 rotWithShape="1">
          <a:blip r:embed="rId4">
            <a:alphaModFix/>
          </a:blip>
          <a:srcRect l="35104" t="32298" r="33818" b="28599"/>
          <a:stretch/>
        </p:blipFill>
        <p:spPr>
          <a:xfrm>
            <a:off x="6048985" y="1028262"/>
            <a:ext cx="1306573" cy="1232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21"/>
          <p:cNvCxnSpPr>
            <a:cxnSpLocks/>
          </p:cNvCxnSpPr>
          <p:nvPr/>
        </p:nvCxnSpPr>
        <p:spPr>
          <a:xfrm>
            <a:off x="6860608" y="2073867"/>
            <a:ext cx="494949" cy="1268469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3" name="Google Shape;123;p21"/>
          <p:cNvPicPr preferRelativeResize="0"/>
          <p:nvPr/>
        </p:nvPicPr>
        <p:blipFill rotWithShape="1">
          <a:blip r:embed="rId5">
            <a:alphaModFix/>
          </a:blip>
          <a:srcRect l="6907" t="21710" r="34972" b="34458"/>
          <a:stretch/>
        </p:blipFill>
        <p:spPr>
          <a:xfrm>
            <a:off x="7355557" y="586443"/>
            <a:ext cx="1665601" cy="167479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 txBox="1"/>
          <p:nvPr/>
        </p:nvSpPr>
        <p:spPr>
          <a:xfrm>
            <a:off x="7355558" y="586443"/>
            <a:ext cx="166560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FF0000"/>
                </a:solidFill>
              </a:rPr>
              <a:t>Internal View</a:t>
            </a:r>
            <a:endParaRPr sz="1200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091A1E6-A9D2-EFD5-3F17-5304EAAF70C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-659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Abrasive Finishing Materials</a:t>
            </a:r>
            <a:endParaRPr dirty="0"/>
          </a:p>
        </p:txBody>
      </p:sp>
      <p:sp>
        <p:nvSpPr>
          <p:cNvPr id="138" name="Google Shape;138;p23"/>
          <p:cNvSpPr txBox="1">
            <a:spLocks noGrp="1"/>
          </p:cNvSpPr>
          <p:nvPr>
            <p:ph type="body" idx="1"/>
          </p:nvPr>
        </p:nvSpPr>
        <p:spPr>
          <a:xfrm>
            <a:off x="311699" y="825500"/>
            <a:ext cx="5225501" cy="374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b="1" dirty="0">
                <a:solidFill>
                  <a:srgbClr val="505050"/>
                </a:solidFill>
              </a:rPr>
              <a:t>Only the final nano-polishing step is applied.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Only fine-grit materials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The cavity is filled with two materials: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Nanoparticle abrasive suspension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Solid substrate to carry abrasive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Nanoparticle suspensions tested: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40nm silicate particles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50nm alumina particles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Solid substrates tested: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0.25” wooden balls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0.5” felt cubes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endParaRPr dirty="0">
              <a:solidFill>
                <a:srgbClr val="505050"/>
              </a:solidFill>
            </a:endParaRPr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8525" y="38725"/>
            <a:ext cx="3280748" cy="246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3"/>
          <p:cNvPicPr preferRelativeResize="0"/>
          <p:nvPr/>
        </p:nvPicPr>
        <p:blipFill rotWithShape="1">
          <a:blip r:embed="rId4">
            <a:alphaModFix/>
          </a:blip>
          <a:srcRect t="28411" b="15572"/>
          <a:stretch/>
        </p:blipFill>
        <p:spPr>
          <a:xfrm>
            <a:off x="6150188" y="2660175"/>
            <a:ext cx="2397416" cy="238750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1CE3E25-2864-31AE-8D14-ADF161E9720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7451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0000000-0008-0000-0000-00001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395"/>
          <a:stretch/>
        </p:blipFill>
        <p:spPr>
          <a:xfrm>
            <a:off x="8330549" y="1257111"/>
            <a:ext cx="754184" cy="323975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64F247-E5BC-3CB7-8A1B-07007965E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b" anchorCtr="0">
            <a:normAutofit fontScale="9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4C97"/>
                </a:solidFill>
              </a:rPr>
              <a:t>Surface Profile after Progressing Amounts of Mechanical Polishing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7997D-04F0-E638-049D-3C1E72FB443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51984" y="2083841"/>
            <a:ext cx="2163229" cy="1622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570443" y="2083839"/>
            <a:ext cx="2163229" cy="1622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192869" y="2083834"/>
            <a:ext cx="2163231" cy="1622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815296" y="2083840"/>
            <a:ext cx="2163231" cy="1622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000000-0008-0000-0000-00000C0000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6437723" y="2083836"/>
            <a:ext cx="2163230" cy="16224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EB722B7-B7D2-92B7-BCC3-EE8819475B9A}"/>
              </a:ext>
            </a:extLst>
          </p:cNvPr>
          <p:cNvCxnSpPr/>
          <p:nvPr/>
        </p:nvCxnSpPr>
        <p:spPr>
          <a:xfrm>
            <a:off x="218425" y="4115168"/>
            <a:ext cx="162242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C59E906-ECB7-082B-C9A6-1A0E3E244BF4}"/>
              </a:ext>
            </a:extLst>
          </p:cNvPr>
          <p:cNvSpPr txBox="1"/>
          <p:nvPr/>
        </p:nvSpPr>
        <p:spPr>
          <a:xfrm>
            <a:off x="463779" y="4124811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86 </a:t>
            </a:r>
            <a:r>
              <a:rPr lang="el-GR" dirty="0"/>
              <a:t>μ</a:t>
            </a:r>
            <a:r>
              <a:rPr lang="en-US" dirty="0"/>
              <a:t>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536EAC-F0A8-AA85-7D93-D8E9757A475D}"/>
              </a:ext>
            </a:extLst>
          </p:cNvPr>
          <p:cNvSpPr txBox="1"/>
          <p:nvPr/>
        </p:nvSpPr>
        <p:spPr>
          <a:xfrm>
            <a:off x="471049" y="1351772"/>
            <a:ext cx="111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0 hours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FB8E41-C399-ED20-73C8-FB5BB7C2A475}"/>
              </a:ext>
            </a:extLst>
          </p:cNvPr>
          <p:cNvSpPr txBox="1"/>
          <p:nvPr/>
        </p:nvSpPr>
        <p:spPr>
          <a:xfrm>
            <a:off x="2093480" y="1370043"/>
            <a:ext cx="111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 hours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9ED143-447D-BCD6-4AD5-AC1DA2E9797A}"/>
              </a:ext>
            </a:extLst>
          </p:cNvPr>
          <p:cNvSpPr txBox="1"/>
          <p:nvPr/>
        </p:nvSpPr>
        <p:spPr>
          <a:xfrm>
            <a:off x="3715896" y="1351760"/>
            <a:ext cx="111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 hours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EB017B-39B9-134B-E671-0A57D243A92A}"/>
              </a:ext>
            </a:extLst>
          </p:cNvPr>
          <p:cNvSpPr txBox="1"/>
          <p:nvPr/>
        </p:nvSpPr>
        <p:spPr>
          <a:xfrm>
            <a:off x="5338312" y="1344619"/>
            <a:ext cx="111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6 hours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015B40-9C66-EC68-6D35-3239B9A6B3CF}"/>
              </a:ext>
            </a:extLst>
          </p:cNvPr>
          <p:cNvSpPr txBox="1"/>
          <p:nvPr/>
        </p:nvSpPr>
        <p:spPr>
          <a:xfrm>
            <a:off x="6960728" y="1338803"/>
            <a:ext cx="111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8 hours</a:t>
            </a:r>
          </a:p>
        </p:txBody>
      </p:sp>
    </p:spTree>
    <p:extLst>
      <p:ext uri="{BB962C8B-B14F-4D97-AF65-F5344CB8AC3E}">
        <p14:creationId xmlns:p14="http://schemas.microsoft.com/office/powerpoint/2010/main" val="378667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311706" y="26078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Scanning Electron Microscopy of Mechanically Polished Nb</a:t>
            </a:r>
            <a:r>
              <a:rPr lang="en-US" baseline="-25000" dirty="0"/>
              <a:t>3</a:t>
            </a:r>
            <a:r>
              <a:rPr lang="en-US" dirty="0"/>
              <a:t>Sn Films</a:t>
            </a:r>
            <a:endParaRPr dirty="0"/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84" y="801688"/>
            <a:ext cx="3048000" cy="2170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6" y="801692"/>
            <a:ext cx="3048000" cy="2170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972595"/>
            <a:ext cx="3048000" cy="2170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7996" y="2972587"/>
            <a:ext cx="3048000" cy="2170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96001" y="2972584"/>
            <a:ext cx="3048000" cy="217090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/>
        </p:nvSpPr>
        <p:spPr>
          <a:xfrm>
            <a:off x="1523999" y="801700"/>
            <a:ext cx="1731433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0000"/>
                </a:solidFill>
              </a:rPr>
              <a:t>Initial Surface</a:t>
            </a:r>
            <a:endParaRPr sz="2000" dirty="0">
              <a:solidFill>
                <a:srgbClr val="FF0000"/>
              </a:solidFill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4572000" y="801700"/>
            <a:ext cx="9654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0000"/>
                </a:solidFill>
              </a:rPr>
              <a:t>2 hours</a:t>
            </a:r>
            <a:endParaRPr sz="2000">
              <a:solidFill>
                <a:srgbClr val="FF0000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0" y="2972575"/>
            <a:ext cx="9654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0000"/>
                </a:solidFill>
              </a:rPr>
              <a:t>4 hours</a:t>
            </a:r>
            <a:endParaRPr sz="2000" dirty="0">
              <a:solidFill>
                <a:srgbClr val="FF0000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3048000" y="2972575"/>
            <a:ext cx="9654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0000"/>
                </a:solidFill>
              </a:rPr>
              <a:t>6 hours</a:t>
            </a:r>
            <a:endParaRPr sz="2000">
              <a:solidFill>
                <a:srgbClr val="FF0000"/>
              </a:solidFill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6096000" y="2972575"/>
            <a:ext cx="9654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0000"/>
                </a:solidFill>
              </a:rPr>
              <a:t>8 hours</a:t>
            </a:r>
            <a:endParaRPr sz="2000">
              <a:solidFill>
                <a:srgbClr val="FF0000"/>
              </a:solidFill>
            </a:endParaRP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D8D7E38B-3E16-8235-A080-A534D521A63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19024" y="51421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162514A-8FF0-52CC-B644-9FD02C6AAF34}"/>
              </a:ext>
            </a:extLst>
          </p:cNvPr>
          <p:cNvCxnSpPr>
            <a:cxnSpLocks/>
          </p:cNvCxnSpPr>
          <p:nvPr/>
        </p:nvCxnSpPr>
        <p:spPr>
          <a:xfrm>
            <a:off x="6635130" y="2865172"/>
            <a:ext cx="7052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3817966-76B2-68D7-8209-BBE857E8E94C}"/>
              </a:ext>
            </a:extLst>
          </p:cNvPr>
          <p:cNvSpPr txBox="1"/>
          <p:nvPr/>
        </p:nvSpPr>
        <p:spPr>
          <a:xfrm>
            <a:off x="6497869" y="2403507"/>
            <a:ext cx="979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5 </a:t>
            </a:r>
            <a:r>
              <a:rPr lang="el-GR" sz="1800" dirty="0">
                <a:solidFill>
                  <a:srgbClr val="FF0000"/>
                </a:solidFill>
              </a:rPr>
              <a:t>μ</a:t>
            </a:r>
            <a:r>
              <a:rPr lang="en-US" sz="1800" dirty="0">
                <a:solidFill>
                  <a:srgbClr val="FF0000"/>
                </a:solidFill>
              </a:rPr>
              <a:t>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5433A69-0120-21E3-6040-8C2653823949}"/>
              </a:ext>
            </a:extLst>
          </p:cNvPr>
          <p:cNvCxnSpPr>
            <a:cxnSpLocks/>
          </p:cNvCxnSpPr>
          <p:nvPr/>
        </p:nvCxnSpPr>
        <p:spPr>
          <a:xfrm>
            <a:off x="3586891" y="2864377"/>
            <a:ext cx="7052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46DE4AD-87E4-F1EC-D6A9-0F8A5A1EF343}"/>
              </a:ext>
            </a:extLst>
          </p:cNvPr>
          <p:cNvSpPr txBox="1"/>
          <p:nvPr/>
        </p:nvSpPr>
        <p:spPr>
          <a:xfrm>
            <a:off x="3449630" y="2402712"/>
            <a:ext cx="979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5 </a:t>
            </a:r>
            <a:r>
              <a:rPr lang="el-GR" sz="1800" dirty="0">
                <a:solidFill>
                  <a:srgbClr val="FF0000"/>
                </a:solidFill>
              </a:rPr>
              <a:t>μ</a:t>
            </a:r>
            <a:r>
              <a:rPr lang="en-US" sz="1800" dirty="0">
                <a:solidFill>
                  <a:srgbClr val="FF0000"/>
                </a:solidFill>
              </a:rPr>
              <a:t>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96CF636-CE2C-0007-B1B3-AD662C15C5C8}"/>
              </a:ext>
            </a:extLst>
          </p:cNvPr>
          <p:cNvCxnSpPr>
            <a:cxnSpLocks/>
          </p:cNvCxnSpPr>
          <p:nvPr/>
        </p:nvCxnSpPr>
        <p:spPr>
          <a:xfrm>
            <a:off x="2105463" y="5032639"/>
            <a:ext cx="7052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ED370BB-DCB8-8B31-A61C-B5F00D4E05CF}"/>
              </a:ext>
            </a:extLst>
          </p:cNvPr>
          <p:cNvSpPr txBox="1"/>
          <p:nvPr/>
        </p:nvSpPr>
        <p:spPr>
          <a:xfrm>
            <a:off x="1968202" y="4570974"/>
            <a:ext cx="979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5 </a:t>
            </a:r>
            <a:r>
              <a:rPr lang="el-GR" sz="1800" dirty="0">
                <a:solidFill>
                  <a:srgbClr val="FF0000"/>
                </a:solidFill>
              </a:rPr>
              <a:t>μ</a:t>
            </a:r>
            <a:r>
              <a:rPr lang="en-US" sz="1800" dirty="0">
                <a:solidFill>
                  <a:srgbClr val="FF0000"/>
                </a:solidFill>
              </a:rPr>
              <a:t>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C0B4E7-0D02-EB25-7EF2-C03EEDF35C1D}"/>
              </a:ext>
            </a:extLst>
          </p:cNvPr>
          <p:cNvCxnSpPr>
            <a:cxnSpLocks/>
          </p:cNvCxnSpPr>
          <p:nvPr/>
        </p:nvCxnSpPr>
        <p:spPr>
          <a:xfrm>
            <a:off x="5123830" y="5041106"/>
            <a:ext cx="7052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B3D80A3-2404-7F59-FBE9-7B2CE92E9AB8}"/>
              </a:ext>
            </a:extLst>
          </p:cNvPr>
          <p:cNvSpPr txBox="1"/>
          <p:nvPr/>
        </p:nvSpPr>
        <p:spPr>
          <a:xfrm>
            <a:off x="4986569" y="4579441"/>
            <a:ext cx="979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5 </a:t>
            </a:r>
            <a:r>
              <a:rPr lang="el-GR" sz="1800" dirty="0">
                <a:solidFill>
                  <a:srgbClr val="FF0000"/>
                </a:solidFill>
              </a:rPr>
              <a:t>μ</a:t>
            </a:r>
            <a:r>
              <a:rPr lang="en-US" sz="1800" dirty="0">
                <a:solidFill>
                  <a:srgbClr val="FF0000"/>
                </a:solidFill>
              </a:rPr>
              <a:t>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96BE66E-7649-E356-9726-D4EFF41CE6A6}"/>
              </a:ext>
            </a:extLst>
          </p:cNvPr>
          <p:cNvCxnSpPr>
            <a:cxnSpLocks/>
          </p:cNvCxnSpPr>
          <p:nvPr/>
        </p:nvCxnSpPr>
        <p:spPr>
          <a:xfrm>
            <a:off x="8163363" y="5036872"/>
            <a:ext cx="7052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F749346-178F-1B76-2D18-C56E149CB700}"/>
              </a:ext>
            </a:extLst>
          </p:cNvPr>
          <p:cNvSpPr txBox="1"/>
          <p:nvPr/>
        </p:nvSpPr>
        <p:spPr>
          <a:xfrm>
            <a:off x="8026102" y="4575207"/>
            <a:ext cx="979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5 </a:t>
            </a:r>
            <a:r>
              <a:rPr lang="el-GR" sz="1800" dirty="0">
                <a:solidFill>
                  <a:srgbClr val="FF0000"/>
                </a:solidFill>
              </a:rPr>
              <a:t>μ</a:t>
            </a:r>
            <a:r>
              <a:rPr lang="en-US" sz="1800" dirty="0">
                <a:solidFill>
                  <a:srgbClr val="FF0000"/>
                </a:solidFill>
              </a:rPr>
              <a:t>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72EF-884C-744D-28DE-D9171EF7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Mechanical Polishing Improves Surface Roughness With Minimal Material Removal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86E5F-E0A3-1E1D-3857-830187EBB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035933" cy="1979120"/>
          </a:xfr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Cross-section analysis using scanning electron microscopy shows film thickness.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Material removed per hour of polishing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~170 nm when using felt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~95 nm when using wood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83AA9-D88A-B1DB-83CA-DBA9DA02235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391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 dirty="0"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FCA551A5-A8DD-317C-1449-4CA6A14A7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65" y="3240316"/>
            <a:ext cx="2057673" cy="145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EDA61CB0-49B8-61B2-7205-E73468A0D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851" y="3131595"/>
            <a:ext cx="1957057" cy="175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316E906-57CF-8E0B-9E59-841359113D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5087376"/>
              </p:ext>
            </p:extLst>
          </p:nvPr>
        </p:nvGraphicFramePr>
        <p:xfrm>
          <a:off x="4504267" y="920750"/>
          <a:ext cx="4491768" cy="362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8376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005EA-8577-28CA-3E60-3BE43847B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3942800" cy="572700"/>
          </a:xfrm>
        </p:spPr>
        <p:txBody>
          <a:bodyPr>
            <a:normAutofit fontScale="90000"/>
          </a:bodyPr>
          <a:lstStyle/>
          <a:p>
            <a:r>
              <a:rPr lang="en" dirty="0"/>
              <a:t>Surface Roughness of Mechanically Polished Nb</a:t>
            </a:r>
            <a:r>
              <a:rPr lang="en" baseline="-25000" dirty="0"/>
              <a:t>3</a:t>
            </a:r>
            <a:r>
              <a:rPr lang="en" dirty="0"/>
              <a:t>Sn Films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4E167-ECF6-DECE-FF68-A4221A0A8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1" y="1152475"/>
            <a:ext cx="4061332" cy="1312553"/>
          </a:xfr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Mirror-like surface finish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10x reduction in surface roughness after 8 hours of tumbling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endParaRPr lang="en-US" dirty="0">
              <a:solidFill>
                <a:srgbClr val="505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754B0-38A3-E320-F855-7E52391810C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48D87A6-F7BC-C786-9B75-9EA41CC22025}"/>
              </a:ext>
            </a:extLst>
          </p:cNvPr>
          <p:cNvGrpSpPr/>
          <p:nvPr/>
        </p:nvGrpSpPr>
        <p:grpSpPr>
          <a:xfrm>
            <a:off x="5701815" y="2589597"/>
            <a:ext cx="3357597" cy="1819764"/>
            <a:chOff x="5701815" y="2589597"/>
            <a:chExt cx="3357597" cy="18197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00FAB0C-24FC-9382-C7D3-4D186CCA55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490" t="26488" r="22909" b="19858"/>
            <a:stretch/>
          </p:blipFill>
          <p:spPr>
            <a:xfrm>
              <a:off x="7423555" y="2925538"/>
              <a:ext cx="1563598" cy="1483823"/>
            </a:xfrm>
            <a:prstGeom prst="rect">
              <a:avLst/>
            </a:prstGeom>
          </p:spPr>
        </p:pic>
        <p:pic>
          <p:nvPicPr>
            <p:cNvPr id="9" name="Picture 8" descr="A picture containing close&#10;&#10;Description automatically generated">
              <a:extLst>
                <a:ext uri="{FF2B5EF4-FFF2-40B4-BE49-F238E27FC236}">
                  <a16:creationId xmlns:a16="http://schemas.microsoft.com/office/drawing/2014/main" id="{B7665928-FBC2-5408-36C2-705D95A484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763" t="22608" r="20679" b="19818"/>
            <a:stretch/>
          </p:blipFill>
          <p:spPr>
            <a:xfrm>
              <a:off x="5701815" y="2922545"/>
              <a:ext cx="1563599" cy="148681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365DBD-2A2F-127C-EBCD-27D625CE246E}"/>
                </a:ext>
              </a:extLst>
            </p:cNvPr>
            <p:cNvSpPr txBox="1"/>
            <p:nvPr/>
          </p:nvSpPr>
          <p:spPr>
            <a:xfrm>
              <a:off x="5741048" y="2589598"/>
              <a:ext cx="1564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As-coated Nb</a:t>
              </a:r>
              <a:r>
                <a:rPr lang="en-US" sz="1400" baseline="-25000" dirty="0"/>
                <a:t>3</a:t>
              </a:r>
              <a:r>
                <a:rPr lang="en-US" sz="1400" dirty="0"/>
                <a:t>Sn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4BE8A3-DC60-4A62-9AA1-98590F52BCE5}"/>
                </a:ext>
              </a:extLst>
            </p:cNvPr>
            <p:cNvSpPr txBox="1"/>
            <p:nvPr/>
          </p:nvSpPr>
          <p:spPr>
            <a:xfrm>
              <a:off x="7351296" y="2589597"/>
              <a:ext cx="1708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Nb</a:t>
              </a:r>
              <a:r>
                <a:rPr lang="en-US" sz="1400" baseline="-25000" dirty="0"/>
                <a:t>3</a:t>
              </a:r>
              <a:r>
                <a:rPr lang="en-US" sz="1400" dirty="0"/>
                <a:t>Sn after polishing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6B625ED-2E61-E524-B54B-EFEEBBE606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9" t="1759" r="1733" b="4283"/>
          <a:stretch/>
        </p:blipFill>
        <p:spPr>
          <a:xfrm>
            <a:off x="2959100" y="2723810"/>
            <a:ext cx="2626226" cy="19994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C92EAE0-C07F-7F0A-783F-B8D9C912A1C4}"/>
              </a:ext>
            </a:extLst>
          </p:cNvPr>
          <p:cNvSpPr txBox="1"/>
          <p:nvPr/>
        </p:nvSpPr>
        <p:spPr>
          <a:xfrm>
            <a:off x="2283100" y="4760262"/>
            <a:ext cx="35631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50" dirty="0" err="1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Pudasaini</a:t>
            </a:r>
            <a:r>
              <a:rPr lang="en-US" sz="1050" dirty="0">
                <a:solidFill>
                  <a:srgbClr val="003087"/>
                </a:solidFill>
                <a:latin typeface="Calibri"/>
                <a:ea typeface="+mn-ea"/>
                <a:cs typeface="+mn-cs"/>
              </a:rPr>
              <a:t>, Uttar, et al. Proceedings of the 18th International Conference on RF Superconductivity,(Lanzhou, China). 2017.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F71B30F-2910-8599-D187-87A8AE33A1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9494886"/>
              </p:ext>
            </p:extLst>
          </p:nvPr>
        </p:nvGraphicFramePr>
        <p:xfrm>
          <a:off x="4373033" y="-19613"/>
          <a:ext cx="4718332" cy="2542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16309366-92AD-A320-5D25-43356D24DC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77" y="2760793"/>
            <a:ext cx="2906623" cy="1957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6229C4-48BC-2441-F721-3DBC05085F6E}"/>
              </a:ext>
            </a:extLst>
          </p:cNvPr>
          <p:cNvSpPr txBox="1"/>
          <p:nvPr/>
        </p:nvSpPr>
        <p:spPr>
          <a:xfrm>
            <a:off x="804007" y="2507124"/>
            <a:ext cx="172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Mechanical Polishing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B7657C-DC04-47D7-A064-FCE10F3430C7}"/>
              </a:ext>
            </a:extLst>
          </p:cNvPr>
          <p:cNvSpPr txBox="1"/>
          <p:nvPr/>
        </p:nvSpPr>
        <p:spPr>
          <a:xfrm>
            <a:off x="3764012" y="2459679"/>
            <a:ext cx="1360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Electropolishing</a:t>
            </a:r>
          </a:p>
        </p:txBody>
      </p:sp>
    </p:spTree>
    <p:extLst>
      <p:ext uri="{BB962C8B-B14F-4D97-AF65-F5344CB8AC3E}">
        <p14:creationId xmlns:p14="http://schemas.microsoft.com/office/powerpoint/2010/main" val="255597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  <p:bldGraphic spid="15" grpId="0">
        <p:bldAsOne/>
      </p:bldGraphic>
      <p:bldP spid="8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Surface Damage Caused by Wooden Spheres</a:t>
            </a:r>
            <a:endParaRPr dirty="0"/>
          </a:p>
        </p:txBody>
      </p:sp>
      <p:sp>
        <p:nvSpPr>
          <p:cNvPr id="198" name="Google Shape;198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77739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Scratches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Cracks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Damaged layer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" b="1" dirty="0">
                <a:solidFill>
                  <a:srgbClr val="505050"/>
                </a:solidFill>
              </a:rPr>
              <a:t>Samples polished with felt media show no surface damage.</a:t>
            </a:r>
          </a:p>
        </p:txBody>
      </p:sp>
      <p:pic>
        <p:nvPicPr>
          <p:cNvPr id="200" name="Google Shape;20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73" y="170742"/>
            <a:ext cx="3087520" cy="2199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9727" y="2369804"/>
            <a:ext cx="3087566" cy="21990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FCB382D-C2DB-E8F6-6E60-A3BF1F1F5BB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474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B8FEE6-E1AB-7B29-53C3-0957139304EE}"/>
              </a:ext>
            </a:extLst>
          </p:cNvPr>
          <p:cNvGrpSpPr/>
          <p:nvPr/>
        </p:nvGrpSpPr>
        <p:grpSpPr>
          <a:xfrm>
            <a:off x="3184228" y="1873289"/>
            <a:ext cx="3178166" cy="2754909"/>
            <a:chOff x="6413906" y="1168400"/>
            <a:chExt cx="3178166" cy="2754909"/>
          </a:xfrm>
        </p:grpSpPr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1988D0BF-9EED-3C28-BC5D-8D2207509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3906" y="1168400"/>
              <a:ext cx="2705621" cy="27031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098BC5-D531-2F1C-C3F1-20AE7BFAA461}"/>
                </a:ext>
              </a:extLst>
            </p:cNvPr>
            <p:cNvSpPr txBox="1"/>
            <p:nvPr/>
          </p:nvSpPr>
          <p:spPr>
            <a:xfrm rot="16865758">
              <a:off x="6075106" y="2069780"/>
              <a:ext cx="12962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Platinum</a:t>
              </a:r>
              <a:r>
                <a:rPr lang="en-US" sz="1200" dirty="0">
                  <a:solidFill>
                    <a:schemeClr val="bg1"/>
                  </a:solidFill>
                </a:rPr>
                <a:t> Layer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F65B89D-E4AE-E925-9E0B-7163476DC33F}"/>
                </a:ext>
              </a:extLst>
            </p:cNvPr>
            <p:cNvSpPr txBox="1"/>
            <p:nvPr/>
          </p:nvSpPr>
          <p:spPr>
            <a:xfrm rot="16908935">
              <a:off x="6641751" y="2325855"/>
              <a:ext cx="10759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Oxide Layer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4A056A-F532-912F-D5DC-AF09F9B80EA8}"/>
                </a:ext>
              </a:extLst>
            </p:cNvPr>
            <p:cNvSpPr txBox="1"/>
            <p:nvPr/>
          </p:nvSpPr>
          <p:spPr>
            <a:xfrm>
              <a:off x="8516122" y="1547753"/>
              <a:ext cx="10759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Nb</a:t>
              </a:r>
              <a:r>
                <a:rPr lang="en-US" sz="1400" b="1" baseline="-25000" dirty="0">
                  <a:solidFill>
                    <a:schemeClr val="bg1"/>
                  </a:solidFill>
                </a:rPr>
                <a:t>3</a:t>
              </a:r>
              <a:r>
                <a:rPr lang="en-US" sz="1400" b="1" dirty="0">
                  <a:solidFill>
                    <a:schemeClr val="bg1"/>
                  </a:solidFill>
                </a:rPr>
                <a:t>Sn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631A9A-67EE-989C-DCD1-96D0DEF476EF}"/>
                </a:ext>
              </a:extLst>
            </p:cNvPr>
            <p:cNvSpPr txBox="1"/>
            <p:nvPr/>
          </p:nvSpPr>
          <p:spPr>
            <a:xfrm>
              <a:off x="7456185" y="1542654"/>
              <a:ext cx="1116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</a:rPr>
                <a:t>Damaged </a:t>
              </a:r>
              <a:r>
                <a:rPr lang="en-US" sz="1200" b="1" dirty="0">
                  <a:solidFill>
                    <a:schemeClr val="bg1"/>
                  </a:solidFill>
                </a:rPr>
                <a:t>Layer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50D74CC-E48E-5A37-C751-558A23970057}"/>
                </a:ext>
              </a:extLst>
            </p:cNvPr>
            <p:cNvCxnSpPr/>
            <p:nvPr/>
          </p:nvCxnSpPr>
          <p:spPr>
            <a:xfrm flipH="1">
              <a:off x="6735233" y="1168400"/>
              <a:ext cx="533390" cy="2703119"/>
            </a:xfrm>
            <a:prstGeom prst="line">
              <a:avLst/>
            </a:prstGeom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63C6774-5FF8-8F33-6E1D-A551C85D1D99}"/>
                </a:ext>
              </a:extLst>
            </p:cNvPr>
            <p:cNvCxnSpPr/>
            <p:nvPr/>
          </p:nvCxnSpPr>
          <p:spPr>
            <a:xfrm flipH="1">
              <a:off x="7079010" y="1201198"/>
              <a:ext cx="533390" cy="2703119"/>
            </a:xfrm>
            <a:prstGeom prst="line">
              <a:avLst/>
            </a:prstGeom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147D765-D110-BA37-1A4C-E0B15B3676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56177" y="1201198"/>
              <a:ext cx="663358" cy="2722111"/>
            </a:xfrm>
            <a:prstGeom prst="line">
              <a:avLst/>
            </a:prstGeom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704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4C288C5-45D4-5451-A8FB-C5F76DFE9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572" y="2661791"/>
            <a:ext cx="2810046" cy="200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B59E06-EF94-4808-8E62-250BA5C91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Ultrasonic Cleaning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4AEC9-9719-48A0-9195-E109146F1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887158"/>
            <a:ext cx="5639196" cy="1665039"/>
          </a:xfrm>
        </p:spPr>
        <p:txBody>
          <a:bodyPr spcFirstLastPara="1" lIns="91425" tIns="91425" rIns="91425" bIns="91425" anchorCtr="0">
            <a:normAutofit fontScale="9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rgbClr val="444444"/>
                </a:solidFill>
              </a:rPr>
              <a:t>Ultrasonic cleaning removes residual abrasive particles.</a:t>
            </a:r>
          </a:p>
          <a:p>
            <a:pPr marL="285750" indent="-285750">
              <a:spcAft>
                <a:spcPts val="1200"/>
              </a:spcAft>
            </a:pPr>
            <a:r>
              <a:rPr lang="en-US" dirty="0">
                <a:solidFill>
                  <a:srgbClr val="444444"/>
                </a:solidFill>
              </a:rPr>
              <a:t>Most particles gone after two hours</a:t>
            </a:r>
          </a:p>
          <a:p>
            <a:pPr marL="285750" indent="-285750">
              <a:spcAft>
                <a:spcPts val="1200"/>
              </a:spcAft>
            </a:pPr>
            <a:r>
              <a:rPr lang="en-US" dirty="0">
                <a:solidFill>
                  <a:srgbClr val="444444"/>
                </a:solidFill>
              </a:rPr>
              <a:t>Some particles remain in crevices</a:t>
            </a:r>
          </a:p>
          <a:p>
            <a:pPr marL="285750" indent="-285750">
              <a:spcAft>
                <a:spcPts val="1200"/>
              </a:spcAft>
            </a:pPr>
            <a:r>
              <a:rPr lang="en-US" dirty="0">
                <a:solidFill>
                  <a:srgbClr val="444444"/>
                </a:solidFill>
              </a:rPr>
              <a:t>No surface damage caused by ultrasonic cleaning</a:t>
            </a:r>
          </a:p>
          <a:p>
            <a:pPr marL="285750" indent="-285750">
              <a:spcAft>
                <a:spcPts val="1200"/>
              </a:spcAft>
            </a:pPr>
            <a:endParaRPr lang="en-US" dirty="0">
              <a:solidFill>
                <a:srgbClr val="44444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8343C-BA2D-4A80-8422-A3DEEA17362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391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BCB032E-F4DB-4F41-80CF-A69F5FA76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572" y="660365"/>
            <a:ext cx="2810046" cy="200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DEDFC2-A932-401C-BA0C-A940BB5627ED}"/>
              </a:ext>
            </a:extLst>
          </p:cNvPr>
          <p:cNvSpPr txBox="1"/>
          <p:nvPr/>
        </p:nvSpPr>
        <p:spPr>
          <a:xfrm>
            <a:off x="6211330" y="720811"/>
            <a:ext cx="2549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Before Cleaning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52D9DC-5E15-4BCD-BD63-05BA2BB0F2FE}"/>
              </a:ext>
            </a:extLst>
          </p:cNvPr>
          <p:cNvSpPr txBox="1"/>
          <p:nvPr/>
        </p:nvSpPr>
        <p:spPr>
          <a:xfrm>
            <a:off x="6197197" y="2692465"/>
            <a:ext cx="2549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After Cleaning (2hrs)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E3F6798-B28B-5D5F-EFF6-1536A46DA0AD}"/>
              </a:ext>
            </a:extLst>
          </p:cNvPr>
          <p:cNvGrpSpPr/>
          <p:nvPr/>
        </p:nvGrpSpPr>
        <p:grpSpPr>
          <a:xfrm>
            <a:off x="757855" y="2465944"/>
            <a:ext cx="2197287" cy="2197287"/>
            <a:chOff x="245620" y="1215613"/>
            <a:chExt cx="3869172" cy="3869172"/>
          </a:xfrm>
        </p:grpSpPr>
        <p:pic>
          <p:nvPicPr>
            <p:cNvPr id="7" name="Google Shape;203;p27">
              <a:extLst>
                <a:ext uri="{FF2B5EF4-FFF2-40B4-BE49-F238E27FC236}">
                  <a16:creationId xmlns:a16="http://schemas.microsoft.com/office/drawing/2014/main" id="{F2B7EA97-E332-E4E0-F33C-E50CA70240FA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45620" y="1215613"/>
              <a:ext cx="3858805" cy="38691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Google Shape;205;p27">
              <a:extLst>
                <a:ext uri="{FF2B5EF4-FFF2-40B4-BE49-F238E27FC236}">
                  <a16:creationId xmlns:a16="http://schemas.microsoft.com/office/drawing/2014/main" id="{AE0B53D0-60BC-85FE-453B-C5FC82F4B74D}"/>
                </a:ext>
              </a:extLst>
            </p:cNvPr>
            <p:cNvSpPr txBox="1"/>
            <p:nvPr/>
          </p:nvSpPr>
          <p:spPr>
            <a:xfrm>
              <a:off x="245620" y="1246325"/>
              <a:ext cx="3869172" cy="7044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1" dirty="0">
                  <a:solidFill>
                    <a:schemeClr val="bg1"/>
                  </a:solidFill>
                </a:rPr>
                <a:t>Before Ultrasonic Cleaning</a:t>
              </a:r>
              <a:endParaRPr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8BC020-0364-9DA7-AAFE-DE4D34202316}"/>
                </a:ext>
              </a:extLst>
            </p:cNvPr>
            <p:cNvSpPr txBox="1"/>
            <p:nvPr/>
          </p:nvSpPr>
          <p:spPr>
            <a:xfrm>
              <a:off x="1813083" y="2199397"/>
              <a:ext cx="1973230" cy="433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</a:rPr>
                <a:t>Platinum Layer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968F590-2C9F-48A2-4805-4F1F9B09758A}"/>
                </a:ext>
              </a:extLst>
            </p:cNvPr>
            <p:cNvSpPr txBox="1"/>
            <p:nvPr/>
          </p:nvSpPr>
          <p:spPr>
            <a:xfrm>
              <a:off x="1396657" y="4036602"/>
              <a:ext cx="1075951" cy="447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</a:rPr>
                <a:t>Nb</a:t>
              </a:r>
              <a:r>
                <a:rPr lang="en-US" sz="1050" b="1" baseline="-25000" dirty="0">
                  <a:solidFill>
                    <a:schemeClr val="bg1"/>
                  </a:solidFill>
                </a:rPr>
                <a:t>3</a:t>
              </a:r>
              <a:r>
                <a:rPr lang="en-US" sz="1050" b="1" dirty="0">
                  <a:solidFill>
                    <a:schemeClr val="bg1"/>
                  </a:solidFill>
                </a:rPr>
                <a:t>Sn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E50D891-3EE6-A04A-E808-8FE1AC674569}"/>
                </a:ext>
              </a:extLst>
            </p:cNvPr>
            <p:cNvSpPr txBox="1"/>
            <p:nvPr/>
          </p:nvSpPr>
          <p:spPr>
            <a:xfrm>
              <a:off x="1525064" y="3320125"/>
              <a:ext cx="1973228" cy="433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</a:rPr>
                <a:t>Oxide Layer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575A4F-EF2F-080B-39BA-E54C3D3896C0}"/>
              </a:ext>
            </a:extLst>
          </p:cNvPr>
          <p:cNvGrpSpPr/>
          <p:nvPr/>
        </p:nvGrpSpPr>
        <p:grpSpPr>
          <a:xfrm>
            <a:off x="3129252" y="2465943"/>
            <a:ext cx="2197287" cy="2197287"/>
            <a:chOff x="4813391" y="1215613"/>
            <a:chExt cx="3869175" cy="3869175"/>
          </a:xfrm>
        </p:grpSpPr>
        <p:pic>
          <p:nvPicPr>
            <p:cNvPr id="14" name="Google Shape;204;p27">
              <a:extLst>
                <a:ext uri="{FF2B5EF4-FFF2-40B4-BE49-F238E27FC236}">
                  <a16:creationId xmlns:a16="http://schemas.microsoft.com/office/drawing/2014/main" id="{3306889C-3E7D-ABBD-4A55-C684747064D3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813391" y="1215613"/>
              <a:ext cx="3869175" cy="3869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06;p27">
              <a:extLst>
                <a:ext uri="{FF2B5EF4-FFF2-40B4-BE49-F238E27FC236}">
                  <a16:creationId xmlns:a16="http://schemas.microsoft.com/office/drawing/2014/main" id="{D868E44C-92B3-E1C6-36AF-06276ED03355}"/>
                </a:ext>
              </a:extLst>
            </p:cNvPr>
            <p:cNvSpPr txBox="1"/>
            <p:nvPr/>
          </p:nvSpPr>
          <p:spPr>
            <a:xfrm>
              <a:off x="4813391" y="1246325"/>
              <a:ext cx="3858809" cy="7044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1" dirty="0">
                  <a:solidFill>
                    <a:schemeClr val="bg1"/>
                  </a:solidFill>
                </a:rPr>
                <a:t>After Ultrasonic Cleaning</a:t>
              </a:r>
              <a:endParaRPr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8F736B0-D522-596F-08A2-3F61B912E19A}"/>
                </a:ext>
              </a:extLst>
            </p:cNvPr>
            <p:cNvSpPr txBox="1"/>
            <p:nvPr/>
          </p:nvSpPr>
          <p:spPr>
            <a:xfrm>
              <a:off x="6773745" y="2083981"/>
              <a:ext cx="1795802" cy="433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</a:rPr>
                <a:t>Platinum Layer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EB8653-2E06-EBF1-16A4-1D76070D9714}"/>
                </a:ext>
              </a:extLst>
            </p:cNvPr>
            <p:cNvSpPr txBox="1"/>
            <p:nvPr/>
          </p:nvSpPr>
          <p:spPr>
            <a:xfrm>
              <a:off x="7077167" y="3921187"/>
              <a:ext cx="1075950" cy="447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</a:rPr>
                <a:t>Nb</a:t>
              </a:r>
              <a:r>
                <a:rPr lang="en-US" sz="1050" b="1" baseline="-25000" dirty="0">
                  <a:solidFill>
                    <a:schemeClr val="bg1"/>
                  </a:solidFill>
                </a:rPr>
                <a:t>3</a:t>
              </a:r>
              <a:r>
                <a:rPr lang="en-US" sz="1050" b="1" dirty="0">
                  <a:solidFill>
                    <a:schemeClr val="bg1"/>
                  </a:solidFill>
                </a:rPr>
                <a:t>Sn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CA3A10-71E5-1635-9B3A-7B0051F120A5}"/>
                </a:ext>
              </a:extLst>
            </p:cNvPr>
            <p:cNvSpPr txBox="1"/>
            <p:nvPr/>
          </p:nvSpPr>
          <p:spPr>
            <a:xfrm>
              <a:off x="6773745" y="3204710"/>
              <a:ext cx="1507781" cy="433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</a:rPr>
                <a:t>Oxide Layer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896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1EDA6-1202-A0B4-EAFE-55AE70701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Polishing Procedure to a Nb</a:t>
            </a:r>
            <a:r>
              <a:rPr lang="en-US" baseline="-25000" dirty="0"/>
              <a:t>3</a:t>
            </a:r>
            <a:r>
              <a:rPr lang="en-US" dirty="0"/>
              <a:t>Sn SRF Cavity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E71B98-3528-7BB9-6A82-56B095D62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60967"/>
            <a:ext cx="8520600" cy="1610784"/>
          </a:xfr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Mechanical polishing was tested on a Nb3Sn-coated single cell 1.3GHz cavity 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4 hours of centrifugal barrel polishing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30 minutes of cleaning in an ultrasonic cleaner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Rinsed with a high-pressure (100 bars) water jet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367F2-8399-C8C6-0782-81097E7F0C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089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 dirty="0"/>
          </a:p>
        </p:txBody>
      </p:sp>
      <p:pic>
        <p:nvPicPr>
          <p:cNvPr id="5" name="Picture 4" descr="A close up of a person's eye&#10;&#10;Description automatically generated with low confidence">
            <a:extLst>
              <a:ext uri="{FF2B5EF4-FFF2-40B4-BE49-F238E27FC236}">
                <a16:creationId xmlns:a16="http://schemas.microsoft.com/office/drawing/2014/main" id="{3BFE4003-EB5A-3315-E005-DE240772BB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26" r="15866"/>
          <a:stretch/>
        </p:blipFill>
        <p:spPr>
          <a:xfrm>
            <a:off x="837128" y="2850576"/>
            <a:ext cx="1871135" cy="2206241"/>
          </a:xfrm>
          <a:prstGeom prst="rect">
            <a:avLst/>
          </a:prstGeom>
        </p:spPr>
      </p:pic>
      <p:pic>
        <p:nvPicPr>
          <p:cNvPr id="6" name="Picture 5" descr="A picture containing toilet, white, indoor, light&#10;&#10;Description automatically generated">
            <a:extLst>
              <a:ext uri="{FF2B5EF4-FFF2-40B4-BE49-F238E27FC236}">
                <a16:creationId xmlns:a16="http://schemas.microsoft.com/office/drawing/2014/main" id="{32FCA805-7BD8-2ED9-5EED-DDF1FCBFA2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18" r="20274"/>
          <a:stretch/>
        </p:blipFill>
        <p:spPr>
          <a:xfrm>
            <a:off x="3503459" y="2850574"/>
            <a:ext cx="1871134" cy="2206241"/>
          </a:xfrm>
          <a:prstGeom prst="rect">
            <a:avLst/>
          </a:prstGeom>
        </p:spPr>
      </p:pic>
      <p:pic>
        <p:nvPicPr>
          <p:cNvPr id="7" name="Picture 6" descr="A picture containing mirror, indoor, reflection, vehicle&#10;&#10;Description automatically generated">
            <a:extLst>
              <a:ext uri="{FF2B5EF4-FFF2-40B4-BE49-F238E27FC236}">
                <a16:creationId xmlns:a16="http://schemas.microsoft.com/office/drawing/2014/main" id="{477DC523-4430-F6A0-4126-821914F06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841877" y="3126356"/>
            <a:ext cx="2206240" cy="1654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3FCCD8-192A-2AF2-AE5A-88D3439D59BC}"/>
              </a:ext>
            </a:extLst>
          </p:cNvPr>
          <p:cNvSpPr txBox="1"/>
          <p:nvPr/>
        </p:nvSpPr>
        <p:spPr>
          <a:xfrm>
            <a:off x="716478" y="2412942"/>
            <a:ext cx="211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 Coating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051FD7-8412-BC60-887F-33F9CA77E7B1}"/>
              </a:ext>
            </a:extLst>
          </p:cNvPr>
          <p:cNvSpPr txBox="1"/>
          <p:nvPr/>
        </p:nvSpPr>
        <p:spPr>
          <a:xfrm>
            <a:off x="3546498" y="2414250"/>
            <a:ext cx="211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Coating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801D97-7077-6907-C47D-99DD790C965A}"/>
              </a:ext>
            </a:extLst>
          </p:cNvPr>
          <p:cNvSpPr txBox="1"/>
          <p:nvPr/>
        </p:nvSpPr>
        <p:spPr>
          <a:xfrm>
            <a:off x="5987244" y="2419204"/>
            <a:ext cx="2081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Polishing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395C862-84AB-855D-D11A-9437B3B9B492}"/>
              </a:ext>
            </a:extLst>
          </p:cNvPr>
          <p:cNvSpPr/>
          <p:nvPr/>
        </p:nvSpPr>
        <p:spPr>
          <a:xfrm>
            <a:off x="2538595" y="3441700"/>
            <a:ext cx="1134533" cy="9609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5706AECC-7575-B244-B43A-FF477A326DA6}"/>
              </a:ext>
            </a:extLst>
          </p:cNvPr>
          <p:cNvSpPr/>
          <p:nvPr/>
        </p:nvSpPr>
        <p:spPr>
          <a:xfrm>
            <a:off x="5215894" y="3441699"/>
            <a:ext cx="1134533" cy="9609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3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4D880-681F-C4FC-559A-4A76EAAB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4328033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Performance of a Mechanically Polished Nb</a:t>
            </a:r>
            <a:r>
              <a:rPr lang="en-US" baseline="-25000" dirty="0"/>
              <a:t>3</a:t>
            </a:r>
            <a:r>
              <a:rPr lang="en-US" dirty="0"/>
              <a:t>Sn SRF Cavity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86D6D-3F9A-4EC0-FD99-DCEBC3CC4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807333" cy="3416400"/>
          </a:xfr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The accelerating field and quality factor of the cavity was measured after mechanical polishing.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Cavity performance was degraded after CBP.</a:t>
            </a:r>
          </a:p>
          <a:p>
            <a:r>
              <a:rPr lang="en-US" dirty="0"/>
              <a:t>40% reduction in maximum accelerating field</a:t>
            </a:r>
          </a:p>
          <a:p>
            <a:r>
              <a:rPr lang="en-US" dirty="0"/>
              <a:t>Severe Q-slope</a:t>
            </a:r>
          </a:p>
          <a:p>
            <a:pPr marL="0" indent="0">
              <a:spcBef>
                <a:spcPts val="984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505050"/>
                </a:solidFill>
              </a:rPr>
              <a:t>Possible causes include:</a:t>
            </a:r>
          </a:p>
          <a:p>
            <a:r>
              <a:rPr lang="en-US" dirty="0"/>
              <a:t>Residual alumina particles and other contaminants</a:t>
            </a:r>
          </a:p>
          <a:p>
            <a:r>
              <a:rPr lang="en-US" dirty="0"/>
              <a:t>Surface damage caused by barrel polishing</a:t>
            </a:r>
          </a:p>
          <a:p>
            <a:r>
              <a:rPr lang="en-US" dirty="0"/>
              <a:t>Exposed sub-surface film defects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7D577-8C12-0395-BB6B-A0E6C2AB6E5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E2BF5E3-8BBB-EC34-3955-23E9448CED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516527"/>
              </p:ext>
            </p:extLst>
          </p:nvPr>
        </p:nvGraphicFramePr>
        <p:xfrm>
          <a:off x="4262967" y="141684"/>
          <a:ext cx="4840285" cy="4375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5001BF-6AFD-85F6-52A5-D500826184AC}"/>
              </a:ext>
            </a:extLst>
          </p:cNvPr>
          <p:cNvCxnSpPr>
            <a:cxnSpLocks/>
          </p:cNvCxnSpPr>
          <p:nvPr/>
        </p:nvCxnSpPr>
        <p:spPr>
          <a:xfrm>
            <a:off x="5228167" y="3581400"/>
            <a:ext cx="2277533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B381344-D19B-D045-16D4-48258FAEDBD0}"/>
              </a:ext>
            </a:extLst>
          </p:cNvPr>
          <p:cNvSpPr txBox="1"/>
          <p:nvPr/>
        </p:nvSpPr>
        <p:spPr>
          <a:xfrm>
            <a:off x="5175781" y="3327484"/>
            <a:ext cx="1562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C00000"/>
                </a:solidFill>
              </a:rPr>
              <a:t>Typical Nb Q at 4K</a:t>
            </a:r>
          </a:p>
        </p:txBody>
      </p:sp>
    </p:spTree>
    <p:extLst>
      <p:ext uri="{BB962C8B-B14F-4D97-AF65-F5344CB8AC3E}">
        <p14:creationId xmlns:p14="http://schemas.microsoft.com/office/powerpoint/2010/main" val="234556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3CDBB-4658-BC46-B83A-556FA0EA7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Research Directions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4DA69-51EB-7252-F662-40711FCA1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46667"/>
            <a:ext cx="8520600" cy="3722208"/>
          </a:xfr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Determining the cause of performance degradation.</a:t>
            </a:r>
          </a:p>
          <a:p>
            <a:pPr lvl="1"/>
            <a:r>
              <a:rPr lang="en-US" dirty="0"/>
              <a:t>More cavity testing</a:t>
            </a:r>
          </a:p>
          <a:p>
            <a:pPr lvl="1"/>
            <a:r>
              <a:rPr lang="en-US" dirty="0"/>
              <a:t>Heat mapping</a:t>
            </a:r>
          </a:p>
          <a:p>
            <a:pPr lvl="1"/>
            <a:r>
              <a:rPr lang="en-US" dirty="0"/>
              <a:t>Cavity cut-out analysis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Improving post-polishing cleaning.</a:t>
            </a:r>
          </a:p>
          <a:p>
            <a:pPr lvl="1"/>
            <a:r>
              <a:rPr lang="en-US" dirty="0"/>
              <a:t>Improving ultrasonic and high-pressure rinsing procedures</a:t>
            </a:r>
          </a:p>
          <a:p>
            <a:pPr lvl="1"/>
            <a:r>
              <a:rPr lang="en-US" dirty="0"/>
              <a:t>Exploring chemical cleaning methods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Characterizing the Nb3Sn surface after mechanical polishing.</a:t>
            </a:r>
          </a:p>
          <a:p>
            <a:pPr lvl="1"/>
            <a:r>
              <a:rPr lang="en-US" dirty="0"/>
              <a:t>Surface damage</a:t>
            </a:r>
          </a:p>
          <a:p>
            <a:pPr lvl="1"/>
            <a:r>
              <a:rPr lang="en-US" dirty="0"/>
              <a:t>Surface stoichiometry</a:t>
            </a:r>
          </a:p>
          <a:p>
            <a:pPr lvl="1"/>
            <a:r>
              <a:rPr lang="en-US" dirty="0"/>
              <a:t>Oxide film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Repairing the surface after polishing by recoating the surface.</a:t>
            </a:r>
          </a:p>
          <a:p>
            <a:pPr lvl="1"/>
            <a:r>
              <a:rPr lang="en-US" dirty="0"/>
              <a:t>Perform a short additional coating cycle of Nb3Sn after polishing to fill in damaged areas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BBB8E-39F1-6A2A-20B5-C58AC9E69BD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10926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15672-C8FC-AB47-7140-6D3491AF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3646005" cy="572700"/>
          </a:xfrm>
        </p:spPr>
        <p:txBody>
          <a:bodyPr/>
          <a:lstStyle/>
          <a:p>
            <a:r>
              <a:rPr lang="en-US" dirty="0"/>
              <a:t>Key Findings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18B0F-D63B-A915-A970-9B004EAFE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504502" cy="3416400"/>
          </a:xfr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Using mechanical polishing we can obtain a smooth Nb3Sn surface, comparable to electropolished niobium.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The performance of the mechanically polished cavity was degraded.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r>
              <a:rPr lang="en-US" dirty="0">
                <a:solidFill>
                  <a:srgbClr val="505050"/>
                </a:solidFill>
              </a:rPr>
              <a:t>Further studies will be done to analyze the cavity surface after mechanical polishing.</a:t>
            </a:r>
          </a:p>
          <a:p>
            <a:pPr marL="285750" indent="-285750">
              <a:spcBef>
                <a:spcPts val="984"/>
              </a:spcBef>
              <a:spcAft>
                <a:spcPct val="0"/>
              </a:spcAft>
            </a:pPr>
            <a:endParaRPr lang="en-US" dirty="0">
              <a:solidFill>
                <a:srgbClr val="505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42ED1-6164-978A-9F08-5B2712CB757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0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DBBF085-3BC5-434D-EDDA-DA1EE0181958}"/>
              </a:ext>
            </a:extLst>
          </p:cNvPr>
          <p:cNvGrpSpPr/>
          <p:nvPr/>
        </p:nvGrpSpPr>
        <p:grpSpPr>
          <a:xfrm>
            <a:off x="4192054" y="2788347"/>
            <a:ext cx="4867280" cy="1835872"/>
            <a:chOff x="218420" y="1257111"/>
            <a:chExt cx="8866313" cy="33442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9E62C0-08F2-F03B-F85A-1D69AEC7E9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34395"/>
            <a:stretch/>
          </p:blipFill>
          <p:spPr>
            <a:xfrm>
              <a:off x="8330549" y="1257111"/>
              <a:ext cx="754184" cy="3239751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76364BE-FA7E-5E13-B595-A344E5860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-51984" y="2083840"/>
              <a:ext cx="2163229" cy="162242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A12B65D-0DA7-145A-7481-C8E2645C3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570443" y="2083838"/>
              <a:ext cx="2163229" cy="162242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472F840-6C07-A1C1-6A41-8D63F5D1C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3192869" y="2083833"/>
              <a:ext cx="2163231" cy="162242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E220F9-67B1-8AA9-9F93-3E2502ABB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4815296" y="2083839"/>
              <a:ext cx="2163231" cy="162242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9C57D50-4B84-579D-DA11-FF7BD2DC8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6437723" y="2083836"/>
              <a:ext cx="2163230" cy="162242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BD3D25F-7184-8D74-13EB-24B27F91455A}"/>
                </a:ext>
              </a:extLst>
            </p:cNvPr>
            <p:cNvCxnSpPr>
              <a:cxnSpLocks/>
            </p:cNvCxnSpPr>
            <p:nvPr/>
          </p:nvCxnSpPr>
          <p:spPr>
            <a:xfrm>
              <a:off x="218425" y="4115168"/>
              <a:ext cx="162242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A586292-9FE0-B96A-33DA-86FCD5F92585}"/>
                </a:ext>
              </a:extLst>
            </p:cNvPr>
            <p:cNvSpPr txBox="1"/>
            <p:nvPr/>
          </p:nvSpPr>
          <p:spPr>
            <a:xfrm>
              <a:off x="463779" y="4124811"/>
              <a:ext cx="1002164" cy="47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86 </a:t>
              </a:r>
              <a:r>
                <a:rPr lang="el-GR" sz="1100" dirty="0"/>
                <a:t>μ</a:t>
              </a:r>
              <a:r>
                <a:rPr lang="en-US" sz="1100" dirty="0"/>
                <a:t>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EC3C51-C8D8-6588-96A7-A226E2E58F3E}"/>
                </a:ext>
              </a:extLst>
            </p:cNvPr>
            <p:cNvSpPr txBox="1"/>
            <p:nvPr/>
          </p:nvSpPr>
          <p:spPr>
            <a:xfrm>
              <a:off x="470147" y="1351771"/>
              <a:ext cx="1118966" cy="47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0 hours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E577F4-07D4-6BF2-48B2-58B55FD7430E}"/>
                </a:ext>
              </a:extLst>
            </p:cNvPr>
            <p:cNvSpPr txBox="1"/>
            <p:nvPr/>
          </p:nvSpPr>
          <p:spPr>
            <a:xfrm>
              <a:off x="2092578" y="1370044"/>
              <a:ext cx="1118966" cy="47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2 hours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F3C7E3-6B3C-D8F9-8A85-47EB496DDD8B}"/>
                </a:ext>
              </a:extLst>
            </p:cNvPr>
            <p:cNvSpPr txBox="1"/>
            <p:nvPr/>
          </p:nvSpPr>
          <p:spPr>
            <a:xfrm>
              <a:off x="3714995" y="1351760"/>
              <a:ext cx="1118966" cy="47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4 hours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AA60E2-1603-24AA-B119-9BAA072771BB}"/>
                </a:ext>
              </a:extLst>
            </p:cNvPr>
            <p:cNvSpPr txBox="1"/>
            <p:nvPr/>
          </p:nvSpPr>
          <p:spPr>
            <a:xfrm>
              <a:off x="5337409" y="1344620"/>
              <a:ext cx="1118966" cy="47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6 hours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AC7355-2052-C5F9-23E7-A6D7A950FBA4}"/>
                </a:ext>
              </a:extLst>
            </p:cNvPr>
            <p:cNvSpPr txBox="1"/>
            <p:nvPr/>
          </p:nvSpPr>
          <p:spPr>
            <a:xfrm>
              <a:off x="6959826" y="1338803"/>
              <a:ext cx="1118966" cy="47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8 hours</a:t>
              </a:r>
            </a:p>
          </p:txBody>
        </p:sp>
      </p:grp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3316E906-57CF-8E0B-9E59-841359113D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488473"/>
              </p:ext>
            </p:extLst>
          </p:nvPr>
        </p:nvGraphicFramePr>
        <p:xfrm>
          <a:off x="6620011" y="-6"/>
          <a:ext cx="2401147" cy="1924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D03F784A-9CD5-29F3-CF26-CD9DA6BFD21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490" t="26488" r="22909" b="19858"/>
          <a:stretch/>
        </p:blipFill>
        <p:spPr>
          <a:xfrm>
            <a:off x="5487896" y="1935581"/>
            <a:ext cx="945871" cy="897612"/>
          </a:xfrm>
          <a:prstGeom prst="rect">
            <a:avLst/>
          </a:prstGeom>
        </p:spPr>
      </p:pic>
      <p:pic>
        <p:nvPicPr>
          <p:cNvPr id="24" name="Picture 23" descr="A picture containing close&#10;&#10;Description automatically generated">
            <a:extLst>
              <a:ext uri="{FF2B5EF4-FFF2-40B4-BE49-F238E27FC236}">
                <a16:creationId xmlns:a16="http://schemas.microsoft.com/office/drawing/2014/main" id="{F0BA2749-A7B7-B7F5-8EC4-E081C55213D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763" t="22608" r="20679" b="19818"/>
          <a:stretch/>
        </p:blipFill>
        <p:spPr>
          <a:xfrm>
            <a:off x="4341757" y="1933770"/>
            <a:ext cx="945871" cy="89942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29D8ADF-5019-F4CF-A62C-9CFB7E54F148}"/>
              </a:ext>
            </a:extLst>
          </p:cNvPr>
          <p:cNvSpPr txBox="1"/>
          <p:nvPr/>
        </p:nvSpPr>
        <p:spPr>
          <a:xfrm>
            <a:off x="4408264" y="1789516"/>
            <a:ext cx="879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As-coated Nb</a:t>
            </a:r>
            <a:r>
              <a:rPr lang="en-US" sz="700" baseline="-25000" dirty="0"/>
              <a:t>3</a:t>
            </a:r>
            <a:r>
              <a:rPr lang="en-US" sz="700" dirty="0"/>
              <a:t>Sn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344EB5-2075-1D85-EF1D-DFAC1546AE43}"/>
              </a:ext>
            </a:extLst>
          </p:cNvPr>
          <p:cNvSpPr txBox="1"/>
          <p:nvPr/>
        </p:nvSpPr>
        <p:spPr>
          <a:xfrm>
            <a:off x="5487896" y="1792073"/>
            <a:ext cx="9600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Nb</a:t>
            </a:r>
            <a:r>
              <a:rPr lang="en-US" sz="700" baseline="-25000" dirty="0"/>
              <a:t>3</a:t>
            </a:r>
            <a:r>
              <a:rPr lang="en-US" sz="700" dirty="0"/>
              <a:t>Sn after polishing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EE957DD6-A8EC-4770-7E39-B88C9BF74C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317943"/>
              </p:ext>
            </p:extLst>
          </p:nvPr>
        </p:nvGraphicFramePr>
        <p:xfrm>
          <a:off x="3547533" y="-3"/>
          <a:ext cx="3178282" cy="2049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94104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ermilab_PPT_090915">
  <a:themeElements>
    <a:clrScheme name="Fermilab 1">
      <a:dk1>
        <a:srgbClr val="003087"/>
      </a:dk1>
      <a:lt1>
        <a:srgbClr val="FFFFFF"/>
      </a:lt1>
      <a:dk2>
        <a:srgbClr val="00308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50505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CFD392F2-85A0-4A84-A0AD-B3BABF9031FF}" vid="{CE0A0621-7B09-4BA0-B664-DEC6032F9F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Fermi_Template</Template>
  <TotalTime>34315</TotalTime>
  <Words>1048</Words>
  <Application>Microsoft Office PowerPoint</Application>
  <PresentationFormat>On-screen Show (16:9)</PresentationFormat>
  <Paragraphs>188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Helvetica</vt:lpstr>
      <vt:lpstr>Fermilab_PPT_090915</vt:lpstr>
      <vt:lpstr>PowerPoint Presentation</vt:lpstr>
      <vt:lpstr>Nb3Sn Thin Film Created by Sn-Vapor Deposition</vt:lpstr>
      <vt:lpstr>Impact of Surface Roughness on Nb3Sn SRF Cavity Performance</vt:lpstr>
      <vt:lpstr>Reviewing Polishing Methods for Nb3Sn SRF Cavities.</vt:lpstr>
      <vt:lpstr>Centrifugal Barrel Polishing</vt:lpstr>
      <vt:lpstr>Nb3Sn Sample Polishing Using a Coupon Cavity</vt:lpstr>
      <vt:lpstr>Abrasive Finishing Materials</vt:lpstr>
      <vt:lpstr>Surface Profile after Progressing Amounts of Mechanical Polishing</vt:lpstr>
      <vt:lpstr>Scanning Electron Microscopy of Mechanically Polished Nb3Sn Films</vt:lpstr>
      <vt:lpstr>Mechanical Polishing Improves Surface Roughness With Minimal Material Removal</vt:lpstr>
      <vt:lpstr>Surface Roughness of Mechanically Polished Nb3Sn Films</vt:lpstr>
      <vt:lpstr>Surface Damage Caused by Wooden Spheres</vt:lpstr>
      <vt:lpstr>Ultrasonic Cleaning</vt:lpstr>
      <vt:lpstr>Applying the Polishing Procedure to a Nb3Sn SRF Cavity</vt:lpstr>
      <vt:lpstr>Performance of a Mechanically Polished Nb3Sn SRF Cavity</vt:lpstr>
      <vt:lpstr>Future Research Directions</vt:lpstr>
      <vt:lpstr>Key Findings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Viklund, Eric</dc:creator>
  <cp:lastModifiedBy>Viklund, Eric</cp:lastModifiedBy>
  <cp:revision>73</cp:revision>
  <cp:lastPrinted>2014-01-20T19:40:21Z</cp:lastPrinted>
  <dcterms:created xsi:type="dcterms:W3CDTF">2022-08-09T21:38:58Z</dcterms:created>
  <dcterms:modified xsi:type="dcterms:W3CDTF">2022-10-06T20:43:12Z</dcterms:modified>
</cp:coreProperties>
</file>