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00" r:id="rId2"/>
    <p:sldId id="663" r:id="rId3"/>
    <p:sldId id="669" r:id="rId4"/>
    <p:sldId id="535" r:id="rId5"/>
    <p:sldId id="672" r:id="rId6"/>
    <p:sldId id="268" r:id="rId7"/>
    <p:sldId id="266" r:id="rId8"/>
    <p:sldId id="665" r:id="rId9"/>
    <p:sldId id="551" r:id="rId10"/>
    <p:sldId id="548" r:id="rId11"/>
    <p:sldId id="555" r:id="rId12"/>
    <p:sldId id="660" r:id="rId13"/>
    <p:sldId id="580" r:id="rId14"/>
    <p:sldId id="552" r:id="rId15"/>
    <p:sldId id="582" r:id="rId16"/>
    <p:sldId id="589" r:id="rId17"/>
    <p:sldId id="588" r:id="rId18"/>
    <p:sldId id="584" r:id="rId19"/>
    <p:sldId id="591" r:id="rId20"/>
    <p:sldId id="585" r:id="rId21"/>
    <p:sldId id="595" r:id="rId22"/>
    <p:sldId id="549" r:id="rId23"/>
    <p:sldId id="572" r:id="rId24"/>
    <p:sldId id="674" r:id="rId25"/>
    <p:sldId id="573" r:id="rId26"/>
    <p:sldId id="596" r:id="rId27"/>
    <p:sldId id="611" r:id="rId28"/>
    <p:sldId id="607" r:id="rId29"/>
    <p:sldId id="593" r:id="rId30"/>
    <p:sldId id="620" r:id="rId31"/>
    <p:sldId id="621" r:id="rId32"/>
    <p:sldId id="675" r:id="rId33"/>
    <p:sldId id="659" r:id="rId34"/>
    <p:sldId id="658" r:id="rId35"/>
    <p:sldId id="676" r:id="rId36"/>
    <p:sldId id="677" r:id="rId3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  <a:srgbClr val="FFFFFF"/>
    <a:srgbClr val="BFBFBF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74323" autoAdjust="0"/>
  </p:normalViewPr>
  <p:slideViewPr>
    <p:cSldViewPr snapToGrid="0">
      <p:cViewPr varScale="1">
        <p:scale>
          <a:sx n="78" d="100"/>
          <a:sy n="78" d="100"/>
        </p:scale>
        <p:origin x="80" y="276"/>
      </p:cViewPr>
      <p:guideLst/>
    </p:cSldViewPr>
  </p:slideViewPr>
  <p:outlineViewPr>
    <p:cViewPr>
      <p:scale>
        <a:sx n="33" d="100"/>
        <a:sy n="33" d="100"/>
      </p:scale>
      <p:origin x="0" y="-262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7380"/>
    </p:cViewPr>
  </p:sorterViewPr>
  <p:notesViewPr>
    <p:cSldViewPr snapToGrid="0" showGuides="1">
      <p:cViewPr>
        <p:scale>
          <a:sx n="125" d="100"/>
          <a:sy n="125" d="100"/>
        </p:scale>
        <p:origin x="1088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07C91-1107-4A42-A0FA-D2BCDA9B7571}" type="datetimeFigureOut">
              <a:rPr lang="en-DE" smtClean="0"/>
              <a:t>10/12/2022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3BA76-6698-4784-8A81-268345C030A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17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21750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EDX:</a:t>
            </a:r>
          </a:p>
          <a:p>
            <a:r>
              <a:rPr lang="en-US" dirty="0"/>
              <a:t>deposit is indeed Copper , O and C are present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3941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XRD was measured in different geometries of the set-up.</a:t>
            </a:r>
          </a:p>
          <a:p>
            <a:r>
              <a:rPr lang="en-US" dirty="0"/>
              <a:t>In Grazing-Incidence geometry (GI) at small incidence angles of X-ray beam the small amount of Cu2O phase revealed.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37896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Film adhesion properties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5710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Copper layer currently obtained on </a:t>
            </a:r>
            <a:r>
              <a:rPr lang="en-US" dirty="0" err="1"/>
              <a:t>Nb</a:t>
            </a:r>
            <a:r>
              <a:rPr lang="en-US" dirty="0"/>
              <a:t> is thin – not enough for Cryo-cooler application, there is a need to build-up its thickness. We are planning to uses this Cu-layer as a sub-layer and plate a 2</a:t>
            </a:r>
            <a:r>
              <a:rPr lang="en-US" baseline="30000" dirty="0"/>
              <a:t>nd</a:t>
            </a:r>
            <a:r>
              <a:rPr lang="en-US" dirty="0"/>
              <a:t> thick film on top of it with another electrolyte.</a:t>
            </a:r>
          </a:p>
          <a:p>
            <a:r>
              <a:rPr lang="en-US" dirty="0"/>
              <a:t>We tested the listed electrolyte compositions (on the left).</a:t>
            </a:r>
          </a:p>
          <a:p>
            <a:r>
              <a:rPr lang="en-US" dirty="0"/>
              <a:t>(On the right):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We studied the quality of Cu-films obtained using </a:t>
            </a:r>
            <a:r>
              <a:rPr lang="en-US" b="1" dirty="0"/>
              <a:t>standard Cupric Electrolyte </a:t>
            </a:r>
            <a:r>
              <a:rPr lang="en-US" dirty="0"/>
              <a:t>(deposition rate: current density, temperature)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b="1" dirty="0"/>
              <a:t>Influence of</a:t>
            </a:r>
            <a:r>
              <a:rPr lang="en-US" dirty="0"/>
              <a:t> </a:t>
            </a:r>
            <a:r>
              <a:rPr lang="en-US" b="1" dirty="0"/>
              <a:t>additives</a:t>
            </a:r>
            <a:r>
              <a:rPr lang="en-US" dirty="0"/>
              <a:t> onto Cu-film oxidation (SEM/EDX, XRD)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/>
              <a:t>modified </a:t>
            </a:r>
            <a:r>
              <a:rPr lang="en-US" dirty="0"/>
              <a:t>Cupric Electrolytes (deposition rate, uniformity, </a:t>
            </a:r>
            <a:r>
              <a:rPr lang="en-US" dirty="0" err="1"/>
              <a:t>CuO</a:t>
            </a:r>
            <a:r>
              <a:rPr lang="en-US" baseline="-25000" dirty="0" err="1"/>
              <a:t>x</a:t>
            </a:r>
            <a:r>
              <a:rPr lang="en-US" dirty="0"/>
              <a:t>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 err="1"/>
              <a:t>S.Aldrich</a:t>
            </a:r>
            <a:r>
              <a:rPr lang="en-US" b="1" dirty="0"/>
              <a:t> Electrolyte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4544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cupric electrolyte: a visual post-oxidation of Cu-film is observed (color changing of the film in air).</a:t>
            </a:r>
          </a:p>
          <a:p>
            <a:r>
              <a:rPr lang="en-US" dirty="0"/>
              <a:t>Approved by SEM/EDX, XRD: </a:t>
            </a:r>
          </a:p>
          <a:p>
            <a:r>
              <a:rPr lang="en-US" dirty="0"/>
              <a:t>We decided to explore whether the electroplating parameters can influence the film oxidation.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2423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Thus, The Cu-films were plated at different currents</a:t>
            </a:r>
          </a:p>
          <a:p>
            <a:endParaRPr lang="en-US" dirty="0"/>
          </a:p>
          <a:p>
            <a:r>
              <a:rPr lang="en-US" dirty="0"/>
              <a:t> and various additives. All the samples were checked with SEM, EDX, XRD.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table: The maximal deposition rate was provided when </a:t>
            </a:r>
            <a:r>
              <a:rPr lang="en-GB" dirty="0"/>
              <a:t>benzotriazole was added to the plating bath, at that the crystallite </a:t>
            </a:r>
            <a:r>
              <a:rPr lang="en-GB" dirty="0" err="1"/>
              <a:t>suze</a:t>
            </a:r>
            <a:r>
              <a:rPr lang="en-GB" dirty="0"/>
              <a:t> was decreased.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9340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2350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effect on the morphology.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Higher current =&gt; smaller Cu-grains</a:t>
            </a:r>
            <a:endParaRPr lang="en-DE" sz="1200" dirty="0">
              <a:solidFill>
                <a:srgbClr val="FF0000"/>
              </a:solidFill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0249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Higher current =&gt; larger Cu-oxide particles</a:t>
            </a:r>
            <a:endParaRPr lang="en-DE" sz="1200" dirty="0">
              <a:solidFill>
                <a:srgbClr val="FF0000"/>
              </a:solidFill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21449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Polyethyleneglycol</a:t>
            </a:r>
            <a:r>
              <a:rPr lang="en-US" sz="1200" dirty="0"/>
              <a:t> effect:</a:t>
            </a:r>
          </a:p>
          <a:p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film morphology changed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Cu2O still present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60445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Sodium Lauryl Sulphate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Cu</a:t>
            </a:r>
            <a:r>
              <a:rPr lang="en-US" sz="1200" baseline="-25000" dirty="0">
                <a:solidFill>
                  <a:srgbClr val="FF0000"/>
                </a:solidFill>
              </a:rPr>
              <a:t>2</a:t>
            </a:r>
            <a:r>
              <a:rPr lang="en-US" sz="1200" dirty="0">
                <a:solidFill>
                  <a:srgbClr val="FF0000"/>
                </a:solidFill>
              </a:rPr>
              <a:t>O is present</a:t>
            </a:r>
          </a:p>
          <a:p>
            <a:r>
              <a:rPr lang="en-US" sz="1200" dirty="0">
                <a:solidFill>
                  <a:srgbClr val="FF0000"/>
                </a:solidFill>
              </a:rPr>
              <a:t>=&gt; no effect on film oxidation </a:t>
            </a:r>
            <a:endParaRPr lang="en-DE" sz="1200" dirty="0">
              <a:solidFill>
                <a:srgbClr val="FF0000"/>
              </a:solidFill>
            </a:endParaRPr>
          </a:p>
          <a:p>
            <a:endParaRPr lang="en-US" sz="1200" dirty="0"/>
          </a:p>
          <a:p>
            <a:r>
              <a:rPr lang="en-US" sz="1200" dirty="0"/>
              <a:t>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00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progress in the development of high-T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 films makes sub-cooling of cavities and therefore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cryoplants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unnecessary. The cavity may be cooled using a cryocooler - a reliable, compact, close-cycle refrigerator which is easy to operate. Cryocoolers were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firstly used for SRF cryomodules for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apan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tomic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nstitute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lectron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aser [publication in 1993].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capacity of cryocoolers has been increasing while the capital cost per Watt of cooling power has been decreasing in the last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cooling the cavity using a cryocooler is shown in figure on the right. This picture is taken from the publication of our colleagues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better thermal stabilization of the cavity during its operation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copper layer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to be sputtered on the outer surface of a cavity. Unfortunately, at present there is no technique which allows depositing a thin film of Nb3Sn directly onto copper with similar performance as achieved by forming the Nb3Sn layer onto bulk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vapor diffusion.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16264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benzotriazole:</a:t>
            </a:r>
          </a:p>
          <a:p>
            <a:endParaRPr lang="en-US" sz="1200" dirty="0"/>
          </a:p>
          <a:p>
            <a:r>
              <a:rPr lang="en-US" sz="1200" dirty="0"/>
              <a:t>eliminates formation of </a:t>
            </a:r>
            <a:r>
              <a:rPr lang="en-US" sz="1200" dirty="0" err="1"/>
              <a:t>CuOx</a:t>
            </a:r>
            <a:r>
              <a:rPr lang="en-US" sz="1200" dirty="0"/>
              <a:t>,</a:t>
            </a:r>
          </a:p>
          <a:p>
            <a:r>
              <a:rPr lang="en-US" sz="1200" dirty="0"/>
              <a:t>but benzotriazole residue (agglomerates) is embedded into the Cu film.</a:t>
            </a:r>
          </a:p>
          <a:p>
            <a:r>
              <a:rPr lang="en-US" sz="1200" dirty="0"/>
              <a:t>-&gt; possible, can be optimized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6891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of the sample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548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area of the sample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4102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XRD of all samples: No Cu2O with benzotriazole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12816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Modified electrolyte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NaCl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Janus Green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MPS</a:t>
            </a:r>
          </a:p>
          <a:p>
            <a:endParaRPr lang="en-US" b="1" dirty="0"/>
          </a:p>
          <a:p>
            <a:r>
              <a:rPr lang="en-US" b="0" dirty="0"/>
              <a:t>- Current effect: higher I, higher Cu-deposition rate</a:t>
            </a:r>
            <a:endParaRPr lang="en-D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41587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Modified electrolyte</a:t>
            </a:r>
          </a:p>
          <a:p>
            <a:endParaRPr lang="en-US" dirty="0"/>
          </a:p>
          <a:p>
            <a:r>
              <a:rPr lang="en-US" dirty="0"/>
              <a:t>Morphology peculiarity: </a:t>
            </a:r>
            <a:r>
              <a:rPr lang="en-US" sz="1200" dirty="0">
                <a:solidFill>
                  <a:srgbClr val="FF0000"/>
                </a:solidFill>
              </a:rPr>
              <a:t>Cu-film grooving </a:t>
            </a:r>
            <a:r>
              <a:rPr lang="ru-RU" sz="1200" dirty="0">
                <a:solidFill>
                  <a:srgbClr val="FF0000"/>
                </a:solidFill>
              </a:rPr>
              <a:t>(</a:t>
            </a:r>
            <a:r>
              <a:rPr lang="en-US" sz="1200" dirty="0">
                <a:solidFill>
                  <a:srgbClr val="FF0000"/>
                </a:solidFill>
              </a:rPr>
              <a:t>channeling</a:t>
            </a:r>
            <a:r>
              <a:rPr lang="ru-RU" sz="1200" dirty="0">
                <a:solidFill>
                  <a:srgbClr val="FF0000"/>
                </a:solidFill>
              </a:rPr>
              <a:t>)</a:t>
            </a:r>
            <a:endParaRPr lang="en-DE" sz="1200" dirty="0">
              <a:solidFill>
                <a:srgbClr val="FF0000"/>
              </a:solidFill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48851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SEM, laser microscopy profiling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5234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SEM: film edge (a side-wall of the “channel”).</a:t>
            </a:r>
          </a:p>
          <a:p>
            <a:r>
              <a:rPr lang="en-US" sz="1200" dirty="0"/>
              <a:t>preferential growth of the Cu seed along one crystallographic direction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019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views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7601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text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896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Steps for cavity production: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Nb</a:t>
            </a:r>
            <a:r>
              <a:rPr lang="en-US" sz="1200" baseline="-25000" dirty="0"/>
              <a:t>3</a:t>
            </a:r>
            <a:r>
              <a:rPr lang="en-US" sz="1200" dirty="0"/>
              <a:t>Sn by vapor diffusion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Cu-layer by cold spraying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Cu-layer by electroplating in multi-steps (~90 days)</a:t>
            </a: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the copper coating, the two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issues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been faced: </a:t>
            </a:r>
          </a:p>
          <a:p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poor adhesion of the electroplated Cu (plating recipe was not disclosed)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cold-sprayed Cu,  which was tried alternatively, had low thermal conductivity.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59735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text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61882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  <a:p>
            <a:r>
              <a:rPr lang="en-US" dirty="0"/>
              <a:t>(possible reason? a preferred crystal plane within Cu lattice for copper oxide growth)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073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Finally,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Sigma Aldrich Electrolyte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tested on Copper.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Achieved deposition rates ~40 um/h</a:t>
            </a:r>
            <a:r>
              <a:rPr lang="ru-RU" sz="1200" dirty="0"/>
              <a:t> (</a:t>
            </a:r>
            <a:r>
              <a:rPr lang="en-US" sz="1200" dirty="0"/>
              <a:t>at </a:t>
            </a:r>
            <a:r>
              <a:rPr lang="en-US" sz="1200" i="1" dirty="0"/>
              <a:t>j</a:t>
            </a:r>
            <a:r>
              <a:rPr lang="en-US" sz="1200" dirty="0"/>
              <a:t>=30mA/cm</a:t>
            </a:r>
            <a:r>
              <a:rPr lang="en-US" sz="1200" baseline="30000" dirty="0"/>
              <a:t>2</a:t>
            </a:r>
            <a:r>
              <a:rPr lang="ru-RU" sz="12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Strong Cu-film oxidation</a:t>
            </a:r>
            <a:endParaRPr lang="ru-RU" sz="12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Anode degradation (photo)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82173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XRD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8719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 Anode: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XRD: </a:t>
            </a: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 and </a:t>
            </a:r>
            <a:r>
              <a:rPr lang="en-US" dirty="0" err="1">
                <a:solidFill>
                  <a:srgbClr val="FF0000"/>
                </a:solidFill>
              </a:rPr>
              <a:t>CuCl</a:t>
            </a:r>
            <a:r>
              <a:rPr lang="en-US" dirty="0">
                <a:solidFill>
                  <a:srgbClr val="FF0000"/>
                </a:solidFill>
              </a:rPr>
              <a:t> are present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EDX: </a:t>
            </a:r>
            <a:r>
              <a:rPr lang="en-US" dirty="0">
                <a:solidFill>
                  <a:srgbClr val="FFC000"/>
                </a:solidFill>
              </a:rPr>
              <a:t>Cu </a:t>
            </a:r>
            <a:r>
              <a:rPr lang="en-US" dirty="0">
                <a:solidFill>
                  <a:srgbClr val="FF00FF"/>
                </a:solidFill>
              </a:rPr>
              <a:t>Cl </a:t>
            </a:r>
            <a:r>
              <a:rPr lang="en-US" dirty="0">
                <a:solidFill>
                  <a:srgbClr val="00FFFF"/>
                </a:solidFill>
              </a:rPr>
              <a:t>O are mapped with 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FFFF"/>
                </a:solidFill>
              </a:rPr>
              <a:t>Action performed: Increased the area of the anode to decrease current density -&gt; still degradation.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70C0"/>
                </a:solidFill>
              </a:rPr>
              <a:t>Anode made of Glassy Carbon to be tested</a:t>
            </a:r>
            <a:endParaRPr lang="en-DE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>
              <a:solidFill>
                <a:srgbClr val="00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13407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774084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468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present Project we have been studying the copper electroplating process. Electroplating uses current to reduce the metal ions dissolved in the solution at the Cathode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surface. </a:t>
            </a:r>
            <a:r>
              <a:rPr lang="en-US" sz="1200" dirty="0"/>
              <a:t>For Cu-plating onto most metals the water-based </a:t>
            </a:r>
            <a:r>
              <a:rPr lang="en-US" sz="1200" u="sng" dirty="0"/>
              <a:t>acidic electrolytes</a:t>
            </a:r>
            <a:r>
              <a:rPr lang="en-US" sz="1200" dirty="0"/>
              <a:t> are commonly used.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Issues: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active metal: galvanic displacement reaction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Cu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2+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 Cu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Nb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2+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Symbol" panose="05050102010706020507" pitchFamily="18" charset="2"/>
              <a:buChar char="Þ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Cu adhesion</a:t>
            </a:r>
          </a:p>
          <a:p>
            <a:pPr marL="171450" lvl="0" indent="-171450">
              <a:buFont typeface="Symbol" panose="05050102010706020507" pitchFamily="18" charset="2"/>
              <a:buChar char="Þ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Cu-plating procedure available in the literature</a:t>
            </a:r>
          </a:p>
          <a:p>
            <a:pPr marL="171450" lvl="0" indent="-171450">
              <a:buFont typeface="Symbol" panose="05050102010706020507" pitchFamily="18" charset="2"/>
              <a:buChar char="Þ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several possibilities to coat an active metal with Copper.</a:t>
            </a: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includes an extra step to precoat Niobium with a less active metal, and then apply a suitable electroplating procedure.</a:t>
            </a:r>
          </a:p>
          <a:p>
            <a:pPr marL="171450" lvl="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Another way is to try direct plating of Cu onto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electrolytes for other active metals like steel;</a:t>
            </a: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using complexing agents and additives </a:t>
            </a:r>
            <a:r>
              <a:rPr lang="en-US" dirty="0"/>
              <a:t>to tune the potential of cathode to less noble direction by complex formation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(cyanides, glycols,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Nonaqueous electrolytes (ionic liquids) -&gt;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stability of electrolyte in air environment (otherwise work under inert gas atmosphere)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started from electrolytes for steel available on the market and in the literature</a:t>
            </a:r>
            <a:endParaRPr lang="en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5758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requirements to Cu-deposits:</a:t>
            </a:r>
            <a:endParaRPr lang="ru-RU" dirty="0"/>
          </a:p>
          <a:p>
            <a:pPr marL="171450" indent="-171450">
              <a:buFontTx/>
              <a:buChar char="-"/>
            </a:pPr>
            <a:r>
              <a:rPr lang="en-US" dirty="0"/>
              <a:t>slide text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0070C0"/>
                </a:solidFill>
              </a:rPr>
              <a:t>ELECTROLYTES FOR STEEL: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1200" u="sng" dirty="0">
                <a:solidFill>
                  <a:srgbClr val="0070C0"/>
                </a:solidFill>
              </a:rPr>
              <a:t>Alkaline </a:t>
            </a:r>
            <a:r>
              <a:rPr lang="en-US" sz="1200" dirty="0">
                <a:solidFill>
                  <a:srgbClr val="0070C0"/>
                </a:solidFill>
              </a:rPr>
              <a:t>Electrolyte for Steel </a:t>
            </a:r>
            <a:r>
              <a:rPr lang="en-US" sz="1200" dirty="0"/>
              <a:t>(published in the literature</a:t>
            </a:r>
            <a:r>
              <a:rPr lang="en-US" sz="1200" baseline="30000" dirty="0"/>
              <a:t>1</a:t>
            </a:r>
            <a:r>
              <a:rPr lang="en-US" sz="1200" dirty="0"/>
              <a:t> ) without(Bath A) and with(Bathes B,C)  additives</a:t>
            </a:r>
            <a:endParaRPr lang="ru-RU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slide text</a:t>
            </a:r>
          </a:p>
          <a:p>
            <a:pPr marL="171450" indent="-171450">
              <a:buFontTx/>
              <a:buChar char="-"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155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optical microscopy</a:t>
            </a:r>
            <a:endParaRPr lang="en-DE" sz="1200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417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SEM: influence of additives on the film morphology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427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ELECTROLYTES FOR STEEL (</a:t>
            </a:r>
            <a:r>
              <a:rPr lang="en-US" sz="1200" u="sng" dirty="0">
                <a:solidFill>
                  <a:srgbClr val="0070C0"/>
                </a:solidFill>
              </a:rPr>
              <a:t>acidic</a:t>
            </a:r>
            <a:r>
              <a:rPr lang="en-US" sz="1200" dirty="0">
                <a:solidFill>
                  <a:srgbClr val="0070C0"/>
                </a:solidFill>
              </a:rPr>
              <a:t>):</a:t>
            </a:r>
            <a:endParaRPr lang="en-US" dirty="0"/>
          </a:p>
          <a:p>
            <a:endParaRPr lang="en-US" dirty="0"/>
          </a:p>
          <a:p>
            <a:r>
              <a:rPr lang="en-US" dirty="0"/>
              <a:t>b) </a:t>
            </a:r>
            <a:r>
              <a:rPr lang="el-GR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200" dirty="0">
                <a:solidFill>
                  <a:srgbClr val="0070C0"/>
                </a:solidFill>
              </a:rPr>
              <a:t>Chem 520</a:t>
            </a:r>
            <a:r>
              <a:rPr lang="en-GB" sz="1200" dirty="0"/>
              <a:t> </a:t>
            </a:r>
          </a:p>
          <a:p>
            <a:r>
              <a:rPr lang="en-US" dirty="0"/>
              <a:t>c) </a:t>
            </a:r>
            <a:r>
              <a:rPr lang="en-DE" sz="1200" dirty="0">
                <a:solidFill>
                  <a:srgbClr val="0070C0"/>
                </a:solidFill>
              </a:rPr>
              <a:t>High speed bright copper electroplating solution</a:t>
            </a:r>
            <a:r>
              <a:rPr lang="en-US" sz="1200" dirty="0">
                <a:solidFill>
                  <a:srgbClr val="0070C0"/>
                </a:solidFill>
              </a:rPr>
              <a:t> by Sigma-Aldrich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4919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text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245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2B9D-49E3-41B3-817D-670C31D59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C7C14-CCCC-40AA-8317-8E6F7A675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60A9C-CEDB-4F6B-B8E6-6947F388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AFD-D74D-4E6F-99E0-160EC67A7A59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DFF69-7910-4383-8DBA-BD4AE794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7E86F-77D4-4127-8817-A1E7A3D5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7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BD63-659A-4733-A890-C6FE61E9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A9ECE-D711-4AD4-9B22-0F549886A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1C0FE-EE96-4512-AFB8-0839D42E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3BBFF-2F1C-4BF5-88DF-6DB486B9D95B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94B4E-CDB1-4361-96E2-56DE89A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019E0-6FE9-4B28-8E8E-C5556246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4887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950BAB-6E89-48D3-B1AF-8C3B3FE51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71581-FC8E-489F-BED1-E29BC4CF7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BB425-AB5F-4985-9846-358CDDD0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62F3-DAFF-4A1F-B1F3-18EE686200FD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53D2B-10E0-4D0F-9CFC-55A94BD2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FF646-2FA1-42B8-A07C-8C09C584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473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4C20-0984-4944-9459-A1E439CA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559AC-04D9-47BE-9489-C392B3C9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B0F9F-7D14-4B01-8DF2-4E0C8B31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E3D4-A972-48E4-B7AD-35679FA56F0E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3A182-B5A3-46A7-8BC0-067A6FC0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89A8-2203-497B-86EC-F020B305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975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B5E9-AF10-4539-818C-5390FD60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2272C-CD84-4131-AAA1-09EA9F087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AB611-772D-447D-B554-8CE5396A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A75-A48E-4822-BC41-3FDC0FFF2CCF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18DEC-77BD-4046-9A22-13E3335E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1BFE-FCAC-4339-B462-E7B0AA4E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42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6A8B-9FFB-45FD-97CF-001BBE49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C7DE-FCF4-440A-91D0-3A561DEEF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ED65B-B132-4EF2-A967-D6B92F857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57171-DC11-4CE7-8A38-C62BBA3E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E925-11C1-4DF6-B2BF-5E4C9F067874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579F2-9F42-4A41-A97C-459C1B56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5FE0-BFFF-4B0E-BE2D-03F62809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162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0DDB-5154-4FAA-8E04-3BEC0591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3C5A4-D9EF-450B-9D1A-ED85E1D94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33B56-AB78-4FC3-84A4-0C005EBA7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01993-50AA-459D-A4DE-1AF6551E2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7C9FE4-1584-4512-9011-995CB993D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1C250-2072-4D9B-BF81-B73D7179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F90C-C8D2-4E89-BBFE-9D1EDF1F8137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0603B-3FEC-449B-B6F0-873ABCF2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E0537-FEAB-431C-AE61-937E7F5B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045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A2F9-925D-4037-AB14-E37415C3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EFEE6-EC3F-4E2A-B5C1-D6766168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CA07-C5E1-4DAC-A22D-BCFAA8EEE710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9EBD6-5314-4304-A400-D7741EFF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339FB-FFB6-49D8-9D7A-135C6E61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650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8E182-235D-4BD2-A4BC-998E54AE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61CD-F698-44C9-A106-79682AFB866E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D2A57-D880-4DD5-AFCF-0A01BB0F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A961E-8DC8-4C2B-B198-6051C97C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102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4B09-5CE3-4D4B-A1A0-CD3981E4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E1C9-C365-49E6-A1FC-3FEAF588D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8F0E3-B275-48B0-9758-65BDF0059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31BF5-9BE4-4821-94EF-CD60923A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E67B-FE60-4937-A5C8-028A4D5EAA65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92007-B1C2-441E-B01C-B82D8DBB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F5788-0FC2-4B9F-9C23-A5C51DC5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762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2868-8128-41D7-A35C-831F746A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C75FA-3DC6-4964-8AFC-B4DCFA9A4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A9C78-995A-4956-83D5-488BF30A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48AD6-EB7B-40CC-A674-99CFB674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2F65-5D5D-46CE-8E91-B53B792B522E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EBBE7-54C3-4302-8BC4-D3E6B794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22C96-D876-4468-816F-F2CAEF1B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305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4BF80-E9E8-4F30-B6FB-2C6BBAF7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90611-495A-4B11-919C-F0E63D3CA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9E1E0-20D2-451D-8FCB-2646841CC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FC7C-864E-4479-B477-DE179B923A97}" type="datetime8">
              <a:rPr lang="en-DE" smtClean="0"/>
              <a:t>10/12/2022 00:09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E59AF-64FA-4A13-80DB-88D1A78FA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229A-A889-40BD-9A20-D473406D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F2978-DF9C-4225-A176-2A43CA845ABB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8.tiff"/><Relationship Id="rId9" Type="http://schemas.openxmlformats.org/officeDocument/2006/relationships/image" Target="../media/image42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notesSlide" Target="../notesSlides/notesSlide17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11" Type="http://schemas.openxmlformats.org/officeDocument/2006/relationships/image" Target="../media/image48.wmf"/><Relationship Id="rId5" Type="http://schemas.openxmlformats.org/officeDocument/2006/relationships/image" Target="../media/image50.tif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9.tiff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tif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openxmlformats.org/officeDocument/2006/relationships/image" Target="../media/image62.tiff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7.gif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gif"/><Relationship Id="rId4" Type="http://schemas.openxmlformats.org/officeDocument/2006/relationships/image" Target="../media/image78.gif"/><Relationship Id="rId9" Type="http://schemas.openxmlformats.org/officeDocument/2006/relationships/image" Target="../media/image8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tiff"/><Relationship Id="rId5" Type="http://schemas.openxmlformats.org/officeDocument/2006/relationships/image" Target="../media/image92.emf"/><Relationship Id="rId4" Type="http://schemas.openxmlformats.org/officeDocument/2006/relationships/image" Target="../media/image91.tiff"/><Relationship Id="rId9" Type="http://schemas.openxmlformats.org/officeDocument/2006/relationships/image" Target="../media/image9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5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6.png"/><Relationship Id="rId7" Type="http://schemas.openxmlformats.org/officeDocument/2006/relationships/image" Target="../media/image3.png"/><Relationship Id="rId12" Type="http://schemas.microsoft.com/office/2007/relationships/hdphoto" Target="../media/hdphoto10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2.png"/><Relationship Id="rId5" Type="http://schemas.openxmlformats.org/officeDocument/2006/relationships/image" Target="../media/image97.tiff"/><Relationship Id="rId10" Type="http://schemas.openxmlformats.org/officeDocument/2006/relationships/image" Target="../media/image101.tiff"/><Relationship Id="rId4" Type="http://schemas.microsoft.com/office/2007/relationships/hdphoto" Target="../media/hdphoto9.wdp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3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Motiv_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AC59F-EF71-44E4-811B-E57CB016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281" y="5549660"/>
            <a:ext cx="4519618" cy="1014064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TTC Meeting</a:t>
            </a:r>
            <a:endParaRPr lang="en-DE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608D-4D00-463E-A997-B3EC775B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222" y="2847342"/>
            <a:ext cx="10515600" cy="2241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Copper Plating Research Activities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for </a:t>
            </a:r>
            <a:r>
              <a:rPr lang="en-US" sz="3200" b="1" dirty="0" err="1">
                <a:solidFill>
                  <a:schemeClr val="bg1"/>
                </a:solidFill>
              </a:rPr>
              <a:t>Cryocooler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Application*</a:t>
            </a:r>
            <a:endParaRPr lang="en-US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A. </a:t>
            </a:r>
            <a:r>
              <a:rPr lang="en-US" dirty="0" err="1">
                <a:solidFill>
                  <a:schemeClr val="bg1"/>
                </a:solidFill>
              </a:rPr>
              <a:t>Prudnikava</a:t>
            </a:r>
            <a:r>
              <a:rPr lang="en-US" dirty="0">
                <a:solidFill>
                  <a:schemeClr val="bg1"/>
                </a:solidFill>
              </a:rPr>
              <a:t>, Y. </a:t>
            </a:r>
            <a:r>
              <a:rPr lang="en-US" dirty="0" err="1">
                <a:solidFill>
                  <a:schemeClr val="bg1"/>
                </a:solidFill>
              </a:rPr>
              <a:t>Tamashevich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u="sng" dirty="0">
                <a:solidFill>
                  <a:schemeClr val="bg1"/>
                </a:solidFill>
              </a:rPr>
              <a:t>O. </a:t>
            </a:r>
            <a:r>
              <a:rPr lang="en-US" u="sng" dirty="0" err="1">
                <a:solidFill>
                  <a:schemeClr val="bg1"/>
                </a:solidFill>
              </a:rPr>
              <a:t>Kugeler</a:t>
            </a:r>
            <a:r>
              <a:rPr lang="en-US" u="sng" dirty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J. Knobloch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7A6720-1A32-451F-9A09-2A0D9F9F1AEE}"/>
              </a:ext>
            </a:extLst>
          </p:cNvPr>
          <p:cNvSpPr/>
          <p:nvPr/>
        </p:nvSpPr>
        <p:spPr>
          <a:xfrm>
            <a:off x="8662956" y="6341530"/>
            <a:ext cx="321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October 2022, </a:t>
            </a:r>
            <a:r>
              <a:rPr lang="en-US" dirty="0" smtClean="0">
                <a:solidFill>
                  <a:srgbClr val="FF0000"/>
                </a:solidFill>
              </a:rPr>
              <a:t>Aomori, Japan</a:t>
            </a:r>
            <a:endParaRPr lang="en-DE" dirty="0">
              <a:solidFill>
                <a:srgbClr val="FF0000"/>
              </a:solidFill>
            </a:endParaRPr>
          </a:p>
        </p:txBody>
      </p:sp>
      <p:pic>
        <p:nvPicPr>
          <p:cNvPr id="8" name="Bild 1" descr="HZB_Logo_A4_cmy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7924" y="0"/>
            <a:ext cx="3674076" cy="186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745D0-E0FD-412C-B0D9-B93DE6FF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</a:t>
            </a:fld>
            <a:endParaRPr lang="en-DE" dirty="0"/>
          </a:p>
        </p:txBody>
      </p:sp>
      <p:sp>
        <p:nvSpPr>
          <p:cNvPr id="4" name="Textfeld 3"/>
          <p:cNvSpPr txBox="1"/>
          <p:nvPr/>
        </p:nvSpPr>
        <p:spPr>
          <a:xfrm>
            <a:off x="138794" y="6118993"/>
            <a:ext cx="3043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*Research </a:t>
            </a:r>
            <a:r>
              <a:rPr lang="de-DE" dirty="0" err="1" smtClean="0"/>
              <a:t>funded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 smtClean="0"/>
          </a:p>
          <a:p>
            <a:r>
              <a:rPr lang="de-DE" dirty="0" smtClean="0"/>
              <a:t>Helmholtz INNOVEEA </a:t>
            </a:r>
            <a:r>
              <a:rPr lang="de-DE" dirty="0" err="1" smtClean="0"/>
              <a:t>program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423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891E2-CC1D-4560-98CC-B3E575F5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1CAEA-2B93-4BE3-BA94-CA376095D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95" y="0"/>
            <a:ext cx="121113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01F76-69E4-4DFB-BF2E-DB6598EFE745}"/>
              </a:ext>
            </a:extLst>
          </p:cNvPr>
          <p:cNvSpPr txBox="1"/>
          <p:nvPr/>
        </p:nvSpPr>
        <p:spPr>
          <a:xfrm>
            <a:off x="314960" y="96262"/>
            <a:ext cx="845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EDX</a:t>
            </a:r>
            <a:endParaRPr lang="en-DE" sz="32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A5FBFD-6239-4DE2-8A63-D60A3661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269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03ECBD-EEE2-451F-9C7D-B7C7316E28DD}"/>
              </a:ext>
            </a:extLst>
          </p:cNvPr>
          <p:cNvSpPr txBox="1"/>
          <p:nvPr/>
        </p:nvSpPr>
        <p:spPr>
          <a:xfrm>
            <a:off x="7460153" y="92270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average crystallite size of Cu film is</a:t>
            </a:r>
          </a:p>
          <a:p>
            <a:r>
              <a:rPr lang="en-US" dirty="0"/>
              <a:t>22.70 nm</a:t>
            </a:r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53917-0D0E-410B-840C-C3F0C26F3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08266D-EB57-4EB5-9470-9F37CAE2C7DE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Cu/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Film: XRD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B69D6-6BF8-4FE9-82FA-BD04B2F7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11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D32FC-0FD0-44FB-8F4B-D8055CAA416F}"/>
              </a:ext>
            </a:extLst>
          </p:cNvPr>
          <p:cNvSpPr txBox="1"/>
          <p:nvPr/>
        </p:nvSpPr>
        <p:spPr>
          <a:xfrm>
            <a:off x="397811" y="854489"/>
            <a:ext cx="583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XRD measured in Bragg-Brentano </a:t>
            </a:r>
            <a:r>
              <a:rPr lang="ru-RU" dirty="0"/>
              <a:t>(</a:t>
            </a:r>
            <a:r>
              <a:rPr lang="en-US" dirty="0"/>
              <a:t>BB</a:t>
            </a:r>
            <a:r>
              <a:rPr lang="ru-RU" dirty="0"/>
              <a:t>) </a:t>
            </a:r>
            <a:r>
              <a:rPr lang="en-US" dirty="0"/>
              <a:t>geometry and in Grazing-Incidence geometry (GI) at various incidence angles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0426C-A486-497C-B0C2-3563136F9151}"/>
              </a:ext>
            </a:extLst>
          </p:cNvPr>
          <p:cNvSpPr txBox="1"/>
          <p:nvPr/>
        </p:nvSpPr>
        <p:spPr>
          <a:xfrm>
            <a:off x="337888" y="6256338"/>
            <a:ext cx="470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BB geometry only Cu reflexes were observed</a:t>
            </a:r>
            <a:endParaRPr lang="en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E99D29-0A7F-47C8-B283-DEA0C586F9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11" y="1825669"/>
            <a:ext cx="11122677" cy="42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F40344-47A6-4FBA-A9A4-BF49A6CE4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9" y="1648731"/>
            <a:ext cx="5153734" cy="51282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53917-0D0E-410B-840C-C3F0C26F3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08266D-EB57-4EB5-9470-9F37CAE2C7DE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Cu/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Film: Liquid Nitrogen Test, Adhesion Tape Test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710AA-27B0-4957-BAA8-E60D7949D3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1" y="853250"/>
            <a:ext cx="4067175" cy="249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3F345-60D2-43EE-B01C-4042ACFC4B20}"/>
              </a:ext>
            </a:extLst>
          </p:cNvPr>
          <p:cNvSpPr txBox="1"/>
          <p:nvPr/>
        </p:nvSpPr>
        <p:spPr>
          <a:xfrm>
            <a:off x="5398844" y="4912829"/>
            <a:ext cx="679589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Cu film passed: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liquid nitrogen test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adhesion tape test ASTM D3359, Test Method A (X-cut Tape Test)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Patent was filed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CA9CC-6DE0-4728-B0A1-FC839EC2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12</a:t>
            </a:fld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09A15-292D-4A05-A76A-EFC63589D4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22679" y="860606"/>
            <a:ext cx="1828803" cy="250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C8AA27-4070-4F53-896F-83ABDA2572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621" y="2609250"/>
            <a:ext cx="3857625" cy="21317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E2D33E-C38C-4834-952A-1B06A11BBB64}"/>
              </a:ext>
            </a:extLst>
          </p:cNvPr>
          <p:cNvCxnSpPr>
            <a:cxnSpLocks/>
          </p:cNvCxnSpPr>
          <p:nvPr/>
        </p:nvCxnSpPr>
        <p:spPr>
          <a:xfrm flipH="1">
            <a:off x="38939" y="2714625"/>
            <a:ext cx="1144900" cy="585788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D12BB2-F896-447F-A9B2-096988F87B6B}"/>
              </a:ext>
            </a:extLst>
          </p:cNvPr>
          <p:cNvCxnSpPr>
            <a:cxnSpLocks/>
          </p:cNvCxnSpPr>
          <p:nvPr/>
        </p:nvCxnSpPr>
        <p:spPr>
          <a:xfrm>
            <a:off x="2630554" y="2714625"/>
            <a:ext cx="2451034" cy="6306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7F6DF-EFED-41F9-8BA5-4554A93E7953}"/>
              </a:ext>
            </a:extLst>
          </p:cNvPr>
          <p:cNvSpPr/>
          <p:nvPr/>
        </p:nvSpPr>
        <p:spPr>
          <a:xfrm>
            <a:off x="1183839" y="1655270"/>
            <a:ext cx="1431967" cy="105935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9609B-9049-4A1D-8C30-431C4FC015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812" y="853250"/>
            <a:ext cx="2801576" cy="366569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5991DD-048B-47F5-95FD-726B8B3401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621" y="853250"/>
            <a:ext cx="3091092" cy="12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"/>
    </mc:Choice>
    <mc:Fallback xmlns="">
      <p:transition spd="slow" advTm="1085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>
            <a:extLst>
              <a:ext uri="{FF2B5EF4-FFF2-40B4-BE49-F238E27FC236}">
                <a16:creationId xmlns:a16="http://schemas.microsoft.com/office/drawing/2014/main" id="{30ACE617-C975-4F69-83D2-33D4ECDD2464}"/>
              </a:ext>
            </a:extLst>
          </p:cNvPr>
          <p:cNvSpPr/>
          <p:nvPr/>
        </p:nvSpPr>
        <p:spPr>
          <a:xfrm>
            <a:off x="1108916" y="1262025"/>
            <a:ext cx="1512091" cy="1278015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80B8F6A7-1025-455B-BF93-C1AC0B4DBBDB}"/>
              </a:ext>
            </a:extLst>
          </p:cNvPr>
          <p:cNvSpPr/>
          <p:nvPr/>
        </p:nvSpPr>
        <p:spPr>
          <a:xfrm>
            <a:off x="1111456" y="1314434"/>
            <a:ext cx="1509552" cy="420190"/>
          </a:xfrm>
          <a:prstGeom prst="cube">
            <a:avLst>
              <a:gd name="adj" fmla="val 75879"/>
            </a:avLst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FFFF00"/>
              </a:solidFill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3B6048B7-823F-40AF-B840-9E4058385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261" y="2208981"/>
            <a:ext cx="1365469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E03AB2E0-CB61-447E-A8BD-FE85BD9B26DD}"/>
              </a:ext>
            </a:extLst>
          </p:cNvPr>
          <p:cNvSpPr/>
          <p:nvPr/>
        </p:nvSpPr>
        <p:spPr>
          <a:xfrm>
            <a:off x="1108240" y="1068153"/>
            <a:ext cx="1513441" cy="556504"/>
          </a:xfrm>
          <a:prstGeom prst="cube">
            <a:avLst>
              <a:gd name="adj" fmla="val 57584"/>
            </a:avLst>
          </a:prstGeom>
          <a:solidFill>
            <a:schemeClr val="accent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1425D3-BC17-40B2-B391-E5EB9BF6E9A9}"/>
              </a:ext>
            </a:extLst>
          </p:cNvPr>
          <p:cNvCxnSpPr>
            <a:cxnSpLocks/>
          </p:cNvCxnSpPr>
          <p:nvPr/>
        </p:nvCxnSpPr>
        <p:spPr>
          <a:xfrm>
            <a:off x="917881" y="1624657"/>
            <a:ext cx="189089" cy="63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5">
            <a:extLst>
              <a:ext uri="{FF2B5EF4-FFF2-40B4-BE49-F238E27FC236}">
                <a16:creationId xmlns:a16="http://schemas.microsoft.com/office/drawing/2014/main" id="{93B070BE-F051-461B-B8FE-3F2F3467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273" y="1052675"/>
            <a:ext cx="1365469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3ED55-0B94-4782-86A0-CF3563C3860E}"/>
              </a:ext>
            </a:extLst>
          </p:cNvPr>
          <p:cNvSpPr txBox="1"/>
          <p:nvPr/>
        </p:nvSpPr>
        <p:spPr>
          <a:xfrm>
            <a:off x="8447" y="1459128"/>
            <a:ext cx="92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  <a:r>
              <a:rPr lang="en-US" baseline="30000" dirty="0" err="1"/>
              <a:t>st</a:t>
            </a:r>
            <a:r>
              <a:rPr lang="en-US" dirty="0"/>
              <a:t> layer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D281F0-578A-4FB3-8FF0-654DE9D60B1B}"/>
              </a:ext>
            </a:extLst>
          </p:cNvPr>
          <p:cNvSpPr txBox="1"/>
          <p:nvPr/>
        </p:nvSpPr>
        <p:spPr>
          <a:xfrm>
            <a:off x="0" y="1188816"/>
            <a:ext cx="9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layer</a:t>
            </a:r>
            <a:endParaRPr lang="en-DE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D0C9D8-620D-4BAD-A52C-E96122B98DE8}"/>
              </a:ext>
            </a:extLst>
          </p:cNvPr>
          <p:cNvCxnSpPr>
            <a:cxnSpLocks/>
          </p:cNvCxnSpPr>
          <p:nvPr/>
        </p:nvCxnSpPr>
        <p:spPr>
          <a:xfrm>
            <a:off x="907232" y="1440390"/>
            <a:ext cx="189089" cy="63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DC603-508E-4DBF-967F-560BC33E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50AD8D4-1671-487B-9E8C-19E7605E2AE7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Cu/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Film for Cryomodule Application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A6A0B-7C0F-4427-92F3-6C15DAC1D829}"/>
              </a:ext>
            </a:extLst>
          </p:cNvPr>
          <p:cNvSpPr txBox="1"/>
          <p:nvPr/>
        </p:nvSpPr>
        <p:spPr>
          <a:xfrm>
            <a:off x="3233730" y="1540916"/>
            <a:ext cx="72160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Cu-layer (alkaline electrolyte): to be used as a buffer layer</a:t>
            </a:r>
            <a:r>
              <a:rPr lang="ru-RU" sz="2000" dirty="0"/>
              <a:t>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layer (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acidic electrolyte</a:t>
            </a:r>
            <a:r>
              <a:rPr lang="en-US" sz="2000" dirty="0"/>
              <a:t>): Cu-film of required thickness 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sz="2000" dirty="0"/>
              <a:t>100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9E88AF-ADFE-45C7-950A-68BC950FE2A3}"/>
              </a:ext>
            </a:extLst>
          </p:cNvPr>
          <p:cNvSpPr txBox="1"/>
          <p:nvPr/>
        </p:nvSpPr>
        <p:spPr>
          <a:xfrm>
            <a:off x="5660497" y="832218"/>
            <a:ext cx="1515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Strategy:</a:t>
            </a:r>
            <a:endParaRPr lang="en-DE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ECB52-D92E-4332-BF08-8A043920379A}"/>
              </a:ext>
            </a:extLst>
          </p:cNvPr>
          <p:cNvSpPr txBox="1"/>
          <p:nvPr/>
        </p:nvSpPr>
        <p:spPr>
          <a:xfrm>
            <a:off x="1633432" y="2699549"/>
            <a:ext cx="892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Studying Cu-plating with Acidic Electrolyte (</a:t>
            </a:r>
            <a:r>
              <a:rPr lang="en-US" sz="2800" b="1" u="sng" dirty="0">
                <a:highlight>
                  <a:srgbClr val="FFFF00"/>
                </a:highlight>
              </a:rPr>
              <a:t>Cu/Cu plating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DE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5F454-CC99-437D-AC1F-E6D9E98F87DD}"/>
              </a:ext>
            </a:extLst>
          </p:cNvPr>
          <p:cNvSpPr txBox="1"/>
          <p:nvPr/>
        </p:nvSpPr>
        <p:spPr>
          <a:xfrm>
            <a:off x="114227" y="6498382"/>
            <a:ext cx="372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*MPS: Sodium 3-mercapto-1-propanesulfonate</a:t>
            </a:r>
            <a:endParaRPr lang="en-DE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A0349F6-FFE1-4F4E-B165-9FDCD167F7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048" y="6439095"/>
            <a:ext cx="931028" cy="4173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A1FB2-E1D8-4807-8969-B9C1A3A4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13</a:t>
            </a:fld>
            <a:endParaRPr lang="en-DE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A5F5B00-FAF4-4D0B-B7D8-F0056795C45B}"/>
              </a:ext>
            </a:extLst>
          </p:cNvPr>
          <p:cNvSpPr/>
          <p:nvPr/>
        </p:nvSpPr>
        <p:spPr>
          <a:xfrm>
            <a:off x="6339066" y="3404612"/>
            <a:ext cx="5771556" cy="30259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56EA2C-4906-4869-BDFC-E9E146CAE6B7}"/>
              </a:ext>
            </a:extLst>
          </p:cNvPr>
          <p:cNvSpPr txBox="1"/>
          <p:nvPr/>
        </p:nvSpPr>
        <p:spPr>
          <a:xfrm>
            <a:off x="7895698" y="3429793"/>
            <a:ext cx="265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was Studied:</a:t>
            </a:r>
            <a:endParaRPr lang="en-DE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8FDF46-B57C-417D-B4C1-45C21CE30BC1}"/>
              </a:ext>
            </a:extLst>
          </p:cNvPr>
          <p:cNvSpPr txBox="1"/>
          <p:nvPr/>
        </p:nvSpPr>
        <p:spPr>
          <a:xfrm>
            <a:off x="6477353" y="3842314"/>
            <a:ext cx="57715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Cu-films obtained using </a:t>
            </a:r>
            <a:r>
              <a:rPr lang="en-US" b="1" dirty="0"/>
              <a:t>standard </a:t>
            </a:r>
            <a:r>
              <a:rPr lang="en-US" dirty="0"/>
              <a:t>Cupric Electrolyte (deposition rate: current density, temperature)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b="1" dirty="0"/>
              <a:t>Influence of</a:t>
            </a:r>
            <a:r>
              <a:rPr lang="en-US" dirty="0"/>
              <a:t> </a:t>
            </a:r>
            <a:r>
              <a:rPr lang="en-US" b="1" dirty="0"/>
              <a:t>additives</a:t>
            </a:r>
            <a:r>
              <a:rPr lang="en-US" dirty="0"/>
              <a:t> onto Cu-film oxidation (SEM/EDX, XRD)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/>
              <a:t>modified </a:t>
            </a:r>
            <a:r>
              <a:rPr lang="en-US" dirty="0"/>
              <a:t>Cupric Electrolytes (deposition rate, uniformity, </a:t>
            </a:r>
            <a:r>
              <a:rPr lang="en-US" dirty="0" err="1"/>
              <a:t>CuO</a:t>
            </a:r>
            <a:r>
              <a:rPr lang="en-US" baseline="-25000" dirty="0" err="1"/>
              <a:t>x</a:t>
            </a:r>
            <a:r>
              <a:rPr lang="en-US" dirty="0"/>
              <a:t>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 err="1"/>
              <a:t>S.Aldrich</a:t>
            </a:r>
            <a:r>
              <a:rPr lang="en-US" b="1" dirty="0"/>
              <a:t> Electrolyte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endParaRPr lang="en-DE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F96F947-7156-406F-97A4-86CC2E1DD0C0}"/>
              </a:ext>
            </a:extLst>
          </p:cNvPr>
          <p:cNvSpPr/>
          <p:nvPr/>
        </p:nvSpPr>
        <p:spPr>
          <a:xfrm>
            <a:off x="114227" y="3429000"/>
            <a:ext cx="6020288" cy="30123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CCCB05-4AD1-49EC-8521-D6EA4DADB450}"/>
              </a:ext>
            </a:extLst>
          </p:cNvPr>
          <p:cNvSpPr txBox="1"/>
          <p:nvPr/>
        </p:nvSpPr>
        <p:spPr>
          <a:xfrm>
            <a:off x="228905" y="4069598"/>
            <a:ext cx="57715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1. “Standard” CuSO</a:t>
            </a:r>
            <a:r>
              <a:rPr lang="en-US" baseline="-25000" dirty="0"/>
              <a:t>4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r>
              <a:rPr lang="en-US" dirty="0"/>
              <a:t>2. “Standard” CuSO</a:t>
            </a:r>
            <a:r>
              <a:rPr lang="en-US" baseline="-25000" dirty="0"/>
              <a:t>4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O with various additives (polyethylene glycol, sodium lauryl sulphate, benzotriazole)</a:t>
            </a:r>
          </a:p>
          <a:p>
            <a:pPr>
              <a:spcBef>
                <a:spcPts val="1200"/>
              </a:spcBef>
            </a:pPr>
            <a:r>
              <a:rPr lang="en-US" dirty="0"/>
              <a:t>3. “Modified” CuSO</a:t>
            </a:r>
            <a:r>
              <a:rPr lang="en-US" baseline="-25000" dirty="0"/>
              <a:t>4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/Cl</a:t>
            </a:r>
            <a:r>
              <a:rPr lang="en-US" baseline="30000" dirty="0"/>
              <a:t>-</a:t>
            </a:r>
            <a:r>
              <a:rPr lang="en-US" dirty="0"/>
              <a:t>/Janus Green B/(w/MPS or w/a MPS</a:t>
            </a:r>
            <a:r>
              <a:rPr lang="en-US" baseline="30000" dirty="0"/>
              <a:t>*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/>
              <a:t>4. Commercial S. Aldrich Cu-plating solution</a:t>
            </a:r>
          </a:p>
          <a:p>
            <a:endParaRPr lang="en-D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266DDF-9375-4995-93C2-22743F071098}"/>
              </a:ext>
            </a:extLst>
          </p:cNvPr>
          <p:cNvSpPr txBox="1"/>
          <p:nvPr/>
        </p:nvSpPr>
        <p:spPr>
          <a:xfrm>
            <a:off x="507569" y="3465798"/>
            <a:ext cx="1762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Electrolytes:</a:t>
            </a:r>
            <a:endParaRPr lang="en-DE" sz="2400" b="1" dirty="0"/>
          </a:p>
        </p:txBody>
      </p:sp>
    </p:spTree>
    <p:extLst>
      <p:ext uri="{BB962C8B-B14F-4D97-AF65-F5344CB8AC3E}">
        <p14:creationId xmlns:p14="http://schemas.microsoft.com/office/powerpoint/2010/main" val="2538668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E18EA6B-D3A5-4196-858C-8D8FEC3A73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516" y="4278773"/>
            <a:ext cx="3277307" cy="2591211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311F6BD-EEE8-4674-A590-4FCB64260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635" y="847146"/>
            <a:ext cx="4960884" cy="3720664"/>
          </a:xfr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76AEF3-4800-405F-B086-CCEEF61AED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795" y="2784849"/>
            <a:ext cx="3758205" cy="2168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49CCA-E0C6-461C-A5F3-84174A49B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8B740B-12A0-4494-8033-17E06421F716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(1)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Cu plating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onto Copper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B5546-1B46-4D26-94DE-C3DE494957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17" y="1220309"/>
            <a:ext cx="3117016" cy="2208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885D7-0F76-4411-A8CD-B2346015FA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752" y="1218966"/>
            <a:ext cx="1545774" cy="29770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AA13B4-B0D0-4787-A74B-0FC20198D5ED}"/>
              </a:ext>
            </a:extLst>
          </p:cNvPr>
          <p:cNvSpPr/>
          <p:nvPr/>
        </p:nvSpPr>
        <p:spPr>
          <a:xfrm>
            <a:off x="2034934" y="3545964"/>
            <a:ext cx="327730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Visible Cu-film post-oxidation 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XRD, EDX: Cu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 agglomerates</a:t>
            </a:r>
            <a:endParaRPr lang="en-DE" dirty="0"/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8044795D-F20C-447F-9FF7-B249C78B06C3}"/>
              </a:ext>
            </a:extLst>
          </p:cNvPr>
          <p:cNvSpPr/>
          <p:nvPr/>
        </p:nvSpPr>
        <p:spPr>
          <a:xfrm>
            <a:off x="1410861" y="1184656"/>
            <a:ext cx="2654953" cy="29592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C00000"/>
              </a:solidFill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7011EF-9086-4C5C-9DA7-09D8ECDB1AC4}"/>
              </a:ext>
            </a:extLst>
          </p:cNvPr>
          <p:cNvSpPr/>
          <p:nvPr/>
        </p:nvSpPr>
        <p:spPr>
          <a:xfrm>
            <a:off x="194643" y="3657600"/>
            <a:ext cx="1316386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Electrolyte: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CuSO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GB" dirty="0"/>
              <a:t> </a:t>
            </a:r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6799F2-27A1-4F4D-A348-E6040D918E8E}"/>
              </a:ext>
            </a:extLst>
          </p:cNvPr>
          <p:cNvSpPr/>
          <p:nvPr/>
        </p:nvSpPr>
        <p:spPr>
          <a:xfrm>
            <a:off x="189870" y="5242020"/>
            <a:ext cx="2013565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Plating parameters:</a:t>
            </a:r>
          </a:p>
          <a:p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=2.7 A/dm</a:t>
            </a:r>
            <a:r>
              <a:rPr lang="en-GB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  <a:p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=27°C</a:t>
            </a:r>
            <a:endParaRPr lang="en-GB" baseline="-25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=5 min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5C31F-2CE4-4E63-B42F-F148772C9A59}"/>
              </a:ext>
            </a:extLst>
          </p:cNvPr>
          <p:cNvSpPr txBox="1"/>
          <p:nvPr/>
        </p:nvSpPr>
        <p:spPr>
          <a:xfrm>
            <a:off x="251215" y="121896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mA</a:t>
            </a:r>
            <a:endParaRPr lang="en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B92A54-E56D-42DC-AC8F-9459A894C451}"/>
              </a:ext>
            </a:extLst>
          </p:cNvPr>
          <p:cNvSpPr/>
          <p:nvPr/>
        </p:nvSpPr>
        <p:spPr>
          <a:xfrm>
            <a:off x="1260568" y="766374"/>
            <a:ext cx="29555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</a:rPr>
              <a:t>~20 min in </a:t>
            </a:r>
            <a:r>
              <a:rPr lang="en-GB" dirty="0" smtClean="0">
                <a:solidFill>
                  <a:srgbClr val="C00000"/>
                </a:solidFill>
                <a:latin typeface="Calibri" panose="020F0502020204030204" pitchFamily="34" charset="0"/>
              </a:rPr>
              <a:t>air: </a:t>
            </a:r>
            <a:r>
              <a:rPr lang="en-GB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</a:t>
            </a:r>
            <a:r>
              <a:rPr lang="en-GB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olor</a:t>
            </a:r>
            <a:r>
              <a:rPr lang="en-GB" dirty="0" smtClean="0">
                <a:solidFill>
                  <a:srgbClr val="C00000"/>
                </a:solidFill>
                <a:latin typeface="Calibri" panose="020F0502020204030204" pitchFamily="34" charset="0"/>
              </a:rPr>
              <a:t>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73B404-0369-4A60-857B-0380E515FCE3}"/>
              </a:ext>
            </a:extLst>
          </p:cNvPr>
          <p:cNvSpPr txBox="1"/>
          <p:nvPr/>
        </p:nvSpPr>
        <p:spPr>
          <a:xfrm>
            <a:off x="2126091" y="133464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B7DD9-496E-48B3-AEBF-CA63B569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14</a:t>
            </a:fld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C076E-3490-4AC8-BF55-4055FD043ACE}"/>
              </a:ext>
            </a:extLst>
          </p:cNvPr>
          <p:cNvSpPr txBox="1"/>
          <p:nvPr/>
        </p:nvSpPr>
        <p:spPr>
          <a:xfrm>
            <a:off x="5366635" y="5801891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Cryst</a:t>
            </a:r>
            <a:r>
              <a:rPr lang="en-US" sz="1600" b="1" dirty="0"/>
              <a:t>. Size</a:t>
            </a:r>
          </a:p>
          <a:p>
            <a:r>
              <a:rPr lang="en-US" sz="1600" dirty="0"/>
              <a:t>Cu(111): 30.18 nm</a:t>
            </a:r>
          </a:p>
          <a:p>
            <a:r>
              <a:rPr lang="en-US" sz="1600" dirty="0"/>
              <a:t>Cu</a:t>
            </a:r>
            <a:r>
              <a:rPr lang="en-US" sz="1600" baseline="-25000" dirty="0"/>
              <a:t>2</a:t>
            </a:r>
            <a:r>
              <a:rPr lang="en-US" sz="1600" dirty="0"/>
              <a:t>O(111): 10.89 nm</a:t>
            </a:r>
            <a:endParaRPr lang="en-D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BFA4D-DEBA-4DDA-877D-95E7B36E84B5}"/>
              </a:ext>
            </a:extLst>
          </p:cNvPr>
          <p:cNvSpPr txBox="1"/>
          <p:nvPr/>
        </p:nvSpPr>
        <p:spPr>
          <a:xfrm>
            <a:off x="8148774" y="957356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Cu</a:t>
            </a:r>
            <a:r>
              <a:rPr lang="en-US" sz="2800" baseline="-25000" dirty="0">
                <a:solidFill>
                  <a:srgbClr val="FFFFFF"/>
                </a:solidFill>
              </a:rPr>
              <a:t>2</a:t>
            </a:r>
            <a:r>
              <a:rPr lang="en-US" sz="2800" dirty="0">
                <a:solidFill>
                  <a:srgbClr val="FFFFFF"/>
                </a:solidFill>
              </a:rPr>
              <a:t>O</a:t>
            </a:r>
            <a:endParaRPr lang="en-DE" sz="2800" dirty="0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E84CB7-9664-4963-94C9-A24A680341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6613" y="4959269"/>
            <a:ext cx="2325387" cy="18931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94B004-F29C-4605-AFC5-45509EB1AD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4595" y="4964866"/>
            <a:ext cx="2172520" cy="18875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FB44F1-CF36-416D-AFF4-CA045048CDCC}"/>
              </a:ext>
            </a:extLst>
          </p:cNvPr>
          <p:cNvSpPr txBox="1"/>
          <p:nvPr/>
        </p:nvSpPr>
        <p:spPr>
          <a:xfrm>
            <a:off x="11600727" y="4918567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 k</a:t>
            </a:r>
            <a:r>
              <a:rPr lang="el-GR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DE" baseline="-250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85EEB1-7B5C-4B3B-8FA2-6C8A7D1C02A4}"/>
              </a:ext>
            </a:extLst>
          </p:cNvPr>
          <p:cNvSpPr txBox="1"/>
          <p:nvPr/>
        </p:nvSpPr>
        <p:spPr>
          <a:xfrm>
            <a:off x="5334000" y="54573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GI, </a:t>
            </a:r>
            <a:r>
              <a:rPr lang="el-GR" dirty="0"/>
              <a:t>ω</a:t>
            </a:r>
            <a:r>
              <a:rPr lang="en-US" dirty="0"/>
              <a:t>=5°</a:t>
            </a:r>
            <a:endParaRPr lang="en-DE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34109D-FFFD-4DB7-ABB3-7A3462CB0704}"/>
              </a:ext>
            </a:extLst>
          </p:cNvPr>
          <p:cNvGrpSpPr/>
          <p:nvPr/>
        </p:nvGrpSpPr>
        <p:grpSpPr>
          <a:xfrm>
            <a:off x="9401970" y="957356"/>
            <a:ext cx="2746394" cy="2222939"/>
            <a:chOff x="9445606" y="983814"/>
            <a:chExt cx="2746394" cy="2222939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6515B1F3-1277-4537-81BE-CFE1D0215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5606" y="983814"/>
              <a:ext cx="2746394" cy="222293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82A3BA-B5C3-41D2-90AE-9F2BD6BE9C3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6134" y="3038220"/>
              <a:ext cx="261485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231D2A-C357-4F0D-90CD-1482B5439C54}"/>
                </a:ext>
              </a:extLst>
            </p:cNvPr>
            <p:cNvSpPr txBox="1"/>
            <p:nvPr/>
          </p:nvSpPr>
          <p:spPr>
            <a:xfrm>
              <a:off x="11220259" y="2658056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100 nm</a:t>
              </a:r>
              <a:endParaRPr lang="en-DE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D945A3B-6A8D-40D4-868C-4343FC15113C}"/>
              </a:ext>
            </a:extLst>
          </p:cNvPr>
          <p:cNvSpPr txBox="1"/>
          <p:nvPr/>
        </p:nvSpPr>
        <p:spPr>
          <a:xfrm>
            <a:off x="9556868" y="4043071"/>
            <a:ext cx="147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E</a:t>
            </a:r>
            <a:r>
              <a:rPr lang="en-US" baseline="-25000" dirty="0" err="1">
                <a:solidFill>
                  <a:srgbClr val="FFFF00"/>
                </a:solidFill>
              </a:rPr>
              <a:t>acc</a:t>
            </a:r>
            <a:r>
              <a:rPr lang="en-US" dirty="0">
                <a:solidFill>
                  <a:srgbClr val="FFFF00"/>
                </a:solidFill>
              </a:rPr>
              <a:t>= 5 kV</a:t>
            </a:r>
          </a:p>
          <a:p>
            <a:r>
              <a:rPr lang="en-US" dirty="0">
                <a:solidFill>
                  <a:srgbClr val="FFFFFF"/>
                </a:solidFill>
              </a:rPr>
              <a:t>up to 5 </a:t>
            </a:r>
            <a:r>
              <a:rPr lang="en-US" dirty="0" err="1">
                <a:solidFill>
                  <a:srgbClr val="FFFFFF"/>
                </a:solidFill>
              </a:rPr>
              <a:t>at%O</a:t>
            </a:r>
            <a:endParaRPr lang="en-DE" dirty="0">
              <a:solidFill>
                <a:srgbClr val="FF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DDA8CC-F1E2-40C7-86CE-A2D704A9070C}"/>
              </a:ext>
            </a:extLst>
          </p:cNvPr>
          <p:cNvSpPr txBox="1"/>
          <p:nvPr/>
        </p:nvSpPr>
        <p:spPr>
          <a:xfrm>
            <a:off x="1333864" y="1367275"/>
            <a:ext cx="55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7929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ECF59-D580-45F1-B983-01FEEB885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281" y="1194729"/>
            <a:ext cx="7348780" cy="28943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1C6548-DFDD-48A8-8527-5EE19A33F043}"/>
              </a:ext>
            </a:extLst>
          </p:cNvPr>
          <p:cNvSpPr/>
          <p:nvPr/>
        </p:nvSpPr>
        <p:spPr>
          <a:xfrm>
            <a:off x="9160312" y="1112305"/>
            <a:ext cx="3105081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Samples 1-2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CuSO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 (0.64M)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(0.2 mM)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Samples 3-5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CuSO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GB" dirty="0"/>
              <a:t> </a:t>
            </a:r>
          </a:p>
          <a:p>
            <a:r>
              <a:rPr lang="en-GB" dirty="0"/>
              <a:t>and various additives: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polyethylene glycol (PEG)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lauryl sulphate (SLS)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benzotriazole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FC9377-88D6-4066-8EEF-89BBF10105FF}"/>
              </a:ext>
            </a:extLst>
          </p:cNvPr>
          <p:cNvSpPr txBox="1"/>
          <p:nvPr/>
        </p:nvSpPr>
        <p:spPr>
          <a:xfrm>
            <a:off x="1617190" y="3530399"/>
            <a:ext cx="2815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40 mA         80 mA</a:t>
            </a:r>
            <a:r>
              <a:rPr lang="en-US" sz="2800" dirty="0"/>
              <a:t>		</a:t>
            </a:r>
            <a:endParaRPr lang="en-DE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58BCF6-EBE9-47F4-B21A-DAB8AFA87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24263"/>
              </p:ext>
            </p:extLst>
          </p:nvPr>
        </p:nvGraphicFramePr>
        <p:xfrm>
          <a:off x="188538" y="4131465"/>
          <a:ext cx="8829039" cy="2689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579">
                  <a:extLst>
                    <a:ext uri="{9D8B030D-6E8A-4147-A177-3AD203B41FA5}">
                      <a16:colId xmlns:a16="http://schemas.microsoft.com/office/drawing/2014/main" val="1835458304"/>
                    </a:ext>
                  </a:extLst>
                </a:gridCol>
                <a:gridCol w="1035722">
                  <a:extLst>
                    <a:ext uri="{9D8B030D-6E8A-4147-A177-3AD203B41FA5}">
                      <a16:colId xmlns:a16="http://schemas.microsoft.com/office/drawing/2014/main" val="418840261"/>
                    </a:ext>
                  </a:extLst>
                </a:gridCol>
                <a:gridCol w="1430182">
                  <a:extLst>
                    <a:ext uri="{9D8B030D-6E8A-4147-A177-3AD203B41FA5}">
                      <a16:colId xmlns:a16="http://schemas.microsoft.com/office/drawing/2014/main" val="2275048342"/>
                    </a:ext>
                  </a:extLst>
                </a:gridCol>
                <a:gridCol w="1115639">
                  <a:extLst>
                    <a:ext uri="{9D8B030D-6E8A-4147-A177-3AD203B41FA5}">
                      <a16:colId xmlns:a16="http://schemas.microsoft.com/office/drawing/2014/main" val="516781442"/>
                    </a:ext>
                  </a:extLst>
                </a:gridCol>
                <a:gridCol w="1115639">
                  <a:extLst>
                    <a:ext uri="{9D8B030D-6E8A-4147-A177-3AD203B41FA5}">
                      <a16:colId xmlns:a16="http://schemas.microsoft.com/office/drawing/2014/main" val="1516496960"/>
                    </a:ext>
                  </a:extLst>
                </a:gridCol>
                <a:gridCol w="1115639">
                  <a:extLst>
                    <a:ext uri="{9D8B030D-6E8A-4147-A177-3AD203B41FA5}">
                      <a16:colId xmlns:a16="http://schemas.microsoft.com/office/drawing/2014/main" val="724500089"/>
                    </a:ext>
                  </a:extLst>
                </a:gridCol>
                <a:gridCol w="1115639">
                  <a:extLst>
                    <a:ext uri="{9D8B030D-6E8A-4147-A177-3AD203B41FA5}">
                      <a16:colId xmlns:a16="http://schemas.microsoft.com/office/drawing/2014/main" val="1175019907"/>
                    </a:ext>
                  </a:extLst>
                </a:gridCol>
              </a:tblGrid>
              <a:tr h="653922">
                <a:tc>
                  <a:txBody>
                    <a:bodyPr/>
                    <a:lstStyle/>
                    <a:p>
                      <a:pPr algn="ctr"/>
                      <a:endParaRPr lang="en-DE" sz="1600" dirty="0"/>
                    </a:p>
                  </a:txBody>
                  <a:tcPr marL="9144" marR="9144" marT="9144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I, mA</a:t>
                      </a:r>
                      <a:endParaRPr lang="en-DE" sz="1600" b="0" dirty="0"/>
                    </a:p>
                  </a:txBody>
                  <a:tcPr marL="9144" marR="9144" marT="9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j, mA/cm</a:t>
                      </a:r>
                      <a:r>
                        <a:rPr lang="en-US" sz="1600" b="0" baseline="30000" dirty="0"/>
                        <a:t>2</a:t>
                      </a:r>
                      <a:endParaRPr lang="en-DE" sz="1600" b="0" baseline="30000" dirty="0"/>
                    </a:p>
                  </a:txBody>
                  <a:tcPr marL="9144" marR="9144" marT="9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deposition rate, </a:t>
                      </a:r>
                      <a:r>
                        <a:rPr lang="el-GR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b="0" dirty="0"/>
                        <a:t>m/h</a:t>
                      </a:r>
                      <a:endParaRPr lang="en-DE" sz="1600" b="0" dirty="0"/>
                    </a:p>
                  </a:txBody>
                  <a:tcPr marL="9144" marR="9144" marT="9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at% O </a:t>
                      </a:r>
                    </a:p>
                    <a:p>
                      <a:pPr algn="ctr"/>
                      <a:r>
                        <a:rPr lang="en-US" sz="1400" b="0" dirty="0"/>
                        <a:t>at 5kV</a:t>
                      </a:r>
                      <a:endParaRPr lang="en-DE" sz="1600" b="0" dirty="0"/>
                    </a:p>
                  </a:txBody>
                  <a:tcPr marL="9144" marR="9144" marT="9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O/Cu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at 5 kV</a:t>
                      </a:r>
                      <a:endParaRPr lang="en-DE" sz="1600" b="0" dirty="0"/>
                    </a:p>
                  </a:txBody>
                  <a:tcPr marL="9144" marR="9144" marT="9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Cryst</a:t>
                      </a:r>
                      <a:r>
                        <a:rPr lang="en-US" sz="1400" b="0" dirty="0"/>
                        <a:t>. Size Cu(111), nm</a:t>
                      </a:r>
                      <a:endParaRPr lang="en-DE" sz="1400" b="0" dirty="0"/>
                    </a:p>
                  </a:txBody>
                  <a:tcPr marL="9144" marR="9144" marT="9144" marB="0" anchor="ctr"/>
                </a:tc>
                <a:extLst>
                  <a:ext uri="{0D108BD9-81ED-4DB2-BD59-A6C34878D82A}">
                    <a16:rowId xmlns:a16="http://schemas.microsoft.com/office/drawing/2014/main" val="1084502148"/>
                  </a:ext>
                </a:extLst>
              </a:tr>
              <a:tr h="271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27.8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3.9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30.18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622920026"/>
                  </a:ext>
                </a:extLst>
              </a:tr>
              <a:tr h="271544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5.7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7.9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2722826617"/>
                  </a:ext>
                </a:extLst>
              </a:tr>
              <a:tr h="271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13.2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17.4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32.76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4064756324"/>
                  </a:ext>
                </a:extLst>
              </a:tr>
              <a:tr h="271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+PEG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13.2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17.5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5.5-5.9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0.07-0.08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29.86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46045077"/>
                  </a:ext>
                </a:extLst>
              </a:tr>
              <a:tr h="271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+SLS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13.2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17.4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3.6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32.84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3760645350"/>
                  </a:ext>
                </a:extLst>
              </a:tr>
              <a:tr h="493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 benzotriazole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19.2</a:t>
                      </a:r>
                      <a:endParaRPr lang="en-DE" sz="1400" dirty="0">
                        <a:solidFill>
                          <a:srgbClr val="00B050"/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2-4.3</a:t>
                      </a:r>
                      <a:endParaRPr lang="en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0.03-0.06</a:t>
                      </a:r>
                      <a:endParaRPr lang="en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23.9</a:t>
                      </a:r>
                      <a:endParaRPr lang="en-DE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79478678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F0F8A26-7975-44ED-B796-D49875705A07}"/>
              </a:ext>
            </a:extLst>
          </p:cNvPr>
          <p:cNvSpPr txBox="1"/>
          <p:nvPr/>
        </p:nvSpPr>
        <p:spPr>
          <a:xfrm>
            <a:off x="3794760" y="3429000"/>
            <a:ext cx="460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PEG            SLS	 Benzotriazole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dirty="0"/>
              <a:t>	</a:t>
            </a:r>
            <a:endParaRPr lang="en-DE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2DD1-CA9B-49B8-8C37-9680E1DF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15</a:t>
            </a:fld>
            <a:endParaRPr lang="en-DE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13AEAF2-3583-4FD6-A30C-AEF5E3642CF3}"/>
              </a:ext>
            </a:extLst>
          </p:cNvPr>
          <p:cNvSpPr/>
          <p:nvPr/>
        </p:nvSpPr>
        <p:spPr>
          <a:xfrm rot="16200000">
            <a:off x="2457615" y="479065"/>
            <a:ext cx="338137" cy="1663265"/>
          </a:xfrm>
          <a:prstGeom prst="rightBrac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AB91F-30C8-467A-85F2-256F121D2A27}"/>
              </a:ext>
            </a:extLst>
          </p:cNvPr>
          <p:cNvSpPr txBox="1"/>
          <p:nvPr/>
        </p:nvSpPr>
        <p:spPr>
          <a:xfrm>
            <a:off x="1292174" y="766751"/>
            <a:ext cx="222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Current density effect</a:t>
            </a:r>
            <a:endParaRPr lang="en-DE" dirty="0">
              <a:solidFill>
                <a:srgbClr val="00B0F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DE53FB5-380A-4492-B9CF-94512EC6CFB9}"/>
              </a:ext>
            </a:extLst>
          </p:cNvPr>
          <p:cNvSpPr/>
          <p:nvPr/>
        </p:nvSpPr>
        <p:spPr>
          <a:xfrm rot="16200000">
            <a:off x="5005586" y="-291686"/>
            <a:ext cx="338137" cy="3204767"/>
          </a:xfrm>
          <a:prstGeom prst="rightBrac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1C1A3-4569-4B71-8457-4B3AEC0BAC2D}"/>
              </a:ext>
            </a:extLst>
          </p:cNvPr>
          <p:cNvSpPr txBox="1"/>
          <p:nvPr/>
        </p:nvSpPr>
        <p:spPr>
          <a:xfrm>
            <a:off x="4211587" y="742973"/>
            <a:ext cx="186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effect of additives</a:t>
            </a:r>
            <a:endParaRPr lang="en-D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AE749F-F4A7-42C9-B461-25E90ED2F7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2" y="2506662"/>
            <a:ext cx="580178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BA7AD-AF57-4DEF-B29E-7AEEFF5D52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195" y="2506662"/>
            <a:ext cx="580178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3BB45-22B4-4876-AA4B-7BAA08B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5717" y="1465556"/>
            <a:ext cx="1925107" cy="1325563"/>
          </a:xfrm>
        </p:spPr>
        <p:txBody>
          <a:bodyPr/>
          <a:lstStyle/>
          <a:p>
            <a:r>
              <a:rPr lang="en-US" dirty="0"/>
              <a:t>80 mA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DA4395-E4EF-45FF-AB55-A96E9A6FA176}"/>
              </a:ext>
            </a:extLst>
          </p:cNvPr>
          <p:cNvSpPr txBox="1">
            <a:spLocks/>
          </p:cNvSpPr>
          <p:nvPr/>
        </p:nvSpPr>
        <p:spPr>
          <a:xfrm>
            <a:off x="365336" y="1465556"/>
            <a:ext cx="19251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40 mA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553EC-38CE-4C29-8040-DBD65BC78820}"/>
              </a:ext>
            </a:extLst>
          </p:cNvPr>
          <p:cNvSpPr txBox="1"/>
          <p:nvPr/>
        </p:nvSpPr>
        <p:spPr>
          <a:xfrm>
            <a:off x="3095786" y="857461"/>
            <a:ext cx="611148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Cu-film morphology: General view (SEM)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Current density effect</a:t>
            </a:r>
            <a:endParaRPr lang="en-DE" sz="24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87F6C-09AE-4C3F-A0A1-A99D7583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16</a:t>
            </a:fld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68A08-5177-4B2E-8F70-06C82229CD6D}"/>
              </a:ext>
            </a:extLst>
          </p:cNvPr>
          <p:cNvSpPr txBox="1"/>
          <p:nvPr/>
        </p:nvSpPr>
        <p:spPr>
          <a:xfrm>
            <a:off x="3903837" y="1786054"/>
            <a:ext cx="461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Higher current =&gt; smaller Cu-grains</a:t>
            </a:r>
            <a:endParaRPr lang="en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46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79F0D092-1964-438A-BFAC-AF56FC569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2" y="2506662"/>
            <a:ext cx="5801784" cy="4351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AE749F-F4A7-42C9-B461-25E90ED2F7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06" y="936848"/>
            <a:ext cx="3048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9D6F2-DF4C-4D15-B6B7-9F95DD568A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194" y="2506662"/>
            <a:ext cx="5801784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BA7AD-AF57-4DEF-B29E-7AEEFF5D522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194" y="936848"/>
            <a:ext cx="3048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3BB45-22B4-4876-AA4B-7BAA08B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893" y="1527014"/>
            <a:ext cx="1925107" cy="1325563"/>
          </a:xfrm>
        </p:spPr>
        <p:txBody>
          <a:bodyPr/>
          <a:lstStyle/>
          <a:p>
            <a:r>
              <a:rPr lang="en-US" dirty="0"/>
              <a:t>80 mA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DA4395-E4EF-45FF-AB55-A96E9A6FA176}"/>
              </a:ext>
            </a:extLst>
          </p:cNvPr>
          <p:cNvSpPr txBox="1">
            <a:spLocks/>
          </p:cNvSpPr>
          <p:nvPr/>
        </p:nvSpPr>
        <p:spPr>
          <a:xfrm>
            <a:off x="333550" y="1527014"/>
            <a:ext cx="19251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40 mA</a:t>
            </a:r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76F54-00A8-45CC-840A-B60D59FE16F6}"/>
              </a:ext>
            </a:extLst>
          </p:cNvPr>
          <p:cNvSpPr txBox="1"/>
          <p:nvPr/>
        </p:nvSpPr>
        <p:spPr>
          <a:xfrm>
            <a:off x="4343120" y="2839010"/>
            <a:ext cx="32773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Surface Oxides (SEM)</a:t>
            </a:r>
            <a:endParaRPr lang="en-DE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AF839-6880-424C-BC42-7CBBB3A57ECD}"/>
              </a:ext>
            </a:extLst>
          </p:cNvPr>
          <p:cNvSpPr txBox="1"/>
          <p:nvPr/>
        </p:nvSpPr>
        <p:spPr>
          <a:xfrm>
            <a:off x="0" y="874820"/>
            <a:ext cx="311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Higher current =&gt; larger Cu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O precipitates</a:t>
            </a:r>
            <a:endParaRPr lang="en-DE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926C7-B37F-480D-886E-1D2ED90D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17</a:t>
            </a:fld>
            <a:endParaRPr lang="en-DE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B36CE03-9FD9-406D-89C8-8C1D801EF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50613"/>
              </p:ext>
            </p:extLst>
          </p:nvPr>
        </p:nvGraphicFramePr>
        <p:xfrm>
          <a:off x="4602149" y="5125010"/>
          <a:ext cx="2264807" cy="1732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aph" r:id="rId10" imgW="3920760" imgH="3000960" progId="Origin95.Graph">
                  <p:embed/>
                </p:oleObj>
              </mc:Choice>
              <mc:Fallback>
                <p:oleObj name="Graph" r:id="rId10" imgW="3920760" imgH="300096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0F363E5-D92D-4560-BAA0-8A03920BE4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02149" y="5125010"/>
                        <a:ext cx="2264807" cy="17329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95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lyethylenglycol 8000 - PEG 8000 | Genaxxon bioscience - online shop">
            <a:extLst>
              <a:ext uri="{FF2B5EF4-FFF2-40B4-BE49-F238E27FC236}">
                <a16:creationId xmlns:a16="http://schemas.microsoft.com/office/drawing/2014/main" id="{A4839B39-2760-4F67-B082-30F6E4FD9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4423" y="1567435"/>
            <a:ext cx="247650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421F194-53A6-4FAF-88A8-236FE9BBF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11" y="2084388"/>
            <a:ext cx="5803393" cy="4352544"/>
          </a:xfr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AD3FCE22-F2C9-4A6D-80F8-2F40B23DDC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37" y="2084388"/>
            <a:ext cx="5803392" cy="435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2FA8AF-1861-427E-A7E5-A41F613FBB91}"/>
              </a:ext>
            </a:extLst>
          </p:cNvPr>
          <p:cNvSpPr txBox="1"/>
          <p:nvPr/>
        </p:nvSpPr>
        <p:spPr>
          <a:xfrm>
            <a:off x="558800" y="1201138"/>
            <a:ext cx="369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</a:t>
            </a:r>
            <a:r>
              <a:rPr lang="en-US" sz="2800" dirty="0" err="1"/>
              <a:t>Polyethyleneglycol</a:t>
            </a:r>
            <a:endParaRPr lang="en-D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7F9A0-0A12-48D8-A9FE-84208EF7C863}"/>
              </a:ext>
            </a:extLst>
          </p:cNvPr>
          <p:cNvSpPr/>
          <p:nvPr/>
        </p:nvSpPr>
        <p:spPr>
          <a:xfrm>
            <a:off x="4467455" y="1278082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</a:t>
            </a:r>
            <a:r>
              <a:rPr lang="en-GB" baseline="-25000" dirty="0"/>
              <a:t>2n</a:t>
            </a:r>
            <a:r>
              <a:rPr lang="en-GB" dirty="0"/>
              <a:t>H</a:t>
            </a:r>
            <a:r>
              <a:rPr lang="en-GB" baseline="-25000" dirty="0"/>
              <a:t>4n+2</a:t>
            </a:r>
            <a:r>
              <a:rPr lang="en-GB" dirty="0"/>
              <a:t>O</a:t>
            </a:r>
            <a:r>
              <a:rPr lang="en-GB" baseline="-25000" dirty="0"/>
              <a:t>n+1</a:t>
            </a:r>
            <a:endParaRPr lang="en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F84219-E7AF-4E65-A886-E9F9174F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18</a:t>
            </a:fld>
            <a:endParaRPr lang="en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FB5247-E956-410A-9E7F-FAE1517F40C0}"/>
              </a:ext>
            </a:extLst>
          </p:cNvPr>
          <p:cNvSpPr txBox="1"/>
          <p:nvPr/>
        </p:nvSpPr>
        <p:spPr>
          <a:xfrm>
            <a:off x="6519507" y="837185"/>
            <a:ext cx="25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Cu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O is present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=&gt; no effect on film oxidation </a:t>
            </a:r>
            <a:endParaRPr lang="en-DE" sz="2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E6C7E-BB73-4596-8BCF-8E947AAC8F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101" y="927729"/>
            <a:ext cx="3242228" cy="22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0BAD718-5945-43E9-AD00-3C83928C16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565" y="1415503"/>
            <a:ext cx="3026777" cy="617710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ADBDFA12-7F8D-4BD8-8431-53ACA95753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37" y="2084387"/>
            <a:ext cx="5789742" cy="43423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08E3F-85EA-4CDB-B685-F5E3472C3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9" y="2084388"/>
            <a:ext cx="5801785" cy="4351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2FA8AF-1861-427E-A7E5-A41F613FBB91}"/>
              </a:ext>
            </a:extLst>
          </p:cNvPr>
          <p:cNvSpPr txBox="1"/>
          <p:nvPr/>
        </p:nvSpPr>
        <p:spPr>
          <a:xfrm>
            <a:off x="558800" y="1201138"/>
            <a:ext cx="4419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Sodium Lauryl Sulphate </a:t>
            </a:r>
            <a:endParaRPr lang="en-D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BB348-0E06-41C9-BAB0-8C9A89D0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19</a:t>
            </a:fld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ABB81-1552-4AB5-8AB4-6AE201FC11AF}"/>
              </a:ext>
            </a:extLst>
          </p:cNvPr>
          <p:cNvSpPr txBox="1"/>
          <p:nvPr/>
        </p:nvSpPr>
        <p:spPr>
          <a:xfrm>
            <a:off x="5013503" y="708695"/>
            <a:ext cx="3597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Cu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O is present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=&gt; no effect on film oxidation </a:t>
            </a:r>
            <a:endParaRPr lang="en-DE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3B859-21B1-43C3-9C8A-9EE5E21A06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633" y="825044"/>
            <a:ext cx="3420002" cy="19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3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14922A-4408-410C-9F21-788DB7F80705}"/>
              </a:ext>
            </a:extLst>
          </p:cNvPr>
          <p:cNvSpPr/>
          <p:nvPr/>
        </p:nvSpPr>
        <p:spPr>
          <a:xfrm>
            <a:off x="5161346" y="4850457"/>
            <a:ext cx="1157123" cy="1432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950F8A-7907-4378-AFD6-6D31C9931E7C}"/>
              </a:ext>
            </a:extLst>
          </p:cNvPr>
          <p:cNvSpPr txBox="1">
            <a:spLocks/>
          </p:cNvSpPr>
          <p:nvPr/>
        </p:nvSpPr>
        <p:spPr>
          <a:xfrm>
            <a:off x="559836" y="13329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Motivation: Cryocoolers for SRF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3265E-0783-4CCB-A572-59B1B7A8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</a:t>
            </a:fld>
            <a:endParaRPr lang="en-D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72FCB6-61F8-4457-A889-F6D747048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0086" y="748767"/>
            <a:ext cx="3665795" cy="4117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8C3C45-B382-45AC-AE01-D32F86247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483" y="814611"/>
            <a:ext cx="3853117" cy="25595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F238BB8-0728-4C5F-8A96-44E61B3BED92}"/>
              </a:ext>
            </a:extLst>
          </p:cNvPr>
          <p:cNvSpPr/>
          <p:nvPr/>
        </p:nvSpPr>
        <p:spPr>
          <a:xfrm>
            <a:off x="4882468" y="3275475"/>
            <a:ext cx="274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from “G. </a:t>
            </a:r>
            <a:r>
              <a:rPr lang="en-US" sz="1600" dirty="0" err="1"/>
              <a:t>Ciovati</a:t>
            </a:r>
            <a:r>
              <a:rPr lang="en-US" sz="1600" dirty="0"/>
              <a:t> et al. </a:t>
            </a:r>
            <a:r>
              <a:rPr lang="en-US" sz="1600" i="1" dirty="0"/>
              <a:t>Superconductor Science and Technology</a:t>
            </a:r>
            <a:r>
              <a:rPr lang="en-US" sz="1600" dirty="0"/>
              <a:t> 33.7 (2020): 07LT01.”</a:t>
            </a:r>
            <a:endParaRPr lang="en-DE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3893A5-543B-4175-A097-016E2777E57C}"/>
              </a:ext>
            </a:extLst>
          </p:cNvPr>
          <p:cNvSpPr txBox="1"/>
          <p:nvPr/>
        </p:nvSpPr>
        <p:spPr>
          <a:xfrm>
            <a:off x="6485432" y="4964745"/>
            <a:ext cx="170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high-T</a:t>
            </a:r>
            <a:r>
              <a:rPr lang="en-US" baseline="-25000" dirty="0">
                <a:solidFill>
                  <a:srgbClr val="92D050"/>
                </a:solidFill>
              </a:rPr>
              <a:t>c</a:t>
            </a:r>
            <a:r>
              <a:rPr lang="en-US" dirty="0">
                <a:solidFill>
                  <a:srgbClr val="92D050"/>
                </a:solidFill>
              </a:rPr>
              <a:t> SC</a:t>
            </a:r>
            <a:endParaRPr lang="en-DE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8A8950-226A-4EB9-BF34-00DCF82DD164}"/>
              </a:ext>
            </a:extLst>
          </p:cNvPr>
          <p:cNvSpPr txBox="1"/>
          <p:nvPr/>
        </p:nvSpPr>
        <p:spPr>
          <a:xfrm>
            <a:off x="4601491" y="539686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Nb</a:t>
            </a:r>
            <a:endParaRPr lang="en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1C290F-D8C2-466D-953C-42242EF8FFA3}"/>
              </a:ext>
            </a:extLst>
          </p:cNvPr>
          <p:cNvSpPr txBox="1"/>
          <p:nvPr/>
        </p:nvSpPr>
        <p:spPr>
          <a:xfrm>
            <a:off x="4625464" y="575820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</a:t>
            </a:r>
            <a:endParaRPr lang="en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80810D-3E5C-4AEF-A9B4-40D60CE8869D}"/>
              </a:ext>
            </a:extLst>
          </p:cNvPr>
          <p:cNvSpPr/>
          <p:nvPr/>
        </p:nvSpPr>
        <p:spPr>
          <a:xfrm>
            <a:off x="90439" y="1128306"/>
            <a:ext cx="485436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Cryocoolers: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closed-cycle refrigerators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firstly used for SRF cryomodules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tomic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nstitute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lectron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aser*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reliable,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compact, easy to operate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Application: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compact low-energy electron accelerators with Nb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Sn/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resonators operating at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 4.2 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maximize the thermal stability of the cavity: Cu-deposition onto a Cavity outer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34FB29-EE8D-441D-9D5F-5F6286A3956E}"/>
              </a:ext>
            </a:extLst>
          </p:cNvPr>
          <p:cNvSpPr/>
          <p:nvPr/>
        </p:nvSpPr>
        <p:spPr>
          <a:xfrm>
            <a:off x="8354288" y="4958871"/>
            <a:ext cx="373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Gifford-McMahon (GM) Cryocooler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2564C1-87F4-4C46-86AF-A85240560010}"/>
              </a:ext>
            </a:extLst>
          </p:cNvPr>
          <p:cNvSpPr/>
          <p:nvPr/>
        </p:nvSpPr>
        <p:spPr>
          <a:xfrm>
            <a:off x="6639386" y="5846011"/>
            <a:ext cx="6298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r>
              <a:rPr lang="en-GB" sz="1600" dirty="0" err="1"/>
              <a:t>Kikuzawa</a:t>
            </a:r>
            <a:r>
              <a:rPr lang="en-GB" sz="1600" dirty="0"/>
              <a:t> N, et al, Performance of compact refrigerators</a:t>
            </a:r>
          </a:p>
          <a:p>
            <a:r>
              <a:rPr lang="en-US" sz="1600" dirty="0"/>
              <a:t>system for SRF cavities in the JAERI FEL,</a:t>
            </a:r>
            <a:r>
              <a:rPr lang="en-GB" sz="1600" i="1" dirty="0"/>
              <a:t> SRF97C40, SRF’97, p.769</a:t>
            </a:r>
            <a:endParaRPr lang="en-DE" sz="16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0E3097B-74DD-42C4-A48F-C182A639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03" r="87194" b="38367"/>
          <a:stretch/>
        </p:blipFill>
        <p:spPr>
          <a:xfrm>
            <a:off x="5482263" y="4852169"/>
            <a:ext cx="515287" cy="14325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052996-0E37-4FAE-989F-63B03332507F}"/>
              </a:ext>
            </a:extLst>
          </p:cNvPr>
          <p:cNvCxnSpPr/>
          <p:nvPr/>
        </p:nvCxnSpPr>
        <p:spPr>
          <a:xfrm flipV="1">
            <a:off x="5161346" y="2755392"/>
            <a:ext cx="5059318" cy="2095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B07664-662A-474F-BD9E-DD45B67A22A1}"/>
              </a:ext>
            </a:extLst>
          </p:cNvPr>
          <p:cNvCxnSpPr>
            <a:cxnSpLocks/>
          </p:cNvCxnSpPr>
          <p:nvPr/>
        </p:nvCxnSpPr>
        <p:spPr>
          <a:xfrm flipV="1">
            <a:off x="6318469" y="2928057"/>
            <a:ext cx="3980185" cy="3351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56CE446-DEE0-428A-BBC5-F0612239985C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5055390" y="5934596"/>
            <a:ext cx="434897" cy="8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15633B0-C34E-4F5A-9B72-B2F17825AA32}"/>
              </a:ext>
            </a:extLst>
          </p:cNvPr>
          <p:cNvCxnSpPr>
            <a:stCxn id="32" idx="3"/>
          </p:cNvCxnSpPr>
          <p:nvPr/>
        </p:nvCxnSpPr>
        <p:spPr>
          <a:xfrm flipV="1">
            <a:off x="5057065" y="5574776"/>
            <a:ext cx="623159" cy="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207E987-6F8D-4F90-A6B0-A88FA4C58034}"/>
              </a:ext>
            </a:extLst>
          </p:cNvPr>
          <p:cNvCxnSpPr>
            <a:stCxn id="31" idx="1"/>
          </p:cNvCxnSpPr>
          <p:nvPr/>
        </p:nvCxnSpPr>
        <p:spPr>
          <a:xfrm flipH="1" flipV="1">
            <a:off x="5888421" y="5143537"/>
            <a:ext cx="597011" cy="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2413229-5F7A-4BF7-9F1C-603908A83B07}"/>
              </a:ext>
            </a:extLst>
          </p:cNvPr>
          <p:cNvSpPr txBox="1"/>
          <p:nvPr/>
        </p:nvSpPr>
        <p:spPr>
          <a:xfrm>
            <a:off x="4792054" y="6407703"/>
            <a:ext cx="183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Multi-layer Cavity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1288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034C6A67-221E-462B-B61B-55A174490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40" y="2040533"/>
            <a:ext cx="5801784" cy="4351338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9AC08E-7AE7-4C40-9434-150F7F5DBF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22" y="2041739"/>
            <a:ext cx="5801784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A0839-230C-4F4C-BC94-74C522B79E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F3EFCB-CFA0-4B40-A227-35A91ED028EC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39533-7759-4A40-87B3-AD63F253CB3B}"/>
              </a:ext>
            </a:extLst>
          </p:cNvPr>
          <p:cNvSpPr txBox="1"/>
          <p:nvPr/>
        </p:nvSpPr>
        <p:spPr>
          <a:xfrm>
            <a:off x="558800" y="1201138"/>
            <a:ext cx="2873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benzotriazole</a:t>
            </a:r>
            <a:endParaRPr lang="en-DE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D7B193-554E-4EB1-9E56-5EE0632487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709" y="797466"/>
            <a:ext cx="1519964" cy="1221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3235E-7778-4DF8-8E02-9788D6A801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290" y="864426"/>
            <a:ext cx="1419369" cy="2994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788AA2-3094-4271-80C3-6BAC7776B7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860" y="864426"/>
            <a:ext cx="1242060" cy="29945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DD3F3FA-3566-4332-923B-46D899B5B66F}"/>
              </a:ext>
            </a:extLst>
          </p:cNvPr>
          <p:cNvSpPr txBox="1"/>
          <p:nvPr/>
        </p:nvSpPr>
        <p:spPr>
          <a:xfrm>
            <a:off x="7382760" y="864274"/>
            <a:ext cx="10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2</a:t>
            </a:r>
            <a:endParaRPr lang="en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3B1999-FC96-4380-8E5F-411D6F530C66}"/>
              </a:ext>
            </a:extLst>
          </p:cNvPr>
          <p:cNvSpPr txBox="1"/>
          <p:nvPr/>
        </p:nvSpPr>
        <p:spPr>
          <a:xfrm>
            <a:off x="6017106" y="841297"/>
            <a:ext cx="10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1</a:t>
            </a:r>
            <a:endParaRPr lang="en-DE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D8182A-2F16-482F-9C2F-AAD7FB075E51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185659" y="2361702"/>
            <a:ext cx="281941" cy="221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DA5599-D792-46F7-9CBC-923D15377DCD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6781801" y="2361702"/>
            <a:ext cx="403858" cy="221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823E871-C898-40FA-8250-29068003F46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34" y="1897030"/>
            <a:ext cx="534980" cy="4298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A7B6809-B73D-4428-B3B0-76207FD72BAA}"/>
              </a:ext>
            </a:extLst>
          </p:cNvPr>
          <p:cNvSpPr txBox="1"/>
          <p:nvPr/>
        </p:nvSpPr>
        <p:spPr>
          <a:xfrm>
            <a:off x="5766290" y="3882082"/>
            <a:ext cx="227308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XRD: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Cu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5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 residue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(can be optimized)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B9F27-C1B4-4835-A312-EA5FBBAB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20</a:t>
            </a:fld>
            <a:endParaRPr lang="en-DE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7F1081-4EFB-47DD-B9E7-4B8A80C103BD}"/>
              </a:ext>
            </a:extLst>
          </p:cNvPr>
          <p:cNvCxnSpPr>
            <a:cxnSpLocks/>
          </p:cNvCxnSpPr>
          <p:nvPr/>
        </p:nvCxnSpPr>
        <p:spPr>
          <a:xfrm flipH="1" flipV="1">
            <a:off x="1266826" y="2759414"/>
            <a:ext cx="304799" cy="14225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CB6307-8240-4FFD-B515-6CFEAF302C4A}"/>
              </a:ext>
            </a:extLst>
          </p:cNvPr>
          <p:cNvCxnSpPr>
            <a:cxnSpLocks/>
          </p:cNvCxnSpPr>
          <p:nvPr/>
        </p:nvCxnSpPr>
        <p:spPr>
          <a:xfrm flipH="1">
            <a:off x="3905250" y="4467225"/>
            <a:ext cx="233362" cy="290512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3580B8-CA3E-425E-9147-766ED5587383}"/>
              </a:ext>
            </a:extLst>
          </p:cNvPr>
          <p:cNvCxnSpPr>
            <a:cxnSpLocks/>
          </p:cNvCxnSpPr>
          <p:nvPr/>
        </p:nvCxnSpPr>
        <p:spPr>
          <a:xfrm flipH="1" flipV="1">
            <a:off x="4998470" y="3516651"/>
            <a:ext cx="304799" cy="14225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A0BD1-5D93-4142-A246-06D70C176E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684" y="793202"/>
            <a:ext cx="3220224" cy="207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8A54C-D953-4AEE-8B23-573FEADE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D0A3-E12F-43D1-A163-75B68610A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C5DF-FE85-4846-B426-620BEAEF4E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24" y="0"/>
            <a:ext cx="117279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C0914-20E0-4273-978F-9D46F2FE3949}"/>
              </a:ext>
            </a:extLst>
          </p:cNvPr>
          <p:cNvSpPr txBox="1"/>
          <p:nvPr/>
        </p:nvSpPr>
        <p:spPr>
          <a:xfrm>
            <a:off x="25400" y="311705"/>
            <a:ext cx="1651927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Top area of the </a:t>
            </a:r>
          </a:p>
          <a:p>
            <a:r>
              <a:rPr lang="en-US" dirty="0"/>
              <a:t>electrode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033CE-03FB-4EEA-A043-2375698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4025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D477-8BFC-4441-B0D4-50230E9E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5FB7-1389-4E59-8D58-0661C0880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C924-4EF9-4E94-95AB-EE4F15561A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01" y="0"/>
            <a:ext cx="116257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0BC1B-0886-4C3F-8221-45BF058C4864}"/>
              </a:ext>
            </a:extLst>
          </p:cNvPr>
          <p:cNvSpPr txBox="1"/>
          <p:nvPr/>
        </p:nvSpPr>
        <p:spPr>
          <a:xfrm>
            <a:off x="147320" y="-25509"/>
            <a:ext cx="2104550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at the middle of the </a:t>
            </a:r>
          </a:p>
          <a:p>
            <a:r>
              <a:rPr lang="en-US" dirty="0"/>
              <a:t>electrode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5495D-42EE-4523-BCAF-91E6DDAB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22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A553A-12C8-4455-A0C0-C36AEC8B3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91" y="646331"/>
            <a:ext cx="1167910" cy="24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50C6-E940-4AE2-A8A6-3840AC2C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56" y="436992"/>
            <a:ext cx="10515600" cy="1325563"/>
          </a:xfrm>
        </p:spPr>
        <p:txBody>
          <a:bodyPr/>
          <a:lstStyle/>
          <a:p>
            <a:r>
              <a:rPr lang="en-US" dirty="0"/>
              <a:t>XRD</a:t>
            </a:r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F53EF-9813-4843-B6B2-FF1D8E8FF0FA}"/>
              </a:ext>
            </a:extLst>
          </p:cNvPr>
          <p:cNvSpPr txBox="1"/>
          <p:nvPr/>
        </p:nvSpPr>
        <p:spPr>
          <a:xfrm>
            <a:off x="510540" y="1402080"/>
            <a:ext cx="3083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comparison at </a:t>
            </a:r>
            <a:r>
              <a:rPr lang="el-GR" sz="2800" dirty="0"/>
              <a:t>ω</a:t>
            </a:r>
            <a:r>
              <a:rPr lang="en-US" sz="2800" dirty="0"/>
              <a:t>=5</a:t>
            </a:r>
            <a:r>
              <a:rPr lang="el-GR" sz="2800" dirty="0"/>
              <a:t>°</a:t>
            </a:r>
            <a:endParaRPr lang="en-D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732D4-2841-4B74-9EE8-66C6C9DAE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0E325E-B8DB-4D8E-8884-63EA5EC75B6E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(2)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238D4-90F9-41E9-8A54-656392B50FC4}"/>
              </a:ext>
            </a:extLst>
          </p:cNvPr>
          <p:cNvSpPr txBox="1"/>
          <p:nvPr/>
        </p:nvSpPr>
        <p:spPr>
          <a:xfrm>
            <a:off x="153140" y="2869022"/>
            <a:ext cx="366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</a:rPr>
              <a:t>only benzotriazole additive affects the Cu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O formation </a:t>
            </a:r>
            <a:endParaRPr lang="en-DE" sz="24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A3ED2-3846-4938-BF65-F7532A9A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23</a:t>
            </a:fld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EF80BA-2806-495D-AE2E-041D34448E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250" y="1030613"/>
            <a:ext cx="6385599" cy="53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6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9B13D4-872A-4F51-8F75-21760784BBD8}"/>
              </a:ext>
            </a:extLst>
          </p:cNvPr>
          <p:cNvSpPr/>
          <p:nvPr/>
        </p:nvSpPr>
        <p:spPr>
          <a:xfrm>
            <a:off x="16925" y="993920"/>
            <a:ext cx="4324707" cy="3220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7D8292-C0A1-43BE-B99C-147E8789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3782">
            <a:off x="4608071" y="1072460"/>
            <a:ext cx="5308544" cy="29706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80B9DC-22F0-4B51-91BC-59A9A4C27999}"/>
              </a:ext>
            </a:extLst>
          </p:cNvPr>
          <p:cNvSpPr/>
          <p:nvPr/>
        </p:nvSpPr>
        <p:spPr>
          <a:xfrm>
            <a:off x="4494032" y="705242"/>
            <a:ext cx="6650425" cy="587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CF666-B322-4D19-97C9-391755D223FA}"/>
              </a:ext>
            </a:extLst>
          </p:cNvPr>
          <p:cNvSpPr/>
          <p:nvPr/>
        </p:nvSpPr>
        <p:spPr>
          <a:xfrm>
            <a:off x="269542" y="1148936"/>
            <a:ext cx="224965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Modified Electrolyte: </a:t>
            </a:r>
          </a:p>
          <a:p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CuSO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5H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SO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NaCl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Janus Green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70C43-FEC2-4B3B-B65D-817DF9AD64E9}"/>
              </a:ext>
            </a:extLst>
          </p:cNvPr>
          <p:cNvSpPr txBox="1"/>
          <p:nvPr/>
        </p:nvSpPr>
        <p:spPr>
          <a:xfrm>
            <a:off x="8908369" y="901138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№</a:t>
            </a:r>
            <a:r>
              <a:rPr lang="en-US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34185-636A-4CC5-9788-4F8AA885F3F8}"/>
              </a:ext>
            </a:extLst>
          </p:cNvPr>
          <p:cNvSpPr/>
          <p:nvPr/>
        </p:nvSpPr>
        <p:spPr>
          <a:xfrm>
            <a:off x="5167781" y="912382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№</a:t>
            </a:r>
            <a:r>
              <a:rPr lang="en-US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47C19-FDF9-4419-B817-A9922AB413DF}"/>
              </a:ext>
            </a:extLst>
          </p:cNvPr>
          <p:cNvSpPr/>
          <p:nvPr/>
        </p:nvSpPr>
        <p:spPr>
          <a:xfrm>
            <a:off x="6934830" y="91238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ru-RU" dirty="0"/>
              <a:t>№</a:t>
            </a:r>
            <a:r>
              <a:rPr lang="en-US" dirty="0"/>
              <a:t>2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AA20C0-1CDF-4DF8-B85A-F113CF46B67A}"/>
              </a:ext>
            </a:extLst>
          </p:cNvPr>
          <p:cNvSpPr/>
          <p:nvPr/>
        </p:nvSpPr>
        <p:spPr>
          <a:xfrm>
            <a:off x="4371115" y="3878969"/>
            <a:ext cx="6650425" cy="587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B1705FE-7122-4959-B8BC-0EBCE61CFC68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Electrolytes: Cu plating onto Copper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4929AC-1371-4C5E-8E9F-22E70FC12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023" y="103672"/>
            <a:ext cx="12193057" cy="79746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0F3EA05-20E2-4C41-816F-E9535A9BB653}"/>
              </a:ext>
            </a:extLst>
          </p:cNvPr>
          <p:cNvSpPr txBox="1">
            <a:spLocks/>
          </p:cNvSpPr>
          <p:nvPr/>
        </p:nvSpPr>
        <p:spPr>
          <a:xfrm>
            <a:off x="834156" y="15240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A63FE35-4673-406D-9E53-C40D8C127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144685"/>
              </p:ext>
            </p:extLst>
          </p:nvPr>
        </p:nvGraphicFramePr>
        <p:xfrm>
          <a:off x="201684" y="4436047"/>
          <a:ext cx="11788631" cy="226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589">
                  <a:extLst>
                    <a:ext uri="{9D8B030D-6E8A-4147-A177-3AD203B41FA5}">
                      <a16:colId xmlns:a16="http://schemas.microsoft.com/office/drawing/2014/main" val="1835458304"/>
                    </a:ext>
                  </a:extLst>
                </a:gridCol>
                <a:gridCol w="2200615">
                  <a:extLst>
                    <a:ext uri="{9D8B030D-6E8A-4147-A177-3AD203B41FA5}">
                      <a16:colId xmlns:a16="http://schemas.microsoft.com/office/drawing/2014/main" val="1120266221"/>
                    </a:ext>
                  </a:extLst>
                </a:gridCol>
                <a:gridCol w="1249135">
                  <a:extLst>
                    <a:ext uri="{9D8B030D-6E8A-4147-A177-3AD203B41FA5}">
                      <a16:colId xmlns:a16="http://schemas.microsoft.com/office/drawing/2014/main" val="418840261"/>
                    </a:ext>
                  </a:extLst>
                </a:gridCol>
                <a:gridCol w="1320849">
                  <a:extLst>
                    <a:ext uri="{9D8B030D-6E8A-4147-A177-3AD203B41FA5}">
                      <a16:colId xmlns:a16="http://schemas.microsoft.com/office/drawing/2014/main" val="2275048342"/>
                    </a:ext>
                  </a:extLst>
                </a:gridCol>
                <a:gridCol w="1480609">
                  <a:extLst>
                    <a:ext uri="{9D8B030D-6E8A-4147-A177-3AD203B41FA5}">
                      <a16:colId xmlns:a16="http://schemas.microsoft.com/office/drawing/2014/main" val="516781442"/>
                    </a:ext>
                  </a:extLst>
                </a:gridCol>
                <a:gridCol w="1528757">
                  <a:extLst>
                    <a:ext uri="{9D8B030D-6E8A-4147-A177-3AD203B41FA5}">
                      <a16:colId xmlns:a16="http://schemas.microsoft.com/office/drawing/2014/main" val="22677432"/>
                    </a:ext>
                  </a:extLst>
                </a:gridCol>
                <a:gridCol w="1456533">
                  <a:extLst>
                    <a:ext uri="{9D8B030D-6E8A-4147-A177-3AD203B41FA5}">
                      <a16:colId xmlns:a16="http://schemas.microsoft.com/office/drawing/2014/main" val="1944946480"/>
                    </a:ext>
                  </a:extLst>
                </a:gridCol>
                <a:gridCol w="1781544">
                  <a:extLst>
                    <a:ext uri="{9D8B030D-6E8A-4147-A177-3AD203B41FA5}">
                      <a16:colId xmlns:a16="http://schemas.microsoft.com/office/drawing/2014/main" val="3457532111"/>
                    </a:ext>
                  </a:extLst>
                </a:gridCol>
              </a:tblGrid>
              <a:tr h="641921">
                <a:tc>
                  <a:txBody>
                    <a:bodyPr/>
                    <a:lstStyle/>
                    <a:p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I, mA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j, mA/cm</a:t>
                      </a:r>
                      <a:r>
                        <a:rPr lang="en-US" sz="1600" baseline="30000" dirty="0"/>
                        <a:t>2</a:t>
                      </a:r>
                      <a:endParaRPr lang="en-DE" sz="1600" baseline="300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deposition rate, um/h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at% O </a:t>
                      </a:r>
                    </a:p>
                    <a:p>
                      <a:pPr algn="ctr"/>
                      <a:r>
                        <a:rPr lang="en-US" sz="1400" dirty="0"/>
                        <a:t>at 5kV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O/Cu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 5kV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Cryst</a:t>
                      </a:r>
                      <a:r>
                        <a:rPr lang="en-US" sz="1400" b="1" dirty="0"/>
                        <a:t>. Size Cu(111), nm</a:t>
                      </a:r>
                      <a:endParaRPr lang="en-DE" sz="1400" b="1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084502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17.6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24.5</a:t>
                      </a:r>
                      <a:endParaRPr lang="en-D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2.1-3.6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0.02-0.04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29.64</a:t>
                      </a:r>
                      <a:endParaRPr lang="en-DE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272282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13.2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13.5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33.28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406475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+MPS</a:t>
                      </a:r>
                      <a:endParaRPr lang="en-DE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13.2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12.9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3.5-4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0.04-0.05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33.40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46045077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881DE440-CE4A-4176-A007-A781A99A7D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886" y="3412021"/>
            <a:ext cx="1226896" cy="5499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766B2F-9899-4024-A44A-FAD21238AC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289" y="2810072"/>
            <a:ext cx="1799343" cy="7397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38146-1462-438D-BC6C-18A06BF3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5300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9B13D4-872A-4F51-8F75-21760784BBD8}"/>
              </a:ext>
            </a:extLst>
          </p:cNvPr>
          <p:cNvSpPr/>
          <p:nvPr/>
        </p:nvSpPr>
        <p:spPr>
          <a:xfrm>
            <a:off x="16925" y="993920"/>
            <a:ext cx="4324707" cy="3220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7D8292-C0A1-43BE-B99C-147E8789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3782">
            <a:off x="4608071" y="1072460"/>
            <a:ext cx="5308544" cy="29706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80B9DC-22F0-4B51-91BC-59A9A4C27999}"/>
              </a:ext>
            </a:extLst>
          </p:cNvPr>
          <p:cNvSpPr/>
          <p:nvPr/>
        </p:nvSpPr>
        <p:spPr>
          <a:xfrm>
            <a:off x="4494032" y="705242"/>
            <a:ext cx="6650425" cy="587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CF666-B322-4D19-97C9-391755D223FA}"/>
              </a:ext>
            </a:extLst>
          </p:cNvPr>
          <p:cNvSpPr/>
          <p:nvPr/>
        </p:nvSpPr>
        <p:spPr>
          <a:xfrm>
            <a:off x="269542" y="1148936"/>
            <a:ext cx="179748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Electrolyte: </a:t>
            </a:r>
          </a:p>
          <a:p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CuSO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5H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SO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H</a:t>
            </a:r>
            <a:r>
              <a:rPr lang="en-GB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NaCl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Janus Green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70C43-FEC2-4B3B-B65D-817DF9AD64E9}"/>
              </a:ext>
            </a:extLst>
          </p:cNvPr>
          <p:cNvSpPr txBox="1"/>
          <p:nvPr/>
        </p:nvSpPr>
        <p:spPr>
          <a:xfrm>
            <a:off x="8989394" y="901138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№</a:t>
            </a:r>
            <a:r>
              <a:rPr lang="en-US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34185-636A-4CC5-9788-4F8AA885F3F8}"/>
              </a:ext>
            </a:extLst>
          </p:cNvPr>
          <p:cNvSpPr/>
          <p:nvPr/>
        </p:nvSpPr>
        <p:spPr>
          <a:xfrm>
            <a:off x="5167781" y="912382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№</a:t>
            </a:r>
            <a:r>
              <a:rPr lang="en-US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47C19-FDF9-4419-B817-A9922AB413DF}"/>
              </a:ext>
            </a:extLst>
          </p:cNvPr>
          <p:cNvSpPr/>
          <p:nvPr/>
        </p:nvSpPr>
        <p:spPr>
          <a:xfrm>
            <a:off x="7004280" y="912382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ru-RU" dirty="0"/>
              <a:t>№</a:t>
            </a:r>
            <a:r>
              <a:rPr lang="en-US" dirty="0"/>
              <a:t>2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AA20C0-1CDF-4DF8-B85A-F113CF46B67A}"/>
              </a:ext>
            </a:extLst>
          </p:cNvPr>
          <p:cNvSpPr/>
          <p:nvPr/>
        </p:nvSpPr>
        <p:spPr>
          <a:xfrm>
            <a:off x="4371115" y="3878969"/>
            <a:ext cx="6650425" cy="587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B1705FE-7122-4959-B8BC-0EBCE61CFC68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Electrolytes: Cu plating onto Copper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4929AC-1371-4C5E-8E9F-22E70FC12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023" y="103672"/>
            <a:ext cx="12193057" cy="79746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0F3EA05-20E2-4C41-816F-E9535A9BB653}"/>
              </a:ext>
            </a:extLst>
          </p:cNvPr>
          <p:cNvSpPr txBox="1">
            <a:spLocks/>
          </p:cNvSpPr>
          <p:nvPr/>
        </p:nvSpPr>
        <p:spPr>
          <a:xfrm>
            <a:off x="834156" y="15240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A63FE35-4673-406D-9E53-C40D8C127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12040"/>
              </p:ext>
            </p:extLst>
          </p:nvPr>
        </p:nvGraphicFramePr>
        <p:xfrm>
          <a:off x="201684" y="4436047"/>
          <a:ext cx="11788631" cy="2269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589">
                  <a:extLst>
                    <a:ext uri="{9D8B030D-6E8A-4147-A177-3AD203B41FA5}">
                      <a16:colId xmlns:a16="http://schemas.microsoft.com/office/drawing/2014/main" val="1835458304"/>
                    </a:ext>
                  </a:extLst>
                </a:gridCol>
                <a:gridCol w="2200615">
                  <a:extLst>
                    <a:ext uri="{9D8B030D-6E8A-4147-A177-3AD203B41FA5}">
                      <a16:colId xmlns:a16="http://schemas.microsoft.com/office/drawing/2014/main" val="1120266221"/>
                    </a:ext>
                  </a:extLst>
                </a:gridCol>
                <a:gridCol w="1249135">
                  <a:extLst>
                    <a:ext uri="{9D8B030D-6E8A-4147-A177-3AD203B41FA5}">
                      <a16:colId xmlns:a16="http://schemas.microsoft.com/office/drawing/2014/main" val="418840261"/>
                    </a:ext>
                  </a:extLst>
                </a:gridCol>
                <a:gridCol w="1320849">
                  <a:extLst>
                    <a:ext uri="{9D8B030D-6E8A-4147-A177-3AD203B41FA5}">
                      <a16:colId xmlns:a16="http://schemas.microsoft.com/office/drawing/2014/main" val="2275048342"/>
                    </a:ext>
                  </a:extLst>
                </a:gridCol>
                <a:gridCol w="1480609">
                  <a:extLst>
                    <a:ext uri="{9D8B030D-6E8A-4147-A177-3AD203B41FA5}">
                      <a16:colId xmlns:a16="http://schemas.microsoft.com/office/drawing/2014/main" val="516781442"/>
                    </a:ext>
                  </a:extLst>
                </a:gridCol>
                <a:gridCol w="1528757">
                  <a:extLst>
                    <a:ext uri="{9D8B030D-6E8A-4147-A177-3AD203B41FA5}">
                      <a16:colId xmlns:a16="http://schemas.microsoft.com/office/drawing/2014/main" val="22677432"/>
                    </a:ext>
                  </a:extLst>
                </a:gridCol>
                <a:gridCol w="1456533">
                  <a:extLst>
                    <a:ext uri="{9D8B030D-6E8A-4147-A177-3AD203B41FA5}">
                      <a16:colId xmlns:a16="http://schemas.microsoft.com/office/drawing/2014/main" val="1944946480"/>
                    </a:ext>
                  </a:extLst>
                </a:gridCol>
                <a:gridCol w="1781544">
                  <a:extLst>
                    <a:ext uri="{9D8B030D-6E8A-4147-A177-3AD203B41FA5}">
                      <a16:colId xmlns:a16="http://schemas.microsoft.com/office/drawing/2014/main" val="3457532111"/>
                    </a:ext>
                  </a:extLst>
                </a:gridCol>
              </a:tblGrid>
              <a:tr h="641921">
                <a:tc>
                  <a:txBody>
                    <a:bodyPr/>
                    <a:lstStyle/>
                    <a:p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I, mA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j, mA/cm</a:t>
                      </a:r>
                      <a:r>
                        <a:rPr lang="en-US" sz="1600" baseline="30000" dirty="0"/>
                        <a:t>2</a:t>
                      </a:r>
                      <a:endParaRPr lang="en-DE" sz="1600" baseline="300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deposition rate, um/h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at% O </a:t>
                      </a:r>
                    </a:p>
                    <a:p>
                      <a:pPr algn="ctr"/>
                      <a:r>
                        <a:rPr lang="en-US" sz="1400" dirty="0"/>
                        <a:t>at 5kV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O/Cu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 5kV</a:t>
                      </a:r>
                      <a:endParaRPr lang="en-DE" sz="14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Cryst</a:t>
                      </a:r>
                      <a:r>
                        <a:rPr lang="en-US" sz="1400" b="1" dirty="0"/>
                        <a:t>. Size Cu(111), nm</a:t>
                      </a:r>
                      <a:endParaRPr lang="en-DE" sz="1400" b="1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084502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17.6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24.5</a:t>
                      </a:r>
                      <a:endParaRPr lang="en-D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2.1-3.6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0.02-0.04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29.64</a:t>
                      </a:r>
                      <a:endParaRPr lang="en-DE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272282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13.2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13.5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2.7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33.28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406475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DE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CuSO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SO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NaCl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+Janus Green B</a:t>
                      </a: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+MPS</a:t>
                      </a:r>
                      <a:endParaRPr lang="en-DE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13.2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12.9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3.5-4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0.04-0.05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33.40</a:t>
                      </a:r>
                      <a:endParaRPr lang="en-DE" sz="1600" dirty="0"/>
                    </a:p>
                  </a:txBody>
                  <a:tcPr marL="9144" marR="9144" marT="27432" marB="27432"/>
                </a:tc>
                <a:extLst>
                  <a:ext uri="{0D108BD9-81ED-4DB2-BD59-A6C34878D82A}">
                    <a16:rowId xmlns:a16="http://schemas.microsoft.com/office/drawing/2014/main" val="146045077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881DE440-CE4A-4176-A007-A781A99A7D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886" y="3412021"/>
            <a:ext cx="1226896" cy="5499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766B2F-9899-4024-A44A-FAD21238AC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289" y="2810072"/>
            <a:ext cx="1799343" cy="7397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38146-1462-438D-BC6C-18A06BF3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25</a:t>
            </a:fld>
            <a:endParaRPr lang="en-DE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FBD16F1D-21C5-4383-A8D6-22B93AD0C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349686"/>
            <a:ext cx="1779003" cy="4728125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8F8B72-D054-4D4A-A5BA-3665B27E5C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22" y="1488855"/>
            <a:ext cx="1921959" cy="47281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C5CBF9-7A44-451A-A41C-8D41D06FF93E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10146367" y="2472682"/>
            <a:ext cx="382136" cy="190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C8D537-BC49-4FE7-92D1-1D96AF33B765}"/>
              </a:ext>
            </a:extLst>
          </p:cNvPr>
          <p:cNvSpPr txBox="1"/>
          <p:nvPr/>
        </p:nvSpPr>
        <p:spPr>
          <a:xfrm flipH="1">
            <a:off x="10528503" y="1872517"/>
            <a:ext cx="197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Cu-film grooving</a:t>
            </a:r>
          </a:p>
          <a:p>
            <a:r>
              <a:rPr lang="ru-RU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channeling</a:t>
            </a:r>
            <a:r>
              <a:rPr lang="ru-RU" sz="2400" dirty="0">
                <a:solidFill>
                  <a:srgbClr val="FF0000"/>
                </a:solidFill>
              </a:rPr>
              <a:t>)</a:t>
            </a:r>
            <a:endParaRPr lang="en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7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14FE8C-2A3C-4017-88D1-17FE8BF40E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688" y="638068"/>
            <a:ext cx="3787686" cy="2523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7AAB2-5DAD-4F5C-B836-A19CE908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58" b="17514"/>
          <a:stretch/>
        </p:blipFill>
        <p:spPr>
          <a:xfrm>
            <a:off x="8454432" y="4128058"/>
            <a:ext cx="3560090" cy="2610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7BCE1-E7B9-4D8B-98CE-32304C8FB6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11" y="2939277"/>
            <a:ext cx="4268330" cy="153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CBE6D-06ED-410B-9C94-F74047E42D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6662"/>
            <a:ext cx="580178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92028-D530-4906-9623-2B7DF563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" y="1799980"/>
            <a:ext cx="2042160" cy="1325563"/>
          </a:xfrm>
        </p:spPr>
        <p:txBody>
          <a:bodyPr/>
          <a:lstStyle/>
          <a:p>
            <a:r>
              <a:rPr lang="en-US" sz="3200" dirty="0"/>
              <a:t>80 mA</a:t>
            </a:r>
            <a:r>
              <a:rPr lang="en-US" dirty="0"/>
              <a:t/>
            </a:r>
            <a:br>
              <a:rPr lang="en-US" dirty="0"/>
            </a:br>
            <a:endParaRPr lang="en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531C96-D484-4A8A-AC8F-D966F50804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63" y="797466"/>
            <a:ext cx="4078148" cy="3058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15402-F281-4F13-8579-B81EC89A68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A7A4D41-D22C-4280-A64C-B6CAC149A393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B6A3B2-5134-4ABF-8F9E-372B0297BB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" t="24239" r="23107" b="19716"/>
          <a:stretch/>
        </p:blipFill>
        <p:spPr>
          <a:xfrm>
            <a:off x="5801784" y="4459680"/>
            <a:ext cx="2715280" cy="2216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35FF43-99DF-4097-9A74-0A007D369C65}"/>
              </a:ext>
            </a:extLst>
          </p:cNvPr>
          <p:cNvSpPr txBox="1"/>
          <p:nvPr/>
        </p:nvSpPr>
        <p:spPr>
          <a:xfrm>
            <a:off x="6104723" y="4312999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20</a:t>
            </a:r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0FED58-73C3-4111-87AD-0D285B043EB0}"/>
              </a:ext>
            </a:extLst>
          </p:cNvPr>
          <p:cNvSpPr txBox="1">
            <a:spLocks/>
          </p:cNvSpPr>
          <p:nvPr/>
        </p:nvSpPr>
        <p:spPr>
          <a:xfrm>
            <a:off x="10029675" y="2065556"/>
            <a:ext cx="13784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50 mA</a:t>
            </a:r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3467-EB11-406B-845F-19D3C69E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26</a:t>
            </a:fld>
            <a:endParaRPr lang="en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C9B8D-F015-490F-BE2C-B84FAB75F9B7}"/>
              </a:ext>
            </a:extLst>
          </p:cNvPr>
          <p:cNvSpPr txBox="1"/>
          <p:nvPr/>
        </p:nvSpPr>
        <p:spPr>
          <a:xfrm flipH="1">
            <a:off x="10505353" y="1199815"/>
            <a:ext cx="197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Cu-film grooving</a:t>
            </a:r>
          </a:p>
          <a:p>
            <a:r>
              <a:rPr lang="ru-RU" sz="2400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channeling</a:t>
            </a:r>
            <a:r>
              <a:rPr lang="ru-RU" sz="2400" dirty="0">
                <a:solidFill>
                  <a:srgbClr val="FF0000"/>
                </a:solidFill>
              </a:rPr>
              <a:t>)</a:t>
            </a:r>
            <a:endParaRPr lang="en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8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77ACD0-593E-447C-AD0A-53D1639374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" y="1920874"/>
            <a:ext cx="5852159" cy="4389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D43A4-89AD-4A29-8698-4F52E1832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0" y="1920875"/>
            <a:ext cx="5852160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00A55-6B7A-40E4-A273-D25610172F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DE8033-2B94-4694-B52B-8772F9AA5639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Cu plating onto Copper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0DC20-22F4-40E6-9A2B-9C91A0F5C2C2}"/>
              </a:ext>
            </a:extLst>
          </p:cNvPr>
          <p:cNvSpPr txBox="1"/>
          <p:nvPr/>
        </p:nvSpPr>
        <p:spPr>
          <a:xfrm>
            <a:off x="67661" y="897504"/>
            <a:ext cx="1161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Grooving is owing to preferential growth of the Cu seed along one crystallographic direction </a:t>
            </a:r>
            <a:endParaRPr lang="en-DE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7E99F8-2C89-44C9-B7C4-C175DBFC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27</a:t>
            </a:fld>
            <a:endParaRPr lang="en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7DB177-3C11-4A16-B13E-A3F5F4A8DA32}"/>
              </a:ext>
            </a:extLst>
          </p:cNvPr>
          <p:cNvSpPr txBox="1">
            <a:spLocks/>
          </p:cNvSpPr>
          <p:nvPr/>
        </p:nvSpPr>
        <p:spPr>
          <a:xfrm>
            <a:off x="7974907" y="5876130"/>
            <a:ext cx="55081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№</a:t>
            </a:r>
            <a:r>
              <a:rPr lang="en-US" sz="2000" dirty="0"/>
              <a:t>3 (50 mA, MPS)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1342698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E5D66B-6676-4387-BC19-618F567750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0" y="1920875"/>
            <a:ext cx="5852160" cy="438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172AC-FED8-4A18-8A12-0C31531792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1920875"/>
            <a:ext cx="5852160" cy="43891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62E789-8B31-43FD-8FD0-1586E8EC8A88}"/>
              </a:ext>
            </a:extLst>
          </p:cNvPr>
          <p:cNvSpPr txBox="1">
            <a:spLocks/>
          </p:cNvSpPr>
          <p:nvPr/>
        </p:nvSpPr>
        <p:spPr>
          <a:xfrm>
            <a:off x="7974907" y="5876130"/>
            <a:ext cx="55081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№</a:t>
            </a:r>
            <a:r>
              <a:rPr lang="en-US" sz="2000" dirty="0"/>
              <a:t>3 (50 mA, MPS)</a:t>
            </a:r>
            <a:endParaRPr lang="en-D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EDF56-6DD3-457D-9EE2-FA84E2750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363ACA-07B1-426B-9A45-E5DEA87E159B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Cu plating onto Copper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810D8-45BF-4218-95BD-D865782C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28</a:t>
            </a:fld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4F2C-0138-41AB-90EC-20F9182BB7AF}"/>
              </a:ext>
            </a:extLst>
          </p:cNvPr>
          <p:cNvSpPr txBox="1"/>
          <p:nvPr/>
        </p:nvSpPr>
        <p:spPr>
          <a:xfrm>
            <a:off x="67661" y="897504"/>
            <a:ext cx="1161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Grooving is owing to preferential growth of the Cu seed along one crystallographic direction 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12282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F79F54-EEEE-48FC-BCA5-94E50626CD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68880"/>
            <a:ext cx="5852160" cy="438912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0F8242C-A66F-4C51-92EC-7B78E9FE1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8" y="2468880"/>
            <a:ext cx="5852160" cy="438912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59296B2-1C6F-41FF-AACB-BDBA0923AF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266" y="125292"/>
            <a:ext cx="4546536" cy="3409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FA85A-73B5-4A79-B2B2-BECFA44F2F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F53A58-44A0-47C8-9CC9-8FA855D15DD3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chemeClr val="accent4"/>
                </a:solidFill>
                <a:latin typeface="+mn-lt"/>
              </a:rPr>
              <a:t>Cu plating onto Copper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573A0-D826-479A-8E26-D2AAD7AE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29</a:t>
            </a:fld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DE7623-B69B-407E-B445-72E2D55894C3}"/>
              </a:ext>
            </a:extLst>
          </p:cNvPr>
          <p:cNvSpPr txBox="1"/>
          <p:nvPr/>
        </p:nvSpPr>
        <p:spPr>
          <a:xfrm>
            <a:off x="294011" y="914607"/>
            <a:ext cx="357889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Grooving was not affected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surface roughness</a:t>
            </a:r>
            <a:r>
              <a:rPr lang="ru-RU" dirty="0"/>
              <a:t> </a:t>
            </a:r>
            <a:r>
              <a:rPr lang="en-US" dirty="0"/>
              <a:t>of the electrode;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bath temperature;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MPS presence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D75F0-C955-4EC7-BC5B-94EAD697C15B}"/>
              </a:ext>
            </a:extLst>
          </p:cNvPr>
          <p:cNvSpPr txBox="1"/>
          <p:nvPr/>
        </p:nvSpPr>
        <p:spPr>
          <a:xfrm>
            <a:off x="8565482" y="1132026"/>
            <a:ext cx="357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Cu-film evens off </a:t>
            </a:r>
            <a:r>
              <a:rPr lang="en-US" dirty="0"/>
              <a:t>as film thickness builds up (by increasing current density or/and electroplating duration)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970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950F8A-7907-4378-AFD6-6D31C9931E7C}"/>
              </a:ext>
            </a:extLst>
          </p:cNvPr>
          <p:cNvSpPr txBox="1">
            <a:spLocks/>
          </p:cNvSpPr>
          <p:nvPr/>
        </p:nvSpPr>
        <p:spPr>
          <a:xfrm>
            <a:off x="559836" y="13329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Preparing a Multi-Layer SRF Cavity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3265E-0783-4CCB-A572-59B1B7A8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</a:t>
            </a:fld>
            <a:endParaRPr lang="en-DE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141C418-59AB-4E4E-BD77-09AEE310B78A}"/>
              </a:ext>
            </a:extLst>
          </p:cNvPr>
          <p:cNvSpPr txBox="1">
            <a:spLocks/>
          </p:cNvSpPr>
          <p:nvPr/>
        </p:nvSpPr>
        <p:spPr>
          <a:xfrm>
            <a:off x="2258686" y="903352"/>
            <a:ext cx="5371474" cy="631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Experience of </a:t>
            </a:r>
            <a:r>
              <a:rPr lang="en-US" sz="2400" dirty="0" err="1"/>
              <a:t>JLab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70C0"/>
                </a:solidFill>
              </a:rPr>
              <a:t>Nb</a:t>
            </a:r>
            <a:r>
              <a:rPr lang="en-US" sz="2400" baseline="-25000" dirty="0">
                <a:solidFill>
                  <a:srgbClr val="0070C0"/>
                </a:solidFill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Sn/</a:t>
            </a:r>
            <a:r>
              <a:rPr lang="en-US" sz="2400" dirty="0" err="1">
                <a:solidFill>
                  <a:srgbClr val="0070C0"/>
                </a:solidFill>
              </a:rPr>
              <a:t>Nb</a:t>
            </a:r>
            <a:r>
              <a:rPr lang="en-US" sz="2400" dirty="0">
                <a:solidFill>
                  <a:srgbClr val="0070C0"/>
                </a:solidFill>
              </a:rPr>
              <a:t>/Cu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CAD50-F41A-4D48-B7D1-A31AD3070F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77" y="1710430"/>
            <a:ext cx="2501056" cy="3818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39800-7078-4BBA-8E6E-EAED2B3591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05" y="1678464"/>
            <a:ext cx="1872208" cy="184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B892C5-40A3-4268-8587-3DA96F05C4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214" y="1710430"/>
            <a:ext cx="3233539" cy="18427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527328-63D8-4540-98EB-0146BF38F7D4}"/>
              </a:ext>
            </a:extLst>
          </p:cNvPr>
          <p:cNvSpPr/>
          <p:nvPr/>
        </p:nvSpPr>
        <p:spPr>
          <a:xfrm>
            <a:off x="3575938" y="-650865"/>
            <a:ext cx="806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(2 um)  		Cu-cold spraying (~75 um)      Cu-electroplating (5 mm)</a:t>
            </a:r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82734-99DE-477A-85A9-976D9033D0D1}"/>
              </a:ext>
            </a:extLst>
          </p:cNvPr>
          <p:cNvSpPr txBox="1"/>
          <p:nvPr/>
        </p:nvSpPr>
        <p:spPr>
          <a:xfrm rot="5400000">
            <a:off x="6744883" y="4213559"/>
            <a:ext cx="278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machining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F805E6-E761-4BA6-AA89-F6676C128E36}"/>
              </a:ext>
            </a:extLst>
          </p:cNvPr>
          <p:cNvSpPr txBox="1"/>
          <p:nvPr/>
        </p:nvSpPr>
        <p:spPr>
          <a:xfrm>
            <a:off x="1088694" y="3515727"/>
            <a:ext cx="10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=17.8K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81790-371C-4B02-91CE-EFEB282B94FC}"/>
              </a:ext>
            </a:extLst>
          </p:cNvPr>
          <p:cNvSpPr txBox="1"/>
          <p:nvPr/>
        </p:nvSpPr>
        <p:spPr>
          <a:xfrm>
            <a:off x="4462488" y="171818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GHz</a:t>
            </a:r>
            <a:endParaRPr lang="en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97AD27-21CB-46AA-B754-85AC776390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56" y="3555101"/>
            <a:ext cx="2616722" cy="236432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5F79E39-630E-4A16-AD42-C79484ECB528}"/>
              </a:ext>
            </a:extLst>
          </p:cNvPr>
          <p:cNvSpPr/>
          <p:nvPr/>
        </p:nvSpPr>
        <p:spPr>
          <a:xfrm rot="10800000">
            <a:off x="4998679" y="4485598"/>
            <a:ext cx="305523" cy="195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1F5DB6-0BA0-41B7-BCF8-0B490F1FF189}"/>
              </a:ext>
            </a:extLst>
          </p:cNvPr>
          <p:cNvCxnSpPr>
            <a:cxnSpLocks/>
          </p:cNvCxnSpPr>
          <p:nvPr/>
        </p:nvCxnSpPr>
        <p:spPr>
          <a:xfrm>
            <a:off x="4797773" y="5118063"/>
            <a:ext cx="0" cy="404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178D19-1899-4CB1-9E4C-296A7AB54BAB}"/>
              </a:ext>
            </a:extLst>
          </p:cNvPr>
          <p:cNvSpPr txBox="1"/>
          <p:nvPr/>
        </p:nvSpPr>
        <p:spPr>
          <a:xfrm>
            <a:off x="4457780" y="39003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FE</a:t>
            </a:r>
            <a:endParaRPr lang="en-D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0F5C58-F9EA-4977-9B28-46BC7C06F6BF}"/>
              </a:ext>
            </a:extLst>
          </p:cNvPr>
          <p:cNvCxnSpPr/>
          <p:nvPr/>
        </p:nvCxnSpPr>
        <p:spPr>
          <a:xfrm>
            <a:off x="3524876" y="4432015"/>
            <a:ext cx="0" cy="10240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27E6B73-31EF-47DF-8448-DE608530B87C}"/>
              </a:ext>
            </a:extLst>
          </p:cNvPr>
          <p:cNvSpPr/>
          <p:nvPr/>
        </p:nvSpPr>
        <p:spPr>
          <a:xfrm>
            <a:off x="1980500" y="2475071"/>
            <a:ext cx="314572" cy="313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4B6A988-AE07-4FFF-9F04-9BE11B3657B4}"/>
              </a:ext>
            </a:extLst>
          </p:cNvPr>
          <p:cNvSpPr/>
          <p:nvPr/>
        </p:nvSpPr>
        <p:spPr>
          <a:xfrm>
            <a:off x="5195753" y="2399897"/>
            <a:ext cx="314572" cy="313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DA0A4A74-3E9D-4750-8D96-FE59396E0598}"/>
              </a:ext>
            </a:extLst>
          </p:cNvPr>
          <p:cNvSpPr/>
          <p:nvPr/>
        </p:nvSpPr>
        <p:spPr>
          <a:xfrm>
            <a:off x="6652406" y="3469140"/>
            <a:ext cx="216019" cy="289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260CF-DD26-43ED-89C2-05E31622149D}"/>
              </a:ext>
            </a:extLst>
          </p:cNvPr>
          <p:cNvSpPr txBox="1"/>
          <p:nvPr/>
        </p:nvSpPr>
        <p:spPr>
          <a:xfrm>
            <a:off x="3581912" y="361583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GHz</a:t>
            </a:r>
            <a:endParaRPr lang="en-DE" dirty="0"/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18B0DDFE-FF5F-4332-8350-67A9CE78E7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E9A49-9542-4F0A-B2A1-BF0797C4CEA5}" type="slidenum">
              <a:rPr lang="en-DE" smtClean="0"/>
              <a:pPr/>
              <a:t>3</a:t>
            </a:fld>
            <a:endParaRPr lang="en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5F7A40-376A-449F-9FE9-8040B5E756CD}"/>
              </a:ext>
            </a:extLst>
          </p:cNvPr>
          <p:cNvSpPr/>
          <p:nvPr/>
        </p:nvSpPr>
        <p:spPr>
          <a:xfrm>
            <a:off x="4570218" y="6267802"/>
            <a:ext cx="676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Ciovati</a:t>
            </a:r>
            <a:r>
              <a:rPr lang="en-US" dirty="0"/>
              <a:t>, et al,  </a:t>
            </a:r>
            <a:r>
              <a:rPr lang="en-US" dirty="0">
                <a:latin typeface="TeXGyreTermes-Bold"/>
              </a:rPr>
              <a:t>Proceedings of SRF2019, Dresden, Germany,</a:t>
            </a:r>
            <a:r>
              <a:rPr lang="en-US" dirty="0"/>
              <a:t> TUP050</a:t>
            </a:r>
            <a:endParaRPr lang="en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4BF7BC-06F9-4DC1-B38E-E80B4639288F}"/>
              </a:ext>
            </a:extLst>
          </p:cNvPr>
          <p:cNvSpPr txBox="1"/>
          <p:nvPr/>
        </p:nvSpPr>
        <p:spPr>
          <a:xfrm>
            <a:off x="8507848" y="3758993"/>
            <a:ext cx="32202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poor adhesion of copper directly plated onto </a:t>
            </a:r>
            <a:r>
              <a:rPr lang="en-US" sz="2000" dirty="0" err="1"/>
              <a:t>Nb</a:t>
            </a:r>
            <a:r>
              <a:rPr lang="en-US" sz="2000" dirty="0"/>
              <a:t> </a:t>
            </a:r>
            <a:endParaRPr lang="en-DE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</a:t>
            </a:r>
            <a:r>
              <a:rPr lang="en-US" sz="2000" dirty="0"/>
              <a:t>old-sprayed Cu has low thermal conductivity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28B36F-2B24-4DA8-9968-D88D56A99F29}"/>
              </a:ext>
            </a:extLst>
          </p:cNvPr>
          <p:cNvSpPr/>
          <p:nvPr/>
        </p:nvSpPr>
        <p:spPr>
          <a:xfrm>
            <a:off x="8245627" y="1416809"/>
            <a:ext cx="367031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Steps: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by vapor diffusion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Cu-layer by cold spraying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Cu-layer by electroplating in multi-steps (~90 days)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37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EB1D73-4140-4093-BBBF-694791AF3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883" y="1648460"/>
            <a:ext cx="5852160" cy="43891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4DD607-AAC0-4702-817A-EADEE6717DEC}"/>
              </a:ext>
            </a:extLst>
          </p:cNvPr>
          <p:cNvSpPr/>
          <p:nvPr/>
        </p:nvSpPr>
        <p:spPr>
          <a:xfrm>
            <a:off x="9359124" y="939566"/>
            <a:ext cx="2927788" cy="219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02AC28-4E48-4C52-BE3C-0FB60E7359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5100" y="3793978"/>
            <a:ext cx="3416033" cy="2613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E7B74C-532D-43B2-8E3E-A469E8F92F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7" y="1648460"/>
            <a:ext cx="5852160" cy="43891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03DB6D-46B6-4596-A1B1-5EE8701B0B3F}"/>
              </a:ext>
            </a:extLst>
          </p:cNvPr>
          <p:cNvSpPr txBox="1">
            <a:spLocks/>
          </p:cNvSpPr>
          <p:nvPr/>
        </p:nvSpPr>
        <p:spPr>
          <a:xfrm>
            <a:off x="8207828" y="5807144"/>
            <a:ext cx="3984172" cy="109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№</a:t>
            </a:r>
            <a:r>
              <a:rPr lang="en-US" sz="1800" dirty="0"/>
              <a:t>2 (50 mA, no MPS)</a:t>
            </a:r>
            <a:endParaRPr lang="en-DE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95475-10FB-4FC1-9FD3-8F3102CBDF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965942-C7D5-49CC-82C8-2037417DC795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 (3): </a:t>
            </a:r>
            <a:r>
              <a:rPr lang="en-US" sz="2800" dirty="0">
                <a:solidFill>
                  <a:schemeClr val="accent4"/>
                </a:solidFill>
                <a:latin typeface="+mn-lt"/>
              </a:rPr>
              <a:t>Cu plating onto Copper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D20A0-1B0E-420D-9F36-4672E61EBFA6}"/>
              </a:ext>
            </a:extLst>
          </p:cNvPr>
          <p:cNvSpPr txBox="1"/>
          <p:nvPr/>
        </p:nvSpPr>
        <p:spPr>
          <a:xfrm>
            <a:off x="403460" y="992130"/>
            <a:ext cx="8046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Cu-film oxidation?  </a:t>
            </a:r>
            <a:r>
              <a:rPr lang="en-US" sz="2400" dirty="0"/>
              <a:t>Some crystal planes revealed Cu</a:t>
            </a:r>
            <a:r>
              <a:rPr lang="en-US" sz="2400" baseline="-25000" dirty="0"/>
              <a:t>2</a:t>
            </a:r>
            <a:r>
              <a:rPr lang="en-US" sz="2400" dirty="0"/>
              <a:t>O particles</a:t>
            </a:r>
            <a:endParaRPr lang="en-DE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CE7358-7E68-4B0E-8939-0DD27ED6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30</a:t>
            </a:fld>
            <a:endParaRPr lang="en-DE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4764731-BA41-477D-B3F1-FE4AE422D7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265606"/>
              </p:ext>
            </p:extLst>
          </p:nvPr>
        </p:nvGraphicFramePr>
        <p:xfrm>
          <a:off x="9324038" y="820420"/>
          <a:ext cx="3416033" cy="261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Graph" r:id="rId8" imgW="3920760" imgH="3000960" progId="Origin95.Graph">
                  <p:embed/>
                </p:oleObj>
              </mc:Choice>
              <mc:Fallback>
                <p:oleObj name="Graph" r:id="rId8" imgW="3920760" imgH="300096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8102CAB-6D9B-4184-ABD8-BC71DA4E0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24038" y="820420"/>
                        <a:ext cx="3416033" cy="261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1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FE623E-8AC5-435F-8880-9A639EFFDC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44345"/>
            <a:ext cx="5852160" cy="4389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22331-9303-411F-B3CF-B484085F63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9" y="1544345"/>
            <a:ext cx="5852160" cy="438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C3DD6D-F578-4BAF-A9E4-87A4E3FA2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FA2A2D-040B-4818-BF0D-240277CBF0D5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(3)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chemeClr val="accent4"/>
                </a:solidFill>
                <a:latin typeface="+mn-lt"/>
              </a:rPr>
              <a:t>Cu plating onto Copper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75526-6FC0-4BDC-997D-DA953FB93AF4}"/>
              </a:ext>
            </a:extLst>
          </p:cNvPr>
          <p:cNvSpPr txBox="1"/>
          <p:nvPr/>
        </p:nvSpPr>
        <p:spPr>
          <a:xfrm>
            <a:off x="403460" y="992130"/>
            <a:ext cx="580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- did not (and is valid for recipes </a:t>
            </a:r>
            <a:r>
              <a:rPr lang="ru-RU" sz="2400" dirty="0"/>
              <a:t>№</a:t>
            </a:r>
            <a:r>
              <a:rPr lang="en-US" sz="2400" dirty="0"/>
              <a:t>1-3)</a:t>
            </a:r>
            <a:endParaRPr lang="en-DE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15645B-C0EA-43ED-B39B-D52A8463ED0E}"/>
              </a:ext>
            </a:extLst>
          </p:cNvPr>
          <p:cNvSpPr txBox="1">
            <a:spLocks/>
          </p:cNvSpPr>
          <p:nvPr/>
        </p:nvSpPr>
        <p:spPr>
          <a:xfrm>
            <a:off x="7848237" y="5861283"/>
            <a:ext cx="3984172" cy="1098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E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8F8EA-D42C-4708-9194-2FA1E3DA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31</a:t>
            </a:fld>
            <a:endParaRPr lang="en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FC43A-43A1-4231-AA3D-56B82C3BB4AB}"/>
              </a:ext>
            </a:extLst>
          </p:cNvPr>
          <p:cNvSpPr/>
          <p:nvPr/>
        </p:nvSpPr>
        <p:spPr>
          <a:xfrm>
            <a:off x="8341637" y="6171684"/>
            <a:ext cx="2167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№</a:t>
            </a:r>
            <a:r>
              <a:rPr lang="en-US" dirty="0"/>
              <a:t>2 (50 mA, no MPS)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425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DE74FE-163D-4CB8-9D55-B9BCF491B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912" y="4232224"/>
            <a:ext cx="2878514" cy="2301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0DA81-1946-4486-B11C-FE2154D569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87" y="3062907"/>
            <a:ext cx="4874342" cy="365575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5E7D1D-42E6-4F3C-AF09-8C4874CAF05F}"/>
              </a:ext>
            </a:extLst>
          </p:cNvPr>
          <p:cNvSpPr/>
          <p:nvPr/>
        </p:nvSpPr>
        <p:spPr>
          <a:xfrm>
            <a:off x="258608" y="982897"/>
            <a:ext cx="9868129" cy="11191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36153-543C-4136-846D-3DDCDB59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45" y="887661"/>
            <a:ext cx="9212451" cy="129430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Electrolyte: </a:t>
            </a:r>
            <a:r>
              <a:rPr lang="en-DE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High speed bright copper electroplating solution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by Sigma Aldrich (deposition rate declared: up to 5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μm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/min)</a:t>
            </a:r>
            <a:endParaRPr lang="en-DE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86684-CE4F-4A51-B073-00359A9C4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8" y="2287469"/>
            <a:ext cx="2864019" cy="3508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EE08A-C2D6-43E6-B945-BFB8AC541D5C}"/>
              </a:ext>
            </a:extLst>
          </p:cNvPr>
          <p:cNvSpPr txBox="1"/>
          <p:nvPr/>
        </p:nvSpPr>
        <p:spPr>
          <a:xfrm>
            <a:off x="11073134" y="28561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17.03.22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2BFED-BB8E-49FE-8F6E-5E40B62B1290}"/>
              </a:ext>
            </a:extLst>
          </p:cNvPr>
          <p:cNvSpPr txBox="1"/>
          <p:nvPr/>
        </p:nvSpPr>
        <p:spPr>
          <a:xfrm>
            <a:off x="0" y="4922664"/>
            <a:ext cx="159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 = 18°C</a:t>
            </a:r>
          </a:p>
          <a:p>
            <a:r>
              <a:rPr lang="en-US" i="1" dirty="0"/>
              <a:t>j = 13 mA/cm</a:t>
            </a:r>
            <a:r>
              <a:rPr lang="en-US" i="1" baseline="30000" dirty="0"/>
              <a:t>2</a:t>
            </a:r>
          </a:p>
          <a:p>
            <a:r>
              <a:rPr lang="en-US" i="1" dirty="0"/>
              <a:t>t = 1 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1BB0C-1F7A-443C-A86A-0B7EFB651B74}"/>
              </a:ext>
            </a:extLst>
          </p:cNvPr>
          <p:cNvSpPr txBox="1"/>
          <p:nvPr/>
        </p:nvSpPr>
        <p:spPr>
          <a:xfrm>
            <a:off x="2328218" y="2332650"/>
            <a:ext cx="43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endParaRPr lang="en-DE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1C8B54-175B-458F-B5E7-E5F17A0E7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E206B02-D37F-4B03-BF4E-417E1C8841F5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(4)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chemeClr val="accent4"/>
                </a:solidFill>
                <a:latin typeface="+mn-lt"/>
              </a:rPr>
              <a:t>Cu plating onto Copper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227A35-C8B4-40BC-A1A3-A8FE2DB8D0A0}"/>
              </a:ext>
            </a:extLst>
          </p:cNvPr>
          <p:cNvSpPr/>
          <p:nvPr/>
        </p:nvSpPr>
        <p:spPr>
          <a:xfrm>
            <a:off x="8222360" y="2495271"/>
            <a:ext cx="44262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Deposition rates ~40 um/h</a:t>
            </a:r>
            <a:r>
              <a:rPr lang="ru-RU" sz="2000" dirty="0"/>
              <a:t> (</a:t>
            </a:r>
            <a:r>
              <a:rPr lang="en-US" sz="2000" dirty="0"/>
              <a:t>at </a:t>
            </a:r>
            <a:r>
              <a:rPr lang="en-US" sz="2000" i="1" dirty="0"/>
              <a:t>j</a:t>
            </a:r>
            <a:r>
              <a:rPr lang="en-US" sz="2000" dirty="0"/>
              <a:t>=30mA/cm</a:t>
            </a:r>
            <a:r>
              <a:rPr lang="en-US" sz="2000" baseline="30000" dirty="0"/>
              <a:t>2</a:t>
            </a:r>
            <a:r>
              <a:rPr lang="ru-RU" sz="20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Strong Cu-film oxidation</a:t>
            </a:r>
            <a:endParaRPr lang="ru-RU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Anode degradation</a:t>
            </a:r>
            <a:endParaRPr lang="en-DE" sz="20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147135-57C6-4490-94E8-986F3D81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6373" y="6188904"/>
            <a:ext cx="2743200" cy="365125"/>
          </a:xfrm>
        </p:spPr>
        <p:txBody>
          <a:bodyPr/>
          <a:lstStyle/>
          <a:p>
            <a:fld id="{802F2978-DF9C-4225-A176-2A43CA845ABB}" type="slidenum">
              <a:rPr lang="en-DE" smtClean="0"/>
              <a:t>32</a:t>
            </a:fld>
            <a:endParaRPr lang="en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ECFB98-B60A-48B9-A0A6-58C468502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9218" y="2477587"/>
            <a:ext cx="2478001" cy="1928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677B8-1394-42F2-9FD4-75FFEEDBEB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12" y="2387657"/>
            <a:ext cx="2396341" cy="1897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365B47-F774-41FE-B57E-B277097EE3E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280" y="4984887"/>
            <a:ext cx="2961856" cy="2221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99D89F-988B-4526-9E42-028D1F44F1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662" y="4265259"/>
            <a:ext cx="2844180" cy="22356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D4567C-0D70-4D7F-838A-0F733863F36C}"/>
              </a:ext>
            </a:extLst>
          </p:cNvPr>
          <p:cNvSpPr txBox="1"/>
          <p:nvPr/>
        </p:nvSpPr>
        <p:spPr>
          <a:xfrm>
            <a:off x="11330520" y="4222083"/>
            <a:ext cx="758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 k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DE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AD5476-9AD4-47AD-9C15-7DEA5F2D6930}"/>
              </a:ext>
            </a:extLst>
          </p:cNvPr>
          <p:cNvSpPr/>
          <p:nvPr/>
        </p:nvSpPr>
        <p:spPr>
          <a:xfrm>
            <a:off x="5660002" y="2371055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 k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6EB6BD-6C03-4B83-B9F1-9E15624FAF84}"/>
              </a:ext>
            </a:extLst>
          </p:cNvPr>
          <p:cNvSpPr txBox="1"/>
          <p:nvPr/>
        </p:nvSpPr>
        <p:spPr>
          <a:xfrm>
            <a:off x="4505732" y="2437769"/>
            <a:ext cx="106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SEM/EDX</a:t>
            </a:r>
            <a:endParaRPr lang="en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E0480-B617-4A73-99CA-BD168EFBD16C}"/>
              </a:ext>
            </a:extLst>
          </p:cNvPr>
          <p:cNvSpPr txBox="1"/>
          <p:nvPr/>
        </p:nvSpPr>
        <p:spPr>
          <a:xfrm>
            <a:off x="258608" y="2367393"/>
            <a:ext cx="40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20647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8AB3-890B-496B-B181-CB9B2B47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59" y="571747"/>
            <a:ext cx="10515600" cy="1325563"/>
          </a:xfrm>
        </p:spPr>
        <p:txBody>
          <a:bodyPr/>
          <a:lstStyle/>
          <a:p>
            <a:r>
              <a:rPr lang="en-US" dirty="0"/>
              <a:t>XRD: Cu films</a:t>
            </a:r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97E72-DD87-4F7D-8ED0-A4244AA02910}"/>
              </a:ext>
            </a:extLst>
          </p:cNvPr>
          <p:cNvSpPr txBox="1"/>
          <p:nvPr/>
        </p:nvSpPr>
        <p:spPr>
          <a:xfrm>
            <a:off x="7512735" y="3012346"/>
            <a:ext cx="420685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cubic </a:t>
            </a:r>
            <a:r>
              <a:rPr lang="ru-RU" sz="2400" dirty="0">
                <a:solidFill>
                  <a:srgbClr val="FF0000"/>
                </a:solidFill>
              </a:rPr>
              <a:t>С</a:t>
            </a:r>
            <a:r>
              <a:rPr lang="en-US" sz="2400" dirty="0">
                <a:solidFill>
                  <a:srgbClr val="FF0000"/>
                </a:solidFill>
              </a:rPr>
              <a:t>u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O and </a:t>
            </a:r>
            <a:r>
              <a:rPr lang="en-US" sz="2400" dirty="0" err="1">
                <a:solidFill>
                  <a:srgbClr val="FF0000"/>
                </a:solidFill>
              </a:rPr>
              <a:t>CuCl</a:t>
            </a:r>
            <a:r>
              <a:rPr lang="en-US" sz="2400" dirty="0">
                <a:solidFill>
                  <a:srgbClr val="FF0000"/>
                </a:solidFill>
              </a:rPr>
              <a:t> are present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ym typeface="Wingdings" panose="05000000000000000000" pitchFamily="2" charset="2"/>
              </a:rPr>
              <a:t> related to Anode problem?</a:t>
            </a:r>
            <a:endParaRPr lang="en-DE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6104A-7A16-49F2-8184-56D2D9074842}"/>
              </a:ext>
            </a:extLst>
          </p:cNvPr>
          <p:cNvSpPr txBox="1"/>
          <p:nvPr/>
        </p:nvSpPr>
        <p:spPr>
          <a:xfrm>
            <a:off x="11073134" y="28561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17.03.22</a:t>
            </a:r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4F6A1-6620-4C17-AD33-15BC92191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4A365CF-DED3-4D5C-BA08-CF9B42825333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(4)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Cu plating onto Copper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4EAA8-2C2F-4252-8743-D7EF8316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33</a:t>
            </a:fld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65E02-1CAE-4769-9D6A-48E92D43BD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56" y="2035311"/>
            <a:ext cx="5839244" cy="39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61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20CF33-7EAB-42B4-B5AB-85AAB87904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1" y="2673186"/>
            <a:ext cx="5783274" cy="3970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E5BAE-2E4B-4258-89AC-AFDB7FA239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528" y="820966"/>
            <a:ext cx="1650571" cy="1763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D8E37-5C61-4199-9F14-5C3AF647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5" y="968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Cu Anode</a:t>
            </a:r>
            <a:endParaRPr lang="en-DE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E5F7F-BC02-4815-AFE8-C471D6FB4120}"/>
              </a:ext>
            </a:extLst>
          </p:cNvPr>
          <p:cNvSpPr txBox="1"/>
          <p:nvPr/>
        </p:nvSpPr>
        <p:spPr>
          <a:xfrm>
            <a:off x="11073134" y="28561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17.03.22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70CBA-924F-4384-83AC-27B392A6B0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34A356-6664-40AC-A24B-5AE47A91C10F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Testing Acidic Electrolytes</a:t>
            </a:r>
            <a:r>
              <a:rPr lang="en-US" sz="2800" dirty="0">
                <a:solidFill>
                  <a:schemeClr val="bg1"/>
                </a:solidFill>
              </a:rPr>
              <a:t> (4)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Cu plating onto Copper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412294-D549-4F6D-B1F1-53E3C0CA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34</a:t>
            </a:fld>
            <a:endParaRPr lang="en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A7425-5ED3-4A76-845E-213E4846AB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518" y="988189"/>
            <a:ext cx="2138839" cy="380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E80D93-283B-421B-B370-94536CCA9341}"/>
              </a:ext>
            </a:extLst>
          </p:cNvPr>
          <p:cNvSpPr txBox="1"/>
          <p:nvPr/>
        </p:nvSpPr>
        <p:spPr>
          <a:xfrm>
            <a:off x="10315600" y="4872292"/>
            <a:ext cx="251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Anode area was increased x2</a:t>
            </a:r>
          </a:p>
          <a:p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CC4C7F-1FA5-4205-B222-E027CDE74C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97" y="973522"/>
            <a:ext cx="4191000" cy="3305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EA8E26-DE62-45FE-A9EC-4C28229FF14C}"/>
              </a:ext>
            </a:extLst>
          </p:cNvPr>
          <p:cNvSpPr txBox="1"/>
          <p:nvPr/>
        </p:nvSpPr>
        <p:spPr>
          <a:xfrm>
            <a:off x="5363297" y="3710813"/>
            <a:ext cx="8572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Cu </a:t>
            </a:r>
            <a:r>
              <a:rPr lang="en-US" dirty="0">
                <a:solidFill>
                  <a:srgbClr val="FF00FF"/>
                </a:solidFill>
              </a:rPr>
              <a:t>Cl </a:t>
            </a:r>
            <a:r>
              <a:rPr lang="en-US" dirty="0">
                <a:solidFill>
                  <a:srgbClr val="00FFFF"/>
                </a:solidFill>
              </a:rPr>
              <a:t>O</a:t>
            </a:r>
            <a:endParaRPr lang="en-DE" dirty="0">
              <a:solidFill>
                <a:srgbClr val="00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64F71-97A8-41ED-9191-6625CF14BD05}"/>
              </a:ext>
            </a:extLst>
          </p:cNvPr>
          <p:cNvSpPr txBox="1"/>
          <p:nvPr/>
        </p:nvSpPr>
        <p:spPr>
          <a:xfrm>
            <a:off x="4844909" y="788064"/>
            <a:ext cx="55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EDX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9EF4C9-D51E-4821-9229-BE8CBAE253D9}"/>
              </a:ext>
            </a:extLst>
          </p:cNvPr>
          <p:cNvSpPr/>
          <p:nvPr/>
        </p:nvSpPr>
        <p:spPr>
          <a:xfrm>
            <a:off x="6580494" y="4803043"/>
            <a:ext cx="3048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 </a:t>
            </a:r>
            <a:r>
              <a:rPr lang="en-US" dirty="0">
                <a:solidFill>
                  <a:srgbClr val="FF0000"/>
                </a:solidFill>
              </a:rPr>
              <a:t>Anode degradation </a:t>
            </a:r>
            <a:r>
              <a:rPr lang="en-US" dirty="0"/>
              <a:t>(even if smaller current densities are applied to Anode)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0070C0"/>
                </a:solidFill>
              </a:rPr>
              <a:t>Glassy Carbon Anode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to be tested</a:t>
            </a:r>
            <a:endParaRPr lang="en-DE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7867DC-471D-41FC-8DA0-77E1611C2FE4}"/>
              </a:ext>
            </a:extLst>
          </p:cNvPr>
          <p:cNvSpPr txBox="1"/>
          <p:nvPr/>
        </p:nvSpPr>
        <p:spPr>
          <a:xfrm>
            <a:off x="939964" y="5443081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XRD</a:t>
            </a:r>
            <a:endParaRPr lang="en-DE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F5F4EC-8A09-47DA-B716-79E89396A032}"/>
              </a:ext>
            </a:extLst>
          </p:cNvPr>
          <p:cNvSpPr/>
          <p:nvPr/>
        </p:nvSpPr>
        <p:spPr>
          <a:xfrm>
            <a:off x="6220526" y="4374900"/>
            <a:ext cx="3501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cubic </a:t>
            </a: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 and </a:t>
            </a:r>
            <a:r>
              <a:rPr lang="en-US" dirty="0" err="1">
                <a:solidFill>
                  <a:srgbClr val="FF0000"/>
                </a:solidFill>
              </a:rPr>
              <a:t>CuCl</a:t>
            </a:r>
            <a:r>
              <a:rPr lang="en-US" dirty="0">
                <a:solidFill>
                  <a:srgbClr val="FF0000"/>
                </a:solidFill>
              </a:rPr>
              <a:t> are present</a:t>
            </a:r>
          </a:p>
        </p:txBody>
      </p:sp>
    </p:spTree>
    <p:extLst>
      <p:ext uri="{BB962C8B-B14F-4D97-AF65-F5344CB8AC3E}">
        <p14:creationId xmlns:p14="http://schemas.microsoft.com/office/powerpoint/2010/main" val="716200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E703F2-C545-4BD4-A87D-61537FB46980}"/>
              </a:ext>
            </a:extLst>
          </p:cNvPr>
          <p:cNvSpPr txBox="1"/>
          <p:nvPr/>
        </p:nvSpPr>
        <p:spPr>
          <a:xfrm>
            <a:off x="8531705" y="865926"/>
            <a:ext cx="2456679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Electrolyte after 3 months storage reproduced the results on Cu-plating of Niobium </a:t>
            </a:r>
          </a:p>
          <a:p>
            <a:r>
              <a:rPr lang="en-US" sz="1600" dirty="0"/>
              <a:t>=&gt; </a:t>
            </a:r>
            <a:r>
              <a:rPr lang="en-US" sz="1600" dirty="0">
                <a:solidFill>
                  <a:srgbClr val="00B0F0"/>
                </a:solidFill>
              </a:rPr>
              <a:t>Stable solution! </a:t>
            </a:r>
            <a:endParaRPr lang="en-DE" sz="1600" dirty="0">
              <a:solidFill>
                <a:srgbClr val="00B0F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5796A-62C6-46D1-AF63-B4DED406E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382" y="794673"/>
            <a:ext cx="1414674" cy="29219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F377B0-1F4D-49EF-866E-64186417B1EB}"/>
              </a:ext>
            </a:extLst>
          </p:cNvPr>
          <p:cNvSpPr txBox="1"/>
          <p:nvPr/>
        </p:nvSpPr>
        <p:spPr>
          <a:xfrm>
            <a:off x="11073134" y="28561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17.03.22</a:t>
            </a:r>
            <a:endParaRPr lang="en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2D1082-C63B-40E0-8503-FE55E7393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35A8E0-08A0-4800-AAEC-108B3738CD8E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Summary and Ongoing Activities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50D83-DF10-41D7-9668-1E04FCCED404}"/>
              </a:ext>
            </a:extLst>
          </p:cNvPr>
          <p:cNvSpPr txBox="1"/>
          <p:nvPr/>
        </p:nvSpPr>
        <p:spPr>
          <a:xfrm>
            <a:off x="230343" y="973143"/>
            <a:ext cx="845449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Cu-plating using alkaline electrolytes for steel tested on Niobium. Procedure for direct plating of Cu onto </a:t>
            </a:r>
            <a:r>
              <a:rPr lang="en-US" sz="2000" dirty="0" err="1"/>
              <a:t>Nb</a:t>
            </a:r>
            <a:r>
              <a:rPr lang="en-US" sz="2000" dirty="0"/>
              <a:t> elaborated (</a:t>
            </a:r>
            <a:r>
              <a:rPr lang="en-US" sz="2000" dirty="0">
                <a:solidFill>
                  <a:srgbClr val="0070C0"/>
                </a:solidFill>
              </a:rPr>
              <a:t>“Cu/</a:t>
            </a:r>
            <a:r>
              <a:rPr lang="en-US" sz="2000" dirty="0" err="1">
                <a:solidFill>
                  <a:srgbClr val="0070C0"/>
                </a:solidFill>
              </a:rPr>
              <a:t>Nb</a:t>
            </a:r>
            <a:r>
              <a:rPr lang="en-US" sz="2000" dirty="0">
                <a:solidFill>
                  <a:srgbClr val="0070C0"/>
                </a:solidFill>
              </a:rPr>
              <a:t>-plating”</a:t>
            </a:r>
            <a:r>
              <a:rPr lang="en-US" sz="2000" dirty="0"/>
              <a:t>). Currently, a thin Cu-film with good adhesion was possible to produce (~200 nm). Patent pending.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Several types of hi-speed Cu-plating baths have been investigated on Cu electrodes (commercial and from the literature) with various additives (</a:t>
            </a:r>
            <a:r>
              <a:rPr lang="en-US" sz="2000" dirty="0">
                <a:solidFill>
                  <a:srgbClr val="0070C0"/>
                </a:solidFill>
              </a:rPr>
              <a:t>“Cu/Cu-plating”</a:t>
            </a:r>
            <a:r>
              <a:rPr lang="en-US" sz="2000" dirty="0"/>
              <a:t>). Plating parameters providing the Cu-films at deposition rates up to 40 um/h have been demonstrated (with the decreased amount of </a:t>
            </a:r>
            <a:r>
              <a:rPr lang="en-US" sz="2000" dirty="0" err="1"/>
              <a:t>CuO</a:t>
            </a:r>
            <a:r>
              <a:rPr lang="en-US" sz="2000" baseline="-25000" dirty="0" err="1"/>
              <a:t>x</a:t>
            </a:r>
            <a:r>
              <a:rPr lang="en-US" sz="2000" dirty="0"/>
              <a:t>, 20-25 um/h).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b="1" dirty="0"/>
              <a:t>Ongoing: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creating Cu/Cu/</a:t>
            </a:r>
            <a:r>
              <a:rPr lang="en-US" sz="2000" dirty="0" err="1"/>
              <a:t>Nb</a:t>
            </a:r>
            <a:r>
              <a:rPr lang="en-US" sz="2000" dirty="0"/>
              <a:t> structure:</a:t>
            </a:r>
          </a:p>
          <a:p>
            <a:r>
              <a:rPr lang="en-US" sz="2000" dirty="0"/>
              <a:t>The thickness of Cu-film on </a:t>
            </a:r>
            <a:r>
              <a:rPr lang="en-US" sz="2000" dirty="0" err="1"/>
              <a:t>Nb</a:t>
            </a:r>
            <a:r>
              <a:rPr lang="en-US" sz="2000" dirty="0"/>
              <a:t> is planned to be used as “a buffer layer”, it’s thickness is to be increased to ~3-5 um. Currently, it reached ~2.1 um but with poor adhesion.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parallel, testing other schemes for Cu/</a:t>
            </a:r>
            <a:r>
              <a:rPr lang="en-US" sz="2000" dirty="0" err="1"/>
              <a:t>Nb</a:t>
            </a:r>
            <a:r>
              <a:rPr lang="en-US" sz="2000" dirty="0"/>
              <a:t> plating.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Preparing the four-probe conductivity test setup at cryo-</a:t>
            </a:r>
            <a:r>
              <a:rPr lang="en-US" sz="2000" i="1" dirty="0"/>
              <a:t>T</a:t>
            </a:r>
            <a:r>
              <a:rPr lang="en-US" sz="2000" dirty="0"/>
              <a:t> (Y. </a:t>
            </a:r>
            <a:r>
              <a:rPr lang="en-US" sz="2000" dirty="0" err="1"/>
              <a:t>Tamashevich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65B2E-F0E6-44DD-8141-FCD5E344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6781" y="6372622"/>
            <a:ext cx="2743200" cy="365125"/>
          </a:xfrm>
        </p:spPr>
        <p:txBody>
          <a:bodyPr/>
          <a:lstStyle/>
          <a:p>
            <a:fld id="{802F2978-DF9C-4225-A176-2A43CA845ABB}" type="slidenum">
              <a:rPr lang="en-DE" smtClean="0"/>
              <a:t>35</a:t>
            </a:fld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09F21-456C-47F6-B521-8E241CF58430}"/>
              </a:ext>
            </a:extLst>
          </p:cNvPr>
          <p:cNvSpPr txBox="1"/>
          <p:nvPr/>
        </p:nvSpPr>
        <p:spPr>
          <a:xfrm>
            <a:off x="8639667" y="2313861"/>
            <a:ext cx="2044542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Newly prepared electrolyte worked as well =&gt; </a:t>
            </a:r>
            <a:r>
              <a:rPr lang="en-US" sz="1600" dirty="0">
                <a:solidFill>
                  <a:srgbClr val="00B0F0"/>
                </a:solidFill>
              </a:rPr>
              <a:t>reproducible results</a:t>
            </a:r>
            <a:endParaRPr lang="en-DE" sz="1600" dirty="0">
              <a:solidFill>
                <a:srgbClr val="00B0F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756B6E-9450-4B11-AEA6-1050A5DE3EAC}"/>
              </a:ext>
            </a:extLst>
          </p:cNvPr>
          <p:cNvSpPr txBox="1"/>
          <p:nvPr/>
        </p:nvSpPr>
        <p:spPr>
          <a:xfrm>
            <a:off x="11281491" y="3051242"/>
            <a:ext cx="63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 </a:t>
            </a:r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E73A4-BFD7-4E9C-8ECD-EDC0F506F549}"/>
              </a:ext>
            </a:extLst>
          </p:cNvPr>
          <p:cNvSpPr txBox="1"/>
          <p:nvPr/>
        </p:nvSpPr>
        <p:spPr>
          <a:xfrm>
            <a:off x="11306150" y="105846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BD5F-E610-4F52-8AA1-212AD5412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9"/>
          <a:stretch/>
        </p:blipFill>
        <p:spPr>
          <a:xfrm rot="16200000">
            <a:off x="7935804" y="4620818"/>
            <a:ext cx="2690143" cy="13366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98D60B-E297-4666-98A5-450B3A290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720160" y="4268965"/>
            <a:ext cx="2690143" cy="2040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B733B77-9417-44E2-BB91-488FE289E037}"/>
              </a:ext>
            </a:extLst>
          </p:cNvPr>
          <p:cNvSpPr/>
          <p:nvPr/>
        </p:nvSpPr>
        <p:spPr>
          <a:xfrm>
            <a:off x="9887044" y="5002823"/>
            <a:ext cx="345404" cy="355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9ECC4-A5F2-4E2C-A1A5-F1AD1EB22EF0}"/>
              </a:ext>
            </a:extLst>
          </p:cNvPr>
          <p:cNvSpPr txBox="1"/>
          <p:nvPr/>
        </p:nvSpPr>
        <p:spPr>
          <a:xfrm>
            <a:off x="10082545" y="4056381"/>
            <a:ext cx="165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adhesion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D874C-62EF-4BB8-A540-AD11D66233B7}"/>
              </a:ext>
            </a:extLst>
          </p:cNvPr>
          <p:cNvSpPr txBox="1"/>
          <p:nvPr/>
        </p:nvSpPr>
        <p:spPr>
          <a:xfrm>
            <a:off x="10006007" y="6354174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thickness 2.1 um</a:t>
            </a:r>
            <a:endParaRPr lang="en-D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A6E5-1B00-43A6-86DC-9E7C76EA4CB5}"/>
              </a:ext>
            </a:extLst>
          </p:cNvPr>
          <p:cNvSpPr txBox="1"/>
          <p:nvPr/>
        </p:nvSpPr>
        <p:spPr>
          <a:xfrm>
            <a:off x="10697314" y="3391079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thickness 0.2 um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160823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59F5-AEEF-4FEA-87E1-FFCA4BCF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036" y="1652587"/>
            <a:ext cx="673916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very much</a:t>
            </a:r>
            <a:br>
              <a:rPr lang="en-US" dirty="0"/>
            </a:br>
            <a:r>
              <a:rPr lang="en-US" dirty="0"/>
              <a:t>			for your attention!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F36F7-F983-41CC-9497-1C33FB26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36</a:t>
            </a:fld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93A1B-72E9-43A8-B2BC-CB9E64FE54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5C14EC-D5DD-4FCF-8577-43AB207FC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157" y="1753342"/>
            <a:ext cx="2013710" cy="2754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7B5B2-C857-4D57-A5C7-73E9658FAE80}"/>
              </a:ext>
            </a:extLst>
          </p:cNvPr>
          <p:cNvSpPr txBox="1"/>
          <p:nvPr/>
        </p:nvSpPr>
        <p:spPr>
          <a:xfrm>
            <a:off x="289109" y="1071775"/>
            <a:ext cx="5349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Cu-plating onto most metals the water-based </a:t>
            </a:r>
            <a:r>
              <a:rPr lang="en-US" sz="2000" u="sng" dirty="0"/>
              <a:t>acidic electrolytes</a:t>
            </a:r>
            <a:r>
              <a:rPr lang="en-US" sz="2000" dirty="0"/>
              <a:t> are commonly used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950F8A-7907-4378-AFD6-6D31C9931E7C}"/>
              </a:ext>
            </a:extLst>
          </p:cNvPr>
          <p:cNvSpPr txBox="1">
            <a:spLocks/>
          </p:cNvSpPr>
          <p:nvPr/>
        </p:nvSpPr>
        <p:spPr>
          <a:xfrm>
            <a:off x="559836" y="13329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Copper Electroplating onto Niobium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1718" y="6156295"/>
            <a:ext cx="2496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poor Cu-film adhesion</a:t>
            </a:r>
          </a:p>
        </p:txBody>
      </p:sp>
      <p:sp>
        <p:nvSpPr>
          <p:cNvPr id="11" name="Down Arrow 10"/>
          <p:cNvSpPr/>
          <p:nvPr/>
        </p:nvSpPr>
        <p:spPr>
          <a:xfrm rot="16200000">
            <a:off x="-802961" y="708697"/>
            <a:ext cx="326572" cy="32379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316E530A-BA17-4D37-8617-B9D854014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381" y="3496690"/>
            <a:ext cx="22580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DE" dirty="0">
                <a:latin typeface="Arial" panose="020B0604020202020204" pitchFamily="34" charset="0"/>
              </a:rPr>
              <a:t>Two-step plating: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DE" b="1" dirty="0">
                <a:latin typeface="Arial" panose="020B0604020202020204" pitchFamily="34" charset="0"/>
              </a:rPr>
              <a:t>S</a:t>
            </a:r>
            <a:r>
              <a:rPr kumimoji="0" lang="en-US" altLang="en-DE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tep1</a:t>
            </a:r>
            <a:r>
              <a:rPr kumimoji="0" lang="en-US" altLang="en-DE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pre-plating with less active metal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b="1" dirty="0">
                <a:latin typeface="Arial" panose="020B0604020202020204" pitchFamily="34" charset="0"/>
              </a:rPr>
              <a:t>Step 2</a:t>
            </a:r>
            <a:r>
              <a:rPr lang="en-US" altLang="en-DE" dirty="0">
                <a:latin typeface="Arial" panose="020B0604020202020204" pitchFamily="34" charset="0"/>
              </a:rPr>
              <a:t>: Standard Cu-plating</a:t>
            </a:r>
            <a:endParaRPr kumimoji="0" lang="en-US" altLang="en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49CC9657-3760-4D62-A94D-E720C3B39E16}"/>
              </a:ext>
            </a:extLst>
          </p:cNvPr>
          <p:cNvSpPr/>
          <p:nvPr/>
        </p:nvSpPr>
        <p:spPr>
          <a:xfrm>
            <a:off x="7294088" y="2024803"/>
            <a:ext cx="1512091" cy="1278015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07C8D716-D70E-41F7-A2EC-8B58A4E564A8}"/>
              </a:ext>
            </a:extLst>
          </p:cNvPr>
          <p:cNvSpPr/>
          <p:nvPr/>
        </p:nvSpPr>
        <p:spPr>
          <a:xfrm>
            <a:off x="7296628" y="2077212"/>
            <a:ext cx="1509552" cy="420190"/>
          </a:xfrm>
          <a:prstGeom prst="cube">
            <a:avLst>
              <a:gd name="adj" fmla="val 7587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69536008-1E82-41AB-8E44-20368239A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187" y="2971759"/>
            <a:ext cx="1365469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B100B447-D596-4101-A541-9B9C2A441C14}"/>
              </a:ext>
            </a:extLst>
          </p:cNvPr>
          <p:cNvSpPr/>
          <p:nvPr/>
        </p:nvSpPr>
        <p:spPr>
          <a:xfrm>
            <a:off x="7293412" y="1830931"/>
            <a:ext cx="1513441" cy="556504"/>
          </a:xfrm>
          <a:prstGeom prst="cube">
            <a:avLst>
              <a:gd name="adj" fmla="val 57584"/>
            </a:avLst>
          </a:prstGeom>
          <a:solidFill>
            <a:schemeClr val="accent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B4A050-4D94-48C8-8E38-0A8C616F1B9B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>
            <a:off x="7200598" y="2143608"/>
            <a:ext cx="96030" cy="303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5">
            <a:extLst>
              <a:ext uri="{FF2B5EF4-FFF2-40B4-BE49-F238E27FC236}">
                <a16:creationId xmlns:a16="http://schemas.microsoft.com/office/drawing/2014/main" id="{C48D2960-7A1E-4550-9688-5407F9816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165" y="1867762"/>
            <a:ext cx="1594433" cy="5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600" dirty="0">
                <a:latin typeface="Arial" panose="020B0604020202020204" pitchFamily="34" charset="0"/>
              </a:rPr>
              <a:t>“less active” 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600" dirty="0">
                <a:latin typeface="Arial" panose="020B0604020202020204" pitchFamily="34" charset="0"/>
              </a:rPr>
              <a:t> (</a:t>
            </a:r>
            <a:r>
              <a:rPr kumimoji="0" lang="en-US" altLang="en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Ni, Sn…)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601C7219-7F18-48CF-B945-2DA58437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282" y="2102785"/>
            <a:ext cx="1365469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A08D5E11-BAFA-423B-AB5C-9065FBC0572B}"/>
              </a:ext>
            </a:extLst>
          </p:cNvPr>
          <p:cNvSpPr/>
          <p:nvPr/>
        </p:nvSpPr>
        <p:spPr>
          <a:xfrm>
            <a:off x="9716262" y="2004411"/>
            <a:ext cx="1512091" cy="1278015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F346DB4-AA0D-47AE-8921-EB38259CD48D}"/>
              </a:ext>
            </a:extLst>
          </p:cNvPr>
          <p:cNvSpPr/>
          <p:nvPr/>
        </p:nvSpPr>
        <p:spPr>
          <a:xfrm>
            <a:off x="9715586" y="1810539"/>
            <a:ext cx="1513441" cy="556504"/>
          </a:xfrm>
          <a:prstGeom prst="cube">
            <a:avLst>
              <a:gd name="adj" fmla="val 57584"/>
            </a:avLst>
          </a:prstGeom>
          <a:solidFill>
            <a:schemeClr val="accent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6" name="Text Box 25">
            <a:extLst>
              <a:ext uri="{FF2B5EF4-FFF2-40B4-BE49-F238E27FC236}">
                <a16:creationId xmlns:a16="http://schemas.microsoft.com/office/drawing/2014/main" id="{22CDB461-C638-4CD4-8D34-1A825CA5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9584" y="2971759"/>
            <a:ext cx="536062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1600" dirty="0" err="1">
                <a:latin typeface="Arial" panose="020B0604020202020204" pitchFamily="34" charset="0"/>
              </a:rPr>
              <a:t>Nb</a:t>
            </a:r>
            <a:endParaRPr lang="en-US" altLang="en-DE" sz="1600" baseline="-25000" dirty="0">
              <a:latin typeface="Arial" panose="020B0604020202020204" pitchFamily="34" charset="0"/>
            </a:endParaRPr>
          </a:p>
        </p:txBody>
      </p:sp>
      <p:sp>
        <p:nvSpPr>
          <p:cNvPr id="37" name="Text Box 25">
            <a:extLst>
              <a:ext uri="{FF2B5EF4-FFF2-40B4-BE49-F238E27FC236}">
                <a16:creationId xmlns:a16="http://schemas.microsoft.com/office/drawing/2014/main" id="{FDC58F87-846A-421A-AEC5-4E96B60C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8287" y="2102383"/>
            <a:ext cx="1365469" cy="4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</a:t>
            </a:r>
            <a:endParaRPr kumimoji="0" lang="en-US" altLang="en-DE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3265E-0783-4CCB-A572-59B1B7A8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356" y="6356350"/>
            <a:ext cx="2743200" cy="365125"/>
          </a:xfrm>
        </p:spPr>
        <p:txBody>
          <a:bodyPr/>
          <a:lstStyle/>
          <a:p>
            <a:fld id="{802F2978-DF9C-4225-A176-2A43CA845ABB}" type="slidenum">
              <a:rPr lang="en-DE" smtClean="0"/>
              <a:t>4</a:t>
            </a:fld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05574-7EB8-4753-B0B2-0B727436666C}"/>
              </a:ext>
            </a:extLst>
          </p:cNvPr>
          <p:cNvSpPr/>
          <p:nvPr/>
        </p:nvSpPr>
        <p:spPr>
          <a:xfrm>
            <a:off x="7412965" y="793289"/>
            <a:ext cx="3467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Experimental Approaches: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FA81E39-4EEA-4A4D-AEC8-163D72087223}"/>
              </a:ext>
            </a:extLst>
          </p:cNvPr>
          <p:cNvSpPr/>
          <p:nvPr/>
        </p:nvSpPr>
        <p:spPr>
          <a:xfrm>
            <a:off x="838200" y="6280339"/>
            <a:ext cx="416880" cy="1521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9308A0-993F-47C5-BCB4-ED654FA4965E}"/>
              </a:ext>
            </a:extLst>
          </p:cNvPr>
          <p:cNvSpPr/>
          <p:nvPr/>
        </p:nvSpPr>
        <p:spPr>
          <a:xfrm>
            <a:off x="182880" y="45706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Issues: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Niobium has a higher reactivity than Copper =&gt; galvanic displacement reaction:</a:t>
            </a:r>
          </a:p>
          <a:p>
            <a:pPr>
              <a:spcAft>
                <a:spcPts val="1200"/>
              </a:spcAft>
            </a:pPr>
            <a:r>
              <a:rPr lang="en-US" dirty="0"/>
              <a:t>	</a:t>
            </a:r>
            <a:r>
              <a:rPr lang="en-US" dirty="0" err="1"/>
              <a:t>Nb</a:t>
            </a:r>
            <a:r>
              <a:rPr lang="en-US" baseline="-25000" dirty="0"/>
              <a:t>(s)</a:t>
            </a:r>
            <a:r>
              <a:rPr lang="en-US" dirty="0"/>
              <a:t> + Cu</a:t>
            </a:r>
            <a:r>
              <a:rPr lang="en-US" baseline="30000" dirty="0"/>
              <a:t>2+ </a:t>
            </a:r>
            <a:r>
              <a:rPr lang="en-US" dirty="0"/>
              <a:t>-&gt; Cu</a:t>
            </a:r>
            <a:r>
              <a:rPr lang="en-US" baseline="-25000" dirty="0"/>
              <a:t>(s)</a:t>
            </a:r>
            <a:r>
              <a:rPr lang="en-US" dirty="0"/>
              <a:t> + Nb</a:t>
            </a:r>
            <a:r>
              <a:rPr lang="en-US" baseline="30000" dirty="0"/>
              <a:t>2+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1DD171-F676-440A-AF00-4A41DD196E48}"/>
              </a:ext>
            </a:extLst>
          </p:cNvPr>
          <p:cNvSpPr/>
          <p:nvPr/>
        </p:nvSpPr>
        <p:spPr>
          <a:xfrm>
            <a:off x="8958811" y="3496690"/>
            <a:ext cx="33196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dirty="0">
                <a:latin typeface="Arial" panose="020B0604020202020204" pitchFamily="34" charset="0"/>
              </a:rPr>
              <a:t>Direct Cu-plating 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DE" dirty="0">
                <a:latin typeface="Arial" panose="020B0604020202020204" pitchFamily="34" charset="0"/>
              </a:rPr>
              <a:t>using Electrolytes for Steel </a:t>
            </a:r>
            <a:r>
              <a:rPr lang="en-US" altLang="en-DE" sz="1400" dirty="0">
                <a:latin typeface="Arial" panose="020B0604020202020204" pitchFamily="34" charset="0"/>
              </a:rPr>
              <a:t>(Fe has higher reactivity than Cu)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Complexing Agents (cyanides, glycols, surfactants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Non-aqueous Electrolytes (organic solvents, ionic liquids ( incl. molten salts)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04577D-DE63-4012-9F05-EB83F58E434E}"/>
              </a:ext>
            </a:extLst>
          </p:cNvPr>
          <p:cNvSpPr/>
          <p:nvPr/>
        </p:nvSpPr>
        <p:spPr>
          <a:xfrm>
            <a:off x="8905929" y="3835452"/>
            <a:ext cx="3184716" cy="48150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869AFC-C0DA-4485-8F80-A58B304D784E}"/>
              </a:ext>
            </a:extLst>
          </p:cNvPr>
          <p:cNvCxnSpPr/>
          <p:nvPr/>
        </p:nvCxnSpPr>
        <p:spPr>
          <a:xfrm flipH="1">
            <a:off x="8282356" y="1301072"/>
            <a:ext cx="523823" cy="376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76A88B-BD08-4F0F-9657-B5AB930224AC}"/>
              </a:ext>
            </a:extLst>
          </p:cNvPr>
          <p:cNvCxnSpPr/>
          <p:nvPr/>
        </p:nvCxnSpPr>
        <p:spPr>
          <a:xfrm>
            <a:off x="9428091" y="1296109"/>
            <a:ext cx="574990" cy="356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5" grpId="0"/>
      <p:bldP spid="26" grpId="0" animBg="1"/>
      <p:bldP spid="27" grpId="0"/>
      <p:bldP spid="29" grpId="0"/>
      <p:bldP spid="32" grpId="0" animBg="1"/>
      <p:bldP spid="34" grpId="0" animBg="1"/>
      <p:bldP spid="36" grpId="0"/>
      <p:bldP spid="37" grpId="0"/>
      <p:bldP spid="8" grpId="0"/>
      <p:bldP spid="16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388B71-85A5-4B78-AD6D-E470307251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017" y="841253"/>
            <a:ext cx="4218798" cy="2597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950F8A-7907-4378-AFD6-6D31C9931E7C}"/>
              </a:ext>
            </a:extLst>
          </p:cNvPr>
          <p:cNvSpPr txBox="1">
            <a:spLocks/>
          </p:cNvSpPr>
          <p:nvPr/>
        </p:nvSpPr>
        <p:spPr>
          <a:xfrm>
            <a:off x="926090" y="1875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Electroplating onto Niobium using Electrolytes for Steel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3265E-0783-4CCB-A572-59B1B7A8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5</a:t>
            </a:fld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ED630C-083A-4D65-B46F-2472797D7821}"/>
              </a:ext>
            </a:extLst>
          </p:cNvPr>
          <p:cNvSpPr txBox="1"/>
          <p:nvPr/>
        </p:nvSpPr>
        <p:spPr>
          <a:xfrm>
            <a:off x="212225" y="3351022"/>
            <a:ext cx="618526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b="1" dirty="0">
                <a:solidFill>
                  <a:prstClr val="black"/>
                </a:solidFill>
              </a:rPr>
              <a:t>Electrochemical Cell</a:t>
            </a:r>
            <a:r>
              <a:rPr lang="en-US" sz="2000" dirty="0">
                <a:solidFill>
                  <a:prstClr val="black"/>
                </a:solidFill>
              </a:rPr>
              <a:t>: two-electrode type</a:t>
            </a:r>
            <a:r>
              <a:rPr lang="ru-RU" sz="2000" dirty="0">
                <a:solidFill>
                  <a:prstClr val="black"/>
                </a:solidFill>
              </a:rPr>
              <a:t> (С</a:t>
            </a:r>
            <a:r>
              <a:rPr lang="en-US" sz="2000" dirty="0">
                <a:solidFill>
                  <a:prstClr val="black"/>
                </a:solidFill>
              </a:rPr>
              <a:t>u used as Anode</a:t>
            </a:r>
            <a:r>
              <a:rPr lang="ru-RU" sz="2000" dirty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a) </a:t>
            </a:r>
            <a:r>
              <a:rPr lang="en-US" sz="2000" dirty="0">
                <a:solidFill>
                  <a:srgbClr val="0070C0"/>
                </a:solidFill>
              </a:rPr>
              <a:t>Alkaline Electrolyte for Steel </a:t>
            </a:r>
            <a:r>
              <a:rPr lang="en-US" sz="2000" dirty="0"/>
              <a:t>(published in the literature</a:t>
            </a:r>
            <a:r>
              <a:rPr lang="en-US" sz="2000" baseline="30000" dirty="0"/>
              <a:t>1</a:t>
            </a:r>
            <a:r>
              <a:rPr lang="en-US" sz="2000" dirty="0"/>
              <a:t> )</a:t>
            </a:r>
            <a:endParaRPr lang="ru-RU" sz="2000" dirty="0"/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Bath A</a:t>
            </a:r>
            <a:r>
              <a:rPr lang="en-US" sz="2000" dirty="0"/>
              <a:t>: w/o additives</a:t>
            </a:r>
            <a:endParaRPr lang="ru-RU" sz="2000" dirty="0"/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Bath B: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with additives-1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Bath </a:t>
            </a:r>
            <a:r>
              <a:rPr lang="ru-RU" sz="2000" dirty="0">
                <a:solidFill>
                  <a:schemeClr val="accent1"/>
                </a:solidFill>
              </a:rPr>
              <a:t>С</a:t>
            </a:r>
            <a:r>
              <a:rPr lang="en-US" sz="2000" dirty="0">
                <a:solidFill>
                  <a:schemeClr val="accent1"/>
                </a:solidFill>
              </a:rPr>
              <a:t>: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additives-2</a:t>
            </a:r>
          </a:p>
          <a:p>
            <a:pPr lvl="0">
              <a:spcAft>
                <a:spcPts val="60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B719714-8DA7-4142-9D59-C70BF6A4FB26}"/>
              </a:ext>
            </a:extLst>
          </p:cNvPr>
          <p:cNvSpPr txBox="1">
            <a:spLocks/>
          </p:cNvSpPr>
          <p:nvPr/>
        </p:nvSpPr>
        <p:spPr>
          <a:xfrm>
            <a:off x="926090" y="19079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24D86A-A423-4D8D-AC99-96742EFB4D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5513" y="2658731"/>
            <a:ext cx="2340042" cy="2002542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E75BEB-3A45-4004-89B2-9610F9775B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29756" y="4007567"/>
            <a:ext cx="2842681" cy="239927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96B3E-4663-4F87-8B73-EAA1FF35CF16}"/>
              </a:ext>
            </a:extLst>
          </p:cNvPr>
          <p:cNvSpPr txBox="1"/>
          <p:nvPr/>
        </p:nvSpPr>
        <p:spPr>
          <a:xfrm>
            <a:off x="6596017" y="39441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4D87-A09E-4BFA-A482-AAB5BEA12602}"/>
              </a:ext>
            </a:extLst>
          </p:cNvPr>
          <p:cNvSpPr txBox="1"/>
          <p:nvPr/>
        </p:nvSpPr>
        <p:spPr>
          <a:xfrm>
            <a:off x="7729151" y="394176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425F4E-D530-4145-9B1D-C43A4BE75248}"/>
              </a:ext>
            </a:extLst>
          </p:cNvPr>
          <p:cNvSpPr txBox="1"/>
          <p:nvPr/>
        </p:nvSpPr>
        <p:spPr>
          <a:xfrm>
            <a:off x="187681" y="875327"/>
            <a:ext cx="5781461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Primary requirements to Cu-deposits: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form a continuous film;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easily detached from </a:t>
            </a:r>
            <a:r>
              <a:rPr lang="en-US" sz="2000" dirty="0" err="1"/>
              <a:t>Nb</a:t>
            </a:r>
            <a:r>
              <a:rPr lang="en-US" sz="2000" dirty="0"/>
              <a:t> (scratch-test with tweezers);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tape test;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 shock test.</a:t>
            </a:r>
            <a:endParaRPr lang="en-D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F14A86-CE63-46F6-9126-EBA009981774}"/>
              </a:ext>
            </a:extLst>
          </p:cNvPr>
          <p:cNvSpPr txBox="1"/>
          <p:nvPr/>
        </p:nvSpPr>
        <p:spPr>
          <a:xfrm>
            <a:off x="8727805" y="4831407"/>
            <a:ext cx="346419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 film is matt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 anode did not deteriorate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 film is not easily peeled off (but </a:t>
            </a:r>
            <a:r>
              <a:rPr lang="en-US" dirty="0">
                <a:solidFill>
                  <a:srgbClr val="FF0000"/>
                </a:solidFill>
              </a:rPr>
              <a:t>did not pass tape test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F0ABA-057E-49C8-9660-CD44B8ACFEAE}"/>
              </a:ext>
            </a:extLst>
          </p:cNvPr>
          <p:cNvSpPr txBox="1"/>
          <p:nvPr/>
        </p:nvSpPr>
        <p:spPr>
          <a:xfrm>
            <a:off x="6351461" y="6305677"/>
            <a:ext cx="8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Bath A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5C097-A7EB-4B0B-9F4D-564DE95DBD74}"/>
              </a:ext>
            </a:extLst>
          </p:cNvPr>
          <p:cNvSpPr txBox="1"/>
          <p:nvPr/>
        </p:nvSpPr>
        <p:spPr>
          <a:xfrm>
            <a:off x="58235" y="6490343"/>
            <a:ext cx="217713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R. </a:t>
            </a:r>
            <a:r>
              <a:rPr lang="en-US" dirty="0" err="1"/>
              <a:t>Sekar</a:t>
            </a:r>
            <a:r>
              <a:rPr lang="en-US" dirty="0"/>
              <a:t> et al, 2017</a:t>
            </a:r>
            <a:endParaRPr lang="en-DE" dirty="0"/>
          </a:p>
          <a:p>
            <a:r>
              <a:rPr lang="en-US" dirty="0"/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417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66481B-BDA8-4933-801F-2EE456E1A9EE}"/>
              </a:ext>
            </a:extLst>
          </p:cNvPr>
          <p:cNvSpPr txBox="1">
            <a:spLocks/>
          </p:cNvSpPr>
          <p:nvPr/>
        </p:nvSpPr>
        <p:spPr>
          <a:xfrm>
            <a:off x="1623640" y="15513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Bath A			 Bath B 			 Bath C</a:t>
            </a:r>
            <a:endParaRPr lang="en-DE" sz="3600" dirty="0"/>
          </a:p>
          <a:p>
            <a:endParaRPr lang="en-DE" sz="3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9DEDD3-3BFA-477F-8401-BE88049670A5}"/>
              </a:ext>
            </a:extLst>
          </p:cNvPr>
          <p:cNvSpPr txBox="1">
            <a:spLocks/>
          </p:cNvSpPr>
          <p:nvPr/>
        </p:nvSpPr>
        <p:spPr>
          <a:xfrm>
            <a:off x="4928898" y="6914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09C8A-283E-4DB0-A77A-387D86B61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284" y="2276197"/>
            <a:ext cx="3637986" cy="3037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F2DB7-432F-40F3-8EB8-59A9AFC5D1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662" y="2277679"/>
            <a:ext cx="3636211" cy="3035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E0F9AB-FD4E-4F1F-BE2B-91E1256C2972}"/>
              </a:ext>
            </a:extLst>
          </p:cNvPr>
          <p:cNvSpPr txBox="1"/>
          <p:nvPr/>
        </p:nvSpPr>
        <p:spPr>
          <a:xfrm>
            <a:off x="8367705" y="5574012"/>
            <a:ext cx="363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optical microscopy</a:t>
            </a:r>
            <a:endParaRPr lang="en-DE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8A7E81-7F3A-4633-97E6-1C5C6910A3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92" y="2276198"/>
            <a:ext cx="3639871" cy="303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A89C9F-6BE2-4233-823C-18DE1AD21B1E}"/>
              </a:ext>
            </a:extLst>
          </p:cNvPr>
          <p:cNvSpPr txBox="1"/>
          <p:nvPr/>
        </p:nvSpPr>
        <p:spPr>
          <a:xfrm>
            <a:off x="11263120" y="565008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x20</a:t>
            </a:r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D61018-9C31-43B1-A095-F3D770BD66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7FCDDC0-53DA-4D60-8368-E9FB60162C72}"/>
              </a:ext>
            </a:extLst>
          </p:cNvPr>
          <p:cNvSpPr txBox="1">
            <a:spLocks/>
          </p:cNvSpPr>
          <p:nvPr/>
        </p:nvSpPr>
        <p:spPr>
          <a:xfrm>
            <a:off x="772282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Electroplating onto Niobium using Electrolytes for Steel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587E56-266C-49DE-B272-B94B55102C7F}"/>
              </a:ext>
            </a:extLst>
          </p:cNvPr>
          <p:cNvSpPr/>
          <p:nvPr/>
        </p:nvSpPr>
        <p:spPr>
          <a:xfrm>
            <a:off x="-547688" y="56051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0" lvl="3" indent="-342900">
              <a:buFont typeface="Symbol" panose="05050102010706020507" pitchFamily="18" charset="2"/>
              <a:buChar char="Þ"/>
            </a:pPr>
            <a:r>
              <a:rPr lang="en-US" dirty="0"/>
              <a:t>Cu-deposit thickness 0.8 </a:t>
            </a:r>
            <a:r>
              <a:rPr lang="el-GR" dirty="0">
                <a:sym typeface="Wingdings" panose="05000000000000000000" pitchFamily="2" charset="2"/>
              </a:rPr>
              <a:t>μ</a:t>
            </a:r>
            <a:r>
              <a:rPr lang="en-US" dirty="0"/>
              <a:t>m  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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deposition rate 2.3 </a:t>
            </a:r>
            <a:r>
              <a:rPr lang="el-GR" dirty="0">
                <a:solidFill>
                  <a:schemeClr val="accent1"/>
                </a:solidFill>
                <a:sym typeface="Wingdings" panose="05000000000000000000" pitchFamily="2" charset="2"/>
              </a:rPr>
              <a:t>μ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m/h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0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14FEB-F27D-4A11-98C9-ECEE4AACF8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631" y="2216267"/>
            <a:ext cx="5480939" cy="4110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0C193-82E0-4477-B0CE-32887D94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4" y="6197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SEM images</a:t>
            </a:r>
            <a:endParaRPr lang="en-DE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F52805-3718-452C-8DDF-40D53C052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72" y="2216267"/>
            <a:ext cx="5480938" cy="41107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AFEE4-4459-4D7F-B204-6DC443377164}"/>
              </a:ext>
            </a:extLst>
          </p:cNvPr>
          <p:cNvSpPr txBox="1"/>
          <p:nvPr/>
        </p:nvSpPr>
        <p:spPr>
          <a:xfrm>
            <a:off x="2745740" y="1568252"/>
            <a:ext cx="114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Bath A</a:t>
            </a:r>
            <a:endParaRPr lang="en-DE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9BBDD-2E09-4D5F-9C60-C76B3C473A74}"/>
              </a:ext>
            </a:extLst>
          </p:cNvPr>
          <p:cNvSpPr txBox="1"/>
          <p:nvPr/>
        </p:nvSpPr>
        <p:spPr>
          <a:xfrm>
            <a:off x="7744546" y="1568252"/>
            <a:ext cx="347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Bath B (with additives)</a:t>
            </a:r>
            <a:endParaRPr lang="en-D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D4BA0-7638-440C-B46E-B3834E11A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D32F17-FBE4-414D-A528-385BB53168F6}"/>
              </a:ext>
            </a:extLst>
          </p:cNvPr>
          <p:cNvSpPr txBox="1">
            <a:spLocks/>
          </p:cNvSpPr>
          <p:nvPr/>
        </p:nvSpPr>
        <p:spPr>
          <a:xfrm>
            <a:off x="772282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Electroplating onto Niobium using Electrolytes for Steel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F8472-0795-447D-93A6-91AD4CC3A222}"/>
              </a:ext>
            </a:extLst>
          </p:cNvPr>
          <p:cNvSpPr txBox="1"/>
          <p:nvPr/>
        </p:nvSpPr>
        <p:spPr>
          <a:xfrm>
            <a:off x="9358312" y="6413241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*Bath C looks alike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8305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3950F8A-7907-4378-AFD6-6D31C9931E7C}"/>
              </a:ext>
            </a:extLst>
          </p:cNvPr>
          <p:cNvSpPr txBox="1">
            <a:spLocks/>
          </p:cNvSpPr>
          <p:nvPr/>
        </p:nvSpPr>
        <p:spPr>
          <a:xfrm>
            <a:off x="926090" y="1875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Electroplating onto Niobium using Electrolytes for Steel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3265E-0783-4CCB-A572-59B1B7A8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8</a:t>
            </a:fld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ED630C-083A-4D65-B46F-2472797D7821}"/>
              </a:ext>
            </a:extLst>
          </p:cNvPr>
          <p:cNvSpPr txBox="1"/>
          <p:nvPr/>
        </p:nvSpPr>
        <p:spPr>
          <a:xfrm>
            <a:off x="3487713" y="791614"/>
            <a:ext cx="546844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Commercial Acidic Electrolytes:</a:t>
            </a:r>
          </a:p>
          <a:p>
            <a:pPr lvl="0"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b) </a:t>
            </a:r>
            <a:r>
              <a:rPr lang="el-G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2000" dirty="0">
                <a:solidFill>
                  <a:srgbClr val="0070C0"/>
                </a:solidFill>
              </a:rPr>
              <a:t>Chem 520</a:t>
            </a:r>
            <a:r>
              <a:rPr lang="en-GB" sz="2000" dirty="0"/>
              <a:t> </a:t>
            </a:r>
            <a:r>
              <a:rPr lang="en-US" dirty="0"/>
              <a:t>(</a:t>
            </a:r>
            <a:r>
              <a:rPr lang="en-GB" sz="1600" dirty="0"/>
              <a:t>copper (2-30 g/l), sulfuric acid (200-250g/l), chloride (50-70 g/l) )</a:t>
            </a:r>
            <a:r>
              <a:rPr lang="en-US" sz="2000" dirty="0"/>
              <a:t>;</a:t>
            </a:r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</a:rPr>
              <a:t>c</a:t>
            </a:r>
            <a:r>
              <a:rPr lang="en-US" sz="2000" b="1" dirty="0"/>
              <a:t>) </a:t>
            </a:r>
            <a:r>
              <a:rPr lang="en-DE" sz="2000" dirty="0">
                <a:solidFill>
                  <a:srgbClr val="0070C0"/>
                </a:solidFill>
              </a:rPr>
              <a:t>High speed bright copper electroplating solution</a:t>
            </a:r>
            <a:r>
              <a:rPr lang="en-US" sz="2000" dirty="0">
                <a:solidFill>
                  <a:srgbClr val="0070C0"/>
                </a:solidFill>
              </a:rPr>
              <a:t> by Sigma-Aldrich</a:t>
            </a:r>
            <a:r>
              <a:rPr lang="en-US" sz="2000" dirty="0"/>
              <a:t>:</a:t>
            </a:r>
          </a:p>
          <a:p>
            <a:pPr lvl="0"/>
            <a:r>
              <a:rPr lang="en-DE" sz="1600" dirty="0"/>
              <a:t>40 mg/L</a:t>
            </a:r>
            <a:r>
              <a:rPr lang="en-US" sz="1600" dirty="0"/>
              <a:t> </a:t>
            </a:r>
            <a:r>
              <a:rPr lang="en-DE" sz="1600" dirty="0"/>
              <a:t>chloride basis</a:t>
            </a:r>
            <a:br>
              <a:rPr lang="en-DE" sz="1600" dirty="0"/>
            </a:br>
            <a:r>
              <a:rPr lang="en-DE" sz="1600" dirty="0"/>
              <a:t>600 mg/L (organic additives)</a:t>
            </a:r>
            <a:br>
              <a:rPr lang="en-DE" sz="1600" dirty="0"/>
            </a:br>
            <a:r>
              <a:rPr lang="en-DE" sz="1600" dirty="0"/>
              <a:t>65.0 g/L</a:t>
            </a:r>
            <a:r>
              <a:rPr lang="en-US" sz="1600" dirty="0"/>
              <a:t> </a:t>
            </a:r>
            <a:r>
              <a:rPr lang="en-DE" sz="1600" dirty="0"/>
              <a:t>Cu basis</a:t>
            </a:r>
            <a:br>
              <a:rPr lang="en-DE" sz="1600" dirty="0"/>
            </a:br>
            <a:r>
              <a:rPr lang="en-DE" sz="1600" dirty="0"/>
              <a:t>8.0 g/L</a:t>
            </a:r>
            <a:r>
              <a:rPr lang="en-US" sz="1600" dirty="0"/>
              <a:t> </a:t>
            </a:r>
            <a:r>
              <a:rPr lang="en-DE" sz="1600" dirty="0"/>
              <a:t>H</a:t>
            </a:r>
            <a:r>
              <a:rPr lang="en-DE" sz="1600" baseline="-25000" dirty="0"/>
              <a:t>2</a:t>
            </a:r>
            <a:r>
              <a:rPr lang="en-DE" sz="1600" dirty="0"/>
              <a:t>SO</a:t>
            </a:r>
            <a:r>
              <a:rPr lang="en-DE" sz="1600" baseline="-25000" dirty="0"/>
              <a:t>4</a:t>
            </a:r>
            <a:r>
              <a:rPr lang="en-DE" sz="1600" dirty="0"/>
              <a:t> basis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BAF557-BAAD-47AE-8AEA-E561F92945AD}"/>
              </a:ext>
            </a:extLst>
          </p:cNvPr>
          <p:cNvSpPr txBox="1"/>
          <p:nvPr/>
        </p:nvSpPr>
        <p:spPr>
          <a:xfrm>
            <a:off x="124039" y="1054504"/>
            <a:ext cx="3213764" cy="2923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Primary requirements to Cu-deposits: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 a continuous film;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easily detached from </a:t>
            </a:r>
            <a:r>
              <a:rPr lang="en-US" dirty="0" err="1"/>
              <a:t>Nb</a:t>
            </a:r>
            <a:r>
              <a:rPr lang="en-US" dirty="0"/>
              <a:t> (scratch-test with tweezers)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scotch-tape test;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shock test.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E72A3FB-A4EE-4231-B981-9AA37CD87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263" y="1972499"/>
            <a:ext cx="1614693" cy="4234489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B719714-8DA7-4142-9D59-C70BF6A4FB26}"/>
              </a:ext>
            </a:extLst>
          </p:cNvPr>
          <p:cNvSpPr txBox="1">
            <a:spLocks/>
          </p:cNvSpPr>
          <p:nvPr/>
        </p:nvSpPr>
        <p:spPr>
          <a:xfrm>
            <a:off x="926090" y="190799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B77169C-8442-4BC0-8C66-BB4D4072EC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" y="4235419"/>
            <a:ext cx="9565737" cy="24080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4DFDBE-1080-4C0B-9CBF-E6E4D03031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335" y="1894446"/>
            <a:ext cx="1799957" cy="342146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96A742C-FA9B-4EB3-B708-D19CA5AAEC65}"/>
              </a:ext>
            </a:extLst>
          </p:cNvPr>
          <p:cNvSpPr txBox="1"/>
          <p:nvPr/>
        </p:nvSpPr>
        <p:spPr>
          <a:xfrm>
            <a:off x="8991008" y="486980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mA</a:t>
            </a:r>
            <a:endParaRPr lang="en-D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BFCCC9-58D2-4830-86EC-4D9887441DD8}"/>
              </a:ext>
            </a:extLst>
          </p:cNvPr>
          <p:cNvSpPr txBox="1"/>
          <p:nvPr/>
        </p:nvSpPr>
        <p:spPr>
          <a:xfrm>
            <a:off x="10702723" y="563366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mA</a:t>
            </a:r>
            <a:endParaRPr lang="en-D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007E33-ADAE-4650-8E8C-79F0166B826C}"/>
              </a:ext>
            </a:extLst>
          </p:cNvPr>
          <p:cNvSpPr txBox="1"/>
          <p:nvPr/>
        </p:nvSpPr>
        <p:spPr>
          <a:xfrm>
            <a:off x="7659832" y="6233807"/>
            <a:ext cx="129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mA</a:t>
            </a:r>
            <a:endParaRPr lang="en-DE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A58D700-2D06-49AF-81EA-EE26F490B5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05" y="2545743"/>
            <a:ext cx="2397394" cy="207062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FCFB0B4-0A05-4A78-99E8-F42CC7346431}"/>
              </a:ext>
            </a:extLst>
          </p:cNvPr>
          <p:cNvSpPr txBox="1"/>
          <p:nvPr/>
        </p:nvSpPr>
        <p:spPr>
          <a:xfrm>
            <a:off x="6146694" y="4526363"/>
            <a:ext cx="22428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continuous Cu-film at steel components</a:t>
            </a:r>
            <a:endParaRPr lang="en-DE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2BAADA-9F6B-4008-9037-F162AE5CCFF7}"/>
              </a:ext>
            </a:extLst>
          </p:cNvPr>
          <p:cNvCxnSpPr>
            <a:cxnSpLocks/>
          </p:cNvCxnSpPr>
          <p:nvPr/>
        </p:nvCxnSpPr>
        <p:spPr>
          <a:xfrm flipV="1">
            <a:off x="8005763" y="4000435"/>
            <a:ext cx="151482" cy="561875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2CEEDFB-D1DB-4B65-8D89-E92F4A180D79}"/>
              </a:ext>
            </a:extLst>
          </p:cNvPr>
          <p:cNvSpPr txBox="1"/>
          <p:nvPr/>
        </p:nvSpPr>
        <p:spPr>
          <a:xfrm>
            <a:off x="700278" y="5517109"/>
            <a:ext cx="72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Nb</a:t>
            </a:r>
            <a:endParaRPr lang="en-DE" sz="3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23774A7-29D8-4D22-A9F7-C432290B6B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4945" y="849810"/>
            <a:ext cx="1732420" cy="166663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9EDDDA-15C6-402D-B099-3C75CD3F0C57}"/>
              </a:ext>
            </a:extLst>
          </p:cNvPr>
          <p:cNvSpPr txBox="1"/>
          <p:nvPr/>
        </p:nvSpPr>
        <p:spPr>
          <a:xfrm>
            <a:off x="132135" y="4083663"/>
            <a:ext cx="594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Electroplating at: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varied 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 °C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 mA/cm</a:t>
            </a:r>
            <a:r>
              <a:rPr lang="en-US" sz="200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with and w/o solution agitation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38ED6-A18F-437C-8CAF-B65B12B325BD}"/>
              </a:ext>
            </a:extLst>
          </p:cNvPr>
          <p:cNvSpPr txBox="1"/>
          <p:nvPr/>
        </p:nvSpPr>
        <p:spPr>
          <a:xfrm>
            <a:off x="8991008" y="1703006"/>
            <a:ext cx="1382110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 520</a:t>
            </a:r>
            <a:endParaRPr lang="en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F0248E-8ADC-4E1B-872C-10AECC32EAD3}"/>
              </a:ext>
            </a:extLst>
          </p:cNvPr>
          <p:cNvSpPr txBox="1"/>
          <p:nvPr/>
        </p:nvSpPr>
        <p:spPr>
          <a:xfrm>
            <a:off x="3617177" y="3655215"/>
            <a:ext cx="239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=&gt; no continuous Cu-film obtained </a:t>
            </a:r>
            <a:endParaRPr lang="en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C6E049-9F09-4EC6-9C72-615FE8AF5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3EE9C10-082A-4050-82D3-839875B04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" y="2352671"/>
            <a:ext cx="5486400" cy="41148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E47A60-32F7-49C1-BD43-8B26BD3EBC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245" y="2352670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327F7-72E5-4E51-A090-CE6908C1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3567" y="1511400"/>
            <a:ext cx="1419860" cy="1049517"/>
          </a:xfrm>
        </p:spPr>
        <p:txBody>
          <a:bodyPr>
            <a:normAutofit/>
          </a:bodyPr>
          <a:lstStyle/>
          <a:p>
            <a:r>
              <a:rPr lang="en-US" dirty="0"/>
              <a:t>SEM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BF652-4251-4488-94EC-6CD863E44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215" y="735438"/>
            <a:ext cx="1419860" cy="27726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13EA45-DAD5-4073-82FF-81668B4AD149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 Modified Alkaline Electrolyte for Steel: Cu/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Film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2CFB3-528A-4FD6-B8DE-AA2E227FD89B}"/>
              </a:ext>
            </a:extLst>
          </p:cNvPr>
          <p:cNvSpPr txBox="1"/>
          <p:nvPr/>
        </p:nvSpPr>
        <p:spPr>
          <a:xfrm>
            <a:off x="7086363" y="881046"/>
            <a:ext cx="3709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Cu-film thickness: ~170 nm 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deposition rate (0.28 um/h)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5CE45-E1FC-4A72-96B7-810DB68F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2978-DF9C-4225-A176-2A43CA845ABB}" type="slidenum">
              <a:rPr lang="en-DE" smtClean="0"/>
              <a:t>9</a:t>
            </a:fld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8D2E7-72BC-483C-9DB4-4D61CDC920DC}"/>
              </a:ext>
            </a:extLst>
          </p:cNvPr>
          <p:cNvSpPr txBox="1"/>
          <p:nvPr/>
        </p:nvSpPr>
        <p:spPr>
          <a:xfrm>
            <a:off x="6272213" y="105842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4F9CB-9DC9-4FE2-9264-8A77BE63792B}"/>
              </a:ext>
            </a:extLst>
          </p:cNvPr>
          <p:cNvSpPr txBox="1"/>
          <p:nvPr/>
        </p:nvSpPr>
        <p:spPr>
          <a:xfrm>
            <a:off x="5956756" y="2798295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70AF2-1D2A-4FAA-A9BE-10D902FFF760}"/>
              </a:ext>
            </a:extLst>
          </p:cNvPr>
          <p:cNvSpPr txBox="1"/>
          <p:nvPr/>
        </p:nvSpPr>
        <p:spPr>
          <a:xfrm>
            <a:off x="357213" y="945044"/>
            <a:ext cx="49507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Modified composition, concentration, plating parameters for alkaline electrolyte;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obtained a continuous Cu-film on </a:t>
            </a:r>
            <a:r>
              <a:rPr lang="en-US" dirty="0" err="1"/>
              <a:t>Nb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 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21864-FCF4-4B5B-A70E-C4C8DA22D139}"/>
              </a:ext>
            </a:extLst>
          </p:cNvPr>
          <p:cNvSpPr/>
          <p:nvPr/>
        </p:nvSpPr>
        <p:spPr>
          <a:xfrm>
            <a:off x="8223250" y="1583880"/>
            <a:ext cx="2660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Stable solution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;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reproducible results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494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3164</Words>
  <Application>Microsoft Office PowerPoint</Application>
  <PresentationFormat>Breitbild</PresentationFormat>
  <Paragraphs>646</Paragraphs>
  <Slides>36</Slides>
  <Notes>36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TeXGyreTermes-Bold</vt:lpstr>
      <vt:lpstr>Times New Roman</vt:lpstr>
      <vt:lpstr>Wingdings</vt:lpstr>
      <vt:lpstr>Office Theme</vt:lpstr>
      <vt:lpstr>Graph</vt:lpstr>
      <vt:lpstr>TTC Meeting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SEM images</vt:lpstr>
      <vt:lpstr>PowerPoint-Präsentation</vt:lpstr>
      <vt:lpstr>SEM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80 mA</vt:lpstr>
      <vt:lpstr>80 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XRD</vt:lpstr>
      <vt:lpstr>PowerPoint-Präsentation</vt:lpstr>
      <vt:lpstr>PowerPoint-Präsentation</vt:lpstr>
      <vt:lpstr>80 mA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Electrolyte: High speed bright copper electroplating solution  by Sigma Aldrich (deposition rate declared: up to 5 μm/min)</vt:lpstr>
      <vt:lpstr>XRD: Cu films</vt:lpstr>
      <vt:lpstr>Cu Anode</vt:lpstr>
      <vt:lpstr>PowerPoint-Präsentation</vt:lpstr>
      <vt:lpstr>Thank you very much   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Prudnikava, Alena</dc:creator>
  <cp:lastModifiedBy>Kugeler, Oliver</cp:lastModifiedBy>
  <cp:revision>469</cp:revision>
  <dcterms:created xsi:type="dcterms:W3CDTF">2021-05-11T08:25:36Z</dcterms:created>
  <dcterms:modified xsi:type="dcterms:W3CDTF">2022-10-11T23:36:40Z</dcterms:modified>
</cp:coreProperties>
</file>