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9C09-373A-4E5C-B8B9-AAFB6CB98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5D52A-DE85-4715-9EF5-4C526BF02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D73A-7C33-4F3E-B3B5-F8364A55A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E15E9-A9AF-47A6-B219-C9D0CA27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AA255-A9AD-4030-8624-F8401052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4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5702A-56E4-4A0A-AE06-25EF1AD0E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F2087C-DAC0-4B36-BF0C-30559016E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1FB49-6E70-475D-8ADD-79813C4F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40304-EE01-4F9F-8408-DFF00466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9571E-F8B7-4563-A246-E90555A9E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8C0769-5B58-4A33-B84F-2ABDD233B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43B15-E76A-4CF1-A2DF-519789568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E8BE8-FC72-46FC-BDB0-E3AAA9251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F5FDC-3C81-4F65-A602-B7CBFB936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4F7ED-FC1B-4915-8B54-A17B45DE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9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2DF4-5C4F-4645-B6BD-CAC768E1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6DAC-91B0-49F8-B87E-F0E117E1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7F4CA-0C11-49E1-85C1-A285B774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C6568-1ED3-49EA-BEC9-281CA6A9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EC06C-EB40-4D66-BAC8-0E4A303E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0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DE50D-A777-4336-A508-1195B2023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75483-FF56-4411-AD91-94398811E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4C580-5124-4DAB-948D-6C2FA8C81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70D20-6AB2-4567-816B-1D338FFFC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D1075-0489-4E66-BD18-A7B78F4D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E6D1C-1AAF-49E5-A04C-922642D6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1A669-BB8D-456F-B608-69407969D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FB78C-637D-4057-B5D0-5988A5DA4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70B73-FD3F-414D-9CA5-26C60DAE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E6749-22F2-41B3-B15C-51CE2B8C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109D0-1DF6-43CC-AC50-CD336920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4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E081-B500-4BEF-834A-447662534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0DAC8-B8FB-4865-8FB9-9E5538D81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ECA6F-56DF-4AE5-9255-0AC716901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EF4498-44BE-4AAB-9419-2A7042F9E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65A7F-4A0D-48F6-8660-39865AAE5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9A20BF-BAC1-44D2-B233-332E5F7F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94DBCC-C3BD-4272-B352-BBF8A91F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1660D-A0C5-48CF-8A93-A5A7695F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6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37547-4C6F-4F73-9C04-FF1285571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5329-0D9F-452A-A4F4-69B219BA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B428D-B871-43FB-A534-5EB343719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C4FEC-B64E-42C2-B4A9-443EA75C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6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57342-F7A4-4C7C-9F9D-2D4A98E3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B41170-FFF7-47A7-8CAC-01F6D1D6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15B35-CD80-403A-8314-82184DB4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1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77C46-0724-45A5-8827-CEA030710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37E8F-243C-46DA-91DB-F51DB8293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1351F-7BCA-4E0B-9E73-E552CC660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206F3-708A-443D-9D0A-6221C9EC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31704-3C33-4F96-9FBB-72A45C4D6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25528-F116-4668-BF43-A7931CEDC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3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A6D9F-03CC-4BC5-9E18-7576389C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EF82D3-0FC1-444B-B0BD-A713506E7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B2B48-65BE-4451-8FB3-469EF5406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51737-0E7B-4091-B476-E2B68330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BA1F3-D7B5-40F2-964D-06E02F284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5B76E-754A-4191-BB14-05792676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5660B-42D1-443D-9317-7CCC89AA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0AA4A-F9C1-48AF-8819-883EEED6A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BF40-BEF3-4DE4-8051-94863810B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3616F-4CEC-4621-B282-8E1F820FD89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8FAC-F5EC-40BB-A6B4-322354E83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BC433-DF31-429C-A47A-F2CAEA9B5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CA3F-7E40-4C13-921D-35444006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1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9B26-CDC6-4BB8-999B-F42A3B075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00200"/>
            <a:ext cx="12104016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WG-3: Applications and cooling schemes for Nb</a:t>
            </a:r>
            <a:r>
              <a:rPr lang="en-US" baseline="-25000" dirty="0"/>
              <a:t>3</a:t>
            </a:r>
            <a:r>
              <a:rPr lang="en-US" dirty="0"/>
              <a:t>Sn- cavities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B35727-A192-480E-9BF4-C1582634ED28}"/>
              </a:ext>
            </a:extLst>
          </p:cNvPr>
          <p:cNvGrpSpPr/>
          <p:nvPr/>
        </p:nvGrpSpPr>
        <p:grpSpPr>
          <a:xfrm>
            <a:off x="4468306" y="4868479"/>
            <a:ext cx="3538836" cy="1499773"/>
            <a:chOff x="333244" y="2501777"/>
            <a:chExt cx="3022633" cy="118707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3BFDABD-B4EF-4FCD-9AB7-59F0404F2B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333244" y="2501777"/>
              <a:ext cx="3022633" cy="1186571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B57DCD-97BE-4533-AF4F-35873B4334CB}"/>
                </a:ext>
              </a:extLst>
            </p:cNvPr>
            <p:cNvSpPr/>
            <p:nvPr/>
          </p:nvSpPr>
          <p:spPr>
            <a:xfrm>
              <a:off x="333244" y="3643131"/>
              <a:ext cx="2305784" cy="45719"/>
            </a:xfrm>
            <a:prstGeom prst="rect">
              <a:avLst/>
            </a:prstGeom>
            <a:solidFill>
              <a:srgbClr val="1D1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453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E9B47-937B-4F6B-9217-AE95AD72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421" y="-143922"/>
            <a:ext cx="10515600" cy="1325563"/>
          </a:xfrm>
        </p:spPr>
        <p:txBody>
          <a:bodyPr/>
          <a:lstStyle/>
          <a:p>
            <a:r>
              <a:rPr lang="en-US" dirty="0"/>
              <a:t>First session: alternate coating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C0AF9-4DE9-4C8C-A913-D74A4562D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57" y="1429699"/>
            <a:ext cx="10515600" cy="516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is growing interest in developing Nb</a:t>
            </a:r>
            <a:r>
              <a:rPr lang="en-US" baseline="-25000" dirty="0"/>
              <a:t>3</a:t>
            </a:r>
            <a:r>
              <a:rPr lang="en-US" dirty="0"/>
              <a:t>Sn growth using techniques that avoids high temperature technique and compatible with Cu.</a:t>
            </a:r>
          </a:p>
          <a:p>
            <a:r>
              <a:rPr lang="en-US" dirty="0"/>
              <a:t>What are the currently most prevalent challenges for the development of Nb3Sn with  techniques other than vapor diffusion technique?</a:t>
            </a:r>
          </a:p>
          <a:p>
            <a:pPr lvl="1"/>
            <a:r>
              <a:rPr lang="en-US" dirty="0"/>
              <a:t> Bronze route, electro-plating, Liquid dipping, etc.</a:t>
            </a:r>
          </a:p>
          <a:p>
            <a:pPr lvl="1"/>
            <a:r>
              <a:rPr lang="en-US" dirty="0"/>
              <a:t> Conventional sputtering techniques?</a:t>
            </a:r>
          </a:p>
          <a:p>
            <a:r>
              <a:rPr lang="en-US" dirty="0"/>
              <a:t>Where do we stand transitioning from sample studies to cavity coating using techniques other than vapor diffusion?</a:t>
            </a:r>
          </a:p>
          <a:p>
            <a:r>
              <a:rPr lang="en-US" dirty="0"/>
              <a:t> Can we achieve higher control in resulting film characteristics (stoichiometry, microstructure, roughness..) with alternative deposition techniques?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8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1871F-A659-47DE-89FD-ACF24C798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16" y="0"/>
            <a:ext cx="10515600" cy="1325563"/>
          </a:xfrm>
        </p:spPr>
        <p:txBody>
          <a:bodyPr/>
          <a:lstStyle/>
          <a:p>
            <a:r>
              <a:rPr lang="en-US" dirty="0"/>
              <a:t>Second session: Vapor diffused Nb</a:t>
            </a:r>
            <a:r>
              <a:rPr lang="en-US" baseline="-25000" dirty="0"/>
              <a:t>3</a:t>
            </a:r>
            <a:r>
              <a:rPr lang="en-US" dirty="0"/>
              <a:t>Sn and cryocooler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88890-4CF3-482A-B9FC-60FD017D6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29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What is the current limitations for vapor diffused Nb</a:t>
            </a:r>
            <a:r>
              <a:rPr lang="en-US" baseline="-25000" dirty="0"/>
              <a:t>3</a:t>
            </a:r>
            <a:r>
              <a:rPr lang="en-US" dirty="0"/>
              <a:t>Sn cavity?</a:t>
            </a:r>
          </a:p>
          <a:p>
            <a:r>
              <a:rPr lang="en-US" dirty="0"/>
              <a:t> How to reduce roughness of the coating?</a:t>
            </a:r>
          </a:p>
          <a:p>
            <a:pPr lvl="1"/>
            <a:r>
              <a:rPr lang="en-US" dirty="0"/>
              <a:t> Coating protocol</a:t>
            </a:r>
          </a:p>
          <a:p>
            <a:pPr lvl="1"/>
            <a:r>
              <a:rPr lang="en-US" dirty="0"/>
              <a:t> Post processing</a:t>
            </a:r>
          </a:p>
          <a:p>
            <a:r>
              <a:rPr lang="en-US" dirty="0"/>
              <a:t> What capacity of cryocooler do we need to operate Nb</a:t>
            </a:r>
            <a:r>
              <a:rPr lang="en-US" baseline="-25000" dirty="0"/>
              <a:t>3</a:t>
            </a:r>
            <a:r>
              <a:rPr lang="en-US" dirty="0"/>
              <a:t>Sn cryomodules? </a:t>
            </a:r>
          </a:p>
          <a:p>
            <a:r>
              <a:rPr lang="en-US" dirty="0"/>
              <a:t> Is there any development that produce favorable cryocooler for SRF application?</a:t>
            </a:r>
          </a:p>
          <a:p>
            <a:r>
              <a:rPr lang="en-US" dirty="0"/>
              <a:t> Pulsed-tube versus Gifford-McMahon type of cryocooler: which one is favored?</a:t>
            </a:r>
          </a:p>
          <a:p>
            <a:pPr lvl="1"/>
            <a:r>
              <a:rPr lang="en-US" dirty="0"/>
              <a:t> Sensitivity to Microphonics </a:t>
            </a:r>
          </a:p>
          <a:p>
            <a:r>
              <a:rPr lang="en-US" dirty="0"/>
              <a:t>Are there near-future applications of cryocoolers for SRF?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8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26F76-5C9A-42EF-884F-C64C7AF6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066309" cy="1325563"/>
          </a:xfrm>
        </p:spPr>
        <p:txBody>
          <a:bodyPr/>
          <a:lstStyle/>
          <a:p>
            <a:r>
              <a:rPr lang="en-US" dirty="0"/>
              <a:t> Third session: conduction cooling and cryomodule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AC9C5-7EEB-4133-B936-C57AF1BFB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07" y="1291039"/>
            <a:ext cx="10515600" cy="4351338"/>
          </a:xfrm>
        </p:spPr>
        <p:txBody>
          <a:bodyPr/>
          <a:lstStyle/>
          <a:p>
            <a:r>
              <a:rPr lang="en-US" dirty="0"/>
              <a:t> Scheme of conduction cooling?</a:t>
            </a:r>
          </a:p>
          <a:p>
            <a:r>
              <a:rPr lang="en-US" dirty="0"/>
              <a:t> Challenging aspects of designing and developing Nb3Sn cryomodule for accelerator application?</a:t>
            </a:r>
          </a:p>
          <a:p>
            <a:r>
              <a:rPr lang="en-US" dirty="0"/>
              <a:t> Cooling method to prevent thermal current?</a:t>
            </a:r>
          </a:p>
          <a:p>
            <a:r>
              <a:rPr lang="en-US" dirty="0"/>
              <a:t> Flux trapping and its effect to Nb</a:t>
            </a:r>
            <a:r>
              <a:rPr lang="en-US" baseline="-25000" dirty="0"/>
              <a:t>3</a:t>
            </a:r>
            <a:r>
              <a:rPr lang="en-US" dirty="0"/>
              <a:t>Sn cavity performance?</a:t>
            </a:r>
          </a:p>
          <a:p>
            <a:r>
              <a:rPr lang="en-US" dirty="0"/>
              <a:t> Pre-tuning and operational tuner Nb</a:t>
            </a:r>
            <a:r>
              <a:rPr lang="en-US" baseline="-25000" dirty="0"/>
              <a:t>3</a:t>
            </a:r>
            <a:r>
              <a:rPr lang="en-US" dirty="0"/>
              <a:t>Sn cryomodule?</a:t>
            </a:r>
          </a:p>
          <a:p>
            <a:r>
              <a:rPr lang="en-US" dirty="0"/>
              <a:t> Design of high power coupler for high current CW accelerator and suppression of heat input to the  low temperature region?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4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DDAC-9F46-4998-ACB5-72DF70368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6" y="0"/>
            <a:ext cx="12001108" cy="1325563"/>
          </a:xfrm>
        </p:spPr>
        <p:txBody>
          <a:bodyPr/>
          <a:lstStyle/>
          <a:p>
            <a:r>
              <a:rPr lang="en-US" dirty="0"/>
              <a:t>Fourth session: Nb</a:t>
            </a:r>
            <a:r>
              <a:rPr lang="en-US" baseline="-25000" dirty="0"/>
              <a:t>3</a:t>
            </a:r>
            <a:r>
              <a:rPr lang="en-US" dirty="0"/>
              <a:t>Sn accelerator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AB2AC-8A78-48E3-A924-1CF6A783D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13" y="1410846"/>
            <a:ext cx="10515600" cy="4351338"/>
          </a:xfrm>
        </p:spPr>
        <p:txBody>
          <a:bodyPr/>
          <a:lstStyle/>
          <a:p>
            <a:r>
              <a:rPr lang="en-US" dirty="0"/>
              <a:t>How to tune Nb3Sn cavity safely to operate it?</a:t>
            </a:r>
          </a:p>
          <a:p>
            <a:r>
              <a:rPr lang="en-US" dirty="0"/>
              <a:t>Optimization of electron gun and beam dynamics for industrial Nb3Sn accelerator.</a:t>
            </a:r>
          </a:p>
          <a:p>
            <a:r>
              <a:rPr lang="en-US" dirty="0"/>
              <a:t>When will we have first beam test with Nb3Sn accelerator?</a:t>
            </a:r>
          </a:p>
          <a:p>
            <a:r>
              <a:rPr lang="en-US" dirty="0"/>
              <a:t>What is the hurdle for that?</a:t>
            </a:r>
          </a:p>
          <a:p>
            <a:r>
              <a:rPr lang="en-US" dirty="0"/>
              <a:t>When will we realize the prototype for industrial Nb3Sn accelerator?</a:t>
            </a:r>
          </a:p>
          <a:p>
            <a:r>
              <a:rPr lang="en-US" dirty="0"/>
              <a:t>What is the difficulty for that?</a:t>
            </a:r>
          </a:p>
        </p:txBody>
      </p:sp>
    </p:spTree>
    <p:extLst>
      <p:ext uri="{BB962C8B-B14F-4D97-AF65-F5344CB8AC3E}">
        <p14:creationId xmlns:p14="http://schemas.microsoft.com/office/powerpoint/2010/main" val="886432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340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WG-3: Applications and cooling schemes for Nb3Sn- cavities  </vt:lpstr>
      <vt:lpstr>First session: alternate coating techniques</vt:lpstr>
      <vt:lpstr>Second session: Vapor diffused Nb3Sn and cryocooler</vt:lpstr>
      <vt:lpstr> Third session: conduction cooling and cryomodule </vt:lpstr>
      <vt:lpstr>Fourth session: Nb3Sn accelerator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Uttar Pudasaini</dc:creator>
  <cp:lastModifiedBy>Uttar Pudasaini</cp:lastModifiedBy>
  <cp:revision>12</cp:revision>
  <dcterms:created xsi:type="dcterms:W3CDTF">2022-10-11T08:46:59Z</dcterms:created>
  <dcterms:modified xsi:type="dcterms:W3CDTF">2022-10-11T22:55:51Z</dcterms:modified>
</cp:coreProperties>
</file>