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24"/>
  </p:notesMasterIdLst>
  <p:handoutMasterIdLst>
    <p:handoutMasterId r:id="rId25"/>
  </p:handoutMasterIdLst>
  <p:sldIdLst>
    <p:sldId id="294" r:id="rId2"/>
    <p:sldId id="856" r:id="rId3"/>
    <p:sldId id="346" r:id="rId4"/>
    <p:sldId id="855" r:id="rId5"/>
    <p:sldId id="337" r:id="rId6"/>
    <p:sldId id="282" r:id="rId7"/>
    <p:sldId id="359" r:id="rId8"/>
    <p:sldId id="370" r:id="rId9"/>
    <p:sldId id="358" r:id="rId10"/>
    <p:sldId id="851" r:id="rId11"/>
    <p:sldId id="328" r:id="rId12"/>
    <p:sldId id="853" r:id="rId13"/>
    <p:sldId id="365" r:id="rId14"/>
    <p:sldId id="868" r:id="rId15"/>
    <p:sldId id="369" r:id="rId16"/>
    <p:sldId id="858" r:id="rId17"/>
    <p:sldId id="870" r:id="rId18"/>
    <p:sldId id="869" r:id="rId19"/>
    <p:sldId id="803" r:id="rId20"/>
    <p:sldId id="279" r:id="rId21"/>
    <p:sldId id="854" r:id="rId22"/>
    <p:sldId id="318" r:id="rId23"/>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00CCFF"/>
    <a:srgbClr val="50504E"/>
    <a:srgbClr val="DBF4FF"/>
    <a:srgbClr val="004C97"/>
    <a:srgbClr val="505050"/>
    <a:srgbClr val="00FFFF"/>
    <a:srgbClr val="CC0099"/>
    <a:srgbClr val="4E4E4E"/>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DBF5CE-43B8-43E3-A7C6-87D56A4B6374}" v="10" dt="2022-10-07T04:28:56.09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550" autoAdjust="0"/>
  </p:normalViewPr>
  <p:slideViewPr>
    <p:cSldViewPr snapToGrid="0" snapToObjects="1" showGuides="1">
      <p:cViewPr varScale="1">
        <p:scale>
          <a:sx n="106" d="100"/>
          <a:sy n="106" d="100"/>
        </p:scale>
        <p:origin x="132" y="48"/>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yakar C. Thangaraj" userId="c40afa71-d4d2-4164-923f-ea1504ddfa86" providerId="ADAL" clId="{58DBF5CE-43B8-43E3-A7C6-87D56A4B6374}"/>
    <pc:docChg chg="undo redo custSel modSld">
      <pc:chgData name="Jayakar C. Thangaraj" userId="c40afa71-d4d2-4164-923f-ea1504ddfa86" providerId="ADAL" clId="{58DBF5CE-43B8-43E3-A7C6-87D56A4B6374}" dt="2022-10-07T04:32:51.349" v="176" actId="1076"/>
      <pc:docMkLst>
        <pc:docMk/>
      </pc:docMkLst>
      <pc:sldChg chg="modSp mod">
        <pc:chgData name="Jayakar C. Thangaraj" userId="c40afa71-d4d2-4164-923f-ea1504ddfa86" providerId="ADAL" clId="{58DBF5CE-43B8-43E3-A7C6-87D56A4B6374}" dt="2022-10-06T14:13:25.714" v="8" actId="20577"/>
        <pc:sldMkLst>
          <pc:docMk/>
          <pc:sldMk cId="1925387056" sldId="282"/>
        </pc:sldMkLst>
        <pc:spChg chg="mod">
          <ac:chgData name="Jayakar C. Thangaraj" userId="c40afa71-d4d2-4164-923f-ea1504ddfa86" providerId="ADAL" clId="{58DBF5CE-43B8-43E3-A7C6-87D56A4B6374}" dt="2022-10-06T14:13:25.714" v="8" actId="20577"/>
          <ac:spMkLst>
            <pc:docMk/>
            <pc:sldMk cId="1925387056" sldId="282"/>
            <ac:spMk id="3" creationId="{00000000-0000-0000-0000-000000000000}"/>
          </ac:spMkLst>
        </pc:spChg>
      </pc:sldChg>
      <pc:sldChg chg="addSp delSp modSp mod">
        <pc:chgData name="Jayakar C. Thangaraj" userId="c40afa71-d4d2-4164-923f-ea1504ddfa86" providerId="ADAL" clId="{58DBF5CE-43B8-43E3-A7C6-87D56A4B6374}" dt="2022-10-07T04:32:51.349" v="176" actId="1076"/>
        <pc:sldMkLst>
          <pc:docMk/>
          <pc:sldMk cId="2131728537" sldId="328"/>
        </pc:sldMkLst>
        <pc:spChg chg="add mod">
          <ac:chgData name="Jayakar C. Thangaraj" userId="c40afa71-d4d2-4164-923f-ea1504ddfa86" providerId="ADAL" clId="{58DBF5CE-43B8-43E3-A7C6-87D56A4B6374}" dt="2022-10-07T04:32:38.759" v="166" actId="1076"/>
          <ac:spMkLst>
            <pc:docMk/>
            <pc:sldMk cId="2131728537" sldId="328"/>
            <ac:spMk id="9" creationId="{E9DBA26E-66C2-4E23-9054-8385379A6A36}"/>
          </ac:spMkLst>
        </pc:spChg>
        <pc:spChg chg="mod topLvl">
          <ac:chgData name="Jayakar C. Thangaraj" userId="c40afa71-d4d2-4164-923f-ea1504ddfa86" providerId="ADAL" clId="{58DBF5CE-43B8-43E3-A7C6-87D56A4B6374}" dt="2022-10-07T04:25:41.811" v="22" actId="165"/>
          <ac:spMkLst>
            <pc:docMk/>
            <pc:sldMk cId="2131728537" sldId="328"/>
            <ac:spMk id="17" creationId="{3EF0BB2C-0E3C-4D78-BEC3-346771E3255A}"/>
          </ac:spMkLst>
        </pc:spChg>
        <pc:spChg chg="mod">
          <ac:chgData name="Jayakar C. Thangaraj" userId="c40afa71-d4d2-4164-923f-ea1504ddfa86" providerId="ADAL" clId="{58DBF5CE-43B8-43E3-A7C6-87D56A4B6374}" dt="2022-10-07T04:25:41.811" v="22" actId="165"/>
          <ac:spMkLst>
            <pc:docMk/>
            <pc:sldMk cId="2131728537" sldId="328"/>
            <ac:spMk id="24" creationId="{A0BF2C3B-D251-4BCA-A14D-D620E2930038}"/>
          </ac:spMkLst>
        </pc:spChg>
        <pc:spChg chg="add mod">
          <ac:chgData name="Jayakar C. Thangaraj" userId="c40afa71-d4d2-4164-923f-ea1504ddfa86" providerId="ADAL" clId="{58DBF5CE-43B8-43E3-A7C6-87D56A4B6374}" dt="2022-10-07T04:29:11.607" v="85" actId="20577"/>
          <ac:spMkLst>
            <pc:docMk/>
            <pc:sldMk cId="2131728537" sldId="328"/>
            <ac:spMk id="28" creationId="{DBC2AF68-E8D5-4237-9076-A2572D82FA41}"/>
          </ac:spMkLst>
        </pc:spChg>
        <pc:spChg chg="mod topLvl">
          <ac:chgData name="Jayakar C. Thangaraj" userId="c40afa71-d4d2-4164-923f-ea1504ddfa86" providerId="ADAL" clId="{58DBF5CE-43B8-43E3-A7C6-87D56A4B6374}" dt="2022-10-07T04:32:51.349" v="176" actId="1076"/>
          <ac:spMkLst>
            <pc:docMk/>
            <pc:sldMk cId="2131728537" sldId="328"/>
            <ac:spMk id="37" creationId="{399205DB-49C2-4004-9F47-1AB34276657B}"/>
          </ac:spMkLst>
        </pc:spChg>
        <pc:grpChg chg="del mod topLvl">
          <ac:chgData name="Jayakar C. Thangaraj" userId="c40afa71-d4d2-4164-923f-ea1504ddfa86" providerId="ADAL" clId="{58DBF5CE-43B8-43E3-A7C6-87D56A4B6374}" dt="2022-10-07T04:25:48.741" v="23" actId="478"/>
          <ac:grpSpMkLst>
            <pc:docMk/>
            <pc:sldMk cId="2131728537" sldId="328"/>
            <ac:grpSpMk id="27" creationId="{5DF7F49D-042D-4AEF-AA4C-4DFBB3065954}"/>
          </ac:grpSpMkLst>
        </pc:grpChg>
        <pc:grpChg chg="del">
          <ac:chgData name="Jayakar C. Thangaraj" userId="c40afa71-d4d2-4164-923f-ea1504ddfa86" providerId="ADAL" clId="{58DBF5CE-43B8-43E3-A7C6-87D56A4B6374}" dt="2022-10-07T04:25:41.811" v="22" actId="165"/>
          <ac:grpSpMkLst>
            <pc:docMk/>
            <pc:sldMk cId="2131728537" sldId="328"/>
            <ac:grpSpMk id="39" creationId="{D0B35E4B-A600-4C6F-905F-CCC1EC3CAE43}"/>
          </ac:grpSpMkLst>
        </pc:grpChg>
        <pc:picChg chg="mod">
          <ac:chgData name="Jayakar C. Thangaraj" userId="c40afa71-d4d2-4164-923f-ea1504ddfa86" providerId="ADAL" clId="{58DBF5CE-43B8-43E3-A7C6-87D56A4B6374}" dt="2022-10-07T04:25:41.811" v="22" actId="165"/>
          <ac:picMkLst>
            <pc:docMk/>
            <pc:sldMk cId="2131728537" sldId="328"/>
            <ac:picMk id="7" creationId="{87D36DDD-529D-4F84-8B0F-56C51A1DCDF8}"/>
          </ac:picMkLst>
        </pc:picChg>
        <pc:picChg chg="add mod">
          <ac:chgData name="Jayakar C. Thangaraj" userId="c40afa71-d4d2-4164-923f-ea1504ddfa86" providerId="ADAL" clId="{58DBF5CE-43B8-43E3-A7C6-87D56A4B6374}" dt="2022-10-07T04:29:46.906" v="86" actId="14100"/>
          <ac:picMkLst>
            <pc:docMk/>
            <pc:sldMk cId="2131728537" sldId="328"/>
            <ac:picMk id="26" creationId="{2D1314A9-0706-474A-80C2-D33C4D483398}"/>
          </ac:picMkLst>
        </pc:picChg>
      </pc:sldChg>
      <pc:sldChg chg="modAnim">
        <pc:chgData name="Jayakar C. Thangaraj" userId="c40afa71-d4d2-4164-923f-ea1504ddfa86" providerId="ADAL" clId="{58DBF5CE-43B8-43E3-A7C6-87D56A4B6374}" dt="2022-10-06T14:14:34.514" v="9"/>
        <pc:sldMkLst>
          <pc:docMk/>
          <pc:sldMk cId="461328298" sldId="370"/>
        </pc:sldMkLst>
      </pc:sldChg>
      <pc:sldChg chg="modAnim">
        <pc:chgData name="Jayakar C. Thangaraj" userId="c40afa71-d4d2-4164-923f-ea1504ddfa86" providerId="ADAL" clId="{58DBF5CE-43B8-43E3-A7C6-87D56A4B6374}" dt="2022-10-06T14:12:30.820" v="4"/>
        <pc:sldMkLst>
          <pc:docMk/>
          <pc:sldMk cId="3045142179" sldId="855"/>
        </pc:sldMkLst>
      </pc:sldChg>
      <pc:sldChg chg="modSp mod">
        <pc:chgData name="Jayakar C. Thangaraj" userId="c40afa71-d4d2-4164-923f-ea1504ddfa86" providerId="ADAL" clId="{58DBF5CE-43B8-43E3-A7C6-87D56A4B6374}" dt="2022-10-06T14:16:42.187" v="21" actId="1076"/>
        <pc:sldMkLst>
          <pc:docMk/>
          <pc:sldMk cId="3180284160" sldId="868"/>
        </pc:sldMkLst>
        <pc:spChg chg="mod">
          <ac:chgData name="Jayakar C. Thangaraj" userId="c40afa71-d4d2-4164-923f-ea1504ddfa86" providerId="ADAL" clId="{58DBF5CE-43B8-43E3-A7C6-87D56A4B6374}" dt="2022-10-06T14:16:28.930" v="16" actId="403"/>
          <ac:spMkLst>
            <pc:docMk/>
            <pc:sldMk cId="3180284160" sldId="868"/>
            <ac:spMk id="17" creationId="{E3E296E2-51D7-43F3-8257-563E844F4148}"/>
          </ac:spMkLst>
        </pc:spChg>
        <pc:spChg chg="mod">
          <ac:chgData name="Jayakar C. Thangaraj" userId="c40afa71-d4d2-4164-923f-ea1504ddfa86" providerId="ADAL" clId="{58DBF5CE-43B8-43E3-A7C6-87D56A4B6374}" dt="2022-10-06T14:16:42.187" v="21" actId="1076"/>
          <ac:spMkLst>
            <pc:docMk/>
            <pc:sldMk cId="3180284160" sldId="868"/>
            <ac:spMk id="27" creationId="{69749E94-FB88-4CC5-9CAC-03D8CAC305FE}"/>
          </ac:spMkLst>
        </pc:spChg>
        <pc:grpChg chg="mod">
          <ac:chgData name="Jayakar C. Thangaraj" userId="c40afa71-d4d2-4164-923f-ea1504ddfa86" providerId="ADAL" clId="{58DBF5CE-43B8-43E3-A7C6-87D56A4B6374}" dt="2022-10-06T14:16:38.914" v="20" actId="1076"/>
          <ac:grpSpMkLst>
            <pc:docMk/>
            <pc:sldMk cId="3180284160" sldId="868"/>
            <ac:grpSpMk id="18" creationId="{582759A1-F112-4173-B8ED-133C34850EDA}"/>
          </ac:grpSpMkLst>
        </pc:grpChg>
        <pc:grpChg chg="mod">
          <ac:chgData name="Jayakar C. Thangaraj" userId="c40afa71-d4d2-4164-923f-ea1504ddfa86" providerId="ADAL" clId="{58DBF5CE-43B8-43E3-A7C6-87D56A4B6374}" dt="2022-10-06T14:16:19.383" v="10" actId="1076"/>
          <ac:grpSpMkLst>
            <pc:docMk/>
            <pc:sldMk cId="3180284160" sldId="868"/>
            <ac:grpSpMk id="21" creationId="{F0FC8796-2794-48F0-8530-2B685B576FC9}"/>
          </ac:grpSpMkLst>
        </pc:grpChg>
        <pc:picChg chg="mod">
          <ac:chgData name="Jayakar C. Thangaraj" userId="c40afa71-d4d2-4164-923f-ea1504ddfa86" providerId="ADAL" clId="{58DBF5CE-43B8-43E3-A7C6-87D56A4B6374}" dt="2022-10-06T14:16:36.336" v="19" actId="1076"/>
          <ac:picMkLst>
            <pc:docMk/>
            <pc:sldMk cId="3180284160" sldId="868"/>
            <ac:picMk id="14" creationId="{A5E559F7-0CC0-476E-BB8E-71A90DA79FD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10/12/2022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10/12/2022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https://www.iaea.org/newscenter/news/scientific-forum-2015-electron-beams-help-polands-coal-driven-power-industry-clean-up-its-air</a:t>
            </a:r>
          </a:p>
          <a:p>
            <a:r>
              <a:rPr lang="en-US" sz="800" dirty="0"/>
              <a:t>1 MeV, 400 kW, </a:t>
            </a:r>
            <a:r>
              <a:rPr lang="en-US" sz="1200" dirty="0"/>
              <a:t>or treating 10,000 m</a:t>
            </a:r>
            <a:r>
              <a:rPr lang="en-US" sz="1200" baseline="30000" dirty="0"/>
              <a:t>3</a:t>
            </a:r>
            <a:r>
              <a:rPr lang="en-US" sz="1200" dirty="0"/>
              <a:t> of textile dyeing wastewater per day from Daegu Dyeing Industrial Complex</a:t>
            </a:r>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260482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1832138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you can see an image of the 650 MHz single cell cavity with conduction cooling rings welded onto it, sitting on our rail for installation into the coating furnace. This is actually a picture from the first coating back in June 2019. We had reasonable performance but the cavity suffered from Q-slope resulting in pretty low Q above about 8 MV/m. Regardless, the cavity was installed in the conduction cooling setup for some very interesting first studies. But we wanted to do even better, so after these first studies, the cavity was removed from the conduction cooling setup, we removed all the connections to the conduction cooling rings, and we recoated the cavity. We had some suspicions that the reason for the Q-slope might have been thin Nb3Sn regions, so we tried to add extra SnCl2 to improve uniformity. And the coating was much improved, reaching even above 20 MV/m with high Q0. The comparison of the before and after are shown here, with the 4 K curve on the left and the low temperature curve on the right.</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18</a:t>
            </a:fld>
            <a:endParaRPr lang="en-US"/>
          </a:p>
        </p:txBody>
      </p:sp>
    </p:spTree>
    <p:extLst>
      <p:ext uri="{BB962C8B-B14F-4D97-AF65-F5344CB8AC3E}">
        <p14:creationId xmlns:p14="http://schemas.microsoft.com/office/powerpoint/2010/main" val="3785625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7" y="3996570"/>
            <a:ext cx="8499231" cy="935794"/>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10/13/2022</a:t>
            </a:r>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Thangaraj, "SRF accelerator development for industrial applications at Fermilab", TTC 2022, WG1</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10/13/2022</a:t>
            </a:r>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Thangaraj, "SRF accelerator development for industrial applications at Fermilab", TTC 2022, WG1</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dirty="0"/>
              <a:t>10/13/2022</a:t>
            </a:r>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dirty="0"/>
              <a:t>Jayakar Thangaraj, "SRF accelerator development for industrial applications at Fermilab", TTC 2022, WG1</a:t>
            </a:r>
            <a:endParaRPr lang="en-US" b="1" dirty="0"/>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10/13/2022</a:t>
            </a:r>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Thangaraj, "SRF accelerator development for industrial applications at Fermilab", TTC 2022, WG1</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dirty="0"/>
              <a:t>10/13/2022</a:t>
            </a:r>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dirty="0"/>
              <a:t>10/13/2022</a:t>
            </a:r>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349269"/>
            <a:ext cx="8686800" cy="320908"/>
          </a:xfrm>
          <a:prstGeom prst="rect">
            <a:avLst/>
          </a:prstGeom>
        </p:spPr>
        <p:txBody>
          <a:bodyPr lIns="0" tIns="0" rIns="0" bIns="0" anchor="b" anchorCtr="0"/>
          <a:lstStyle>
            <a:lvl1pPr>
              <a:defRPr sz="21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1" y="782286"/>
            <a:ext cx="8672513" cy="3740900"/>
          </a:xfrm>
          <a:prstGeom prst="rect">
            <a:avLst/>
          </a:prstGeom>
        </p:spPr>
        <p:txBody>
          <a:bodyPr lIns="0" tIns="0" rIns="0" bIns="0"/>
          <a:lstStyle>
            <a:lvl1pPr>
              <a:defRPr sz="1800">
                <a:solidFill>
                  <a:srgbClr val="404040"/>
                </a:solidFill>
              </a:defRPr>
            </a:lvl1pPr>
            <a:lvl2pPr>
              <a:defRPr sz="1650">
                <a:solidFill>
                  <a:srgbClr val="404040"/>
                </a:solidFill>
              </a:defRPr>
            </a:lvl2pPr>
            <a:lvl3pPr>
              <a:defRPr sz="1500">
                <a:solidFill>
                  <a:srgbClr val="404040"/>
                </a:solidFill>
              </a:defRPr>
            </a:lvl3pPr>
            <a:lvl4pPr>
              <a:defRPr sz="1350">
                <a:solidFill>
                  <a:srgbClr val="404040"/>
                </a:solidFill>
              </a:defRPr>
            </a:lvl4pPr>
            <a:lvl5pPr marL="1543050" indent="-171450">
              <a:buFont typeface="Arial"/>
              <a:buChar char="•"/>
              <a:defRPr sz="135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1" y="4736360"/>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8" y="4871612"/>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3E0DAB8C-380D-4D82-97BA-FC3F4FF4D0EE}" type="datetime1">
              <a:rPr lang="en-US" smtClean="0"/>
              <a:t>10/12/2022</a:t>
            </a:fld>
            <a:endParaRPr lang="en-US" dirty="0"/>
          </a:p>
        </p:txBody>
      </p:sp>
      <p:sp>
        <p:nvSpPr>
          <p:cNvPr id="11" name="Footer Placeholder 4"/>
          <p:cNvSpPr>
            <a:spLocks noGrp="1"/>
          </p:cNvSpPr>
          <p:nvPr>
            <p:ph type="ftr" sz="quarter" idx="3"/>
          </p:nvPr>
        </p:nvSpPr>
        <p:spPr>
          <a:xfrm>
            <a:off x="1530602" y="4871613"/>
            <a:ext cx="5541561" cy="177964"/>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C Thangaraj |  </a:t>
            </a:r>
            <a:r>
              <a:rPr lang="fr-FR" dirty="0"/>
              <a:t>Jayakar Thangaraj | </a:t>
            </a:r>
            <a:r>
              <a:rPr lang="en-US" dirty="0"/>
              <a:t>SRF accelerator technology Panel discussion</a:t>
            </a:r>
            <a:endParaRPr lang="en-US" b="1" dirty="0"/>
          </a:p>
        </p:txBody>
      </p:sp>
      <p:sp>
        <p:nvSpPr>
          <p:cNvPr id="12" name="Slide Number Placeholder 5"/>
          <p:cNvSpPr>
            <a:spLocks noGrp="1"/>
          </p:cNvSpPr>
          <p:nvPr>
            <p:ph type="sldNum" sz="quarter" idx="4"/>
          </p:nvPr>
        </p:nvSpPr>
        <p:spPr>
          <a:xfrm>
            <a:off x="222250" y="4871613"/>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438950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10/13/2022</a:t>
            </a:r>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dirty="0"/>
              <a:t>Jayakar Thangaraj, "SRF accelerator development for industrial applications at Fermilab", TTC 2022, WG1</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23"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doi.org/10.1088/1361-6668/ab82f0"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jacow.org/ipac2022/papers/tupotk037.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doi.org/10.1016/j.radphyschem.2012.01.03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accelconf.web.cern.ch/AccelConf/napac2016/talks/thb3io02_talk.pdf"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accelconf.web.cern.ch/srf2015/papers/frba03.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50138" y="3255953"/>
            <a:ext cx="7629240" cy="752287"/>
          </a:xfrm>
        </p:spPr>
        <p:txBody>
          <a:bodyPr>
            <a:noAutofit/>
          </a:bodyPr>
          <a:lstStyle/>
          <a:p>
            <a:r>
              <a:rPr lang="en-US" dirty="0">
                <a:latin typeface="Calibri" panose="020F0502020204030204" pitchFamily="34" charset="0"/>
                <a:cs typeface="Times New Roman" panose="02020603050405020304" pitchFamily="18" charset="0"/>
              </a:rPr>
              <a:t>Conduction-cooled SRF accelerator development for industrial applications at Fermilab</a:t>
            </a:r>
          </a:p>
        </p:txBody>
      </p:sp>
      <p:sp>
        <p:nvSpPr>
          <p:cNvPr id="4" name="Text Placeholder 3"/>
          <p:cNvSpPr>
            <a:spLocks noGrp="1"/>
          </p:cNvSpPr>
          <p:nvPr>
            <p:ph type="body" sz="quarter" idx="10"/>
          </p:nvPr>
        </p:nvSpPr>
        <p:spPr>
          <a:xfrm>
            <a:off x="305219" y="4157020"/>
            <a:ext cx="7222161" cy="415485"/>
          </a:xfrm>
        </p:spPr>
        <p:txBody>
          <a:bodyPr/>
          <a:lstStyle/>
          <a:p>
            <a:r>
              <a:rPr lang="en-US" sz="1400" b="1" dirty="0">
                <a:solidFill>
                  <a:srgbClr val="404040"/>
                </a:solidFill>
              </a:rPr>
              <a:t>Jayakar ‘Charles’ Thangaraj on behalf of </a:t>
            </a:r>
            <a:r>
              <a:rPr lang="en-US" sz="1400" b="1" dirty="0" err="1">
                <a:solidFill>
                  <a:srgbClr val="404040"/>
                </a:solidFill>
              </a:rPr>
              <a:t>IARC@Fermilab</a:t>
            </a:r>
            <a:endParaRPr lang="en-US" sz="1400" b="1" dirty="0">
              <a:solidFill>
                <a:srgbClr val="404040"/>
              </a:solidFill>
            </a:endParaRPr>
          </a:p>
        </p:txBody>
      </p:sp>
      <p:sp>
        <p:nvSpPr>
          <p:cNvPr id="5" name="TextBox 4">
            <a:extLst>
              <a:ext uri="{FF2B5EF4-FFF2-40B4-BE49-F238E27FC236}">
                <a16:creationId xmlns:a16="http://schemas.microsoft.com/office/drawing/2014/main" id="{A92CFCA7-72BF-42CD-8CA5-1CD77DBBFE4E}"/>
              </a:ext>
            </a:extLst>
          </p:cNvPr>
          <p:cNvSpPr txBox="1"/>
          <p:nvPr/>
        </p:nvSpPr>
        <p:spPr>
          <a:xfrm>
            <a:off x="7146595" y="4804237"/>
            <a:ext cx="2877576" cy="307777"/>
          </a:xfrm>
          <a:prstGeom prst="rect">
            <a:avLst/>
          </a:prstGeom>
          <a:noFill/>
        </p:spPr>
        <p:txBody>
          <a:bodyPr wrap="square">
            <a:spAutoFit/>
          </a:bodyPr>
          <a:lstStyle/>
          <a:p>
            <a:endParaRPr lang="en-US" sz="400" dirty="0">
              <a:solidFill>
                <a:srgbClr val="000000"/>
              </a:solidFill>
              <a:latin typeface="Times New Roman" panose="02020603050405020304" pitchFamily="18" charset="0"/>
            </a:endParaRPr>
          </a:p>
          <a:p>
            <a:r>
              <a:rPr lang="en-US" sz="1000" b="1" dirty="0"/>
              <a:t>FERMILAB-SLIDES-22-194-DI</a:t>
            </a:r>
            <a:endParaRPr lang="en-US" sz="400" dirty="0"/>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19" name="TextBox 18">
            <a:extLst>
              <a:ext uri="{FF2B5EF4-FFF2-40B4-BE49-F238E27FC236}">
                <a16:creationId xmlns:a16="http://schemas.microsoft.com/office/drawing/2014/main" id="{9381E93E-98A9-4E89-BD97-D620AC0115DE}"/>
              </a:ext>
            </a:extLst>
          </p:cNvPr>
          <p:cNvSpPr txBox="1"/>
          <p:nvPr/>
        </p:nvSpPr>
        <p:spPr>
          <a:xfrm>
            <a:off x="269887" y="52555"/>
            <a:ext cx="5944255"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Results with 650 MHz Nb</a:t>
            </a:r>
            <a:r>
              <a:rPr lang="en-US" sz="2600" b="1" baseline="-25000" dirty="0">
                <a:latin typeface="Helvetica" panose="020B0604020202020204" pitchFamily="34" charset="0"/>
                <a:cs typeface="Helvetica" panose="020B0604020202020204" pitchFamily="34" charset="0"/>
              </a:rPr>
              <a:t>3</a:t>
            </a:r>
            <a:r>
              <a:rPr lang="en-US" sz="2600" b="1" dirty="0">
                <a:latin typeface="Helvetica" panose="020B0604020202020204" pitchFamily="34" charset="0"/>
                <a:cs typeface="Helvetica" panose="020B0604020202020204" pitchFamily="34" charset="0"/>
              </a:rPr>
              <a:t>Sn coating</a:t>
            </a:r>
            <a:endParaRPr lang="en-US" sz="1400" b="1" dirty="0"/>
          </a:p>
        </p:txBody>
      </p:sp>
      <p:grpSp>
        <p:nvGrpSpPr>
          <p:cNvPr id="29" name="Group 28">
            <a:extLst>
              <a:ext uri="{FF2B5EF4-FFF2-40B4-BE49-F238E27FC236}">
                <a16:creationId xmlns:a16="http://schemas.microsoft.com/office/drawing/2014/main" id="{1275A7CC-6939-420A-A9DB-AF97AC653541}"/>
              </a:ext>
            </a:extLst>
          </p:cNvPr>
          <p:cNvGrpSpPr/>
          <p:nvPr/>
        </p:nvGrpSpPr>
        <p:grpSpPr>
          <a:xfrm>
            <a:off x="-20196" y="568206"/>
            <a:ext cx="6531214" cy="3978653"/>
            <a:chOff x="1129428" y="536599"/>
            <a:chExt cx="6782392" cy="4128814"/>
          </a:xfrm>
        </p:grpSpPr>
        <p:pic>
          <p:nvPicPr>
            <p:cNvPr id="6" name="Picture 5" descr="Chart&#10;&#10;Description automatically generated">
              <a:extLst>
                <a:ext uri="{FF2B5EF4-FFF2-40B4-BE49-F238E27FC236}">
                  <a16:creationId xmlns:a16="http://schemas.microsoft.com/office/drawing/2014/main" id="{BA6E4A69-D745-46DD-9FA6-1CF8EEDC2086}"/>
                </a:ext>
              </a:extLst>
            </p:cNvPr>
            <p:cNvPicPr>
              <a:picLocks noChangeAspect="1"/>
            </p:cNvPicPr>
            <p:nvPr/>
          </p:nvPicPr>
          <p:blipFill>
            <a:blip r:embed="rId2"/>
            <a:stretch>
              <a:fillRect/>
            </a:stretch>
          </p:blipFill>
          <p:spPr>
            <a:xfrm>
              <a:off x="1129428" y="536599"/>
              <a:ext cx="6782392" cy="4128814"/>
            </a:xfrm>
            <a:prstGeom prst="rect">
              <a:avLst/>
            </a:prstGeom>
          </p:spPr>
        </p:pic>
        <p:sp>
          <p:nvSpPr>
            <p:cNvPr id="2" name="TextBox 1">
              <a:extLst>
                <a:ext uri="{FF2B5EF4-FFF2-40B4-BE49-F238E27FC236}">
                  <a16:creationId xmlns:a16="http://schemas.microsoft.com/office/drawing/2014/main" id="{E06AF2D2-01B5-4B54-9BE1-EA22888EFA48}"/>
                </a:ext>
              </a:extLst>
            </p:cNvPr>
            <p:cNvSpPr txBox="1"/>
            <p:nvPr/>
          </p:nvSpPr>
          <p:spPr>
            <a:xfrm>
              <a:off x="4571999" y="3364112"/>
              <a:ext cx="1223284"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Coating 1, LHe</a:t>
              </a:r>
            </a:p>
          </p:txBody>
        </p:sp>
        <p:sp>
          <p:nvSpPr>
            <p:cNvPr id="8" name="TextBox 7">
              <a:extLst>
                <a:ext uri="{FF2B5EF4-FFF2-40B4-BE49-F238E27FC236}">
                  <a16:creationId xmlns:a16="http://schemas.microsoft.com/office/drawing/2014/main" id="{306A18FC-AE87-4969-8DA4-6976C6985F77}"/>
                </a:ext>
              </a:extLst>
            </p:cNvPr>
            <p:cNvSpPr txBox="1"/>
            <p:nvPr/>
          </p:nvSpPr>
          <p:spPr>
            <a:xfrm>
              <a:off x="2919881" y="746990"/>
              <a:ext cx="1223284"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Coating 2, LHe</a:t>
              </a:r>
            </a:p>
          </p:txBody>
        </p:sp>
        <p:sp>
          <p:nvSpPr>
            <p:cNvPr id="9" name="TextBox 8">
              <a:extLst>
                <a:ext uri="{FF2B5EF4-FFF2-40B4-BE49-F238E27FC236}">
                  <a16:creationId xmlns:a16="http://schemas.microsoft.com/office/drawing/2014/main" id="{6659C8D5-0085-4296-AE5A-06DDA814E90D}"/>
                </a:ext>
              </a:extLst>
            </p:cNvPr>
            <p:cNvSpPr txBox="1"/>
            <p:nvPr/>
          </p:nvSpPr>
          <p:spPr>
            <a:xfrm>
              <a:off x="4426276" y="1093241"/>
              <a:ext cx="2378793" cy="523220"/>
            </a:xfrm>
            <a:prstGeom prst="rect">
              <a:avLst/>
            </a:prstGeom>
            <a:noFill/>
          </p:spPr>
          <p:txBody>
            <a:bodyPr wrap="none" rtlCol="0">
              <a:spAutoFit/>
            </a:bodyPr>
            <a:lstStyle/>
            <a:p>
              <a:r>
                <a:rPr lang="en-US" sz="1400" dirty="0">
                  <a:highlight>
                    <a:srgbClr val="FFFF00"/>
                  </a:highlight>
                  <a:latin typeface="Calibri Light" panose="020F0302020204030204" pitchFamily="34" charset="0"/>
                  <a:cs typeface="Calibri Light" panose="020F0302020204030204" pitchFamily="34" charset="0"/>
                </a:rPr>
                <a:t>Coating 2, conduction-cooled, </a:t>
              </a:r>
            </a:p>
            <a:p>
              <a:r>
                <a:rPr lang="en-US" sz="1400" dirty="0">
                  <a:highlight>
                    <a:srgbClr val="FFFF00"/>
                  </a:highlight>
                  <a:latin typeface="Calibri Light" panose="020F0302020204030204" pitchFamily="34" charset="0"/>
                  <a:cs typeface="Calibri Light" panose="020F0302020204030204" pitchFamily="34" charset="0"/>
                </a:rPr>
                <a:t>uniform cooldown</a:t>
              </a:r>
            </a:p>
          </p:txBody>
        </p:sp>
        <p:sp>
          <p:nvSpPr>
            <p:cNvPr id="10" name="TextBox 9">
              <a:extLst>
                <a:ext uri="{FF2B5EF4-FFF2-40B4-BE49-F238E27FC236}">
                  <a16:creationId xmlns:a16="http://schemas.microsoft.com/office/drawing/2014/main" id="{335B4EC1-D5DF-45DF-BA92-94A4390F9FAE}"/>
                </a:ext>
              </a:extLst>
            </p:cNvPr>
            <p:cNvSpPr txBox="1"/>
            <p:nvPr/>
          </p:nvSpPr>
          <p:spPr>
            <a:xfrm>
              <a:off x="4269663" y="2788316"/>
              <a:ext cx="2378793" cy="523220"/>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Coating 2, conduction-cooled, </a:t>
              </a:r>
            </a:p>
            <a:p>
              <a:r>
                <a:rPr lang="en-US" sz="1400" dirty="0">
                  <a:latin typeface="Calibri Light" panose="020F0302020204030204" pitchFamily="34" charset="0"/>
                  <a:cs typeface="Calibri Light" panose="020F0302020204030204" pitchFamily="34" charset="0"/>
                </a:rPr>
                <a:t>natural cooldown</a:t>
              </a:r>
            </a:p>
          </p:txBody>
        </p:sp>
        <p:sp>
          <p:nvSpPr>
            <p:cNvPr id="11" name="TextBox 10">
              <a:extLst>
                <a:ext uri="{FF2B5EF4-FFF2-40B4-BE49-F238E27FC236}">
                  <a16:creationId xmlns:a16="http://schemas.microsoft.com/office/drawing/2014/main" id="{7589901E-C9C0-4484-A3D9-581181AD91D2}"/>
                </a:ext>
              </a:extLst>
            </p:cNvPr>
            <p:cNvSpPr txBox="1"/>
            <p:nvPr/>
          </p:nvSpPr>
          <p:spPr>
            <a:xfrm>
              <a:off x="2176889" y="3383109"/>
              <a:ext cx="1571007" cy="523220"/>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Coating 1, </a:t>
              </a:r>
            </a:p>
            <a:p>
              <a:r>
                <a:rPr lang="en-US" sz="1400" dirty="0">
                  <a:latin typeface="Calibri Light" panose="020F0302020204030204" pitchFamily="34" charset="0"/>
                  <a:cs typeface="Calibri Light" panose="020F0302020204030204" pitchFamily="34" charset="0"/>
                </a:rPr>
                <a:t>conduction-cooled </a:t>
              </a:r>
            </a:p>
          </p:txBody>
        </p:sp>
        <p:sp>
          <p:nvSpPr>
            <p:cNvPr id="7" name="TextBox 6">
              <a:extLst>
                <a:ext uri="{FF2B5EF4-FFF2-40B4-BE49-F238E27FC236}">
                  <a16:creationId xmlns:a16="http://schemas.microsoft.com/office/drawing/2014/main" id="{EC564B2A-B0B8-4C1F-9F64-3E122685EA66}"/>
                </a:ext>
              </a:extLst>
            </p:cNvPr>
            <p:cNvSpPr txBox="1"/>
            <p:nvPr/>
          </p:nvSpPr>
          <p:spPr>
            <a:xfrm>
              <a:off x="3189364" y="3113680"/>
              <a:ext cx="692818" cy="246221"/>
            </a:xfrm>
            <a:prstGeom prst="rect">
              <a:avLst/>
            </a:prstGeom>
            <a:noFill/>
          </p:spPr>
          <p:txBody>
            <a:bodyPr wrap="none" rtlCol="0">
              <a:spAutoFit/>
            </a:bodyPr>
            <a:lstStyle/>
            <a:p>
              <a:r>
                <a:rPr lang="en-US" sz="1000" b="1" dirty="0">
                  <a:solidFill>
                    <a:srgbClr val="FF0000"/>
                  </a:solidFill>
                  <a:latin typeface="Calibri Light" panose="020F0302020204030204" pitchFamily="34" charset="0"/>
                  <a:cs typeface="Calibri Light" panose="020F0302020204030204" pitchFamily="34" charset="0"/>
                </a:rPr>
                <a:t>6.5 MV/m</a:t>
              </a:r>
            </a:p>
          </p:txBody>
        </p:sp>
        <p:sp>
          <p:nvSpPr>
            <p:cNvPr id="13" name="TextBox 12">
              <a:extLst>
                <a:ext uri="{FF2B5EF4-FFF2-40B4-BE49-F238E27FC236}">
                  <a16:creationId xmlns:a16="http://schemas.microsoft.com/office/drawing/2014/main" id="{1D873DA9-4584-4A3C-B7FB-F80075AC03D0}"/>
                </a:ext>
              </a:extLst>
            </p:cNvPr>
            <p:cNvSpPr txBox="1"/>
            <p:nvPr/>
          </p:nvSpPr>
          <p:spPr>
            <a:xfrm>
              <a:off x="3175394" y="2717405"/>
              <a:ext cx="665567" cy="246221"/>
            </a:xfrm>
            <a:prstGeom prst="rect">
              <a:avLst/>
            </a:prstGeom>
            <a:noFill/>
          </p:spPr>
          <p:txBody>
            <a:bodyPr wrap="none" rtlCol="0">
              <a:spAutoFit/>
            </a:bodyPr>
            <a:lstStyle/>
            <a:p>
              <a:r>
                <a:rPr lang="en-US" sz="1000" b="1" dirty="0">
                  <a:solidFill>
                    <a:srgbClr val="FF0000"/>
                  </a:solidFill>
                  <a:latin typeface="Times New Roman" panose="02020603050405020304" pitchFamily="18" charset="0"/>
                  <a:cs typeface="Times New Roman" panose="02020603050405020304" pitchFamily="18" charset="0"/>
                </a:rPr>
                <a:t>~</a:t>
              </a:r>
              <a:r>
                <a:rPr lang="en-US" sz="1000" b="1" dirty="0">
                  <a:solidFill>
                    <a:srgbClr val="FF0000"/>
                  </a:solidFill>
                  <a:latin typeface="Calibri Light" panose="020F0302020204030204" pitchFamily="34" charset="0"/>
                  <a:cs typeface="Calibri Light" panose="020F0302020204030204" pitchFamily="34" charset="0"/>
                </a:rPr>
                <a:t>7 MV/m</a:t>
              </a:r>
            </a:p>
          </p:txBody>
        </p:sp>
        <p:sp>
          <p:nvSpPr>
            <p:cNvPr id="14" name="TextBox 13">
              <a:extLst>
                <a:ext uri="{FF2B5EF4-FFF2-40B4-BE49-F238E27FC236}">
                  <a16:creationId xmlns:a16="http://schemas.microsoft.com/office/drawing/2014/main" id="{74B19048-7357-413A-AC19-1F421EA8C231}"/>
                </a:ext>
              </a:extLst>
            </p:cNvPr>
            <p:cNvSpPr txBox="1"/>
            <p:nvPr/>
          </p:nvSpPr>
          <p:spPr>
            <a:xfrm>
              <a:off x="3913784" y="2077312"/>
              <a:ext cx="955711" cy="307777"/>
            </a:xfrm>
            <a:prstGeom prst="rect">
              <a:avLst/>
            </a:prstGeom>
            <a:noFill/>
          </p:spPr>
          <p:txBody>
            <a:bodyPr wrap="none" rtlCol="0">
              <a:spAutoFit/>
            </a:bodyPr>
            <a:lstStyle/>
            <a:p>
              <a:r>
                <a:rPr lang="en-US" sz="1400" b="1" dirty="0">
                  <a:solidFill>
                    <a:srgbClr val="FF0000"/>
                  </a:solidFill>
                  <a:highlight>
                    <a:srgbClr val="FFFF00"/>
                  </a:highlight>
                  <a:latin typeface="Times New Roman" panose="02020603050405020304" pitchFamily="18" charset="0"/>
                  <a:cs typeface="Times New Roman" panose="02020603050405020304" pitchFamily="18" charset="0"/>
                </a:rPr>
                <a:t>~</a:t>
              </a:r>
              <a:r>
                <a:rPr lang="en-US" sz="1400" b="1" dirty="0">
                  <a:solidFill>
                    <a:srgbClr val="FF0000"/>
                  </a:solidFill>
                  <a:highlight>
                    <a:srgbClr val="FFFF00"/>
                  </a:highlight>
                  <a:latin typeface="Calibri Light" panose="020F0302020204030204" pitchFamily="34" charset="0"/>
                  <a:cs typeface="Calibri Light" panose="020F0302020204030204" pitchFamily="34" charset="0"/>
                </a:rPr>
                <a:t>10 MV/m</a:t>
              </a:r>
            </a:p>
          </p:txBody>
        </p:sp>
        <p:cxnSp>
          <p:nvCxnSpPr>
            <p:cNvPr id="15" name="Straight Arrow Connector 14">
              <a:extLst>
                <a:ext uri="{FF2B5EF4-FFF2-40B4-BE49-F238E27FC236}">
                  <a16:creationId xmlns:a16="http://schemas.microsoft.com/office/drawing/2014/main" id="{B8F817FC-B33A-494F-B649-EA31ECDCBDE3}"/>
                </a:ext>
              </a:extLst>
            </p:cNvPr>
            <p:cNvCxnSpPr>
              <a:cxnSpLocks/>
            </p:cNvCxnSpPr>
            <p:nvPr/>
          </p:nvCxnSpPr>
          <p:spPr>
            <a:xfrm flipV="1">
              <a:off x="2493818" y="2876960"/>
              <a:ext cx="242455" cy="506149"/>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432746B-D9C1-4EA6-9F81-A6A6F2B960AB}"/>
                </a:ext>
              </a:extLst>
            </p:cNvPr>
            <p:cNvCxnSpPr>
              <a:cxnSpLocks/>
              <a:stCxn id="8" idx="2"/>
            </p:cNvCxnSpPr>
            <p:nvPr/>
          </p:nvCxnSpPr>
          <p:spPr>
            <a:xfrm flipH="1">
              <a:off x="3484833" y="1054767"/>
              <a:ext cx="46690" cy="244034"/>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E2ED6A18-65BC-4DC4-B081-185C7C22A521}"/>
                </a:ext>
              </a:extLst>
            </p:cNvPr>
            <p:cNvCxnSpPr>
              <a:cxnSpLocks/>
            </p:cNvCxnSpPr>
            <p:nvPr/>
          </p:nvCxnSpPr>
          <p:spPr>
            <a:xfrm flipH="1">
              <a:off x="3893333" y="1387171"/>
              <a:ext cx="579633" cy="473049"/>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AC33E9E-3B17-449B-A172-F4A29772D682}"/>
                </a:ext>
              </a:extLst>
            </p:cNvPr>
            <p:cNvCxnSpPr>
              <a:cxnSpLocks/>
              <a:stCxn id="10" idx="1"/>
            </p:cNvCxnSpPr>
            <p:nvPr/>
          </p:nvCxnSpPr>
          <p:spPr>
            <a:xfrm flipH="1" flipV="1">
              <a:off x="3526147" y="2601006"/>
              <a:ext cx="743516" cy="448920"/>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4600108-A28B-4F5E-B12E-9EC51097704B}"/>
                </a:ext>
              </a:extLst>
            </p:cNvPr>
            <p:cNvCxnSpPr>
              <a:cxnSpLocks/>
            </p:cNvCxnSpPr>
            <p:nvPr/>
          </p:nvCxnSpPr>
          <p:spPr>
            <a:xfrm flipH="1">
              <a:off x="4426276" y="3536336"/>
              <a:ext cx="188697" cy="127271"/>
            </a:xfrm>
            <a:prstGeom prst="straightConnector1">
              <a:avLst/>
            </a:prstGeom>
            <a:ln w="6350">
              <a:solidFill>
                <a:srgbClr val="50504E"/>
              </a:solidFill>
              <a:tailEnd type="triangle"/>
            </a:ln>
          </p:spPr>
          <p:style>
            <a:lnRef idx="2">
              <a:schemeClr val="accent1"/>
            </a:lnRef>
            <a:fillRef idx="0">
              <a:schemeClr val="accent1"/>
            </a:fillRef>
            <a:effectRef idx="1">
              <a:schemeClr val="accent1"/>
            </a:effectRef>
            <a:fontRef idx="minor">
              <a:schemeClr val="tx1"/>
            </a:fontRef>
          </p:style>
        </p:cxnSp>
      </p:grpSp>
      <p:pic>
        <p:nvPicPr>
          <p:cNvPr id="21" name="Picture 20">
            <a:extLst>
              <a:ext uri="{FF2B5EF4-FFF2-40B4-BE49-F238E27FC236}">
                <a16:creationId xmlns:a16="http://schemas.microsoft.com/office/drawing/2014/main" id="{50C08144-33DF-4997-B3B8-6DAAFF4F8E53}"/>
              </a:ext>
            </a:extLst>
          </p:cNvPr>
          <p:cNvPicPr>
            <a:picLocks noChangeAspect="1"/>
          </p:cNvPicPr>
          <p:nvPr/>
        </p:nvPicPr>
        <p:blipFill>
          <a:blip r:embed="rId3"/>
          <a:stretch>
            <a:fillRect/>
          </a:stretch>
        </p:blipFill>
        <p:spPr>
          <a:xfrm>
            <a:off x="6511018" y="1104603"/>
            <a:ext cx="2710396" cy="3116955"/>
          </a:xfrm>
          <a:prstGeom prst="rect">
            <a:avLst/>
          </a:prstGeom>
        </p:spPr>
      </p:pic>
      <p:pic>
        <p:nvPicPr>
          <p:cNvPr id="16" name="Picture 15">
            <a:extLst>
              <a:ext uri="{FF2B5EF4-FFF2-40B4-BE49-F238E27FC236}">
                <a16:creationId xmlns:a16="http://schemas.microsoft.com/office/drawing/2014/main" id="{38ED3D53-6864-4919-A0D6-B2A56EC73FE9}"/>
              </a:ext>
            </a:extLst>
          </p:cNvPr>
          <p:cNvPicPr>
            <a:picLocks noChangeAspect="1"/>
          </p:cNvPicPr>
          <p:nvPr/>
        </p:nvPicPr>
        <p:blipFill>
          <a:blip r:embed="rId4"/>
          <a:stretch>
            <a:fillRect/>
          </a:stretch>
        </p:blipFill>
        <p:spPr>
          <a:xfrm>
            <a:off x="6199270" y="101198"/>
            <a:ext cx="2944730" cy="818339"/>
          </a:xfrm>
          <a:prstGeom prst="rect">
            <a:avLst/>
          </a:prstGeom>
        </p:spPr>
      </p:pic>
      <p:sp>
        <p:nvSpPr>
          <p:cNvPr id="26" name="TextBox 25">
            <a:extLst>
              <a:ext uri="{FF2B5EF4-FFF2-40B4-BE49-F238E27FC236}">
                <a16:creationId xmlns:a16="http://schemas.microsoft.com/office/drawing/2014/main" id="{E9576DF8-10E8-41E0-8A2C-D0B961B8C33B}"/>
              </a:ext>
            </a:extLst>
          </p:cNvPr>
          <p:cNvSpPr txBox="1"/>
          <p:nvPr/>
        </p:nvSpPr>
        <p:spPr>
          <a:xfrm>
            <a:off x="5734050" y="4362286"/>
            <a:ext cx="4620984" cy="276999"/>
          </a:xfrm>
          <a:prstGeom prst="rect">
            <a:avLst/>
          </a:prstGeom>
          <a:noFill/>
        </p:spPr>
        <p:txBody>
          <a:bodyPr wrap="square">
            <a:spAutoFit/>
          </a:bodyPr>
          <a:lstStyle/>
          <a:p>
            <a:r>
              <a:rPr lang="en-US" sz="1200" dirty="0"/>
              <a:t>Dhuley et. al </a:t>
            </a:r>
            <a:r>
              <a:rPr lang="en-US" sz="1050" b="0" i="0" u="none" strike="noStrike" dirty="0">
                <a:solidFill>
                  <a:srgbClr val="4F52B2"/>
                </a:solidFill>
                <a:effectLst/>
                <a:latin typeface="-apple-system"/>
                <a:hlinkClick r:id="rId5" tooltip="https://doi.org/10.1088/1361-6668/ab82f0"/>
              </a:rPr>
              <a:t>https://doi.org/10.1088/1361-6668/ab82f0</a:t>
            </a:r>
            <a:endParaRPr lang="en-US" sz="1200" dirty="0"/>
          </a:p>
        </p:txBody>
      </p:sp>
    </p:spTree>
    <p:extLst>
      <p:ext uri="{BB962C8B-B14F-4D97-AF65-F5344CB8AC3E}">
        <p14:creationId xmlns:p14="http://schemas.microsoft.com/office/powerpoint/2010/main" val="2563789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19" name="TextBox 18">
            <a:extLst>
              <a:ext uri="{FF2B5EF4-FFF2-40B4-BE49-F238E27FC236}">
                <a16:creationId xmlns:a16="http://schemas.microsoft.com/office/drawing/2014/main" id="{9381E93E-98A9-4E89-BD97-D620AC0115DE}"/>
              </a:ext>
            </a:extLst>
          </p:cNvPr>
          <p:cNvSpPr txBox="1"/>
          <p:nvPr/>
        </p:nvSpPr>
        <p:spPr>
          <a:xfrm>
            <a:off x="1023913" y="127421"/>
            <a:ext cx="7096175" cy="892552"/>
          </a:xfrm>
          <a:prstGeom prst="rect">
            <a:avLst/>
          </a:prstGeom>
          <a:noFill/>
        </p:spPr>
        <p:txBody>
          <a:bodyPr wrap="square" rtlCol="0">
            <a:spAutoFit/>
          </a:bodyPr>
          <a:lstStyle/>
          <a:p>
            <a:pPr algn="ctr"/>
            <a:r>
              <a:rPr lang="en-US" sz="2600" b="1" dirty="0">
                <a:latin typeface="Helvetica" panose="020B0604020202020204" pitchFamily="34" charset="0"/>
                <a:cs typeface="Helvetica" panose="020B0604020202020204" pitchFamily="34" charset="0"/>
              </a:rPr>
              <a:t>A new frontier in SRF is simplifying the cooling methods!</a:t>
            </a:r>
          </a:p>
        </p:txBody>
      </p:sp>
      <p:grpSp>
        <p:nvGrpSpPr>
          <p:cNvPr id="40" name="Group 39">
            <a:extLst>
              <a:ext uri="{FF2B5EF4-FFF2-40B4-BE49-F238E27FC236}">
                <a16:creationId xmlns:a16="http://schemas.microsoft.com/office/drawing/2014/main" id="{22EE6AAB-A45D-4FC9-B1C6-CE11E1FCC167}"/>
              </a:ext>
            </a:extLst>
          </p:cNvPr>
          <p:cNvGrpSpPr/>
          <p:nvPr/>
        </p:nvGrpSpPr>
        <p:grpSpPr>
          <a:xfrm>
            <a:off x="154397" y="1120026"/>
            <a:ext cx="2080891" cy="3278860"/>
            <a:chOff x="154397" y="788280"/>
            <a:chExt cx="2080891" cy="3278860"/>
          </a:xfrm>
        </p:grpSpPr>
        <p:pic>
          <p:nvPicPr>
            <p:cNvPr id="32" name="Picture 31">
              <a:extLst>
                <a:ext uri="{FF2B5EF4-FFF2-40B4-BE49-F238E27FC236}">
                  <a16:creationId xmlns:a16="http://schemas.microsoft.com/office/drawing/2014/main" id="{9AE660FC-6AC7-4B46-9A17-4573256C8C15}"/>
                </a:ext>
              </a:extLst>
            </p:cNvPr>
            <p:cNvPicPr>
              <a:picLocks noChangeAspect="1"/>
            </p:cNvPicPr>
            <p:nvPr/>
          </p:nvPicPr>
          <p:blipFill rotWithShape="1">
            <a:blip r:embed="rId2"/>
            <a:srcRect l="26953" r="4383" b="5159"/>
            <a:stretch/>
          </p:blipFill>
          <p:spPr>
            <a:xfrm rot="5400000">
              <a:off x="60050" y="1344293"/>
              <a:ext cx="2242506" cy="2053811"/>
            </a:xfrm>
            <a:prstGeom prst="rect">
              <a:avLst/>
            </a:prstGeom>
          </p:spPr>
        </p:pic>
        <p:sp>
          <p:nvSpPr>
            <p:cNvPr id="35" name="TextBox 34">
              <a:extLst>
                <a:ext uri="{FF2B5EF4-FFF2-40B4-BE49-F238E27FC236}">
                  <a16:creationId xmlns:a16="http://schemas.microsoft.com/office/drawing/2014/main" id="{B82E322C-C193-41BE-A606-A64AA47DD615}"/>
                </a:ext>
              </a:extLst>
            </p:cNvPr>
            <p:cNvSpPr txBox="1"/>
            <p:nvPr/>
          </p:nvSpPr>
          <p:spPr>
            <a:xfrm>
              <a:off x="550200" y="788280"/>
              <a:ext cx="1262205" cy="461665"/>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Fermilab</a:t>
              </a:r>
            </a:p>
          </p:txBody>
        </p:sp>
        <p:sp>
          <p:nvSpPr>
            <p:cNvPr id="36" name="TextBox 35">
              <a:extLst>
                <a:ext uri="{FF2B5EF4-FFF2-40B4-BE49-F238E27FC236}">
                  <a16:creationId xmlns:a16="http://schemas.microsoft.com/office/drawing/2014/main" id="{7158BD7D-8089-4A19-894A-2FD9B1683B62}"/>
                </a:ext>
              </a:extLst>
            </p:cNvPr>
            <p:cNvSpPr txBox="1"/>
            <p:nvPr/>
          </p:nvSpPr>
          <p:spPr>
            <a:xfrm>
              <a:off x="154397" y="3543920"/>
              <a:ext cx="2080891" cy="523220"/>
            </a:xfrm>
            <a:prstGeom prst="rect">
              <a:avLst/>
            </a:prstGeom>
            <a:noFill/>
          </p:spPr>
          <p:txBody>
            <a:bodyPr wrap="none" rtlCol="0">
              <a:spAutoFit/>
            </a:bodyPr>
            <a:lstStyle/>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650 MHz</a:t>
              </a:r>
            </a:p>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welded niobium rings</a:t>
              </a:r>
            </a:p>
          </p:txBody>
        </p:sp>
      </p:grpSp>
      <p:sp>
        <p:nvSpPr>
          <p:cNvPr id="17" name="TextBox 16">
            <a:extLst>
              <a:ext uri="{FF2B5EF4-FFF2-40B4-BE49-F238E27FC236}">
                <a16:creationId xmlns:a16="http://schemas.microsoft.com/office/drawing/2014/main" id="{3EF0BB2C-0E3C-4D78-BEC3-346771E3255A}"/>
              </a:ext>
            </a:extLst>
          </p:cNvPr>
          <p:cNvSpPr txBox="1"/>
          <p:nvPr/>
        </p:nvSpPr>
        <p:spPr>
          <a:xfrm>
            <a:off x="3438157" y="1118140"/>
            <a:ext cx="1820307" cy="461665"/>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Jefferson Lab</a:t>
            </a:r>
          </a:p>
        </p:txBody>
      </p:sp>
      <p:sp>
        <p:nvSpPr>
          <p:cNvPr id="37" name="TextBox 36">
            <a:extLst>
              <a:ext uri="{FF2B5EF4-FFF2-40B4-BE49-F238E27FC236}">
                <a16:creationId xmlns:a16="http://schemas.microsoft.com/office/drawing/2014/main" id="{399205DB-49C2-4004-9F47-1AB34276657B}"/>
              </a:ext>
            </a:extLst>
          </p:cNvPr>
          <p:cNvSpPr txBox="1"/>
          <p:nvPr/>
        </p:nvSpPr>
        <p:spPr>
          <a:xfrm>
            <a:off x="2950187" y="3778405"/>
            <a:ext cx="3361818" cy="738664"/>
          </a:xfrm>
          <a:prstGeom prst="rect">
            <a:avLst/>
          </a:prstGeom>
          <a:noFill/>
        </p:spPr>
        <p:txBody>
          <a:bodyPr wrap="none" rtlCol="0">
            <a:spAutoFit/>
          </a:bodyPr>
          <a:lstStyle/>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copper plating &amp; ring for CC</a:t>
            </a:r>
          </a:p>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1.3 GHz multi-cell prototype</a:t>
            </a:r>
          </a:p>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Concept 915 MHz multi-cell accelerator</a:t>
            </a:r>
          </a:p>
        </p:txBody>
      </p:sp>
      <p:sp>
        <p:nvSpPr>
          <p:cNvPr id="30" name="TextBox 29">
            <a:extLst>
              <a:ext uri="{FF2B5EF4-FFF2-40B4-BE49-F238E27FC236}">
                <a16:creationId xmlns:a16="http://schemas.microsoft.com/office/drawing/2014/main" id="{A95D4F3C-1A43-4579-A921-73A92A57FA1C}"/>
              </a:ext>
            </a:extLst>
          </p:cNvPr>
          <p:cNvSpPr txBox="1"/>
          <p:nvPr/>
        </p:nvSpPr>
        <p:spPr>
          <a:xfrm>
            <a:off x="6312005" y="1118139"/>
            <a:ext cx="2362122" cy="461665"/>
          </a:xfrm>
          <a:prstGeom prst="rect">
            <a:avLst/>
          </a:prstGeom>
          <a:noFill/>
        </p:spPr>
        <p:txBody>
          <a:bodyPr wrap="none" rtlCol="0">
            <a:spAutoFit/>
          </a:bodyPr>
          <a:lstStyle/>
          <a:p>
            <a:r>
              <a:rPr lang="en-US" dirty="0">
                <a:latin typeface="Calibri Light" panose="020F0302020204030204" pitchFamily="34" charset="0"/>
                <a:cs typeface="Calibri Light" panose="020F0302020204030204" pitchFamily="34" charset="0"/>
              </a:rPr>
              <a:t>Cornell University</a:t>
            </a:r>
          </a:p>
        </p:txBody>
      </p:sp>
      <p:sp>
        <p:nvSpPr>
          <p:cNvPr id="38" name="TextBox 37">
            <a:extLst>
              <a:ext uri="{FF2B5EF4-FFF2-40B4-BE49-F238E27FC236}">
                <a16:creationId xmlns:a16="http://schemas.microsoft.com/office/drawing/2014/main" id="{BEFB5662-536C-4C6C-827E-D19FA606F75C}"/>
              </a:ext>
            </a:extLst>
          </p:cNvPr>
          <p:cNvSpPr txBox="1"/>
          <p:nvPr/>
        </p:nvSpPr>
        <p:spPr>
          <a:xfrm>
            <a:off x="6537289" y="3778378"/>
            <a:ext cx="2458943" cy="523220"/>
          </a:xfrm>
          <a:prstGeom prst="rect">
            <a:avLst/>
          </a:prstGeom>
          <a:noFill/>
        </p:spPr>
        <p:txBody>
          <a:bodyPr wrap="none" rtlCol="0">
            <a:spAutoFit/>
          </a:bodyPr>
          <a:lstStyle/>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1.3 GHz</a:t>
            </a:r>
          </a:p>
          <a:p>
            <a:pPr marL="342900" indent="-342900">
              <a:buFont typeface="Wingdings" panose="05000000000000000000" pitchFamily="2" charset="2"/>
              <a:buChar char="Ø"/>
            </a:pPr>
            <a:r>
              <a:rPr lang="en-US" sz="1400" dirty="0">
                <a:latin typeface="Calibri Light" panose="020F0302020204030204" pitchFamily="34" charset="0"/>
                <a:cs typeface="Calibri Light" panose="020F0302020204030204" pitchFamily="34" charset="0"/>
              </a:rPr>
              <a:t>Nb rings at equator + irises</a:t>
            </a:r>
          </a:p>
        </p:txBody>
      </p:sp>
      <p:pic>
        <p:nvPicPr>
          <p:cNvPr id="6" name="Picture 5" descr="A close-up of some binoculars&#10;&#10;Description automatically generated with low confidence">
            <a:extLst>
              <a:ext uri="{FF2B5EF4-FFF2-40B4-BE49-F238E27FC236}">
                <a16:creationId xmlns:a16="http://schemas.microsoft.com/office/drawing/2014/main" id="{E93857C1-CD5C-4E41-9C6F-3FF4C9623340}"/>
              </a:ext>
            </a:extLst>
          </p:cNvPr>
          <p:cNvPicPr>
            <a:picLocks noChangeAspect="1"/>
          </p:cNvPicPr>
          <p:nvPr/>
        </p:nvPicPr>
        <p:blipFill>
          <a:blip r:embed="rId3"/>
          <a:stretch>
            <a:fillRect/>
          </a:stretch>
        </p:blipFill>
        <p:spPr>
          <a:xfrm>
            <a:off x="6480375" y="1730124"/>
            <a:ext cx="2359305" cy="1833573"/>
          </a:xfrm>
          <a:prstGeom prst="rect">
            <a:avLst/>
          </a:prstGeom>
        </p:spPr>
      </p:pic>
      <p:sp>
        <p:nvSpPr>
          <p:cNvPr id="25" name="TextBox 24">
            <a:extLst>
              <a:ext uri="{FF2B5EF4-FFF2-40B4-BE49-F238E27FC236}">
                <a16:creationId xmlns:a16="http://schemas.microsoft.com/office/drawing/2014/main" id="{42E92015-A723-45F9-91AE-A218324BE362}"/>
              </a:ext>
            </a:extLst>
          </p:cNvPr>
          <p:cNvSpPr txBox="1"/>
          <p:nvPr/>
        </p:nvSpPr>
        <p:spPr>
          <a:xfrm>
            <a:off x="6388127" y="3553415"/>
            <a:ext cx="4572000" cy="215444"/>
          </a:xfrm>
          <a:prstGeom prst="rect">
            <a:avLst/>
          </a:prstGeom>
          <a:noFill/>
        </p:spPr>
        <p:txBody>
          <a:bodyPr wrap="square">
            <a:spAutoFit/>
          </a:bodyPr>
          <a:lstStyle/>
          <a:p>
            <a:r>
              <a:rPr lang="en-US" sz="800" dirty="0">
                <a:hlinkClick r:id="rId4"/>
              </a:rPr>
              <a:t>https://doi.org/10.18429/JACoW-IPAC2022-TUPOTK037</a:t>
            </a:r>
            <a:endParaRPr lang="en-US" sz="800" dirty="0"/>
          </a:p>
        </p:txBody>
      </p:sp>
      <p:pic>
        <p:nvPicPr>
          <p:cNvPr id="26" name="Picture 25">
            <a:extLst>
              <a:ext uri="{FF2B5EF4-FFF2-40B4-BE49-F238E27FC236}">
                <a16:creationId xmlns:a16="http://schemas.microsoft.com/office/drawing/2014/main" id="{2D1314A9-0706-474A-80C2-D33C4D483398}"/>
              </a:ext>
            </a:extLst>
          </p:cNvPr>
          <p:cNvPicPr>
            <a:picLocks noChangeAspect="1"/>
          </p:cNvPicPr>
          <p:nvPr/>
        </p:nvPicPr>
        <p:blipFill>
          <a:blip r:embed="rId5"/>
          <a:stretch>
            <a:fillRect/>
          </a:stretch>
        </p:blipFill>
        <p:spPr>
          <a:xfrm>
            <a:off x="3489960" y="1645920"/>
            <a:ext cx="1566826" cy="2085634"/>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9DBA26E-66C2-4E23-9054-8385379A6A36}"/>
              </a:ext>
            </a:extLst>
          </p:cNvPr>
          <p:cNvSpPr txBox="1"/>
          <p:nvPr/>
        </p:nvSpPr>
        <p:spPr>
          <a:xfrm>
            <a:off x="7376160" y="4369309"/>
            <a:ext cx="1401730" cy="276999"/>
          </a:xfrm>
          <a:prstGeom prst="rect">
            <a:avLst/>
          </a:prstGeom>
          <a:noFill/>
        </p:spPr>
        <p:txBody>
          <a:bodyPr wrap="none" rtlCol="0">
            <a:spAutoFit/>
          </a:bodyPr>
          <a:lstStyle/>
          <a:p>
            <a:r>
              <a:rPr lang="en-US" sz="1200" dirty="0"/>
              <a:t>Courtesy: Neil </a:t>
            </a:r>
            <a:r>
              <a:rPr lang="en-US" sz="1200" dirty="0" err="1"/>
              <a:t>Stilin</a:t>
            </a:r>
            <a:endParaRPr lang="en-US" sz="1200" dirty="0"/>
          </a:p>
        </p:txBody>
      </p:sp>
      <p:sp>
        <p:nvSpPr>
          <p:cNvPr id="28" name="TextBox 27">
            <a:extLst>
              <a:ext uri="{FF2B5EF4-FFF2-40B4-BE49-F238E27FC236}">
                <a16:creationId xmlns:a16="http://schemas.microsoft.com/office/drawing/2014/main" id="{DBC2AF68-E8D5-4237-9076-A2572D82FA41}"/>
              </a:ext>
            </a:extLst>
          </p:cNvPr>
          <p:cNvSpPr txBox="1"/>
          <p:nvPr/>
        </p:nvSpPr>
        <p:spPr>
          <a:xfrm>
            <a:off x="4526280" y="4447869"/>
            <a:ext cx="1798698" cy="276999"/>
          </a:xfrm>
          <a:prstGeom prst="rect">
            <a:avLst/>
          </a:prstGeom>
          <a:noFill/>
        </p:spPr>
        <p:txBody>
          <a:bodyPr wrap="none" rtlCol="0">
            <a:spAutoFit/>
          </a:bodyPr>
          <a:lstStyle/>
          <a:p>
            <a:r>
              <a:rPr lang="en-US" sz="1200" dirty="0"/>
              <a:t>Courtesy: John </a:t>
            </a:r>
            <a:r>
              <a:rPr lang="en-US" sz="1200" dirty="0" err="1"/>
              <a:t>Vennekate</a:t>
            </a:r>
            <a:endParaRPr lang="en-US" sz="1200" dirty="0"/>
          </a:p>
        </p:txBody>
      </p:sp>
    </p:spTree>
    <p:extLst>
      <p:ext uri="{BB962C8B-B14F-4D97-AF65-F5344CB8AC3E}">
        <p14:creationId xmlns:p14="http://schemas.microsoft.com/office/powerpoint/2010/main" val="2131728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2" name="TextBox 1">
            <a:extLst>
              <a:ext uri="{FF2B5EF4-FFF2-40B4-BE49-F238E27FC236}">
                <a16:creationId xmlns:a16="http://schemas.microsoft.com/office/drawing/2014/main" id="{118B95AB-5B30-40A0-8339-CE9C3E022764}"/>
              </a:ext>
            </a:extLst>
          </p:cNvPr>
          <p:cNvSpPr txBox="1"/>
          <p:nvPr/>
        </p:nvSpPr>
        <p:spPr>
          <a:xfrm>
            <a:off x="293391" y="757433"/>
            <a:ext cx="8468440" cy="3005375"/>
          </a:xfrm>
          <a:prstGeom prst="rect">
            <a:avLst/>
          </a:prstGeom>
          <a:noFill/>
        </p:spPr>
        <p:txBody>
          <a:bodyPr wrap="square" rtlCol="0">
            <a:spAutoFit/>
          </a:bodyPr>
          <a:lstStyle/>
          <a:p>
            <a:r>
              <a:rPr lang="en-US" sz="2600" b="1" dirty="0">
                <a:latin typeface="Helvetica" panose="020B0604020202020204" pitchFamily="34" charset="0"/>
                <a:cs typeface="Helvetica" panose="020B0604020202020204" pitchFamily="34" charset="0"/>
              </a:rPr>
              <a:t>Design and development of e-beam accelerator based on conduction-cooled SRF cavities</a:t>
            </a:r>
          </a:p>
          <a:p>
            <a:pPr marL="800100" lvl="1" indent="-342900">
              <a:lnSpc>
                <a:spcPct val="150000"/>
              </a:lnSpc>
              <a:buFont typeface="Wingdings" panose="05000000000000000000" pitchFamily="2" charset="2"/>
              <a:buChar char="Ø"/>
            </a:pPr>
            <a:r>
              <a:rPr lang="en-US" sz="1800" dirty="0">
                <a:solidFill>
                  <a:srgbClr val="404040"/>
                </a:solidFill>
                <a:latin typeface="Helvetica" panose="020B0604020202020204" pitchFamily="34" charset="0"/>
                <a:cs typeface="Helvetica" panose="020B0604020202020204" pitchFamily="34" charset="0"/>
              </a:rPr>
              <a:t>Building a prototype of a ~1.6 MeV, ~20 kW accelerator </a:t>
            </a:r>
            <a:r>
              <a:rPr lang="en-US" sz="1200" dirty="0">
                <a:solidFill>
                  <a:srgbClr val="404040"/>
                </a:solidFill>
                <a:latin typeface="Helvetica" panose="020B0604020202020204" pitchFamily="34" charset="0"/>
                <a:cs typeface="Helvetica" panose="020B0604020202020204" pitchFamily="34" charset="0"/>
              </a:rPr>
              <a:t>(under construction)</a:t>
            </a:r>
            <a:endParaRPr lang="en-US" sz="1800" dirty="0">
              <a:solidFill>
                <a:srgbClr val="404040"/>
              </a:solidFill>
              <a:latin typeface="Helvetica" panose="020B0604020202020204" pitchFamily="34" charset="0"/>
              <a:cs typeface="Helvetica" panose="020B0604020202020204" pitchFamily="34" charset="0"/>
            </a:endParaRPr>
          </a:p>
          <a:p>
            <a:pPr marL="800100" lvl="1" indent="-342900">
              <a:lnSpc>
                <a:spcPct val="150000"/>
              </a:lnSpc>
              <a:buFont typeface="Wingdings" panose="05000000000000000000" pitchFamily="2" charset="2"/>
              <a:buChar char="Ø"/>
            </a:pPr>
            <a:r>
              <a:rPr lang="en-US" sz="1800" dirty="0">
                <a:solidFill>
                  <a:srgbClr val="404040"/>
                </a:solidFill>
                <a:latin typeface="Helvetica" panose="020B0604020202020204" pitchFamily="34" charset="0"/>
                <a:cs typeface="Helvetica" panose="020B0604020202020204" pitchFamily="34" charset="0"/>
              </a:rPr>
              <a:t>Building a prototype of a ~ 10 MeV, ~20 kW cryomodule </a:t>
            </a:r>
            <a:r>
              <a:rPr lang="en-US" sz="1100" dirty="0">
                <a:solidFill>
                  <a:srgbClr val="404040"/>
                </a:solidFill>
                <a:latin typeface="Helvetica" panose="020B0604020202020204" pitchFamily="34" charset="0"/>
                <a:cs typeface="Helvetica" panose="020B0604020202020204" pitchFamily="34" charset="0"/>
              </a:rPr>
              <a:t>(under construction)</a:t>
            </a:r>
          </a:p>
          <a:p>
            <a:pPr marL="800100" lvl="1" indent="-342900">
              <a:lnSpc>
                <a:spcPct val="150000"/>
              </a:lnSpc>
              <a:buFont typeface="Wingdings" panose="05000000000000000000" pitchFamily="2" charset="2"/>
              <a:buChar char="Ø"/>
            </a:pPr>
            <a:r>
              <a:rPr lang="en-US" sz="1800" dirty="0">
                <a:solidFill>
                  <a:srgbClr val="404040"/>
                </a:solidFill>
                <a:latin typeface="Helvetica" panose="020B0604020202020204" pitchFamily="34" charset="0"/>
                <a:cs typeface="Helvetica" panose="020B0604020202020204" pitchFamily="34" charset="0"/>
              </a:rPr>
              <a:t>Design of a 1 MW cryomodule for a wastewater application  </a:t>
            </a:r>
            <a:r>
              <a:rPr lang="en-US" sz="1200" dirty="0">
                <a:solidFill>
                  <a:srgbClr val="404040"/>
                </a:solidFill>
                <a:latin typeface="Helvetica" panose="020B0604020202020204" pitchFamily="34" charset="0"/>
                <a:cs typeface="Helvetica" panose="020B0604020202020204" pitchFamily="34" charset="0"/>
              </a:rPr>
              <a:t>(Published)</a:t>
            </a:r>
          </a:p>
          <a:p>
            <a:pPr marL="800100" lvl="1" indent="-342900">
              <a:lnSpc>
                <a:spcPct val="150000"/>
              </a:lnSpc>
              <a:buFont typeface="Wingdings" panose="05000000000000000000" pitchFamily="2" charset="2"/>
              <a:buChar char="Ø"/>
            </a:pPr>
            <a:endParaRPr lang="en-US" sz="2000" dirty="0">
              <a:solidFill>
                <a:srgbClr val="404040"/>
              </a:solidFill>
              <a:latin typeface="Helvetica" panose="020B0604020202020204" pitchFamily="34" charset="0"/>
              <a:cs typeface="Helvetica" panose="020B0604020202020204" pitchFamily="34" charset="0"/>
            </a:endParaRPr>
          </a:p>
          <a:p>
            <a:pPr lvl="1">
              <a:lnSpc>
                <a:spcPct val="150000"/>
              </a:lnSpc>
            </a:pPr>
            <a:endParaRPr lang="en-US" sz="2000" dirty="0">
              <a:solidFill>
                <a:srgbClr val="40404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07546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a:extLst>
              <a:ext uri="{FF2B5EF4-FFF2-40B4-BE49-F238E27FC236}">
                <a16:creationId xmlns:a16="http://schemas.microsoft.com/office/drawing/2014/main" id="{82FF7B11-A11D-4339-90C9-7F5E4D222902}"/>
              </a:ext>
            </a:extLst>
          </p:cNvPr>
          <p:cNvSpPr txBox="1"/>
          <p:nvPr/>
        </p:nvSpPr>
        <p:spPr>
          <a:xfrm>
            <a:off x="2961259" y="1375916"/>
            <a:ext cx="1610741" cy="738664"/>
          </a:xfrm>
          <a:prstGeom prst="rect">
            <a:avLst/>
          </a:prstGeom>
          <a:noFill/>
        </p:spPr>
        <p:txBody>
          <a:bodyPr wrap="square" rtlCol="0">
            <a:spAutoFit/>
          </a:bodyPr>
          <a:lstStyle/>
          <a:p>
            <a:r>
              <a:rPr lang="en-US" sz="1400" b="1" dirty="0">
                <a:solidFill>
                  <a:srgbClr val="404040"/>
                </a:solidFill>
                <a:latin typeface="Calibri Light" panose="020F0302020204030204" pitchFamily="34" charset="0"/>
                <a:cs typeface="Calibri Light" panose="020F0302020204030204" pitchFamily="34" charset="0"/>
              </a:rPr>
              <a:t>20 kW Solid State </a:t>
            </a:r>
          </a:p>
          <a:p>
            <a:r>
              <a:rPr lang="en-US" sz="1400" b="1" dirty="0">
                <a:solidFill>
                  <a:srgbClr val="404040"/>
                </a:solidFill>
                <a:latin typeface="Calibri Light" panose="020F0302020204030204" pitchFamily="34" charset="0"/>
                <a:cs typeface="Calibri Light" panose="020F0302020204030204" pitchFamily="34" charset="0"/>
              </a:rPr>
              <a:t>RF Amplifier</a:t>
            </a:r>
          </a:p>
          <a:p>
            <a:r>
              <a:rPr lang="en-US" sz="1400" b="1" dirty="0" err="1">
                <a:solidFill>
                  <a:srgbClr val="404040"/>
                </a:solidFill>
                <a:latin typeface="Calibri Light" panose="020F0302020204030204" pitchFamily="34" charset="0"/>
                <a:cs typeface="Calibri Light" panose="020F0302020204030204" pitchFamily="34" charset="0"/>
              </a:rPr>
              <a:t>GatesAir</a:t>
            </a:r>
            <a:r>
              <a:rPr lang="en-US" sz="1400" b="1" dirty="0">
                <a:solidFill>
                  <a:srgbClr val="404040"/>
                </a:solidFill>
                <a:latin typeface="Calibri Light" panose="020F0302020204030204" pitchFamily="34" charset="0"/>
                <a:cs typeface="Calibri Light" panose="020F0302020204030204" pitchFamily="34" charset="0"/>
              </a:rPr>
              <a:t> </a:t>
            </a:r>
          </a:p>
        </p:txBody>
      </p:sp>
      <p:grpSp>
        <p:nvGrpSpPr>
          <p:cNvPr id="39" name="Group 38">
            <a:extLst>
              <a:ext uri="{FF2B5EF4-FFF2-40B4-BE49-F238E27FC236}">
                <a16:creationId xmlns:a16="http://schemas.microsoft.com/office/drawing/2014/main" id="{71C141DC-D862-4CBF-A292-23BF77DAAFF4}"/>
              </a:ext>
            </a:extLst>
          </p:cNvPr>
          <p:cNvGrpSpPr/>
          <p:nvPr/>
        </p:nvGrpSpPr>
        <p:grpSpPr>
          <a:xfrm>
            <a:off x="7005579" y="1538493"/>
            <a:ext cx="2061895" cy="1842286"/>
            <a:chOff x="5947883" y="689096"/>
            <a:chExt cx="2879285" cy="2610804"/>
          </a:xfrm>
        </p:grpSpPr>
        <p:pic>
          <p:nvPicPr>
            <p:cNvPr id="31" name="Picture 30" descr="A picture containing table, sitting, box, old&#10;&#10;Description automatically generated">
              <a:extLst>
                <a:ext uri="{FF2B5EF4-FFF2-40B4-BE49-F238E27FC236}">
                  <a16:creationId xmlns:a16="http://schemas.microsoft.com/office/drawing/2014/main" id="{C8639683-7F9E-4594-BBD3-69684803F94C}"/>
                </a:ext>
              </a:extLst>
            </p:cNvPr>
            <p:cNvPicPr>
              <a:picLocks noChangeAspect="1"/>
            </p:cNvPicPr>
            <p:nvPr/>
          </p:nvPicPr>
          <p:blipFill>
            <a:blip r:embed="rId2"/>
            <a:stretch>
              <a:fillRect/>
            </a:stretch>
          </p:blipFill>
          <p:spPr>
            <a:xfrm>
              <a:off x="6019280" y="1247534"/>
              <a:ext cx="2736489" cy="2052366"/>
            </a:xfrm>
            <a:prstGeom prst="rect">
              <a:avLst/>
            </a:prstGeom>
          </p:spPr>
        </p:pic>
        <p:sp>
          <p:nvSpPr>
            <p:cNvPr id="36" name="TextBox 35">
              <a:extLst>
                <a:ext uri="{FF2B5EF4-FFF2-40B4-BE49-F238E27FC236}">
                  <a16:creationId xmlns:a16="http://schemas.microsoft.com/office/drawing/2014/main" id="{2221E386-A282-4ECE-8008-8A426F7BEF63}"/>
                </a:ext>
              </a:extLst>
            </p:cNvPr>
            <p:cNvSpPr txBox="1"/>
            <p:nvPr/>
          </p:nvSpPr>
          <p:spPr>
            <a:xfrm>
              <a:off x="5947883" y="689096"/>
              <a:ext cx="2879285" cy="392550"/>
            </a:xfrm>
            <a:prstGeom prst="rect">
              <a:avLst/>
            </a:prstGeom>
            <a:noFill/>
          </p:spPr>
          <p:txBody>
            <a:bodyPr wrap="square" rtlCol="0">
              <a:spAutoFit/>
            </a:bodyPr>
            <a:lstStyle/>
            <a:p>
              <a:r>
                <a:rPr lang="en-US" sz="1200" b="1" dirty="0">
                  <a:solidFill>
                    <a:srgbClr val="404040"/>
                  </a:solidFill>
                  <a:latin typeface="Calibri Light" panose="020F0302020204030204" pitchFamily="34" charset="0"/>
                  <a:cs typeface="Calibri Light" panose="020F0302020204030204" pitchFamily="34" charset="0"/>
                </a:rPr>
                <a:t>Cryomech PT420 coolers (2W)</a:t>
              </a:r>
            </a:p>
          </p:txBody>
        </p:sp>
      </p:grpSp>
      <p:sp>
        <p:nvSpPr>
          <p:cNvPr id="16" name="TextBox 15">
            <a:extLst>
              <a:ext uri="{FF2B5EF4-FFF2-40B4-BE49-F238E27FC236}">
                <a16:creationId xmlns:a16="http://schemas.microsoft.com/office/drawing/2014/main" id="{0FC6F0AC-BCA0-49CA-B214-521967A92AB7}"/>
              </a:ext>
            </a:extLst>
          </p:cNvPr>
          <p:cNvSpPr txBox="1"/>
          <p:nvPr/>
        </p:nvSpPr>
        <p:spPr>
          <a:xfrm>
            <a:off x="10620" y="127421"/>
            <a:ext cx="8990241" cy="1292662"/>
          </a:xfrm>
          <a:prstGeom prst="rect">
            <a:avLst/>
          </a:prstGeom>
          <a:noFill/>
        </p:spPr>
        <p:txBody>
          <a:bodyPr wrap="square" rtlCol="0">
            <a:spAutoFit/>
          </a:bodyPr>
          <a:lstStyle/>
          <a:p>
            <a:pPr algn="ctr"/>
            <a:r>
              <a:rPr lang="en-US" sz="2600" b="1" dirty="0">
                <a:latin typeface="Helvetica" panose="020B0604020202020204" pitchFamily="34" charset="0"/>
                <a:cs typeface="Helvetica" panose="020B0604020202020204" pitchFamily="34" charset="0"/>
              </a:rPr>
              <a:t>Goal: Component production, integration, and demo of a 1.6 MeV, 20 kW accelerator</a:t>
            </a:r>
          </a:p>
          <a:p>
            <a:pPr algn="ctr"/>
            <a:endParaRPr lang="en-US" sz="2600" b="1" dirty="0">
              <a:latin typeface="Helvetica" panose="020B0604020202020204" pitchFamily="34" charset="0"/>
              <a:cs typeface="Helvetica" panose="020B0604020202020204" pitchFamily="34" charset="0"/>
            </a:endParaRPr>
          </a:p>
        </p:txBody>
      </p:sp>
      <p:grpSp>
        <p:nvGrpSpPr>
          <p:cNvPr id="11" name="Group 10">
            <a:extLst>
              <a:ext uri="{FF2B5EF4-FFF2-40B4-BE49-F238E27FC236}">
                <a16:creationId xmlns:a16="http://schemas.microsoft.com/office/drawing/2014/main" id="{31993274-9A97-4B01-AFA1-260F4BAAE2AD}"/>
              </a:ext>
            </a:extLst>
          </p:cNvPr>
          <p:cNvGrpSpPr/>
          <p:nvPr/>
        </p:nvGrpSpPr>
        <p:grpSpPr>
          <a:xfrm>
            <a:off x="60645" y="1375916"/>
            <a:ext cx="2967776" cy="3157699"/>
            <a:chOff x="103510" y="998607"/>
            <a:chExt cx="3473302" cy="3586728"/>
          </a:xfrm>
        </p:grpSpPr>
        <p:grpSp>
          <p:nvGrpSpPr>
            <p:cNvPr id="37" name="Group 36">
              <a:extLst>
                <a:ext uri="{FF2B5EF4-FFF2-40B4-BE49-F238E27FC236}">
                  <a16:creationId xmlns:a16="http://schemas.microsoft.com/office/drawing/2014/main" id="{873B1785-8765-4365-8838-EF15253EB569}"/>
                </a:ext>
              </a:extLst>
            </p:cNvPr>
            <p:cNvGrpSpPr/>
            <p:nvPr/>
          </p:nvGrpSpPr>
          <p:grpSpPr>
            <a:xfrm>
              <a:off x="103510" y="998607"/>
              <a:ext cx="3473302" cy="3224371"/>
              <a:chOff x="184430" y="1062402"/>
              <a:chExt cx="3473302" cy="3224371"/>
            </a:xfrm>
          </p:grpSpPr>
          <p:pic>
            <p:nvPicPr>
              <p:cNvPr id="2" name="Picture 1">
                <a:extLst>
                  <a:ext uri="{FF2B5EF4-FFF2-40B4-BE49-F238E27FC236}">
                    <a16:creationId xmlns:a16="http://schemas.microsoft.com/office/drawing/2014/main" id="{7E4C6F35-1BC3-4B7B-B55E-E8A296537B8C}"/>
                  </a:ext>
                </a:extLst>
              </p:cNvPr>
              <p:cNvPicPr>
                <a:picLocks noChangeAspect="1"/>
              </p:cNvPicPr>
              <p:nvPr/>
            </p:nvPicPr>
            <p:blipFill>
              <a:blip r:embed="rId3"/>
              <a:stretch>
                <a:fillRect/>
              </a:stretch>
            </p:blipFill>
            <p:spPr>
              <a:xfrm>
                <a:off x="184430" y="1610549"/>
                <a:ext cx="3473302" cy="2676224"/>
              </a:xfrm>
              <a:prstGeom prst="rect">
                <a:avLst/>
              </a:prstGeom>
            </p:spPr>
          </p:pic>
          <p:sp>
            <p:nvSpPr>
              <p:cNvPr id="6" name="TextBox 5">
                <a:extLst>
                  <a:ext uri="{FF2B5EF4-FFF2-40B4-BE49-F238E27FC236}">
                    <a16:creationId xmlns:a16="http://schemas.microsoft.com/office/drawing/2014/main" id="{AF910E75-B1EC-4FE4-BDE0-2B912BA264F7}"/>
                  </a:ext>
                </a:extLst>
              </p:cNvPr>
              <p:cNvSpPr txBox="1"/>
              <p:nvPr/>
            </p:nvSpPr>
            <p:spPr>
              <a:xfrm>
                <a:off x="753884" y="1062402"/>
                <a:ext cx="1828834" cy="369332"/>
              </a:xfrm>
              <a:prstGeom prst="rect">
                <a:avLst/>
              </a:prstGeom>
              <a:noFill/>
            </p:spPr>
            <p:txBody>
              <a:bodyPr wrap="none" rtlCol="0">
                <a:spAutoFit/>
              </a:bodyPr>
              <a:lstStyle/>
              <a:p>
                <a:r>
                  <a:rPr lang="en-US" sz="1800" b="1" dirty="0">
                    <a:solidFill>
                      <a:srgbClr val="404040"/>
                    </a:solidFill>
                    <a:latin typeface="Calibri Light" panose="020F0302020204030204" pitchFamily="34" charset="0"/>
                    <a:cs typeface="Calibri Light" panose="020F0302020204030204" pitchFamily="34" charset="0"/>
                  </a:rPr>
                  <a:t>Cryostat assembly</a:t>
                </a:r>
                <a:endParaRPr lang="en-US" sz="1800" b="1" dirty="0">
                  <a:solidFill>
                    <a:srgbClr val="00B050"/>
                  </a:solidFill>
                  <a:latin typeface="Calibri Light" panose="020F0302020204030204" pitchFamily="34" charset="0"/>
                  <a:cs typeface="Calibri Light" panose="020F0302020204030204" pitchFamily="34" charset="0"/>
                </a:endParaRPr>
              </a:p>
            </p:txBody>
          </p:sp>
        </p:grpSp>
        <p:cxnSp>
          <p:nvCxnSpPr>
            <p:cNvPr id="9" name="Straight Arrow Connector 8">
              <a:extLst>
                <a:ext uri="{FF2B5EF4-FFF2-40B4-BE49-F238E27FC236}">
                  <a16:creationId xmlns:a16="http://schemas.microsoft.com/office/drawing/2014/main" id="{65D9EBA2-C657-42D4-AA8D-E1340A118761}"/>
                </a:ext>
              </a:extLst>
            </p:cNvPr>
            <p:cNvCxnSpPr/>
            <p:nvPr/>
          </p:nvCxnSpPr>
          <p:spPr>
            <a:xfrm>
              <a:off x="364142" y="4222978"/>
              <a:ext cx="1577946" cy="211457"/>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BB6BD2B-3512-463D-9A3B-E224CD70927B}"/>
                </a:ext>
              </a:extLst>
            </p:cNvPr>
            <p:cNvSpPr txBox="1"/>
            <p:nvPr/>
          </p:nvSpPr>
          <p:spPr>
            <a:xfrm>
              <a:off x="800294" y="4185225"/>
              <a:ext cx="716863" cy="400110"/>
            </a:xfrm>
            <a:prstGeom prst="rect">
              <a:avLst/>
            </a:prstGeom>
            <a:noFill/>
          </p:spPr>
          <p:txBody>
            <a:bodyPr wrap="none" rtlCol="0">
              <a:spAutoFit/>
            </a:bodyPr>
            <a:lstStyle/>
            <a:p>
              <a:r>
                <a:rPr lang="en-US" sz="2000" dirty="0">
                  <a:highlight>
                    <a:srgbClr val="FFFF00"/>
                  </a:highlight>
                  <a:latin typeface="Times New Roman" panose="02020603050405020304" pitchFamily="18" charset="0"/>
                  <a:cs typeface="Times New Roman" panose="02020603050405020304" pitchFamily="18" charset="0"/>
                </a:rPr>
                <a:t>~</a:t>
              </a:r>
              <a:r>
                <a:rPr lang="en-US" sz="2000" dirty="0">
                  <a:highlight>
                    <a:srgbClr val="FFFF00"/>
                  </a:highlight>
                </a:rPr>
                <a:t>1 m</a:t>
              </a:r>
            </a:p>
          </p:txBody>
        </p:sp>
      </p:grpSp>
      <p:grpSp>
        <p:nvGrpSpPr>
          <p:cNvPr id="19" name="Group 18">
            <a:extLst>
              <a:ext uri="{FF2B5EF4-FFF2-40B4-BE49-F238E27FC236}">
                <a16:creationId xmlns:a16="http://schemas.microsoft.com/office/drawing/2014/main" id="{E33E124F-476B-4071-B11A-E9CBC784317F}"/>
              </a:ext>
            </a:extLst>
          </p:cNvPr>
          <p:cNvGrpSpPr/>
          <p:nvPr/>
        </p:nvGrpSpPr>
        <p:grpSpPr>
          <a:xfrm>
            <a:off x="4591952" y="1375916"/>
            <a:ext cx="2229960" cy="2639591"/>
            <a:chOff x="522604" y="1876550"/>
            <a:chExt cx="2229960" cy="2639591"/>
          </a:xfrm>
        </p:grpSpPr>
        <p:pic>
          <p:nvPicPr>
            <p:cNvPr id="20" name="Picture 19">
              <a:extLst>
                <a:ext uri="{FF2B5EF4-FFF2-40B4-BE49-F238E27FC236}">
                  <a16:creationId xmlns:a16="http://schemas.microsoft.com/office/drawing/2014/main" id="{ACDF1996-7F62-42BD-9B7F-3EAE70EE7B01}"/>
                </a:ext>
              </a:extLst>
            </p:cNvPr>
            <p:cNvPicPr>
              <a:picLocks noChangeAspect="1"/>
            </p:cNvPicPr>
            <p:nvPr/>
          </p:nvPicPr>
          <p:blipFill>
            <a:blip r:embed="rId4"/>
            <a:stretch>
              <a:fillRect/>
            </a:stretch>
          </p:blipFill>
          <p:spPr>
            <a:xfrm>
              <a:off x="522604" y="2514673"/>
              <a:ext cx="2229960" cy="2001468"/>
            </a:xfrm>
            <a:prstGeom prst="rect">
              <a:avLst/>
            </a:prstGeom>
          </p:spPr>
        </p:pic>
        <p:sp>
          <p:nvSpPr>
            <p:cNvPr id="21" name="TextBox 20">
              <a:extLst>
                <a:ext uri="{FF2B5EF4-FFF2-40B4-BE49-F238E27FC236}">
                  <a16:creationId xmlns:a16="http://schemas.microsoft.com/office/drawing/2014/main" id="{1FCCC6C2-2EC8-4835-ABEB-1ACF43354A55}"/>
                </a:ext>
              </a:extLst>
            </p:cNvPr>
            <p:cNvSpPr txBox="1"/>
            <p:nvPr/>
          </p:nvSpPr>
          <p:spPr>
            <a:xfrm>
              <a:off x="653789" y="1876550"/>
              <a:ext cx="1967591" cy="523220"/>
            </a:xfrm>
            <a:prstGeom prst="rect">
              <a:avLst/>
            </a:prstGeom>
            <a:noFill/>
          </p:spPr>
          <p:txBody>
            <a:bodyPr wrap="none" rtlCol="0">
              <a:spAutoFit/>
            </a:bodyPr>
            <a:lstStyle/>
            <a:p>
              <a:pPr algn="ctr"/>
              <a:r>
                <a:rPr lang="en-US" sz="1400" dirty="0">
                  <a:solidFill>
                    <a:srgbClr val="404040"/>
                  </a:solidFill>
                  <a:latin typeface="Calibri" panose="020F0502020204030204" pitchFamily="34" charset="0"/>
                  <a:cs typeface="Calibri" panose="020F0502020204030204" pitchFamily="34" charset="0"/>
                </a:rPr>
                <a:t>650 MHz Nb</a:t>
              </a:r>
              <a:r>
                <a:rPr lang="en-US" sz="1400" baseline="-25000" dirty="0">
                  <a:solidFill>
                    <a:srgbClr val="404040"/>
                  </a:solidFill>
                  <a:latin typeface="Calibri" panose="020F0502020204030204" pitchFamily="34" charset="0"/>
                  <a:cs typeface="Calibri" panose="020F0502020204030204" pitchFamily="34" charset="0"/>
                </a:rPr>
                <a:t>3</a:t>
              </a:r>
              <a:r>
                <a:rPr lang="en-US" sz="1400" dirty="0">
                  <a:solidFill>
                    <a:srgbClr val="404040"/>
                  </a:solidFill>
                  <a:latin typeface="Calibri" panose="020F0502020204030204" pitchFamily="34" charset="0"/>
                  <a:cs typeface="Calibri" panose="020F0502020204030204" pitchFamily="34" charset="0"/>
                </a:rPr>
                <a:t>Sn cavity</a:t>
              </a:r>
            </a:p>
            <a:p>
              <a:pPr algn="ctr"/>
              <a:r>
                <a:rPr lang="en-US" sz="1400" dirty="0">
                  <a:solidFill>
                    <a:srgbClr val="404040"/>
                  </a:solidFill>
                  <a:latin typeface="Calibri" panose="020F0502020204030204" pitchFamily="34" charset="0"/>
                  <a:cs typeface="Calibri" panose="020F0502020204030204" pitchFamily="34" charset="0"/>
                </a:rPr>
                <a:t>(Cryoload ≈3.8 W @ 5 K)</a:t>
              </a:r>
            </a:p>
          </p:txBody>
        </p:sp>
      </p:grpSp>
      <p:pic>
        <p:nvPicPr>
          <p:cNvPr id="1026" name="Picture 2" descr="Image">
            <a:extLst>
              <a:ext uri="{FF2B5EF4-FFF2-40B4-BE49-F238E27FC236}">
                <a16:creationId xmlns:a16="http://schemas.microsoft.com/office/drawing/2014/main" id="{9DE42F6F-DF26-44C6-B8AA-63A7544FA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4639" y="2141298"/>
            <a:ext cx="1501101" cy="200146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D334DAF-46E0-4E1A-BF8E-C35BA4A267D6}"/>
              </a:ext>
            </a:extLst>
          </p:cNvPr>
          <p:cNvSpPr txBox="1"/>
          <p:nvPr/>
        </p:nvSpPr>
        <p:spPr>
          <a:xfrm>
            <a:off x="2949818" y="4162847"/>
            <a:ext cx="1610741" cy="261610"/>
          </a:xfrm>
          <a:prstGeom prst="rect">
            <a:avLst/>
          </a:prstGeom>
          <a:noFill/>
        </p:spPr>
        <p:txBody>
          <a:bodyPr wrap="square">
            <a:spAutoFit/>
          </a:bodyPr>
          <a:lstStyle/>
          <a:p>
            <a:r>
              <a:rPr lang="en-US" sz="1100" b="0" i="0" dirty="0">
                <a:solidFill>
                  <a:srgbClr val="242424"/>
                </a:solidFill>
                <a:effectLst/>
                <a:latin typeface="-apple-system"/>
              </a:rPr>
              <a:t>4’(D) x 2’ (W) x 6’ (H)</a:t>
            </a:r>
            <a:endParaRPr lang="en-US" sz="1100" dirty="0"/>
          </a:p>
        </p:txBody>
      </p:sp>
    </p:spTree>
    <p:extLst>
      <p:ext uri="{BB962C8B-B14F-4D97-AF65-F5344CB8AC3E}">
        <p14:creationId xmlns:p14="http://schemas.microsoft.com/office/powerpoint/2010/main" val="4220029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E42B1D-700F-42B8-8908-8B6A68E734A1}"/>
              </a:ext>
            </a:extLst>
          </p:cNvPr>
          <p:cNvSpPr>
            <a:spLocks noGrp="1"/>
          </p:cNvSpPr>
          <p:nvPr>
            <p:ph type="dt" sz="half" idx="2"/>
          </p:nvPr>
        </p:nvSpPr>
        <p:spPr/>
        <p:txBody>
          <a:bodyPr/>
          <a:lstStyle/>
          <a:p>
            <a:pPr>
              <a:defRPr/>
            </a:pPr>
            <a:r>
              <a:rPr lang="en-US" dirty="0"/>
              <a:t>10/13/2022</a:t>
            </a:r>
          </a:p>
        </p:txBody>
      </p:sp>
      <p:sp>
        <p:nvSpPr>
          <p:cNvPr id="5" name="Footer Placeholder 4">
            <a:extLst>
              <a:ext uri="{FF2B5EF4-FFF2-40B4-BE49-F238E27FC236}">
                <a16:creationId xmlns:a16="http://schemas.microsoft.com/office/drawing/2014/main" id="{E8E35922-D738-41B3-BFFF-F9E18D29F780}"/>
              </a:ext>
            </a:extLst>
          </p:cNvPr>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6" name="Slide Number Placeholder 5">
            <a:extLst>
              <a:ext uri="{FF2B5EF4-FFF2-40B4-BE49-F238E27FC236}">
                <a16:creationId xmlns:a16="http://schemas.microsoft.com/office/drawing/2014/main" id="{D1ACB244-AE40-423E-9D21-26F2E052C34C}"/>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pic>
        <p:nvPicPr>
          <p:cNvPr id="14" name="Picture 13" descr="A close-up of a machine&#10;&#10;Description automatically generated with low confidence">
            <a:extLst>
              <a:ext uri="{FF2B5EF4-FFF2-40B4-BE49-F238E27FC236}">
                <a16:creationId xmlns:a16="http://schemas.microsoft.com/office/drawing/2014/main" id="{A5E559F7-0CC0-476E-BB8E-71A90DA79FDF}"/>
              </a:ext>
            </a:extLst>
          </p:cNvPr>
          <p:cNvPicPr>
            <a:picLocks noChangeAspect="1"/>
          </p:cNvPicPr>
          <p:nvPr/>
        </p:nvPicPr>
        <p:blipFill>
          <a:blip r:embed="rId2"/>
          <a:stretch>
            <a:fillRect/>
          </a:stretch>
        </p:blipFill>
        <p:spPr>
          <a:xfrm>
            <a:off x="5811925" y="543205"/>
            <a:ext cx="3332075" cy="2413503"/>
          </a:xfrm>
          <a:prstGeom prst="rect">
            <a:avLst/>
          </a:prstGeom>
        </p:spPr>
      </p:pic>
      <p:sp>
        <p:nvSpPr>
          <p:cNvPr id="16" name="TextBox 15">
            <a:extLst>
              <a:ext uri="{FF2B5EF4-FFF2-40B4-BE49-F238E27FC236}">
                <a16:creationId xmlns:a16="http://schemas.microsoft.com/office/drawing/2014/main" id="{73204F39-BA12-478C-8FB3-AD7CAD801A26}"/>
              </a:ext>
            </a:extLst>
          </p:cNvPr>
          <p:cNvSpPr txBox="1"/>
          <p:nvPr/>
        </p:nvSpPr>
        <p:spPr>
          <a:xfrm>
            <a:off x="43122" y="7365"/>
            <a:ext cx="8196258" cy="400110"/>
          </a:xfrm>
          <a:prstGeom prst="rect">
            <a:avLst/>
          </a:prstGeom>
          <a:noFill/>
        </p:spPr>
        <p:txBody>
          <a:bodyPr wrap="square">
            <a:spAutoFit/>
          </a:bodyPr>
          <a:lstStyle/>
          <a:p>
            <a:pPr algn="ctr"/>
            <a:r>
              <a:rPr lang="en-US" sz="2000" b="1" dirty="0">
                <a:latin typeface="Helvetica" panose="020B0604020202020204" pitchFamily="34" charset="0"/>
                <a:cs typeface="Helvetica" panose="020B0604020202020204" pitchFamily="34" charset="0"/>
              </a:rPr>
              <a:t>Goal: A stand-alone 1.3 GHz 9-cell cryomodule with an injector</a:t>
            </a:r>
          </a:p>
        </p:txBody>
      </p:sp>
      <p:sp>
        <p:nvSpPr>
          <p:cNvPr id="17" name="TextBox 16">
            <a:extLst>
              <a:ext uri="{FF2B5EF4-FFF2-40B4-BE49-F238E27FC236}">
                <a16:creationId xmlns:a16="http://schemas.microsoft.com/office/drawing/2014/main" id="{E3E296E2-51D7-43F3-8257-563E844F4148}"/>
              </a:ext>
            </a:extLst>
          </p:cNvPr>
          <p:cNvSpPr txBox="1"/>
          <p:nvPr/>
        </p:nvSpPr>
        <p:spPr>
          <a:xfrm>
            <a:off x="3742956" y="524258"/>
            <a:ext cx="1901098" cy="2062103"/>
          </a:xfrm>
          <a:prstGeom prst="rect">
            <a:avLst/>
          </a:prstGeom>
          <a:noFill/>
        </p:spPr>
        <p:txBody>
          <a:bodyPr wrap="none" rtlCol="0">
            <a:spAutoFit/>
          </a:bodyPr>
          <a:lstStyle/>
          <a:p>
            <a:pPr marL="342900" indent="-342900">
              <a:buFont typeface="Arial" panose="020B0604020202020204" pitchFamily="34" charset="0"/>
              <a:buChar char="•"/>
            </a:pPr>
            <a:r>
              <a:rPr lang="en-US" sz="1600" dirty="0"/>
              <a:t>Six cryocoolers</a:t>
            </a:r>
          </a:p>
          <a:p>
            <a:pPr marL="342900" indent="-342900">
              <a:buFont typeface="Arial" panose="020B0604020202020204" pitchFamily="34" charset="0"/>
              <a:buChar char="•"/>
            </a:pPr>
            <a:r>
              <a:rPr lang="en-US" sz="1600" dirty="0"/>
              <a:t>10 MV/m</a:t>
            </a:r>
          </a:p>
          <a:p>
            <a:pPr marL="342900" indent="-342900">
              <a:buFont typeface="Arial" panose="020B0604020202020204" pitchFamily="34" charset="0"/>
              <a:buChar char="•"/>
            </a:pPr>
            <a:r>
              <a:rPr lang="en-US" sz="1600" dirty="0"/>
              <a:t>External injector</a:t>
            </a:r>
          </a:p>
          <a:p>
            <a:pPr marL="342900" indent="-342900">
              <a:buFont typeface="Arial" panose="020B0604020202020204" pitchFamily="34" charset="0"/>
              <a:buChar char="•"/>
            </a:pPr>
            <a:r>
              <a:rPr lang="en-US" sz="1600" dirty="0"/>
              <a:t>Design on-going</a:t>
            </a:r>
          </a:p>
          <a:p>
            <a:pPr marL="342900" indent="-342900">
              <a:buFont typeface="Arial" panose="020B0604020202020204" pitchFamily="34" charset="0"/>
              <a:buChar char="•"/>
            </a:pPr>
            <a:r>
              <a:rPr lang="en-US" sz="1600" dirty="0"/>
              <a:t>Cavity in-hand</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18" name="Group 17">
            <a:extLst>
              <a:ext uri="{FF2B5EF4-FFF2-40B4-BE49-F238E27FC236}">
                <a16:creationId xmlns:a16="http://schemas.microsoft.com/office/drawing/2014/main" id="{582759A1-F112-4173-B8ED-133C34850EDA}"/>
              </a:ext>
            </a:extLst>
          </p:cNvPr>
          <p:cNvGrpSpPr/>
          <p:nvPr/>
        </p:nvGrpSpPr>
        <p:grpSpPr>
          <a:xfrm>
            <a:off x="3742956" y="2687042"/>
            <a:ext cx="2590800" cy="1859280"/>
            <a:chOff x="4450264" y="138631"/>
            <a:chExt cx="3833276" cy="2861018"/>
          </a:xfrm>
        </p:grpSpPr>
        <p:pic>
          <p:nvPicPr>
            <p:cNvPr id="19" name="Picture 18" descr="A picture containing indoor&#10;&#10;Description automatically generated">
              <a:extLst>
                <a:ext uri="{FF2B5EF4-FFF2-40B4-BE49-F238E27FC236}">
                  <a16:creationId xmlns:a16="http://schemas.microsoft.com/office/drawing/2014/main" id="{2EB444BE-E43F-47BD-94B3-8FF0D6C261D4}"/>
                </a:ext>
              </a:extLst>
            </p:cNvPr>
            <p:cNvPicPr>
              <a:picLocks noChangeAspect="1"/>
            </p:cNvPicPr>
            <p:nvPr/>
          </p:nvPicPr>
          <p:blipFill>
            <a:blip r:embed="rId3"/>
            <a:stretch>
              <a:fillRect/>
            </a:stretch>
          </p:blipFill>
          <p:spPr>
            <a:xfrm>
              <a:off x="4450264" y="138631"/>
              <a:ext cx="3833276" cy="2861018"/>
            </a:xfrm>
            <a:prstGeom prst="rect">
              <a:avLst/>
            </a:prstGeom>
          </p:spPr>
        </p:pic>
        <p:sp>
          <p:nvSpPr>
            <p:cNvPr id="20" name="Left Brace 19">
              <a:extLst>
                <a:ext uri="{FF2B5EF4-FFF2-40B4-BE49-F238E27FC236}">
                  <a16:creationId xmlns:a16="http://schemas.microsoft.com/office/drawing/2014/main" id="{6AEFF479-9F20-4763-9B84-0A31474B5787}"/>
                </a:ext>
              </a:extLst>
            </p:cNvPr>
            <p:cNvSpPr/>
            <p:nvPr/>
          </p:nvSpPr>
          <p:spPr>
            <a:xfrm rot="5400000">
              <a:off x="6409822" y="-676776"/>
              <a:ext cx="192505" cy="3483142"/>
            </a:xfrm>
            <a:prstGeom prst="leftBrace">
              <a:avLst>
                <a:gd name="adj1" fmla="val 8333"/>
                <a:gd name="adj2" fmla="val 49827"/>
              </a:avLst>
            </a:prstGeom>
            <a:noFill/>
            <a:ln>
              <a:solidFill>
                <a:schemeClr val="bg1"/>
              </a:solidFill>
            </a:ln>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F0FC8796-2794-48F0-8530-2B685B576FC9}"/>
              </a:ext>
            </a:extLst>
          </p:cNvPr>
          <p:cNvGrpSpPr/>
          <p:nvPr/>
        </p:nvGrpSpPr>
        <p:grpSpPr>
          <a:xfrm>
            <a:off x="178566" y="647370"/>
            <a:ext cx="3803330" cy="2825583"/>
            <a:chOff x="350817" y="2928146"/>
            <a:chExt cx="4414301" cy="3479166"/>
          </a:xfrm>
        </p:grpSpPr>
        <p:pic>
          <p:nvPicPr>
            <p:cNvPr id="22" name="Content Placeholder 7">
              <a:extLst>
                <a:ext uri="{FF2B5EF4-FFF2-40B4-BE49-F238E27FC236}">
                  <a16:creationId xmlns:a16="http://schemas.microsoft.com/office/drawing/2014/main" id="{D5870A23-6238-48C7-B1D2-39AC50BFCE15}"/>
                </a:ext>
              </a:extLst>
            </p:cNvPr>
            <p:cNvPicPr>
              <a:picLocks noChangeAspect="1"/>
            </p:cNvPicPr>
            <p:nvPr/>
          </p:nvPicPr>
          <p:blipFill rotWithShape="1">
            <a:blip r:embed="rId4"/>
            <a:srcRect l="21221" r="21143"/>
            <a:stretch/>
          </p:blipFill>
          <p:spPr>
            <a:xfrm>
              <a:off x="350817" y="2928146"/>
              <a:ext cx="3658134" cy="3479166"/>
            </a:xfrm>
            <a:prstGeom prst="rect">
              <a:avLst/>
            </a:prstGeom>
          </p:spPr>
        </p:pic>
        <p:sp>
          <p:nvSpPr>
            <p:cNvPr id="23" name="Left Brace 22">
              <a:extLst>
                <a:ext uri="{FF2B5EF4-FFF2-40B4-BE49-F238E27FC236}">
                  <a16:creationId xmlns:a16="http://schemas.microsoft.com/office/drawing/2014/main" id="{CA84B0F1-3BF0-4415-99CE-BDB5166461EE}"/>
                </a:ext>
              </a:extLst>
            </p:cNvPr>
            <p:cNvSpPr/>
            <p:nvPr/>
          </p:nvSpPr>
          <p:spPr>
            <a:xfrm rot="16200000">
              <a:off x="2110342" y="4102282"/>
              <a:ext cx="289351" cy="3507866"/>
            </a:xfrm>
            <a:prstGeom prst="leftBrace">
              <a:avLst>
                <a:gd name="adj1" fmla="val 8333"/>
                <a:gd name="adj2" fmla="val 49827"/>
              </a:avLst>
            </a:prstGeom>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A22B11AB-AA10-48D3-B34E-95CCD36949CC}"/>
                </a:ext>
              </a:extLst>
            </p:cNvPr>
            <p:cNvSpPr txBox="1"/>
            <p:nvPr/>
          </p:nvSpPr>
          <p:spPr>
            <a:xfrm>
              <a:off x="2337524" y="5834768"/>
              <a:ext cx="727912"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lumMod val="50000"/>
                    </a:srgbClr>
                  </a:solidFill>
                  <a:effectLst/>
                  <a:uLnTx/>
                  <a:uFillTx/>
                  <a:latin typeface="Calibri" charset="0"/>
                  <a:ea typeface="Geneva" charset="0"/>
                </a:rPr>
                <a:t> 72”</a:t>
              </a:r>
            </a:p>
          </p:txBody>
        </p:sp>
        <p:sp>
          <p:nvSpPr>
            <p:cNvPr id="25" name="Left Brace 24">
              <a:extLst>
                <a:ext uri="{FF2B5EF4-FFF2-40B4-BE49-F238E27FC236}">
                  <a16:creationId xmlns:a16="http://schemas.microsoft.com/office/drawing/2014/main" id="{0D441838-17DD-4EC9-996D-127A87628D1C}"/>
                </a:ext>
              </a:extLst>
            </p:cNvPr>
            <p:cNvSpPr/>
            <p:nvPr/>
          </p:nvSpPr>
          <p:spPr>
            <a:xfrm rot="10800000">
              <a:off x="4064154" y="3912640"/>
              <a:ext cx="174456" cy="1762036"/>
            </a:xfrm>
            <a:prstGeom prst="leftBrace">
              <a:avLst>
                <a:gd name="adj1" fmla="val 8333"/>
                <a:gd name="adj2" fmla="val 49827"/>
              </a:avLst>
            </a:prstGeom>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087"/>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D499F94B-6CCC-4C85-8538-D70203192F3F}"/>
                </a:ext>
              </a:extLst>
            </p:cNvPr>
            <p:cNvSpPr txBox="1"/>
            <p:nvPr/>
          </p:nvSpPr>
          <p:spPr>
            <a:xfrm>
              <a:off x="4095807" y="4343563"/>
              <a:ext cx="669311" cy="369332"/>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05050">
                      <a:lumMod val="50000"/>
                    </a:srgbClr>
                  </a:solidFill>
                  <a:effectLst/>
                  <a:uLnTx/>
                  <a:uFillTx/>
                  <a:latin typeface="Calibri" charset="0"/>
                  <a:ea typeface="Geneva" charset="0"/>
                </a:rPr>
                <a:t>36”</a:t>
              </a:r>
            </a:p>
          </p:txBody>
        </p:sp>
      </p:grpSp>
      <p:sp>
        <p:nvSpPr>
          <p:cNvPr id="27" name="TextBox 26">
            <a:extLst>
              <a:ext uri="{FF2B5EF4-FFF2-40B4-BE49-F238E27FC236}">
                <a16:creationId xmlns:a16="http://schemas.microsoft.com/office/drawing/2014/main" id="{69749E94-FB88-4CC5-9CAC-03D8CAC305FE}"/>
              </a:ext>
            </a:extLst>
          </p:cNvPr>
          <p:cNvSpPr txBox="1"/>
          <p:nvPr/>
        </p:nvSpPr>
        <p:spPr>
          <a:xfrm>
            <a:off x="4934572" y="2795005"/>
            <a:ext cx="528974" cy="461665"/>
          </a:xfrm>
          <a:prstGeom prst="rect">
            <a:avLst/>
          </a:prstGeom>
          <a:solidFill>
            <a:schemeClr val="bg1"/>
          </a:solidFill>
        </p:spPr>
        <p:txBody>
          <a:bodyPr wrap="square" rtlCol="0">
            <a:spAutoFit/>
          </a:bodyPr>
          <a:lstStyle/>
          <a:p>
            <a:pPr marL="0" marR="0" lvl="0" indent="0"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05050">
                    <a:lumMod val="50000"/>
                  </a:srgbClr>
                </a:solidFill>
                <a:effectLst/>
                <a:uLnTx/>
                <a:uFillTx/>
                <a:latin typeface="Calibri" charset="0"/>
                <a:ea typeface="Geneva" charset="0"/>
              </a:rPr>
              <a:t> </a:t>
            </a:r>
            <a:r>
              <a:rPr kumimoji="0" lang="en-US" sz="1400" b="0" i="0" u="none" strike="noStrike" kern="1200" cap="none" spc="0" normalizeH="0" baseline="0" noProof="0" dirty="0">
                <a:ln>
                  <a:noFill/>
                </a:ln>
                <a:solidFill>
                  <a:srgbClr val="505050">
                    <a:lumMod val="50000"/>
                  </a:srgbClr>
                </a:solidFill>
                <a:effectLst/>
                <a:uLnTx/>
                <a:uFillTx/>
                <a:latin typeface="Calibri" charset="0"/>
                <a:ea typeface="Geneva" charset="0"/>
              </a:rPr>
              <a:t>48”</a:t>
            </a:r>
            <a:endParaRPr kumimoji="0" lang="en-US" sz="2400" b="0" i="0" u="none" strike="noStrike" kern="1200" cap="none" spc="0" normalizeH="0" baseline="0" noProof="0" dirty="0">
              <a:ln>
                <a:noFill/>
              </a:ln>
              <a:solidFill>
                <a:srgbClr val="505050">
                  <a:lumMod val="50000"/>
                </a:srgbClr>
              </a:solidFill>
              <a:effectLst/>
              <a:uLnTx/>
              <a:uFillTx/>
              <a:latin typeface="Calibri" charset="0"/>
              <a:ea typeface="Geneva" charset="0"/>
            </a:endParaRPr>
          </a:p>
        </p:txBody>
      </p:sp>
    </p:spTree>
    <p:extLst>
      <p:ext uri="{BB962C8B-B14F-4D97-AF65-F5344CB8AC3E}">
        <p14:creationId xmlns:p14="http://schemas.microsoft.com/office/powerpoint/2010/main" val="318028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9" name="TextBox 18">
            <a:extLst>
              <a:ext uri="{FF2B5EF4-FFF2-40B4-BE49-F238E27FC236}">
                <a16:creationId xmlns:a16="http://schemas.microsoft.com/office/drawing/2014/main" id="{9381E93E-98A9-4E89-BD97-D620AC0115DE}"/>
              </a:ext>
            </a:extLst>
          </p:cNvPr>
          <p:cNvSpPr txBox="1"/>
          <p:nvPr/>
        </p:nvSpPr>
        <p:spPr>
          <a:xfrm>
            <a:off x="662998" y="127421"/>
            <a:ext cx="7818038"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Design of a 10 MeV, 100 mA e-beam accelerator</a:t>
            </a:r>
          </a:p>
        </p:txBody>
      </p:sp>
      <p:sp>
        <p:nvSpPr>
          <p:cNvPr id="10" name="TextBox 9">
            <a:extLst>
              <a:ext uri="{FF2B5EF4-FFF2-40B4-BE49-F238E27FC236}">
                <a16:creationId xmlns:a16="http://schemas.microsoft.com/office/drawing/2014/main" id="{68A98B17-9485-48C5-8D8C-5386EE72AD16}"/>
              </a:ext>
            </a:extLst>
          </p:cNvPr>
          <p:cNvSpPr txBox="1"/>
          <p:nvPr/>
        </p:nvSpPr>
        <p:spPr>
          <a:xfrm>
            <a:off x="222250" y="925726"/>
            <a:ext cx="4199258" cy="3416320"/>
          </a:xfrm>
          <a:prstGeom prst="rect">
            <a:avLst/>
          </a:prstGeom>
          <a:noFill/>
        </p:spPr>
        <p:txBody>
          <a:bodyPr wrap="square" rtlCol="0">
            <a:spAutoFit/>
          </a:bodyPr>
          <a:lstStyle/>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RF design of a 5-cell 650 MHz cavity</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Beam transport simulations </a:t>
            </a:r>
          </a:p>
          <a:p>
            <a:r>
              <a:rPr lang="en-US" sz="1800" dirty="0">
                <a:solidFill>
                  <a:srgbClr val="404040"/>
                </a:solidFill>
                <a:latin typeface="Calibri" panose="020F0502020204030204" pitchFamily="34" charset="0"/>
                <a:cs typeface="Calibri" panose="020F0502020204030204" pitchFamily="34" charset="0"/>
              </a:rPr>
              <a:t>     (external injection 300 keV </a:t>
            </a:r>
            <a:r>
              <a:rPr lang="en-US" sz="1800" dirty="0">
                <a:solidFill>
                  <a:srgbClr val="404040"/>
                </a:solidFill>
                <a:latin typeface="Calibri" panose="020F0502020204030204" pitchFamily="34" charset="0"/>
                <a:cs typeface="Calibri" panose="020F0502020204030204" pitchFamily="34" charset="0"/>
                <a:sym typeface="Wingdings" panose="05000000000000000000" pitchFamily="2" charset="2"/>
              </a:rPr>
              <a:t></a:t>
            </a:r>
            <a:r>
              <a:rPr lang="en-US" sz="1800" dirty="0">
                <a:solidFill>
                  <a:srgbClr val="404040"/>
                </a:solidFill>
                <a:latin typeface="Calibri" panose="020F0502020204030204" pitchFamily="34" charset="0"/>
                <a:cs typeface="Calibri" panose="020F0502020204030204" pitchFamily="34" charset="0"/>
              </a:rPr>
              <a:t> 10 MeV)</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Calculation of 4 K heat load, cryocooler selection</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Design and thermal simulations of conduction link </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Cryostat design and integration (thermal and magnetic shield, vacuum vessel, couplers)</a:t>
            </a:r>
          </a:p>
          <a:p>
            <a:pPr marL="285750" indent="-285750">
              <a:buFont typeface="Wingdings" panose="05000000000000000000" pitchFamily="2" charset="2"/>
              <a:buChar char="ü"/>
            </a:pPr>
            <a:r>
              <a:rPr lang="en-US" sz="1800" dirty="0">
                <a:solidFill>
                  <a:srgbClr val="404040"/>
                </a:solidFill>
                <a:latin typeface="Calibri" panose="020F0502020204030204" pitchFamily="34" charset="0"/>
                <a:cs typeface="Calibri" panose="020F0502020204030204" pitchFamily="34" charset="0"/>
              </a:rPr>
              <a:t>Cost assessment of the 10 MeV , 1 MW accelerating module</a:t>
            </a:r>
          </a:p>
        </p:txBody>
      </p:sp>
      <p:grpSp>
        <p:nvGrpSpPr>
          <p:cNvPr id="6" name="Group 5">
            <a:extLst>
              <a:ext uri="{FF2B5EF4-FFF2-40B4-BE49-F238E27FC236}">
                <a16:creationId xmlns:a16="http://schemas.microsoft.com/office/drawing/2014/main" id="{14A91312-78FF-4CCD-B567-7F4B55807B15}"/>
              </a:ext>
            </a:extLst>
          </p:cNvPr>
          <p:cNvGrpSpPr/>
          <p:nvPr/>
        </p:nvGrpSpPr>
        <p:grpSpPr>
          <a:xfrm>
            <a:off x="4661662" y="2611302"/>
            <a:ext cx="3989720" cy="2151478"/>
            <a:chOff x="4035901" y="674188"/>
            <a:chExt cx="3989720" cy="2151478"/>
          </a:xfrm>
        </p:grpSpPr>
        <p:pic>
          <p:nvPicPr>
            <p:cNvPr id="20" name="Picture 19">
              <a:extLst>
                <a:ext uri="{FF2B5EF4-FFF2-40B4-BE49-F238E27FC236}">
                  <a16:creationId xmlns:a16="http://schemas.microsoft.com/office/drawing/2014/main" id="{66C8A63B-9FC7-41F5-BFD2-B52DE3B9CFF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4233" y="674188"/>
              <a:ext cx="3821388" cy="2128301"/>
            </a:xfrm>
            <a:prstGeom prst="rect">
              <a:avLst/>
            </a:prstGeom>
            <a:noFill/>
            <a:ln>
              <a:noFill/>
            </a:ln>
          </p:spPr>
        </p:pic>
        <p:sp>
          <p:nvSpPr>
            <p:cNvPr id="28" name="TextBox 27">
              <a:extLst>
                <a:ext uri="{FF2B5EF4-FFF2-40B4-BE49-F238E27FC236}">
                  <a16:creationId xmlns:a16="http://schemas.microsoft.com/office/drawing/2014/main" id="{98688914-99FB-4DB6-B53B-047C3416FEE4}"/>
                </a:ext>
              </a:extLst>
            </p:cNvPr>
            <p:cNvSpPr txBox="1"/>
            <p:nvPr/>
          </p:nvSpPr>
          <p:spPr>
            <a:xfrm>
              <a:off x="4035901" y="2579445"/>
              <a:ext cx="2178802" cy="246221"/>
            </a:xfrm>
            <a:prstGeom prst="rect">
              <a:avLst/>
            </a:prstGeom>
            <a:noFill/>
          </p:spPr>
          <p:txBody>
            <a:bodyPr wrap="none" rtlCol="0">
              <a:spAutoFit/>
            </a:bodyPr>
            <a:lstStyle/>
            <a:p>
              <a:r>
                <a:rPr lang="en-US" sz="1000" dirty="0">
                  <a:latin typeface="Calibri Light" panose="020F0302020204030204" pitchFamily="34" charset="0"/>
                  <a:cs typeface="Calibri Light" panose="020F0302020204030204" pitchFamily="34" charset="0"/>
                </a:rPr>
                <a:t>Courtesy : B. Coriton and K. Zeller (GA)</a:t>
              </a:r>
            </a:p>
          </p:txBody>
        </p:sp>
      </p:grpSp>
      <p:grpSp>
        <p:nvGrpSpPr>
          <p:cNvPr id="11" name="Group 10">
            <a:extLst>
              <a:ext uri="{FF2B5EF4-FFF2-40B4-BE49-F238E27FC236}">
                <a16:creationId xmlns:a16="http://schemas.microsoft.com/office/drawing/2014/main" id="{2815530A-C315-4E78-8FD1-2C71F61D200E}"/>
              </a:ext>
            </a:extLst>
          </p:cNvPr>
          <p:cNvGrpSpPr/>
          <p:nvPr/>
        </p:nvGrpSpPr>
        <p:grpSpPr>
          <a:xfrm>
            <a:off x="4774217" y="657315"/>
            <a:ext cx="3958055" cy="1744107"/>
            <a:chOff x="4774217" y="657315"/>
            <a:chExt cx="3958055" cy="1744107"/>
          </a:xfrm>
        </p:grpSpPr>
        <p:grpSp>
          <p:nvGrpSpPr>
            <p:cNvPr id="12" name="Group 11">
              <a:extLst>
                <a:ext uri="{FF2B5EF4-FFF2-40B4-BE49-F238E27FC236}">
                  <a16:creationId xmlns:a16="http://schemas.microsoft.com/office/drawing/2014/main" id="{56F63FF8-1836-4A18-9B54-40DFA49AFC16}"/>
                </a:ext>
              </a:extLst>
            </p:cNvPr>
            <p:cNvGrpSpPr/>
            <p:nvPr/>
          </p:nvGrpSpPr>
          <p:grpSpPr>
            <a:xfrm>
              <a:off x="6526991" y="955069"/>
              <a:ext cx="2205281" cy="1446353"/>
              <a:chOff x="6309843" y="3002716"/>
              <a:chExt cx="2205281" cy="1446353"/>
            </a:xfrm>
          </p:grpSpPr>
          <p:pic>
            <p:nvPicPr>
              <p:cNvPr id="8" name="Content Placeholder 6">
                <a:extLst>
                  <a:ext uri="{FF2B5EF4-FFF2-40B4-BE49-F238E27FC236}">
                    <a16:creationId xmlns:a16="http://schemas.microsoft.com/office/drawing/2014/main" id="{450DB1F9-7FA5-4DD5-BECF-61656BDB91D3}"/>
                  </a:ext>
                </a:extLst>
              </p:cNvPr>
              <p:cNvPicPr>
                <a:picLocks noChangeAspect="1"/>
              </p:cNvPicPr>
              <p:nvPr/>
            </p:nvPicPr>
            <p:blipFill rotWithShape="1">
              <a:blip r:embed="rId3"/>
              <a:srcRect t="17724"/>
              <a:stretch/>
            </p:blipFill>
            <p:spPr>
              <a:xfrm>
                <a:off x="6372598" y="3002716"/>
                <a:ext cx="2142526" cy="1321935"/>
              </a:xfrm>
              <a:prstGeom prst="rect">
                <a:avLst/>
              </a:prstGeom>
            </p:spPr>
          </p:pic>
          <p:sp>
            <p:nvSpPr>
              <p:cNvPr id="13" name="TextBox 12">
                <a:extLst>
                  <a:ext uri="{FF2B5EF4-FFF2-40B4-BE49-F238E27FC236}">
                    <a16:creationId xmlns:a16="http://schemas.microsoft.com/office/drawing/2014/main" id="{280BF01D-A1A3-41F6-88A0-234DAF1718CF}"/>
                  </a:ext>
                </a:extLst>
              </p:cNvPr>
              <p:cNvSpPr txBox="1"/>
              <p:nvPr/>
            </p:nvSpPr>
            <p:spPr>
              <a:xfrm>
                <a:off x="6309843" y="4202848"/>
                <a:ext cx="2084225" cy="246221"/>
              </a:xfrm>
              <a:prstGeom prst="rect">
                <a:avLst/>
              </a:prstGeom>
              <a:noFill/>
            </p:spPr>
            <p:txBody>
              <a:bodyPr wrap="none" rtlCol="0">
                <a:spAutoFit/>
              </a:bodyPr>
              <a:lstStyle/>
              <a:p>
                <a:r>
                  <a:rPr lang="en-US" sz="1000" dirty="0">
                    <a:latin typeface="Calibri Light" panose="020F0302020204030204" pitchFamily="34" charset="0"/>
                    <a:cs typeface="Calibri Light" panose="020F0302020204030204" pitchFamily="34" charset="0"/>
                  </a:rPr>
                  <a:t>Courtesy : R. Kostin (Euclid </a:t>
                </a:r>
                <a:r>
                  <a:rPr lang="en-US" sz="1000" dirty="0" err="1">
                    <a:latin typeface="Calibri Light" panose="020F0302020204030204" pitchFamily="34" charset="0"/>
                    <a:cs typeface="Calibri Light" panose="020F0302020204030204" pitchFamily="34" charset="0"/>
                  </a:rPr>
                  <a:t>Techlabs</a:t>
                </a:r>
                <a:r>
                  <a:rPr lang="en-US" sz="1000" dirty="0">
                    <a:latin typeface="Calibri Light" panose="020F0302020204030204" pitchFamily="34" charset="0"/>
                    <a:cs typeface="Calibri Light" panose="020F0302020204030204" pitchFamily="34" charset="0"/>
                  </a:rPr>
                  <a:t>)</a:t>
                </a:r>
              </a:p>
            </p:txBody>
          </p:sp>
        </p:grpSp>
        <p:pic>
          <p:nvPicPr>
            <p:cNvPr id="7" name="Picture 6">
              <a:extLst>
                <a:ext uri="{FF2B5EF4-FFF2-40B4-BE49-F238E27FC236}">
                  <a16:creationId xmlns:a16="http://schemas.microsoft.com/office/drawing/2014/main" id="{3ED47728-B76A-4752-AE48-45F029875B1A}"/>
                </a:ext>
              </a:extLst>
            </p:cNvPr>
            <p:cNvPicPr>
              <a:picLocks noChangeAspect="1"/>
            </p:cNvPicPr>
            <p:nvPr/>
          </p:nvPicPr>
          <p:blipFill>
            <a:blip r:embed="rId4"/>
            <a:stretch>
              <a:fillRect/>
            </a:stretch>
          </p:blipFill>
          <p:spPr>
            <a:xfrm>
              <a:off x="4774217" y="1067884"/>
              <a:ext cx="1815529" cy="1118634"/>
            </a:xfrm>
            <a:prstGeom prst="rect">
              <a:avLst/>
            </a:prstGeom>
          </p:spPr>
        </p:pic>
        <p:sp>
          <p:nvSpPr>
            <p:cNvPr id="9" name="Rectangle 8">
              <a:extLst>
                <a:ext uri="{FF2B5EF4-FFF2-40B4-BE49-F238E27FC236}">
                  <a16:creationId xmlns:a16="http://schemas.microsoft.com/office/drawing/2014/main" id="{CFC347F5-02D8-4FA4-A7EF-A88E4BC509D0}"/>
                </a:ext>
              </a:extLst>
            </p:cNvPr>
            <p:cNvSpPr/>
            <p:nvPr/>
          </p:nvSpPr>
          <p:spPr>
            <a:xfrm>
              <a:off x="4774217" y="657315"/>
              <a:ext cx="3836999" cy="461665"/>
            </a:xfrm>
            <a:prstGeom prst="rect">
              <a:avLst/>
            </a:prstGeom>
          </p:spPr>
          <p:txBody>
            <a:bodyPr wrap="square">
              <a:spAutoFit/>
            </a:bodyPr>
            <a:lstStyle/>
            <a:p>
              <a:r>
                <a:rPr lang="en-US" sz="1200" b="1" dirty="0">
                  <a:solidFill>
                    <a:srgbClr val="404040"/>
                  </a:solidFill>
                  <a:latin typeface="Calibri Light" panose="020F0302020204030204" pitchFamily="34" charset="0"/>
                  <a:cs typeface="Calibri Light" panose="020F0302020204030204" pitchFamily="34" charset="0"/>
                </a:rPr>
                <a:t>Design and multiphysics simulation of a conduction-cooled 5-cell SRF cavity</a:t>
              </a:r>
            </a:p>
          </p:txBody>
        </p:sp>
      </p:grpSp>
      <p:sp>
        <p:nvSpPr>
          <p:cNvPr id="27" name="Rectangle 26">
            <a:extLst>
              <a:ext uri="{FF2B5EF4-FFF2-40B4-BE49-F238E27FC236}">
                <a16:creationId xmlns:a16="http://schemas.microsoft.com/office/drawing/2014/main" id="{6DC6335E-B8F1-4520-BDE3-7E04CA2A4FFE}"/>
              </a:ext>
            </a:extLst>
          </p:cNvPr>
          <p:cNvSpPr/>
          <p:nvPr/>
        </p:nvSpPr>
        <p:spPr>
          <a:xfrm>
            <a:off x="4774217" y="2421853"/>
            <a:ext cx="3129318" cy="276999"/>
          </a:xfrm>
          <a:prstGeom prst="rect">
            <a:avLst/>
          </a:prstGeom>
        </p:spPr>
        <p:txBody>
          <a:bodyPr wrap="square">
            <a:spAutoFit/>
          </a:bodyPr>
          <a:lstStyle/>
          <a:p>
            <a:r>
              <a:rPr lang="en-US" sz="1200" b="1" dirty="0">
                <a:solidFill>
                  <a:srgbClr val="404040"/>
                </a:solidFill>
                <a:latin typeface="Calibri Light" panose="020F0302020204030204" pitchFamily="34" charset="0"/>
                <a:cs typeface="Calibri Light" panose="020F0302020204030204" pitchFamily="34" charset="0"/>
              </a:rPr>
              <a:t>Design of the complete accelerator cryomodule</a:t>
            </a:r>
          </a:p>
        </p:txBody>
      </p:sp>
    </p:spTree>
    <p:extLst>
      <p:ext uri="{BB962C8B-B14F-4D97-AF65-F5344CB8AC3E}">
        <p14:creationId xmlns:p14="http://schemas.microsoft.com/office/powerpoint/2010/main" val="3063963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EC9A38-52C6-449D-A000-C100048BD8A9}"/>
              </a:ext>
            </a:extLst>
          </p:cNvPr>
          <p:cNvSpPr>
            <a:spLocks noGrp="1"/>
          </p:cNvSpPr>
          <p:nvPr>
            <p:ph type="title"/>
          </p:nvPr>
        </p:nvSpPr>
        <p:spPr/>
        <p:txBody>
          <a:bodyPr/>
          <a:lstStyle/>
          <a:p>
            <a:r>
              <a:rPr lang="en-US" dirty="0"/>
              <a:t>Cost economics for wastewater application</a:t>
            </a:r>
          </a:p>
        </p:txBody>
      </p:sp>
      <p:sp>
        <p:nvSpPr>
          <p:cNvPr id="4" name="Date Placeholder 3">
            <a:extLst>
              <a:ext uri="{FF2B5EF4-FFF2-40B4-BE49-F238E27FC236}">
                <a16:creationId xmlns:a16="http://schemas.microsoft.com/office/drawing/2014/main" id="{6F2B0E02-D747-4458-B447-0957AD339630}"/>
              </a:ext>
            </a:extLst>
          </p:cNvPr>
          <p:cNvSpPr>
            <a:spLocks noGrp="1"/>
          </p:cNvSpPr>
          <p:nvPr>
            <p:ph type="dt" sz="half" idx="2"/>
          </p:nvPr>
        </p:nvSpPr>
        <p:spPr/>
        <p:txBody>
          <a:bodyPr/>
          <a:lstStyle/>
          <a:p>
            <a:pPr>
              <a:defRPr/>
            </a:pPr>
            <a:r>
              <a:rPr lang="en-US" dirty="0"/>
              <a:t>10/13/2022</a:t>
            </a:r>
          </a:p>
        </p:txBody>
      </p:sp>
      <p:sp>
        <p:nvSpPr>
          <p:cNvPr id="5" name="Footer Placeholder 4">
            <a:extLst>
              <a:ext uri="{FF2B5EF4-FFF2-40B4-BE49-F238E27FC236}">
                <a16:creationId xmlns:a16="http://schemas.microsoft.com/office/drawing/2014/main" id="{D590EF71-C84C-48A2-8B3D-898F1697E886}"/>
              </a:ext>
            </a:extLst>
          </p:cNvPr>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6" name="Slide Number Placeholder 5">
            <a:extLst>
              <a:ext uri="{FF2B5EF4-FFF2-40B4-BE49-F238E27FC236}">
                <a16:creationId xmlns:a16="http://schemas.microsoft.com/office/drawing/2014/main" id="{A8C3A43D-B598-4281-B4F4-8D01AA8C7B36}"/>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15" name="Picture 14">
            <a:extLst>
              <a:ext uri="{FF2B5EF4-FFF2-40B4-BE49-F238E27FC236}">
                <a16:creationId xmlns:a16="http://schemas.microsoft.com/office/drawing/2014/main" id="{45DE9473-D1F1-47B9-B387-576640FFE4EA}"/>
              </a:ext>
            </a:extLst>
          </p:cNvPr>
          <p:cNvPicPr>
            <a:picLocks noChangeAspect="1"/>
          </p:cNvPicPr>
          <p:nvPr/>
        </p:nvPicPr>
        <p:blipFill rotWithShape="1">
          <a:blip r:embed="rId2"/>
          <a:srcRect r="15516"/>
          <a:stretch/>
        </p:blipFill>
        <p:spPr>
          <a:xfrm>
            <a:off x="5892982" y="3183474"/>
            <a:ext cx="2982077" cy="1354525"/>
          </a:xfrm>
          <a:prstGeom prst="rect">
            <a:avLst/>
          </a:prstGeom>
        </p:spPr>
      </p:pic>
      <p:graphicFrame>
        <p:nvGraphicFramePr>
          <p:cNvPr id="14" name="Content Placeholder 13">
            <a:extLst>
              <a:ext uri="{FF2B5EF4-FFF2-40B4-BE49-F238E27FC236}">
                <a16:creationId xmlns:a16="http://schemas.microsoft.com/office/drawing/2014/main" id="{86C099F0-2F92-4499-8B9D-ED43BF0704CF}"/>
              </a:ext>
            </a:extLst>
          </p:cNvPr>
          <p:cNvGraphicFramePr>
            <a:graphicFrameLocks noGrp="1"/>
          </p:cNvGraphicFramePr>
          <p:nvPr>
            <p:ph idx="1"/>
          </p:nvPr>
        </p:nvGraphicFramePr>
        <p:xfrm>
          <a:off x="6688324" y="285997"/>
          <a:ext cx="2400747" cy="2800294"/>
        </p:xfrm>
        <a:graphic>
          <a:graphicData uri="http://schemas.openxmlformats.org/drawingml/2006/table">
            <a:tbl>
              <a:tblPr firstRow="1" firstCol="1" bandRow="1">
                <a:tableStyleId>{10A1B5D5-9B99-4C35-A422-299274C87663}</a:tableStyleId>
              </a:tblPr>
              <a:tblGrid>
                <a:gridCol w="1573912">
                  <a:extLst>
                    <a:ext uri="{9D8B030D-6E8A-4147-A177-3AD203B41FA5}">
                      <a16:colId xmlns:a16="http://schemas.microsoft.com/office/drawing/2014/main" val="871972555"/>
                    </a:ext>
                  </a:extLst>
                </a:gridCol>
                <a:gridCol w="826835">
                  <a:extLst>
                    <a:ext uri="{9D8B030D-6E8A-4147-A177-3AD203B41FA5}">
                      <a16:colId xmlns:a16="http://schemas.microsoft.com/office/drawing/2014/main" val="2694146810"/>
                    </a:ext>
                  </a:extLst>
                </a:gridCol>
              </a:tblGrid>
              <a:tr h="204335">
                <a:tc>
                  <a:txBody>
                    <a:bodyPr/>
                    <a:lstStyle/>
                    <a:p>
                      <a:pPr marL="0" marR="0" algn="l">
                        <a:lnSpc>
                          <a:spcPct val="107000"/>
                        </a:lnSpc>
                        <a:spcBef>
                          <a:spcPts val="0"/>
                        </a:spcBef>
                        <a:spcAft>
                          <a:spcPts val="0"/>
                        </a:spcAft>
                      </a:pPr>
                      <a:r>
                        <a:rPr lang="en-US" sz="800" dirty="0">
                          <a:effectLst/>
                        </a:rPr>
                        <a:t>Cost of a SRF module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dirty="0">
                          <a:effectLst/>
                        </a:rPr>
                        <a:t>5,134</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36822620"/>
                  </a:ext>
                </a:extLst>
              </a:tr>
              <a:tr h="261373">
                <a:tc>
                  <a:txBody>
                    <a:bodyPr/>
                    <a:lstStyle/>
                    <a:p>
                      <a:pPr marL="0" marR="0" algn="l">
                        <a:lnSpc>
                          <a:spcPct val="107000"/>
                        </a:lnSpc>
                        <a:spcBef>
                          <a:spcPts val="0"/>
                        </a:spcBef>
                        <a:spcAft>
                          <a:spcPts val="0"/>
                        </a:spcAft>
                      </a:pPr>
                      <a:r>
                        <a:rPr lang="en-US" sz="800" dirty="0">
                          <a:effectLst/>
                        </a:rPr>
                        <a:t>1 MW RF Power Source [13]</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3,200</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9486618"/>
                  </a:ext>
                </a:extLst>
              </a:tr>
              <a:tr h="157041">
                <a:tc>
                  <a:txBody>
                    <a:bodyPr/>
                    <a:lstStyle/>
                    <a:p>
                      <a:pPr marL="0" marR="0" algn="l">
                        <a:lnSpc>
                          <a:spcPct val="107000"/>
                        </a:lnSpc>
                        <a:spcBef>
                          <a:spcPts val="0"/>
                        </a:spcBef>
                        <a:spcAft>
                          <a:spcPts val="0"/>
                        </a:spcAft>
                      </a:pPr>
                      <a:r>
                        <a:rPr lang="en-US" sz="800" dirty="0">
                          <a:effectLst/>
                        </a:rPr>
                        <a:t>Cryomodule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1,554</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9609985"/>
                  </a:ext>
                </a:extLst>
              </a:tr>
              <a:tr h="261373">
                <a:tc>
                  <a:txBody>
                    <a:bodyPr/>
                    <a:lstStyle/>
                    <a:p>
                      <a:pPr marL="0" marR="0" algn="l">
                        <a:lnSpc>
                          <a:spcPct val="107000"/>
                        </a:lnSpc>
                        <a:spcBef>
                          <a:spcPts val="0"/>
                        </a:spcBef>
                        <a:spcAft>
                          <a:spcPts val="0"/>
                        </a:spcAft>
                      </a:pPr>
                      <a:r>
                        <a:rPr lang="en-US" sz="800" b="0" dirty="0">
                          <a:effectLst/>
                        </a:rPr>
                        <a:t>Cryocoolers w/ He Compressors</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492</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0581556"/>
                  </a:ext>
                </a:extLst>
              </a:tr>
              <a:tr h="204335">
                <a:tc>
                  <a:txBody>
                    <a:bodyPr/>
                    <a:lstStyle/>
                    <a:p>
                      <a:pPr marL="0" marR="0" algn="l">
                        <a:lnSpc>
                          <a:spcPct val="107000"/>
                        </a:lnSpc>
                        <a:spcBef>
                          <a:spcPts val="0"/>
                        </a:spcBef>
                        <a:spcAft>
                          <a:spcPts val="0"/>
                        </a:spcAft>
                      </a:pPr>
                      <a:r>
                        <a:rPr lang="en-US" sz="800" b="0" dirty="0">
                          <a:effectLst/>
                        </a:rPr>
                        <a:t>650MHz Nb</a:t>
                      </a:r>
                      <a:r>
                        <a:rPr lang="en-US" sz="800" b="0" baseline="-25000" dirty="0">
                          <a:effectLst/>
                        </a:rPr>
                        <a:t>3</a:t>
                      </a:r>
                      <a:r>
                        <a:rPr lang="en-US" sz="800" b="0" dirty="0">
                          <a:effectLst/>
                        </a:rPr>
                        <a:t>Sn Cavity </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402</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1445001"/>
                  </a:ext>
                </a:extLst>
              </a:tr>
              <a:tr h="127326">
                <a:tc>
                  <a:txBody>
                    <a:bodyPr/>
                    <a:lstStyle/>
                    <a:p>
                      <a:pPr marL="0" marR="0" algn="l">
                        <a:lnSpc>
                          <a:spcPct val="107000"/>
                        </a:lnSpc>
                        <a:spcBef>
                          <a:spcPts val="0"/>
                        </a:spcBef>
                        <a:spcAft>
                          <a:spcPts val="0"/>
                        </a:spcAft>
                      </a:pPr>
                      <a:r>
                        <a:rPr lang="en-US" sz="800" b="0" dirty="0">
                          <a:effectLst/>
                        </a:rPr>
                        <a:t> RF Couplers</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282</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4144344"/>
                  </a:ext>
                </a:extLst>
              </a:tr>
              <a:tr h="127326">
                <a:tc>
                  <a:txBody>
                    <a:bodyPr/>
                    <a:lstStyle/>
                    <a:p>
                      <a:pPr marL="0" marR="0" algn="l">
                        <a:lnSpc>
                          <a:spcPct val="107000"/>
                        </a:lnSpc>
                        <a:spcBef>
                          <a:spcPts val="0"/>
                        </a:spcBef>
                        <a:spcAft>
                          <a:spcPts val="0"/>
                        </a:spcAft>
                      </a:pPr>
                      <a:r>
                        <a:rPr lang="en-US" sz="800" b="0" dirty="0">
                          <a:effectLst/>
                        </a:rPr>
                        <a:t>Vacuum Vessel</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100</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6356098"/>
                  </a:ext>
                </a:extLst>
              </a:tr>
              <a:tr h="261373">
                <a:tc>
                  <a:txBody>
                    <a:bodyPr/>
                    <a:lstStyle/>
                    <a:p>
                      <a:pPr marL="0" marR="0" algn="l">
                        <a:lnSpc>
                          <a:spcPct val="107000"/>
                        </a:lnSpc>
                        <a:spcBef>
                          <a:spcPts val="0"/>
                        </a:spcBef>
                        <a:spcAft>
                          <a:spcPts val="0"/>
                        </a:spcAft>
                      </a:pPr>
                      <a:r>
                        <a:rPr lang="en-US" sz="800" b="0" dirty="0">
                          <a:effectLst/>
                        </a:rPr>
                        <a:t>Beamline (HOM, Bellows, Valves)</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104</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31630551"/>
                  </a:ext>
                </a:extLst>
              </a:tr>
              <a:tr h="261373">
                <a:tc>
                  <a:txBody>
                    <a:bodyPr/>
                    <a:lstStyle/>
                    <a:p>
                      <a:pPr marL="0" marR="0" algn="l">
                        <a:lnSpc>
                          <a:spcPct val="107000"/>
                        </a:lnSpc>
                        <a:spcBef>
                          <a:spcPts val="0"/>
                        </a:spcBef>
                        <a:spcAft>
                          <a:spcPts val="0"/>
                        </a:spcAft>
                      </a:pPr>
                      <a:r>
                        <a:rPr lang="en-US" sz="800" b="0" dirty="0">
                          <a:effectLst/>
                        </a:rPr>
                        <a:t>Auxiliary Hardware (Chillers, Pumps)</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93</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979984"/>
                  </a:ext>
                </a:extLst>
              </a:tr>
              <a:tr h="127326">
                <a:tc>
                  <a:txBody>
                    <a:bodyPr/>
                    <a:lstStyle/>
                    <a:p>
                      <a:pPr marL="0" marR="0" algn="l">
                        <a:lnSpc>
                          <a:spcPct val="107000"/>
                        </a:lnSpc>
                        <a:spcBef>
                          <a:spcPts val="0"/>
                        </a:spcBef>
                        <a:spcAft>
                          <a:spcPts val="0"/>
                        </a:spcAft>
                      </a:pPr>
                      <a:r>
                        <a:rPr lang="en-US" sz="800" b="0" dirty="0">
                          <a:effectLst/>
                        </a:rPr>
                        <a:t>Magnetic Shield</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65</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6646003"/>
                  </a:ext>
                </a:extLst>
              </a:tr>
              <a:tr h="127326">
                <a:tc>
                  <a:txBody>
                    <a:bodyPr/>
                    <a:lstStyle/>
                    <a:p>
                      <a:pPr marL="0" marR="0" algn="l">
                        <a:lnSpc>
                          <a:spcPct val="107000"/>
                        </a:lnSpc>
                        <a:spcBef>
                          <a:spcPts val="0"/>
                        </a:spcBef>
                        <a:spcAft>
                          <a:spcPts val="0"/>
                        </a:spcAft>
                      </a:pPr>
                      <a:r>
                        <a:rPr lang="en-US" sz="800" b="0" dirty="0">
                          <a:effectLst/>
                        </a:rPr>
                        <a:t>Thermal Shield</a:t>
                      </a:r>
                      <a:endParaRPr lang="en-US" sz="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800" dirty="0">
                          <a:solidFill>
                            <a:srgbClr val="404040"/>
                          </a:solidFill>
                          <a:effectLst/>
                        </a:rPr>
                        <a:t>16</a:t>
                      </a:r>
                      <a:endParaRPr lang="en-US" sz="800"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7902962"/>
                  </a:ext>
                </a:extLst>
              </a:tr>
              <a:tr h="157041">
                <a:tc>
                  <a:txBody>
                    <a:bodyPr/>
                    <a:lstStyle/>
                    <a:p>
                      <a:pPr marL="0" marR="0" algn="l">
                        <a:lnSpc>
                          <a:spcPct val="107000"/>
                        </a:lnSpc>
                        <a:spcBef>
                          <a:spcPts val="0"/>
                        </a:spcBef>
                        <a:spcAft>
                          <a:spcPts val="0"/>
                        </a:spcAft>
                      </a:pPr>
                      <a:r>
                        <a:rPr lang="en-US" sz="800" dirty="0">
                          <a:effectLst/>
                        </a:rPr>
                        <a:t>Electron Injector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217</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8018731"/>
                  </a:ext>
                </a:extLst>
              </a:tr>
              <a:tr h="261373">
                <a:tc>
                  <a:txBody>
                    <a:bodyPr/>
                    <a:lstStyle/>
                    <a:p>
                      <a:pPr marL="0" marR="0" algn="l">
                        <a:lnSpc>
                          <a:spcPct val="107000"/>
                        </a:lnSpc>
                        <a:spcBef>
                          <a:spcPts val="0"/>
                        </a:spcBef>
                        <a:spcAft>
                          <a:spcPts val="0"/>
                        </a:spcAft>
                      </a:pPr>
                      <a:r>
                        <a:rPr lang="en-US" sz="800" dirty="0">
                          <a:effectLst/>
                        </a:rPr>
                        <a:t>Beam Delivery System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125</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3086341"/>
                  </a:ext>
                </a:extLst>
              </a:tr>
              <a:tr h="261373">
                <a:tc>
                  <a:txBody>
                    <a:bodyPr/>
                    <a:lstStyle/>
                    <a:p>
                      <a:pPr marL="0" marR="0" algn="l">
                        <a:lnSpc>
                          <a:spcPct val="107000"/>
                        </a:lnSpc>
                        <a:spcBef>
                          <a:spcPts val="0"/>
                        </a:spcBef>
                        <a:spcAft>
                          <a:spcPts val="0"/>
                        </a:spcAft>
                      </a:pPr>
                      <a:r>
                        <a:rPr lang="en-US" sz="800" dirty="0">
                          <a:effectLst/>
                        </a:rPr>
                        <a:t>Beam Diagnostics &amp; Controls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800" b="1" dirty="0">
                          <a:effectLst/>
                        </a:rPr>
                        <a:t>38</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9835435"/>
                  </a:ext>
                </a:extLst>
              </a:tr>
            </a:tbl>
          </a:graphicData>
        </a:graphic>
      </p:graphicFrame>
      <p:graphicFrame>
        <p:nvGraphicFramePr>
          <p:cNvPr id="17" name="Table 16">
            <a:extLst>
              <a:ext uri="{FF2B5EF4-FFF2-40B4-BE49-F238E27FC236}">
                <a16:creationId xmlns:a16="http://schemas.microsoft.com/office/drawing/2014/main" id="{641B42DC-FF1D-42A7-AD99-C44AE613E9DC}"/>
              </a:ext>
            </a:extLst>
          </p:cNvPr>
          <p:cNvGraphicFramePr>
            <a:graphicFrameLocks noGrp="1"/>
          </p:cNvGraphicFramePr>
          <p:nvPr/>
        </p:nvGraphicFramePr>
        <p:xfrm>
          <a:off x="303170" y="717831"/>
          <a:ext cx="3657600" cy="1936626"/>
        </p:xfrm>
        <a:graphic>
          <a:graphicData uri="http://schemas.openxmlformats.org/drawingml/2006/table">
            <a:tbl>
              <a:tblPr firstRow="1" firstCol="1" bandRow="1">
                <a:tableStyleId>{7DF18680-E054-41AD-8BC1-D1AEF772440D}</a:tableStyleId>
              </a:tblPr>
              <a:tblGrid>
                <a:gridCol w="2377440">
                  <a:extLst>
                    <a:ext uri="{9D8B030D-6E8A-4147-A177-3AD203B41FA5}">
                      <a16:colId xmlns:a16="http://schemas.microsoft.com/office/drawing/2014/main" val="3179784710"/>
                    </a:ext>
                  </a:extLst>
                </a:gridCol>
                <a:gridCol w="1280160">
                  <a:extLst>
                    <a:ext uri="{9D8B030D-6E8A-4147-A177-3AD203B41FA5}">
                      <a16:colId xmlns:a16="http://schemas.microsoft.com/office/drawing/2014/main" val="1409723157"/>
                    </a:ext>
                  </a:extLst>
                </a:gridCol>
              </a:tblGrid>
              <a:tr h="228600">
                <a:tc>
                  <a:txBody>
                    <a:bodyPr/>
                    <a:lstStyle/>
                    <a:p>
                      <a:pPr marL="0" marR="0">
                        <a:lnSpc>
                          <a:spcPct val="107000"/>
                        </a:lnSpc>
                        <a:spcBef>
                          <a:spcPts val="0"/>
                        </a:spcBef>
                        <a:spcAft>
                          <a:spcPts val="0"/>
                        </a:spcAft>
                      </a:pPr>
                      <a:r>
                        <a:rPr lang="en-US" sz="1100" dirty="0">
                          <a:effectLst/>
                        </a:rPr>
                        <a:t>Capital Investment</a:t>
                      </a:r>
                      <a:endParaRPr lang="en-US" sz="1100" dirty="0">
                        <a:effectLst/>
                        <a:latin typeface="Calibri" panose="020F0502020204030204" pitchFamily="34" charset="0"/>
                        <a:ea typeface="+mn-ea"/>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1829955"/>
                  </a:ext>
                </a:extLst>
              </a:tr>
              <a:tr h="228600">
                <a:tc>
                  <a:txBody>
                    <a:bodyPr/>
                    <a:lstStyle/>
                    <a:p>
                      <a:pPr marL="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Entire SRF accelerator system</a:t>
                      </a:r>
                    </a:p>
                  </a:txBody>
                  <a:tcPr marL="68580" marR="68580" marT="0" marB="0"/>
                </a:tc>
                <a:tc>
                  <a:txBody>
                    <a:bodyPr/>
                    <a:lstStyle/>
                    <a:p>
                      <a:pPr marL="0" marR="0" algn="ctr">
                        <a:lnSpc>
                          <a:spcPct val="107000"/>
                        </a:lnSpc>
                        <a:spcBef>
                          <a:spcPts val="0"/>
                        </a:spcBef>
                        <a:spcAft>
                          <a:spcPts val="0"/>
                        </a:spcAft>
                      </a:pPr>
                      <a:r>
                        <a:rPr lang="en-US" sz="1100">
                          <a:effectLst/>
                        </a:rPr>
                        <a:t>$5.13M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3357106"/>
                  </a:ext>
                </a:extLst>
              </a:tr>
              <a:tr h="228600">
                <a:tc>
                  <a:txBody>
                    <a:bodyPr/>
                    <a:lstStyle/>
                    <a:p>
                      <a:pPr marL="0" marR="0">
                        <a:lnSpc>
                          <a:spcPct val="107000"/>
                        </a:lnSpc>
                        <a:spcBef>
                          <a:spcPts val="0"/>
                        </a:spcBef>
                        <a:spcAft>
                          <a:spcPts val="0"/>
                        </a:spcAft>
                      </a:pPr>
                      <a:r>
                        <a:rPr lang="en-US" sz="1100" dirty="0">
                          <a:effectLst/>
                        </a:rPr>
                        <a:t>Infrastructure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$3.00M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3483212"/>
                  </a:ext>
                </a:extLst>
              </a:tr>
              <a:tr h="228600">
                <a:tc>
                  <a:txBody>
                    <a:bodyPr/>
                    <a:lstStyle/>
                    <a:p>
                      <a:pPr marL="0" marR="0">
                        <a:lnSpc>
                          <a:spcPct val="107000"/>
                        </a:lnSpc>
                        <a:spcBef>
                          <a:spcPts val="0"/>
                        </a:spcBef>
                        <a:spcAft>
                          <a:spcPts val="0"/>
                        </a:spcAft>
                      </a:pPr>
                      <a:r>
                        <a:rPr lang="en-US" sz="1100" dirty="0">
                          <a:effectLst/>
                        </a:rPr>
                        <a:t>Investment (20%)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$1.63M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5147838"/>
                  </a:ext>
                </a:extLst>
              </a:tr>
              <a:tr h="137160">
                <a:tc>
                  <a:txBody>
                    <a:bodyPr/>
                    <a:lstStyle/>
                    <a:p>
                      <a:pPr marL="0" marR="0">
                        <a:lnSpc>
                          <a:spcPct val="107000"/>
                        </a:lnSpc>
                        <a:spcBef>
                          <a:spcPts val="0"/>
                        </a:spcBef>
                        <a:spcAft>
                          <a:spcPts val="0"/>
                        </a:spcAft>
                      </a:pPr>
                      <a:r>
                        <a:rPr lang="en-US" sz="1100" dirty="0">
                          <a:effectLst/>
                        </a:rPr>
                        <a:t>Amortization (15 </a:t>
                      </a:r>
                      <a:r>
                        <a:rPr lang="en-US" sz="1100" dirty="0" err="1">
                          <a:effectLst/>
                        </a:rPr>
                        <a:t>yrs</a:t>
                      </a:r>
                      <a:r>
                        <a:rPr lang="en-US" sz="1100" dirty="0">
                          <a:effectLst/>
                        </a:rPr>
                        <a:t> @ 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$760k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2234554"/>
                  </a:ext>
                </a:extLst>
              </a:tr>
              <a:tr h="137160">
                <a:tc>
                  <a:txBody>
                    <a:bodyPr/>
                    <a:lstStyle/>
                    <a:p>
                      <a:pPr marL="0" marR="0">
                        <a:lnSpc>
                          <a:spcPct val="107000"/>
                        </a:lnSpc>
                        <a:spcBef>
                          <a:spcPts val="0"/>
                        </a:spcBef>
                        <a:spcAft>
                          <a:spcPts val="0"/>
                        </a:spcAft>
                      </a:pPr>
                      <a:r>
                        <a:rPr lang="en-US" sz="1100" dirty="0">
                          <a:effectLst/>
                        </a:rPr>
                        <a:t>Operating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9632939"/>
                  </a:ext>
                </a:extLst>
              </a:tr>
              <a:tr h="137160">
                <a:tc>
                  <a:txBody>
                    <a:bodyPr/>
                    <a:lstStyle/>
                    <a:p>
                      <a:pPr marL="0" marR="0" algn="ctr">
                        <a:lnSpc>
                          <a:spcPct val="107000"/>
                        </a:lnSpc>
                        <a:spcBef>
                          <a:spcPts val="0"/>
                        </a:spcBef>
                        <a:spcAft>
                          <a:spcPts val="0"/>
                        </a:spcAft>
                      </a:pPr>
                      <a:r>
                        <a:rPr lang="en-US" sz="1100" dirty="0">
                          <a:effectLst/>
                        </a:rPr>
                        <a:t>Power ($/W)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$162 /</a:t>
                      </a:r>
                      <a:r>
                        <a:rPr lang="en-US" sz="1100" dirty="0" err="1">
                          <a:effectLst/>
                        </a:rPr>
                        <a:t>hr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3784996"/>
                  </a:ext>
                </a:extLst>
              </a:tr>
              <a:tr h="137160">
                <a:tc>
                  <a:txBody>
                    <a:bodyPr/>
                    <a:lstStyle/>
                    <a:p>
                      <a:pPr marL="0" marR="0" algn="ctr">
                        <a:lnSpc>
                          <a:spcPct val="107000"/>
                        </a:lnSpc>
                        <a:spcBef>
                          <a:spcPts val="0"/>
                        </a:spcBef>
                        <a:spcAft>
                          <a:spcPts val="0"/>
                        </a:spcAft>
                      </a:pPr>
                      <a:r>
                        <a:rPr lang="en-US" sz="1100" dirty="0">
                          <a:effectLst/>
                        </a:rPr>
                        <a:t>Maintenance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$163k /</a:t>
                      </a:r>
                      <a:r>
                        <a:rPr lang="en-US" sz="1100" dirty="0" err="1">
                          <a:effectLst/>
                        </a:rPr>
                        <a:t>yr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7932845"/>
                  </a:ext>
                </a:extLst>
              </a:tr>
              <a:tr h="137160">
                <a:tc>
                  <a:txBody>
                    <a:bodyPr/>
                    <a:lstStyle/>
                    <a:p>
                      <a:pPr marL="0" marR="0" algn="ctr">
                        <a:lnSpc>
                          <a:spcPct val="107000"/>
                        </a:lnSpc>
                        <a:spcBef>
                          <a:spcPts val="0"/>
                        </a:spcBef>
                        <a:spcAft>
                          <a:spcPts val="0"/>
                        </a:spcAft>
                      </a:pPr>
                      <a:r>
                        <a:rPr lang="en-US" sz="1100" dirty="0">
                          <a:effectLst/>
                        </a:rPr>
                        <a:t>Total operating cost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$278 /</a:t>
                      </a:r>
                      <a:r>
                        <a:rPr lang="en-US" sz="1100" dirty="0" err="1">
                          <a:effectLst/>
                        </a:rPr>
                        <a:t>hr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4998237"/>
                  </a:ext>
                </a:extLst>
              </a:tr>
              <a:tr h="137160">
                <a:tc>
                  <a:txBody>
                    <a:bodyPr/>
                    <a:lstStyle/>
                    <a:p>
                      <a:pPr marL="0" marR="0">
                        <a:lnSpc>
                          <a:spcPct val="107000"/>
                        </a:lnSpc>
                        <a:spcBef>
                          <a:spcPts val="0"/>
                        </a:spcBef>
                        <a:spcAft>
                          <a:spcPts val="0"/>
                        </a:spcAft>
                      </a:pPr>
                      <a:r>
                        <a:rPr lang="en-US" sz="1100" dirty="0">
                          <a:effectLst/>
                        </a:rPr>
                        <a:t>Processing Cost (¢/ton/</a:t>
                      </a:r>
                      <a:r>
                        <a:rPr lang="en-US" sz="1100" dirty="0" err="1">
                          <a:effectLst/>
                        </a:rPr>
                        <a:t>kGy</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100" dirty="0">
                          <a:effectLst/>
                        </a:rPr>
                        <a:t>13.5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0854373"/>
                  </a:ext>
                </a:extLst>
              </a:tr>
            </a:tbl>
          </a:graphicData>
        </a:graphic>
      </p:graphicFrame>
      <p:cxnSp>
        <p:nvCxnSpPr>
          <p:cNvPr id="19" name="Connector: Elbow 18">
            <a:extLst>
              <a:ext uri="{FF2B5EF4-FFF2-40B4-BE49-F238E27FC236}">
                <a16:creationId xmlns:a16="http://schemas.microsoft.com/office/drawing/2014/main" id="{85BE508C-E06A-4B11-AD37-142FAC5B14C5}"/>
              </a:ext>
            </a:extLst>
          </p:cNvPr>
          <p:cNvCxnSpPr>
            <a:cxnSpLocks/>
          </p:cNvCxnSpPr>
          <p:nvPr/>
        </p:nvCxnSpPr>
        <p:spPr>
          <a:xfrm>
            <a:off x="3940234" y="1040807"/>
            <a:ext cx="2748090" cy="308769"/>
          </a:xfrm>
          <a:prstGeom prst="bentConnector3">
            <a:avLst/>
          </a:prstGeom>
          <a:ln>
            <a:tailEnd type="triangle"/>
          </a:ln>
        </p:spPr>
        <p:style>
          <a:lnRef idx="2">
            <a:schemeClr val="accent3"/>
          </a:lnRef>
          <a:fillRef idx="0">
            <a:schemeClr val="accent3"/>
          </a:fillRef>
          <a:effectRef idx="1">
            <a:schemeClr val="accent3"/>
          </a:effectRef>
          <a:fontRef idx="minor">
            <a:schemeClr val="tx1"/>
          </a:fontRef>
        </p:style>
      </p:cxnSp>
      <p:sp>
        <p:nvSpPr>
          <p:cNvPr id="21" name="TextBox 20">
            <a:extLst>
              <a:ext uri="{FF2B5EF4-FFF2-40B4-BE49-F238E27FC236}">
                <a16:creationId xmlns:a16="http://schemas.microsoft.com/office/drawing/2014/main" id="{D67367B0-18ED-45E7-A790-BF78483A6ACA}"/>
              </a:ext>
            </a:extLst>
          </p:cNvPr>
          <p:cNvSpPr txBox="1"/>
          <p:nvPr/>
        </p:nvSpPr>
        <p:spPr>
          <a:xfrm>
            <a:off x="146697" y="2876776"/>
            <a:ext cx="5997219" cy="2308324"/>
          </a:xfrm>
          <a:prstGeom prst="rect">
            <a:avLst/>
          </a:prstGeom>
          <a:noFill/>
        </p:spPr>
        <p:txBody>
          <a:bodyPr wrap="none" rtlCol="0">
            <a:spAutoFit/>
          </a:bodyPr>
          <a:lstStyle/>
          <a:p>
            <a:r>
              <a:rPr lang="en-US" sz="1400" dirty="0">
                <a:solidFill>
                  <a:srgbClr val="C00000"/>
                </a:solidFill>
              </a:rPr>
              <a:t>Fixed cost</a:t>
            </a:r>
            <a:r>
              <a:rPr lang="en-US" sz="1400" dirty="0"/>
              <a:t>: At 1 MW, the fixed cost is dictated by the RF source.</a:t>
            </a:r>
          </a:p>
          <a:p>
            <a:r>
              <a:rPr lang="en-US" sz="1400" dirty="0"/>
              <a:t>SRF cryomodule cost is $1.55 per watt of beam power </a:t>
            </a:r>
          </a:p>
          <a:p>
            <a:endParaRPr lang="en-US" sz="1400" dirty="0"/>
          </a:p>
          <a:p>
            <a:r>
              <a:rPr lang="en-US" sz="1400" dirty="0">
                <a:solidFill>
                  <a:srgbClr val="C00000"/>
                </a:solidFill>
              </a:rPr>
              <a:t>Variable cost</a:t>
            </a:r>
            <a:r>
              <a:rPr lang="en-US" sz="1400" dirty="0"/>
              <a:t>: At 1 MW, the processing cost is proportional to the electrical cost.</a:t>
            </a:r>
          </a:p>
          <a:p>
            <a:r>
              <a:rPr lang="en-US" sz="1400" dirty="0"/>
              <a:t>Efficient RF sources can reduce processing costs. Magnetrons </a:t>
            </a:r>
          </a:p>
          <a:p>
            <a:r>
              <a:rPr lang="en-US" sz="1400" dirty="0"/>
              <a:t>can bring the cost to &lt;10 </a:t>
            </a:r>
            <a:r>
              <a:rPr lang="en-US" sz="1400" dirty="0">
                <a:effectLst/>
              </a:rPr>
              <a:t>(¢/ton/</a:t>
            </a:r>
            <a:r>
              <a:rPr lang="en-US" sz="1400" dirty="0" err="1">
                <a:effectLst/>
              </a:rPr>
              <a:t>kGy</a:t>
            </a:r>
            <a:r>
              <a:rPr lang="en-US" sz="1400" dirty="0">
                <a:effectLst/>
              </a:rPr>
              <a:t>)</a:t>
            </a:r>
            <a:r>
              <a:rPr lang="en-US" sz="1400" dirty="0"/>
              <a:t>.</a:t>
            </a:r>
          </a:p>
          <a:p>
            <a:endParaRPr lang="en-US" sz="1400" dirty="0"/>
          </a:p>
          <a:p>
            <a:r>
              <a:rPr lang="en-US" sz="1400" dirty="0"/>
              <a:t>Total cost: Dose of 1kGy @ 12 MGD per day. Capital cost=$8/W</a:t>
            </a:r>
          </a:p>
          <a:p>
            <a:endParaRPr lang="en-US" sz="1600" dirty="0"/>
          </a:p>
          <a:p>
            <a:endParaRPr lang="en-US" sz="1600" dirty="0"/>
          </a:p>
        </p:txBody>
      </p:sp>
    </p:spTree>
    <p:extLst>
      <p:ext uri="{BB962C8B-B14F-4D97-AF65-F5344CB8AC3E}">
        <p14:creationId xmlns:p14="http://schemas.microsoft.com/office/powerpoint/2010/main" val="3758557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71E585F-2C9E-4716-994A-E40B79AE1E29}"/>
              </a:ext>
            </a:extLst>
          </p:cNvPr>
          <p:cNvSpPr>
            <a:spLocks noGrp="1"/>
          </p:cNvSpPr>
          <p:nvPr>
            <p:ph type="dt" sz="half" idx="2"/>
          </p:nvPr>
        </p:nvSpPr>
        <p:spPr/>
        <p:txBody>
          <a:bodyPr/>
          <a:lstStyle/>
          <a:p>
            <a:pPr>
              <a:defRPr/>
            </a:pPr>
            <a:r>
              <a:rPr lang="en-US"/>
              <a:t>10/13/2022</a:t>
            </a:r>
            <a:endParaRPr lang="en-US" dirty="0"/>
          </a:p>
        </p:txBody>
      </p:sp>
      <p:sp>
        <p:nvSpPr>
          <p:cNvPr id="5" name="Footer Placeholder 4">
            <a:extLst>
              <a:ext uri="{FF2B5EF4-FFF2-40B4-BE49-F238E27FC236}">
                <a16:creationId xmlns:a16="http://schemas.microsoft.com/office/drawing/2014/main" id="{A86B6E6F-CF89-4D34-A186-0929BCEAD9EE}"/>
              </a:ext>
            </a:extLst>
          </p:cNvPr>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6" name="Slide Number Placeholder 5">
            <a:extLst>
              <a:ext uri="{FF2B5EF4-FFF2-40B4-BE49-F238E27FC236}">
                <a16:creationId xmlns:a16="http://schemas.microsoft.com/office/drawing/2014/main" id="{138C8AB8-F41C-4686-AAB1-E806BFFB9C5B}"/>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Title 2">
            <a:extLst>
              <a:ext uri="{FF2B5EF4-FFF2-40B4-BE49-F238E27FC236}">
                <a16:creationId xmlns:a16="http://schemas.microsoft.com/office/drawing/2014/main" id="{3BA2BD7A-A1EB-4B43-AAD3-142A3ED47D8E}"/>
              </a:ext>
            </a:extLst>
          </p:cNvPr>
          <p:cNvSpPr txBox="1">
            <a:spLocks/>
          </p:cNvSpPr>
          <p:nvPr/>
        </p:nvSpPr>
        <p:spPr>
          <a:xfrm>
            <a:off x="228600" y="188814"/>
            <a:ext cx="8686800" cy="320908"/>
          </a:xfrm>
          <a:prstGeom prst="rect">
            <a:avLst/>
          </a:prstGeom>
        </p:spPr>
        <p:txBody>
          <a:bodyPr lIns="0" tIns="0" rIns="0" bIns="0" anchor="b" anchorCtr="0"/>
          <a:lstStyle>
            <a:lvl1pPr algn="l" defTabSz="457200" rtl="0" eaLnBrk="1" fontAlgn="base" hangingPunct="1">
              <a:spcBef>
                <a:spcPct val="0"/>
              </a:spcBef>
              <a:spcAft>
                <a:spcPct val="0"/>
              </a:spcAft>
              <a:defRPr sz="22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000" dirty="0"/>
              <a:t>Recent results: 650 MHz 1-cell Cavity with Rings and regular 9-cell</a:t>
            </a:r>
          </a:p>
        </p:txBody>
      </p:sp>
      <p:sp>
        <p:nvSpPr>
          <p:cNvPr id="9" name="Slide Number Placeholder 5">
            <a:extLst>
              <a:ext uri="{FF2B5EF4-FFF2-40B4-BE49-F238E27FC236}">
                <a16:creationId xmlns:a16="http://schemas.microsoft.com/office/drawing/2014/main" id="{7147B6AE-26C8-4DF1-84DF-B9DBD9C8A9CE}"/>
              </a:ext>
            </a:extLst>
          </p:cNvPr>
          <p:cNvSpPr txBox="1">
            <a:spLocks/>
          </p:cNvSpPr>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17</a:t>
            </a:fld>
            <a:endParaRPr lang="en-US" dirty="0"/>
          </a:p>
        </p:txBody>
      </p:sp>
      <p:pic>
        <p:nvPicPr>
          <p:cNvPr id="10" name="Picture 9">
            <a:extLst>
              <a:ext uri="{FF2B5EF4-FFF2-40B4-BE49-F238E27FC236}">
                <a16:creationId xmlns:a16="http://schemas.microsoft.com/office/drawing/2014/main" id="{0D7ED4C0-DC17-469F-8D27-BF7D6E10FDD9}"/>
              </a:ext>
            </a:extLst>
          </p:cNvPr>
          <p:cNvPicPr>
            <a:picLocks noChangeAspect="1"/>
          </p:cNvPicPr>
          <p:nvPr/>
        </p:nvPicPr>
        <p:blipFill>
          <a:blip r:embed="rId2"/>
          <a:stretch>
            <a:fillRect/>
          </a:stretch>
        </p:blipFill>
        <p:spPr>
          <a:xfrm>
            <a:off x="222251" y="3134386"/>
            <a:ext cx="1840288" cy="1520899"/>
          </a:xfrm>
          <a:prstGeom prst="rect">
            <a:avLst/>
          </a:prstGeom>
        </p:spPr>
      </p:pic>
      <p:sp>
        <p:nvSpPr>
          <p:cNvPr id="11" name="TextBox 10">
            <a:extLst>
              <a:ext uri="{FF2B5EF4-FFF2-40B4-BE49-F238E27FC236}">
                <a16:creationId xmlns:a16="http://schemas.microsoft.com/office/drawing/2014/main" id="{F093C43B-D003-4117-8CE2-CDCB57953634}"/>
              </a:ext>
            </a:extLst>
          </p:cNvPr>
          <p:cNvSpPr txBox="1"/>
          <p:nvPr/>
        </p:nvSpPr>
        <p:spPr>
          <a:xfrm rot="5400000">
            <a:off x="3100158" y="1299723"/>
            <a:ext cx="1246953" cy="253916"/>
          </a:xfrm>
          <a:prstGeom prst="rect">
            <a:avLst/>
          </a:prstGeom>
          <a:noFill/>
        </p:spPr>
        <p:txBody>
          <a:bodyPr wrap="square" rtlCol="0">
            <a:spAutoFit/>
          </a:bodyPr>
          <a:lstStyle/>
          <a:p>
            <a:pPr algn="ctr"/>
            <a:r>
              <a:rPr lang="en-US" sz="1050" dirty="0">
                <a:solidFill>
                  <a:srgbClr val="000000"/>
                </a:solidFill>
              </a:rPr>
              <a:t>Multipacting</a:t>
            </a:r>
          </a:p>
        </p:txBody>
      </p:sp>
      <p:grpSp>
        <p:nvGrpSpPr>
          <p:cNvPr id="12" name="Group 11">
            <a:extLst>
              <a:ext uri="{FF2B5EF4-FFF2-40B4-BE49-F238E27FC236}">
                <a16:creationId xmlns:a16="http://schemas.microsoft.com/office/drawing/2014/main" id="{4CAC2D21-1AFC-4D2A-BA05-1BD740CCCA6C}"/>
              </a:ext>
            </a:extLst>
          </p:cNvPr>
          <p:cNvGrpSpPr/>
          <p:nvPr/>
        </p:nvGrpSpPr>
        <p:grpSpPr>
          <a:xfrm>
            <a:off x="1482246" y="607901"/>
            <a:ext cx="3451616" cy="2629504"/>
            <a:chOff x="2215478" y="706408"/>
            <a:chExt cx="3451616" cy="2629504"/>
          </a:xfrm>
        </p:grpSpPr>
        <p:pic>
          <p:nvPicPr>
            <p:cNvPr id="13" name="Picture 12">
              <a:extLst>
                <a:ext uri="{FF2B5EF4-FFF2-40B4-BE49-F238E27FC236}">
                  <a16:creationId xmlns:a16="http://schemas.microsoft.com/office/drawing/2014/main" id="{3CA26F34-283B-4C83-918E-023C50BB9A10}"/>
                </a:ext>
              </a:extLst>
            </p:cNvPr>
            <p:cNvPicPr>
              <a:picLocks noChangeAspect="1"/>
            </p:cNvPicPr>
            <p:nvPr/>
          </p:nvPicPr>
          <p:blipFill>
            <a:blip r:embed="rId3"/>
            <a:stretch>
              <a:fillRect/>
            </a:stretch>
          </p:blipFill>
          <p:spPr>
            <a:xfrm>
              <a:off x="2215478" y="706408"/>
              <a:ext cx="3451616" cy="2629504"/>
            </a:xfrm>
            <a:prstGeom prst="rect">
              <a:avLst/>
            </a:prstGeom>
          </p:spPr>
        </p:pic>
        <p:sp>
          <p:nvSpPr>
            <p:cNvPr id="14" name="TextBox 13">
              <a:extLst>
                <a:ext uri="{FF2B5EF4-FFF2-40B4-BE49-F238E27FC236}">
                  <a16:creationId xmlns:a16="http://schemas.microsoft.com/office/drawing/2014/main" id="{E6BB55AA-FD03-4B20-9617-61C8A47730BE}"/>
                </a:ext>
              </a:extLst>
            </p:cNvPr>
            <p:cNvSpPr txBox="1"/>
            <p:nvPr/>
          </p:nvSpPr>
          <p:spPr>
            <a:xfrm>
              <a:off x="2538622" y="2182257"/>
              <a:ext cx="1246953" cy="584775"/>
            </a:xfrm>
            <a:prstGeom prst="rect">
              <a:avLst/>
            </a:prstGeom>
            <a:noFill/>
          </p:spPr>
          <p:txBody>
            <a:bodyPr wrap="square" rtlCol="0">
              <a:spAutoFit/>
            </a:bodyPr>
            <a:lstStyle/>
            <a:p>
              <a:pPr algn="ctr"/>
              <a:r>
                <a:rPr lang="en-US" sz="1600" dirty="0">
                  <a:solidFill>
                    <a:srgbClr val="0163BD"/>
                  </a:solidFill>
                </a:rPr>
                <a:t>Coated in June 2019</a:t>
              </a:r>
            </a:p>
          </p:txBody>
        </p:sp>
        <p:sp>
          <p:nvSpPr>
            <p:cNvPr id="15" name="TextBox 14">
              <a:extLst>
                <a:ext uri="{FF2B5EF4-FFF2-40B4-BE49-F238E27FC236}">
                  <a16:creationId xmlns:a16="http://schemas.microsoft.com/office/drawing/2014/main" id="{CAA55464-7A1B-4635-9381-DB70B4CEBDA1}"/>
                </a:ext>
              </a:extLst>
            </p:cNvPr>
            <p:cNvSpPr txBox="1"/>
            <p:nvPr/>
          </p:nvSpPr>
          <p:spPr>
            <a:xfrm>
              <a:off x="4143459" y="1149196"/>
              <a:ext cx="1246953" cy="584775"/>
            </a:xfrm>
            <a:prstGeom prst="rect">
              <a:avLst/>
            </a:prstGeom>
            <a:noFill/>
          </p:spPr>
          <p:txBody>
            <a:bodyPr wrap="square" rtlCol="0">
              <a:spAutoFit/>
            </a:bodyPr>
            <a:lstStyle/>
            <a:p>
              <a:pPr algn="ctr"/>
              <a:r>
                <a:rPr lang="en-US" sz="1600" dirty="0">
                  <a:solidFill>
                    <a:srgbClr val="EA4700"/>
                  </a:solidFill>
                </a:rPr>
                <a:t>Coated in Feb 2021</a:t>
              </a:r>
            </a:p>
          </p:txBody>
        </p:sp>
        <p:cxnSp>
          <p:nvCxnSpPr>
            <p:cNvPr id="16" name="Straight Arrow Connector 15">
              <a:extLst>
                <a:ext uri="{FF2B5EF4-FFF2-40B4-BE49-F238E27FC236}">
                  <a16:creationId xmlns:a16="http://schemas.microsoft.com/office/drawing/2014/main" id="{0A80A153-68C2-4796-9B29-169F560DE7F0}"/>
                </a:ext>
              </a:extLst>
            </p:cNvPr>
            <p:cNvCxnSpPr/>
            <p:nvPr/>
          </p:nvCxnSpPr>
          <p:spPr>
            <a:xfrm flipV="1">
              <a:off x="4194337" y="2176758"/>
              <a:ext cx="936013" cy="582626"/>
            </a:xfrm>
            <a:prstGeom prst="straightConnector1">
              <a:avLst/>
            </a:prstGeom>
            <a:ln>
              <a:solidFill>
                <a:srgbClr val="EA4700"/>
              </a:solidFill>
              <a:tailEnd type="triangle"/>
            </a:ln>
          </p:spPr>
          <p:style>
            <a:lnRef idx="2">
              <a:schemeClr val="accent1"/>
            </a:lnRef>
            <a:fillRef idx="0">
              <a:schemeClr val="accent1"/>
            </a:fillRef>
            <a:effectRef idx="1">
              <a:schemeClr val="accent1"/>
            </a:effectRef>
            <a:fontRef idx="minor">
              <a:schemeClr val="tx1"/>
            </a:fontRef>
          </p:style>
        </p:cxnSp>
        <p:sp>
          <p:nvSpPr>
            <p:cNvPr id="17" name="5-Point Star 18">
              <a:extLst>
                <a:ext uri="{FF2B5EF4-FFF2-40B4-BE49-F238E27FC236}">
                  <a16:creationId xmlns:a16="http://schemas.microsoft.com/office/drawing/2014/main" id="{0DA4F2C9-7104-4CDD-9DA2-F916AB3BE9D5}"/>
                </a:ext>
              </a:extLst>
            </p:cNvPr>
            <p:cNvSpPr/>
            <p:nvPr/>
          </p:nvSpPr>
          <p:spPr>
            <a:xfrm>
              <a:off x="3348929" y="1916092"/>
              <a:ext cx="268132" cy="268132"/>
            </a:xfrm>
            <a:prstGeom prst="star5">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69249CBA-169B-478A-9826-1E033A885972}"/>
              </a:ext>
            </a:extLst>
          </p:cNvPr>
          <p:cNvSpPr txBox="1"/>
          <p:nvPr/>
        </p:nvSpPr>
        <p:spPr>
          <a:xfrm>
            <a:off x="7557314" y="4437301"/>
            <a:ext cx="1524007" cy="307777"/>
          </a:xfrm>
          <a:prstGeom prst="rect">
            <a:avLst/>
          </a:prstGeom>
          <a:noFill/>
        </p:spPr>
        <p:txBody>
          <a:bodyPr wrap="none" rtlCol="0">
            <a:spAutoFit/>
          </a:bodyPr>
          <a:lstStyle/>
          <a:p>
            <a:r>
              <a:rPr lang="en-US" sz="1400" dirty="0"/>
              <a:t>Courtesy: S. Posen</a:t>
            </a:r>
          </a:p>
        </p:txBody>
      </p:sp>
      <p:sp>
        <p:nvSpPr>
          <p:cNvPr id="19" name="Footer Placeholder 4">
            <a:extLst>
              <a:ext uri="{FF2B5EF4-FFF2-40B4-BE49-F238E27FC236}">
                <a16:creationId xmlns:a16="http://schemas.microsoft.com/office/drawing/2014/main" id="{2E6FA1BA-B37A-43A3-9C63-65A5BDB0C643}"/>
              </a:ext>
            </a:extLst>
          </p:cNvPr>
          <p:cNvSpPr txBox="1">
            <a:spLocks/>
          </p:cNvSpPr>
          <p:nvPr/>
        </p:nvSpPr>
        <p:spPr>
          <a:xfrm>
            <a:off x="1530603" y="4878161"/>
            <a:ext cx="6262118"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Jayakar Thangaraj, "SRF accelerator development for industrial applications at Fermilab", TTC 2022, WG1</a:t>
            </a:r>
            <a:endParaRPr lang="en-US" b="1" dirty="0"/>
          </a:p>
        </p:txBody>
      </p:sp>
      <p:pic>
        <p:nvPicPr>
          <p:cNvPr id="20" name="Picture 19" descr="A close up of a map&#10;&#10;Description automatically generated">
            <a:extLst>
              <a:ext uri="{FF2B5EF4-FFF2-40B4-BE49-F238E27FC236}">
                <a16:creationId xmlns:a16="http://schemas.microsoft.com/office/drawing/2014/main" id="{36F88764-567E-49B9-9DD1-FB274794F672}"/>
              </a:ext>
            </a:extLst>
          </p:cNvPr>
          <p:cNvPicPr>
            <a:picLocks noChangeAspect="1"/>
          </p:cNvPicPr>
          <p:nvPr/>
        </p:nvPicPr>
        <p:blipFill>
          <a:blip r:embed="rId4"/>
          <a:stretch>
            <a:fillRect/>
          </a:stretch>
        </p:blipFill>
        <p:spPr>
          <a:xfrm>
            <a:off x="4905352" y="652361"/>
            <a:ext cx="3801174" cy="2878877"/>
          </a:xfrm>
          <a:prstGeom prst="rect">
            <a:avLst/>
          </a:prstGeom>
        </p:spPr>
      </p:pic>
      <p:sp>
        <p:nvSpPr>
          <p:cNvPr id="21" name="TextBox 20">
            <a:extLst>
              <a:ext uri="{FF2B5EF4-FFF2-40B4-BE49-F238E27FC236}">
                <a16:creationId xmlns:a16="http://schemas.microsoft.com/office/drawing/2014/main" id="{1A8C4FD7-F4C6-456F-8C95-C63E32E197B7}"/>
              </a:ext>
            </a:extLst>
          </p:cNvPr>
          <p:cNvSpPr txBox="1"/>
          <p:nvPr/>
        </p:nvSpPr>
        <p:spPr>
          <a:xfrm>
            <a:off x="2445689" y="3847616"/>
            <a:ext cx="4572000" cy="461665"/>
          </a:xfrm>
          <a:prstGeom prst="rect">
            <a:avLst/>
          </a:prstGeom>
          <a:noFill/>
        </p:spPr>
        <p:txBody>
          <a:bodyPr wrap="square">
            <a:spAutoFit/>
          </a:bodyPr>
          <a:lstStyle/>
          <a:p>
            <a:pPr marL="285750" indent="-285750">
              <a:buFont typeface="Arial" panose="020B0604020202020204" pitchFamily="34" charset="0"/>
              <a:buChar char="•"/>
            </a:pPr>
            <a:r>
              <a:rPr lang="en-US" sz="2400" dirty="0"/>
              <a:t>Substantial improvement!</a:t>
            </a:r>
          </a:p>
        </p:txBody>
      </p:sp>
    </p:spTree>
    <p:extLst>
      <p:ext uri="{BB962C8B-B14F-4D97-AF65-F5344CB8AC3E}">
        <p14:creationId xmlns:p14="http://schemas.microsoft.com/office/powerpoint/2010/main" val="1128647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E55EF6-E6DD-BC45-ADB0-EDBCB151FF88}"/>
              </a:ext>
            </a:extLst>
          </p:cNvPr>
          <p:cNvSpPr>
            <a:spLocks noGrp="1"/>
          </p:cNvSpPr>
          <p:nvPr>
            <p:ph type="title"/>
          </p:nvPr>
        </p:nvSpPr>
        <p:spPr/>
        <p:txBody>
          <a:bodyPr/>
          <a:lstStyle/>
          <a:p>
            <a:r>
              <a:rPr lang="en-US" sz="2000" dirty="0"/>
              <a:t>Recent results: 650 MHz 1-cell Cavity with Rings and regular 9-cell</a:t>
            </a:r>
          </a:p>
        </p:txBody>
      </p:sp>
      <p:sp>
        <p:nvSpPr>
          <p:cNvPr id="4" name="Date Placeholder 3">
            <a:extLst>
              <a:ext uri="{FF2B5EF4-FFF2-40B4-BE49-F238E27FC236}">
                <a16:creationId xmlns:a16="http://schemas.microsoft.com/office/drawing/2014/main" id="{98B440ED-4828-3246-B0E8-821053382749}"/>
              </a:ext>
            </a:extLst>
          </p:cNvPr>
          <p:cNvSpPr>
            <a:spLocks noGrp="1"/>
          </p:cNvSpPr>
          <p:nvPr>
            <p:ph type="dt" sz="half" idx="2"/>
          </p:nvPr>
        </p:nvSpPr>
        <p:spPr/>
        <p:txBody>
          <a:bodyPr/>
          <a:lstStyle/>
          <a:p>
            <a:pPr>
              <a:defRPr/>
            </a:pPr>
            <a:r>
              <a:rPr lang="en-US" dirty="0"/>
              <a:t>10/13/2022</a:t>
            </a:r>
          </a:p>
        </p:txBody>
      </p:sp>
      <p:sp>
        <p:nvSpPr>
          <p:cNvPr id="6" name="Slide Number Placeholder 5">
            <a:extLst>
              <a:ext uri="{FF2B5EF4-FFF2-40B4-BE49-F238E27FC236}">
                <a16:creationId xmlns:a16="http://schemas.microsoft.com/office/drawing/2014/main" id="{295AF61B-102B-1D45-9FA6-5B55A10BC109}"/>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22" name="Footer Placeholder 4">
            <a:extLst>
              <a:ext uri="{FF2B5EF4-FFF2-40B4-BE49-F238E27FC236}">
                <a16:creationId xmlns:a16="http://schemas.microsoft.com/office/drawing/2014/main" id="{8069F341-9E65-4A99-9F02-DFE29B69FE31}"/>
              </a:ext>
            </a:extLst>
          </p:cNvPr>
          <p:cNvSpPr>
            <a:spLocks noGrp="1"/>
          </p:cNvSpPr>
          <p:nvPr>
            <p:ph type="ftr" sz="quarter" idx="3"/>
          </p:nvPr>
        </p:nvSpPr>
        <p:spPr>
          <a:xfrm>
            <a:off x="1530603" y="4878161"/>
            <a:ext cx="6262118" cy="182155"/>
          </a:xfrm>
        </p:spPr>
        <p:txBody>
          <a:bodyPr/>
          <a:lstStyle/>
          <a:p>
            <a:pPr>
              <a:defRPr/>
            </a:pPr>
            <a:r>
              <a:rPr lang="en-US" dirty="0"/>
              <a:t>Jayakar Thangaraj, "SRF accelerator development for industrial applications at Fermilab", TTC 2022, WG1</a:t>
            </a:r>
            <a:endParaRPr lang="en-US" b="1" dirty="0"/>
          </a:p>
        </p:txBody>
      </p:sp>
      <p:pic>
        <p:nvPicPr>
          <p:cNvPr id="26" name="Picture 25" descr="A close up of a map&#10;&#10;Description automatically generated">
            <a:extLst>
              <a:ext uri="{FF2B5EF4-FFF2-40B4-BE49-F238E27FC236}">
                <a16:creationId xmlns:a16="http://schemas.microsoft.com/office/drawing/2014/main" id="{A26C1BE5-9C24-4827-8C44-6FE51E49EADB}"/>
              </a:ext>
            </a:extLst>
          </p:cNvPr>
          <p:cNvPicPr>
            <a:picLocks noChangeAspect="1"/>
          </p:cNvPicPr>
          <p:nvPr/>
        </p:nvPicPr>
        <p:blipFill>
          <a:blip r:embed="rId3"/>
          <a:stretch>
            <a:fillRect/>
          </a:stretch>
        </p:blipFill>
        <p:spPr>
          <a:xfrm>
            <a:off x="367647" y="803240"/>
            <a:ext cx="3801174" cy="2878877"/>
          </a:xfrm>
          <a:prstGeom prst="rect">
            <a:avLst/>
          </a:prstGeom>
        </p:spPr>
      </p:pic>
      <p:sp>
        <p:nvSpPr>
          <p:cNvPr id="31" name="TextBox 30">
            <a:extLst>
              <a:ext uri="{FF2B5EF4-FFF2-40B4-BE49-F238E27FC236}">
                <a16:creationId xmlns:a16="http://schemas.microsoft.com/office/drawing/2014/main" id="{1CC6BF81-6181-4CCF-8471-6870CEB67440}"/>
              </a:ext>
            </a:extLst>
          </p:cNvPr>
          <p:cNvSpPr txBox="1"/>
          <p:nvPr/>
        </p:nvSpPr>
        <p:spPr>
          <a:xfrm>
            <a:off x="429419" y="3789283"/>
            <a:ext cx="8214909" cy="1107996"/>
          </a:xfrm>
          <a:prstGeom prst="rect">
            <a:avLst/>
          </a:prstGeom>
          <a:noFill/>
        </p:spPr>
        <p:txBody>
          <a:bodyPr wrap="square" rtlCol="0">
            <a:spAutoFit/>
          </a:bodyPr>
          <a:lstStyle/>
          <a:p>
            <a:pPr marL="285750" indent="-285750">
              <a:buFont typeface="Arial" panose="020B0604020202020204" pitchFamily="34" charset="0"/>
              <a:buChar char="•"/>
            </a:pPr>
            <a:r>
              <a:rPr lang="en-US" sz="1600" dirty="0"/>
              <a:t>Substantial improvement!</a:t>
            </a:r>
          </a:p>
          <a:p>
            <a:pPr marL="285750" indent="-285750">
              <a:buFont typeface="Arial" panose="020B0604020202020204" pitchFamily="34" charset="0"/>
              <a:buChar char="•"/>
            </a:pPr>
            <a:r>
              <a:rPr lang="en-US" sz="1600" dirty="0"/>
              <a:t>Still early stage of Nb</a:t>
            </a:r>
            <a:r>
              <a:rPr lang="en-US" sz="1600" baseline="-25000" dirty="0"/>
              <a:t>3</a:t>
            </a:r>
            <a:r>
              <a:rPr lang="en-US" sz="1600" dirty="0"/>
              <a:t>Sn coating especially on the 650 MHz geometry</a:t>
            </a:r>
          </a:p>
          <a:p>
            <a:pPr marL="285750" indent="-285750">
              <a:buFont typeface="Arial" panose="020B0604020202020204" pitchFamily="34" charset="0"/>
              <a:buChar char="•"/>
            </a:pPr>
            <a:r>
              <a:rPr lang="en-US" sz="1600" dirty="0"/>
              <a:t>Long-term: Identify a repeatable recipe good enough for specific industrial application need</a:t>
            </a:r>
          </a:p>
          <a:p>
            <a:endParaRPr lang="en-US" sz="1800" dirty="0"/>
          </a:p>
        </p:txBody>
      </p:sp>
      <p:pic>
        <p:nvPicPr>
          <p:cNvPr id="12" name="Picture 11">
            <a:extLst>
              <a:ext uri="{FF2B5EF4-FFF2-40B4-BE49-F238E27FC236}">
                <a16:creationId xmlns:a16="http://schemas.microsoft.com/office/drawing/2014/main" id="{06C317B2-537B-4D45-8D0C-2E249BBCFF01}"/>
              </a:ext>
            </a:extLst>
          </p:cNvPr>
          <p:cNvPicPr>
            <a:picLocks noChangeAspect="1"/>
          </p:cNvPicPr>
          <p:nvPr/>
        </p:nvPicPr>
        <p:blipFill>
          <a:blip r:embed="rId4"/>
          <a:stretch>
            <a:fillRect/>
          </a:stretch>
        </p:blipFill>
        <p:spPr>
          <a:xfrm>
            <a:off x="4572000" y="875281"/>
            <a:ext cx="4460067" cy="2155437"/>
          </a:xfrm>
          <a:prstGeom prst="rect">
            <a:avLst/>
          </a:prstGeom>
        </p:spPr>
      </p:pic>
    </p:spTree>
    <p:extLst>
      <p:ext uri="{BB962C8B-B14F-4D97-AF65-F5344CB8AC3E}">
        <p14:creationId xmlns:p14="http://schemas.microsoft.com/office/powerpoint/2010/main" val="1153242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BAD31-F5A1-134B-8CC3-B239FDCBB419}"/>
              </a:ext>
            </a:extLst>
          </p:cNvPr>
          <p:cNvSpPr>
            <a:spLocks noGrp="1"/>
          </p:cNvSpPr>
          <p:nvPr>
            <p:ph type="title"/>
          </p:nvPr>
        </p:nvSpPr>
        <p:spPr/>
        <p:txBody>
          <a:bodyPr/>
          <a:lstStyle/>
          <a:p>
            <a:r>
              <a:rPr lang="en-US" dirty="0"/>
              <a:t>Challenges (or Opportunities?) in the project</a:t>
            </a:r>
          </a:p>
        </p:txBody>
      </p:sp>
      <p:sp>
        <p:nvSpPr>
          <p:cNvPr id="4" name="Date Placeholder 3">
            <a:extLst>
              <a:ext uri="{FF2B5EF4-FFF2-40B4-BE49-F238E27FC236}">
                <a16:creationId xmlns:a16="http://schemas.microsoft.com/office/drawing/2014/main" id="{B5B97BA5-A84C-E74E-9E8F-95782B50ED86}"/>
              </a:ext>
            </a:extLst>
          </p:cNvPr>
          <p:cNvSpPr>
            <a:spLocks noGrp="1"/>
          </p:cNvSpPr>
          <p:nvPr>
            <p:ph type="dt" sz="half" idx="2"/>
          </p:nvPr>
        </p:nvSpPr>
        <p:spPr/>
        <p:txBody>
          <a:bodyPr/>
          <a:lstStyle/>
          <a:p>
            <a:pPr>
              <a:defRPr/>
            </a:pPr>
            <a:r>
              <a:rPr lang="en-US" dirty="0"/>
              <a:t>10/13/2022</a:t>
            </a:r>
          </a:p>
        </p:txBody>
      </p:sp>
      <p:sp>
        <p:nvSpPr>
          <p:cNvPr id="6" name="Slide Number Placeholder 5">
            <a:extLst>
              <a:ext uri="{FF2B5EF4-FFF2-40B4-BE49-F238E27FC236}">
                <a16:creationId xmlns:a16="http://schemas.microsoft.com/office/drawing/2014/main" id="{63E8424F-A439-AF44-A655-80F35299330B}"/>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49" name="TextBox 48">
            <a:extLst>
              <a:ext uri="{FF2B5EF4-FFF2-40B4-BE49-F238E27FC236}">
                <a16:creationId xmlns:a16="http://schemas.microsoft.com/office/drawing/2014/main" id="{0F0E38B5-536C-8E4F-950B-816F20E7B4E8}"/>
              </a:ext>
            </a:extLst>
          </p:cNvPr>
          <p:cNvSpPr txBox="1"/>
          <p:nvPr/>
        </p:nvSpPr>
        <p:spPr>
          <a:xfrm>
            <a:off x="4577138" y="2158274"/>
            <a:ext cx="5438274" cy="446276"/>
          </a:xfrm>
          <a:prstGeom prst="rect">
            <a:avLst/>
          </a:prstGeom>
          <a:noFill/>
        </p:spPr>
        <p:txBody>
          <a:bodyPr wrap="square" rtlCol="0">
            <a:spAutoFit/>
          </a:bodyPr>
          <a:lstStyle/>
          <a:p>
            <a:pPr algn="ctr"/>
            <a:r>
              <a:rPr lang="en-US" sz="1400" b="1" dirty="0"/>
              <a:t>1.5-cell 650 MHz, open on one side only</a:t>
            </a:r>
          </a:p>
          <a:p>
            <a:pPr algn="ctr"/>
            <a:r>
              <a:rPr lang="en-US" sz="900" b="1" i="1" dirty="0"/>
              <a:t>(A SBIR at 1.3 GHz is looking into this as well)</a:t>
            </a:r>
            <a:endParaRPr lang="en-US" sz="1400" b="1" i="1" dirty="0"/>
          </a:p>
        </p:txBody>
      </p:sp>
      <p:pic>
        <p:nvPicPr>
          <p:cNvPr id="7" name="Picture 6">
            <a:extLst>
              <a:ext uri="{FF2B5EF4-FFF2-40B4-BE49-F238E27FC236}">
                <a16:creationId xmlns:a16="http://schemas.microsoft.com/office/drawing/2014/main" id="{61A83481-40A6-594A-8BBA-68973A2CFBD6}"/>
              </a:ext>
            </a:extLst>
          </p:cNvPr>
          <p:cNvPicPr>
            <a:picLocks noChangeAspect="1"/>
          </p:cNvPicPr>
          <p:nvPr/>
        </p:nvPicPr>
        <p:blipFill>
          <a:blip r:embed="rId2"/>
          <a:stretch>
            <a:fillRect/>
          </a:stretch>
        </p:blipFill>
        <p:spPr>
          <a:xfrm>
            <a:off x="6772753" y="216758"/>
            <a:ext cx="2039936" cy="1862885"/>
          </a:xfrm>
          <a:prstGeom prst="rect">
            <a:avLst/>
          </a:prstGeom>
        </p:spPr>
      </p:pic>
      <p:sp>
        <p:nvSpPr>
          <p:cNvPr id="46" name="Left Arrow 45">
            <a:extLst>
              <a:ext uri="{FF2B5EF4-FFF2-40B4-BE49-F238E27FC236}">
                <a16:creationId xmlns:a16="http://schemas.microsoft.com/office/drawing/2014/main" id="{C44C5FE8-3C04-6349-896D-9382797BFB44}"/>
              </a:ext>
            </a:extLst>
          </p:cNvPr>
          <p:cNvSpPr/>
          <p:nvPr/>
        </p:nvSpPr>
        <p:spPr>
          <a:xfrm>
            <a:off x="8377021" y="972989"/>
            <a:ext cx="687518" cy="48162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Footer Placeholder 4">
            <a:extLst>
              <a:ext uri="{FF2B5EF4-FFF2-40B4-BE49-F238E27FC236}">
                <a16:creationId xmlns:a16="http://schemas.microsoft.com/office/drawing/2014/main" id="{6EDC724F-88DD-4C7A-9203-D6F5672FC99B}"/>
              </a:ext>
            </a:extLst>
          </p:cNvPr>
          <p:cNvSpPr>
            <a:spLocks noGrp="1"/>
          </p:cNvSpPr>
          <p:nvPr>
            <p:ph type="ftr" sz="quarter" idx="3"/>
          </p:nvPr>
        </p:nvSpPr>
        <p:spPr>
          <a:xfrm>
            <a:off x="1530603" y="4878161"/>
            <a:ext cx="6262118" cy="182155"/>
          </a:xfrm>
        </p:spPr>
        <p:txBody>
          <a:bodyPr/>
          <a:lstStyle/>
          <a:p>
            <a:pPr>
              <a:defRPr/>
            </a:pPr>
            <a:r>
              <a:rPr lang="en-US" dirty="0"/>
              <a:t>Jayakar Thangaraj, "SRF accelerator development for industrial applications at Fermilab", TTC 2022, WG1</a:t>
            </a:r>
            <a:endParaRPr lang="en-US" b="1" dirty="0"/>
          </a:p>
        </p:txBody>
      </p:sp>
      <p:sp>
        <p:nvSpPr>
          <p:cNvPr id="14" name="TextBox 13">
            <a:extLst>
              <a:ext uri="{FF2B5EF4-FFF2-40B4-BE49-F238E27FC236}">
                <a16:creationId xmlns:a16="http://schemas.microsoft.com/office/drawing/2014/main" id="{D9C6EB0D-8456-463A-92C1-E15DDD90F426}"/>
              </a:ext>
            </a:extLst>
          </p:cNvPr>
          <p:cNvSpPr txBox="1"/>
          <p:nvPr/>
        </p:nvSpPr>
        <p:spPr>
          <a:xfrm>
            <a:off x="79461" y="755534"/>
            <a:ext cx="6001708" cy="2677656"/>
          </a:xfrm>
          <a:prstGeom prst="rect">
            <a:avLst/>
          </a:prstGeom>
          <a:noFill/>
        </p:spPr>
        <p:txBody>
          <a:bodyPr wrap="none" rtlCol="0">
            <a:spAutoFit/>
          </a:bodyPr>
          <a:lstStyle/>
          <a:p>
            <a:pPr marL="342900" indent="-342900">
              <a:buFont typeface="Wingdings" panose="05000000000000000000" pitchFamily="2" charset="2"/>
              <a:buChar char="Ø"/>
            </a:pPr>
            <a:r>
              <a:rPr lang="en-US" sz="2000" dirty="0"/>
              <a:t> Challenging geometry for Nb</a:t>
            </a:r>
            <a:r>
              <a:rPr lang="en-US" sz="2000" baseline="-25000" dirty="0"/>
              <a:t>3</a:t>
            </a:r>
            <a:r>
              <a:rPr lang="en-US" sz="2000" dirty="0"/>
              <a:t>Sn coating (650 MHz)</a:t>
            </a:r>
          </a:p>
          <a:p>
            <a:pPr marL="342900" indent="-342900">
              <a:buFont typeface="Wingdings" panose="05000000000000000000" pitchFamily="2" charset="2"/>
              <a:buChar char="Ø"/>
            </a:pPr>
            <a:r>
              <a:rPr lang="en-US" sz="2000" dirty="0"/>
              <a:t> Managing the thermal budget (RF loss, particle loss)</a:t>
            </a:r>
          </a:p>
          <a:p>
            <a:pPr marL="342900" indent="-342900">
              <a:buFont typeface="Wingdings" panose="05000000000000000000" pitchFamily="2" charset="2"/>
              <a:buChar char="Ø"/>
            </a:pPr>
            <a:r>
              <a:rPr lang="en-US" sz="2000" dirty="0"/>
              <a:t>Tuning </a:t>
            </a:r>
            <a:r>
              <a:rPr lang="en-US" sz="2000"/>
              <a:t>the coated Cavity</a:t>
            </a:r>
            <a:endParaRPr lang="en-US" sz="2000" dirty="0"/>
          </a:p>
          <a:p>
            <a:pPr marL="342900" indent="-342900">
              <a:buFont typeface="Wingdings" panose="05000000000000000000" pitchFamily="2" charset="2"/>
              <a:buChar char="Ø"/>
            </a:pPr>
            <a:r>
              <a:rPr lang="en-US" sz="2000" dirty="0"/>
              <a:t>Microphonics due to cryocooler during operation</a:t>
            </a:r>
          </a:p>
          <a:p>
            <a:pPr marL="342900" indent="-342900">
              <a:buFont typeface="Wingdings" panose="05000000000000000000" pitchFamily="2" charset="2"/>
              <a:buChar char="Ø"/>
            </a:pPr>
            <a:r>
              <a:rPr lang="en-US" sz="2000" dirty="0"/>
              <a:t>Couplers high power and low loss……..</a:t>
            </a:r>
          </a:p>
          <a:p>
            <a:pPr marL="342900" indent="-342900">
              <a:buFont typeface="Wingdings" panose="05000000000000000000" pitchFamily="2" charset="2"/>
              <a:buChar char="Ø"/>
            </a:pPr>
            <a:r>
              <a:rPr lang="en-US" sz="2000" dirty="0"/>
              <a:t>Mobile application </a:t>
            </a:r>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p:txBody>
      </p:sp>
    </p:spTree>
    <p:extLst>
      <p:ext uri="{BB962C8B-B14F-4D97-AF65-F5344CB8AC3E}">
        <p14:creationId xmlns:p14="http://schemas.microsoft.com/office/powerpoint/2010/main" val="1607296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8BC6FCB-70E1-49A2-B2FA-4385F2A98DAC}"/>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grpSp>
        <p:nvGrpSpPr>
          <p:cNvPr id="14" name="Group 13">
            <a:extLst>
              <a:ext uri="{FF2B5EF4-FFF2-40B4-BE49-F238E27FC236}">
                <a16:creationId xmlns:a16="http://schemas.microsoft.com/office/drawing/2014/main" id="{5B857D37-1BC7-4EC2-8C0B-9310D2A16C62}"/>
              </a:ext>
            </a:extLst>
          </p:cNvPr>
          <p:cNvGrpSpPr/>
          <p:nvPr/>
        </p:nvGrpSpPr>
        <p:grpSpPr>
          <a:xfrm>
            <a:off x="113288" y="991229"/>
            <a:ext cx="8917425" cy="1288722"/>
            <a:chOff x="72827" y="1809497"/>
            <a:chExt cx="8917425" cy="1288721"/>
          </a:xfrm>
        </p:grpSpPr>
        <p:sp>
          <p:nvSpPr>
            <p:cNvPr id="7" name="TextBox 6">
              <a:extLst>
                <a:ext uri="{FF2B5EF4-FFF2-40B4-BE49-F238E27FC236}">
                  <a16:creationId xmlns:a16="http://schemas.microsoft.com/office/drawing/2014/main" id="{E39078F3-18D9-4327-BEB6-5A0D4D94D80A}"/>
                </a:ext>
              </a:extLst>
            </p:cNvPr>
            <p:cNvSpPr txBox="1"/>
            <p:nvPr/>
          </p:nvSpPr>
          <p:spPr>
            <a:xfrm>
              <a:off x="72827" y="1809497"/>
              <a:ext cx="3431023" cy="1261883"/>
            </a:xfrm>
            <a:prstGeom prst="rect">
              <a:avLst/>
            </a:prstGeom>
            <a:noFill/>
          </p:spPr>
          <p:txBody>
            <a:bodyPr wrap="square" rtlCol="0">
              <a:spAutoFit/>
            </a:bodyPr>
            <a:lstStyle/>
            <a:p>
              <a:pPr algn="ctr"/>
              <a:r>
                <a:rPr lang="en-US" sz="3800" dirty="0">
                  <a:solidFill>
                    <a:srgbClr val="404040"/>
                  </a:solidFill>
                  <a:latin typeface="Calibri Light" panose="020F0302020204030204" pitchFamily="34" charset="0"/>
                  <a:cs typeface="Calibri Light" panose="020F0302020204030204" pitchFamily="34" charset="0"/>
                </a:rPr>
                <a:t>SRF for </a:t>
              </a:r>
            </a:p>
            <a:p>
              <a:pPr algn="ctr"/>
              <a:r>
                <a:rPr lang="en-US" sz="3800" dirty="0">
                  <a:solidFill>
                    <a:srgbClr val="404040"/>
                  </a:solidFill>
                  <a:latin typeface="Calibri Light" panose="020F0302020204030204" pitchFamily="34" charset="0"/>
                  <a:cs typeface="Calibri Light" panose="020F0302020204030204" pitchFamily="34" charset="0"/>
                </a:rPr>
                <a:t>basic science</a:t>
              </a:r>
            </a:p>
          </p:txBody>
        </p:sp>
        <p:sp>
          <p:nvSpPr>
            <p:cNvPr id="8" name="Arrow: Right 7">
              <a:extLst>
                <a:ext uri="{FF2B5EF4-FFF2-40B4-BE49-F238E27FC236}">
                  <a16:creationId xmlns:a16="http://schemas.microsoft.com/office/drawing/2014/main" id="{E71AC38F-549D-4678-8F11-FB955E17FD0D}"/>
                </a:ext>
              </a:extLst>
            </p:cNvPr>
            <p:cNvSpPr/>
            <p:nvPr/>
          </p:nvSpPr>
          <p:spPr>
            <a:xfrm>
              <a:off x="3382471" y="2275749"/>
              <a:ext cx="1755971" cy="356217"/>
            </a:xfrm>
            <a:prstGeom prst="rightArrow">
              <a:avLst/>
            </a:prstGeom>
            <a:noFill/>
            <a:ln w="28575">
              <a:solidFill>
                <a:srgbClr val="404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5F507B4F-EC3D-4145-A53A-AC728ED8BBC8}"/>
                </a:ext>
              </a:extLst>
            </p:cNvPr>
            <p:cNvSpPr/>
            <p:nvPr/>
          </p:nvSpPr>
          <p:spPr>
            <a:xfrm>
              <a:off x="5203179" y="1836335"/>
              <a:ext cx="3787073" cy="1261883"/>
            </a:xfrm>
            <a:prstGeom prst="rect">
              <a:avLst/>
            </a:prstGeom>
          </p:spPr>
          <p:txBody>
            <a:bodyPr wrap="square">
              <a:spAutoFit/>
            </a:bodyPr>
            <a:lstStyle/>
            <a:p>
              <a:pPr algn="ctr"/>
              <a:r>
                <a:rPr lang="en-US" sz="3800" dirty="0">
                  <a:solidFill>
                    <a:srgbClr val="404040"/>
                  </a:solidFill>
                  <a:latin typeface="Calibri Light" panose="020F0302020204030204" pitchFamily="34" charset="0"/>
                  <a:cs typeface="Calibri Light" panose="020F0302020204030204" pitchFamily="34" charset="0"/>
                </a:rPr>
                <a:t>SRF for</a:t>
              </a:r>
            </a:p>
            <a:p>
              <a:pPr algn="ctr"/>
              <a:r>
                <a:rPr lang="en-US" sz="3800" dirty="0">
                  <a:solidFill>
                    <a:srgbClr val="404040"/>
                  </a:solidFill>
                  <a:latin typeface="Calibri Light" panose="020F0302020204030204" pitchFamily="34" charset="0"/>
                  <a:cs typeface="Calibri Light" panose="020F0302020204030204" pitchFamily="34" charset="0"/>
                </a:rPr>
                <a:t>industry &amp; society</a:t>
              </a:r>
            </a:p>
          </p:txBody>
        </p:sp>
      </p:grpSp>
      <p:sp>
        <p:nvSpPr>
          <p:cNvPr id="12" name="TextBox 11">
            <a:extLst>
              <a:ext uri="{FF2B5EF4-FFF2-40B4-BE49-F238E27FC236}">
                <a16:creationId xmlns:a16="http://schemas.microsoft.com/office/drawing/2014/main" id="{F0492735-BD30-45E9-A908-2F8B83441582}"/>
              </a:ext>
            </a:extLst>
          </p:cNvPr>
          <p:cNvSpPr txBox="1"/>
          <p:nvPr/>
        </p:nvSpPr>
        <p:spPr>
          <a:xfrm>
            <a:off x="663774" y="2954346"/>
            <a:ext cx="7816454" cy="880369"/>
          </a:xfrm>
          <a:prstGeom prst="rect">
            <a:avLst/>
          </a:prstGeom>
          <a:noFill/>
        </p:spPr>
        <p:txBody>
          <a:bodyPr wrap="square" rtlCol="0">
            <a:spAutoFit/>
          </a:bodyPr>
          <a:lstStyle/>
          <a:p>
            <a:pPr marL="342892" indent="-342892">
              <a:lnSpc>
                <a:spcPct val="150000"/>
              </a:lnSpc>
              <a:buFont typeface="Wingdings" panose="05000000000000000000" pitchFamily="2" charset="2"/>
              <a:buChar char="Ø"/>
            </a:pPr>
            <a:r>
              <a:rPr lang="en-US" sz="1800" dirty="0">
                <a:solidFill>
                  <a:srgbClr val="404040"/>
                </a:solidFill>
                <a:latin typeface="Calibri Light" panose="020F0302020204030204" pitchFamily="34" charset="0"/>
                <a:cs typeface="Calibri Light" panose="020F0302020204030204" pitchFamily="34" charset="0"/>
              </a:rPr>
              <a:t>SRF relevant Industrial applications of particle accelerators? (Market pull)</a:t>
            </a:r>
          </a:p>
          <a:p>
            <a:pPr marL="342892" indent="-342892">
              <a:lnSpc>
                <a:spcPct val="150000"/>
              </a:lnSpc>
              <a:buFont typeface="Wingdings" panose="05000000000000000000" pitchFamily="2" charset="2"/>
              <a:buChar char="Ø"/>
            </a:pPr>
            <a:r>
              <a:rPr lang="en-US" sz="1800" dirty="0">
                <a:solidFill>
                  <a:srgbClr val="404040"/>
                </a:solidFill>
                <a:latin typeface="Calibri Light" panose="020F0302020204030204" pitchFamily="34" charset="0"/>
                <a:cs typeface="Calibri Light" panose="020F0302020204030204" pitchFamily="34" charset="0"/>
              </a:rPr>
              <a:t>How to make SRF suitable for industrial settings? </a:t>
            </a:r>
            <a:r>
              <a:rPr lang="en-US" sz="1800" b="1" dirty="0">
                <a:solidFill>
                  <a:srgbClr val="404040"/>
                </a:solidFill>
                <a:highlight>
                  <a:srgbClr val="FFFF00"/>
                </a:highlight>
                <a:latin typeface="Calibri Light" panose="020F0302020204030204" pitchFamily="34" charset="0"/>
                <a:cs typeface="Calibri Light" panose="020F0302020204030204" pitchFamily="34" charset="0"/>
              </a:rPr>
              <a:t>(Technology push: This talk) </a:t>
            </a:r>
          </a:p>
        </p:txBody>
      </p:sp>
      <p:sp>
        <p:nvSpPr>
          <p:cNvPr id="11" name="TextBox 10">
            <a:extLst>
              <a:ext uri="{FF2B5EF4-FFF2-40B4-BE49-F238E27FC236}">
                <a16:creationId xmlns:a16="http://schemas.microsoft.com/office/drawing/2014/main" id="{04DFCF20-9C3B-4684-AABA-E9DB60EF1427}"/>
              </a:ext>
            </a:extLst>
          </p:cNvPr>
          <p:cNvSpPr txBox="1"/>
          <p:nvPr/>
        </p:nvSpPr>
        <p:spPr>
          <a:xfrm>
            <a:off x="7702097" y="4304015"/>
            <a:ext cx="1375698" cy="230832"/>
          </a:xfrm>
          <a:prstGeom prst="rect">
            <a:avLst/>
          </a:prstGeom>
          <a:noFill/>
        </p:spPr>
        <p:txBody>
          <a:bodyPr wrap="none" rtlCol="0">
            <a:spAutoFit/>
          </a:bodyPr>
          <a:lstStyle/>
          <a:p>
            <a:r>
              <a:rPr lang="en-US" sz="900" dirty="0"/>
              <a:t>Courtesy: </a:t>
            </a:r>
            <a:r>
              <a:rPr lang="en-US" sz="900" dirty="0" err="1"/>
              <a:t>R.Dhuley</a:t>
            </a:r>
            <a:r>
              <a:rPr lang="en-US" sz="900" dirty="0"/>
              <a:t>, FNAL</a:t>
            </a:r>
          </a:p>
        </p:txBody>
      </p:sp>
      <p:sp>
        <p:nvSpPr>
          <p:cNvPr id="13" name="TextBox 12">
            <a:extLst>
              <a:ext uri="{FF2B5EF4-FFF2-40B4-BE49-F238E27FC236}">
                <a16:creationId xmlns:a16="http://schemas.microsoft.com/office/drawing/2014/main" id="{0A29D2B3-63A3-4016-924C-F250CAAB2529}"/>
              </a:ext>
            </a:extLst>
          </p:cNvPr>
          <p:cNvSpPr txBox="1"/>
          <p:nvPr/>
        </p:nvSpPr>
        <p:spPr>
          <a:xfrm>
            <a:off x="262700" y="161588"/>
            <a:ext cx="8522613" cy="492443"/>
          </a:xfrm>
          <a:prstGeom prst="rect">
            <a:avLst/>
          </a:prstGeom>
          <a:noFill/>
        </p:spPr>
        <p:txBody>
          <a:bodyPr wrap="square" rtlCol="0">
            <a:spAutoFit/>
          </a:bodyPr>
          <a:lstStyle/>
          <a:p>
            <a:r>
              <a:rPr lang="en-US" sz="2600" b="1" dirty="0">
                <a:latin typeface="Helvetica" panose="020B0604020202020204" pitchFamily="34" charset="0"/>
                <a:cs typeface="Helvetica" panose="020B0604020202020204" pitchFamily="34" charset="0"/>
              </a:rPr>
              <a:t>Motivation: Taking SRF accelerator outside the “lab”</a:t>
            </a:r>
          </a:p>
        </p:txBody>
      </p:sp>
      <p:sp>
        <p:nvSpPr>
          <p:cNvPr id="15" name="Date Placeholder 2">
            <a:extLst>
              <a:ext uri="{FF2B5EF4-FFF2-40B4-BE49-F238E27FC236}">
                <a16:creationId xmlns:a16="http://schemas.microsoft.com/office/drawing/2014/main" id="{40359861-363F-4DFA-A047-0E174838AEEE}"/>
              </a:ext>
            </a:extLst>
          </p:cNvPr>
          <p:cNvSpPr txBox="1">
            <a:spLocks/>
          </p:cNvSpPr>
          <p:nvPr/>
        </p:nvSpPr>
        <p:spPr>
          <a:xfrm>
            <a:off x="591163" y="4875150"/>
            <a:ext cx="675368" cy="18097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r>
              <a:rPr lang="en-US" dirty="0"/>
              <a:t>10/13/2022</a:t>
            </a:r>
          </a:p>
        </p:txBody>
      </p:sp>
      <p:sp>
        <p:nvSpPr>
          <p:cNvPr id="16" name="Footer Placeholder 4">
            <a:extLst>
              <a:ext uri="{FF2B5EF4-FFF2-40B4-BE49-F238E27FC236}">
                <a16:creationId xmlns:a16="http://schemas.microsoft.com/office/drawing/2014/main" id="{0CE94039-2A97-4854-A74F-C03AA5E2639B}"/>
              </a:ext>
            </a:extLst>
          </p:cNvPr>
          <p:cNvSpPr>
            <a:spLocks noGrp="1"/>
          </p:cNvSpPr>
          <p:nvPr>
            <p:ph type="ftr" sz="quarter" idx="3"/>
          </p:nvPr>
        </p:nvSpPr>
        <p:spPr>
          <a:xfrm>
            <a:off x="1530603" y="4878161"/>
            <a:ext cx="6262118" cy="182155"/>
          </a:xfrm>
        </p:spPr>
        <p:txBody>
          <a:bodyPr/>
          <a:lstStyle/>
          <a:p>
            <a:pPr>
              <a:defRPr/>
            </a:pPr>
            <a:r>
              <a:rPr lang="en-US" dirty="0"/>
              <a:t>Jayakar Thangaraj, "SRF accelerator development for industrial applications at Fermilab", TTC 2022, WG1</a:t>
            </a:r>
            <a:endParaRPr lang="en-US" b="1" dirty="0"/>
          </a:p>
        </p:txBody>
      </p:sp>
    </p:spTree>
    <p:extLst>
      <p:ext uri="{BB962C8B-B14F-4D97-AF65-F5344CB8AC3E}">
        <p14:creationId xmlns:p14="http://schemas.microsoft.com/office/powerpoint/2010/main" val="4036213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Future Accelerator Applications</a:t>
            </a:r>
          </a:p>
        </p:txBody>
      </p:sp>
      <p:sp>
        <p:nvSpPr>
          <p:cNvPr id="3" name="Date Placeholder 2"/>
          <p:cNvSpPr>
            <a:spLocks noGrp="1"/>
          </p:cNvSpPr>
          <p:nvPr>
            <p:ph type="dt" sz="half" idx="2"/>
          </p:nvPr>
        </p:nvSpPr>
        <p:spPr/>
        <p:txBody>
          <a:bodyPr/>
          <a:lstStyle/>
          <a:p>
            <a:pPr defTabSz="457189">
              <a:defRPr/>
            </a:pPr>
            <a:r>
              <a:rPr lang="en-US" dirty="0"/>
              <a:t>10/13/2022</a:t>
            </a:r>
          </a:p>
        </p:txBody>
      </p:sp>
      <p:sp>
        <p:nvSpPr>
          <p:cNvPr id="5" name="Slide Number Placeholder 4"/>
          <p:cNvSpPr>
            <a:spLocks noGrp="1"/>
          </p:cNvSpPr>
          <p:nvPr>
            <p:ph type="sldNum" sz="quarter" idx="4"/>
          </p:nvPr>
        </p:nvSpPr>
        <p:spPr/>
        <p:txBody>
          <a:bodyPr/>
          <a:lstStyle/>
          <a:p>
            <a:pPr defTabSz="457189">
              <a:defRPr/>
            </a:pPr>
            <a:fld id="{148C009B-CB69-E04A-B9B3-34B26D69E9CF}" type="slidenum">
              <a:rPr lang="en-US"/>
              <a:pPr defTabSz="457189">
                <a:defRPr/>
              </a:pPr>
              <a:t>20</a:t>
            </a:fld>
            <a:endParaRPr lang="en-US" dirty="0"/>
          </a:p>
        </p:txBody>
      </p:sp>
      <p:sp>
        <p:nvSpPr>
          <p:cNvPr id="20" name="Text Placeholder 2">
            <a:extLst>
              <a:ext uri="{FF2B5EF4-FFF2-40B4-BE49-F238E27FC236}">
                <a16:creationId xmlns:a16="http://schemas.microsoft.com/office/drawing/2014/main" id="{DA79C498-CD8B-46E4-8958-5BDAE5012FD8}"/>
              </a:ext>
            </a:extLst>
          </p:cNvPr>
          <p:cNvSpPr txBox="1">
            <a:spLocks/>
          </p:cNvSpPr>
          <p:nvPr/>
        </p:nvSpPr>
        <p:spPr>
          <a:xfrm>
            <a:off x="1119543" y="854347"/>
            <a:ext cx="3030141" cy="359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b="1" dirty="0">
                <a:solidFill>
                  <a:srgbClr val="004C97"/>
                </a:solidFill>
              </a:rPr>
              <a:t>Energy and Environment</a:t>
            </a:r>
          </a:p>
        </p:txBody>
      </p:sp>
      <p:sp>
        <p:nvSpPr>
          <p:cNvPr id="21" name="Content Placeholder 3">
            <a:extLst>
              <a:ext uri="{FF2B5EF4-FFF2-40B4-BE49-F238E27FC236}">
                <a16:creationId xmlns:a16="http://schemas.microsoft.com/office/drawing/2014/main" id="{C3B3F3D7-08A4-4722-B5B2-D249EEC0A753}"/>
              </a:ext>
            </a:extLst>
          </p:cNvPr>
          <p:cNvSpPr txBox="1">
            <a:spLocks/>
          </p:cNvSpPr>
          <p:nvPr/>
        </p:nvSpPr>
        <p:spPr>
          <a:xfrm>
            <a:off x="918875" y="1281724"/>
            <a:ext cx="3230810" cy="2222600"/>
          </a:xfrm>
          <a:prstGeom prst="rect">
            <a:avLst/>
          </a:prstGeom>
        </p:spPr>
        <p:txBody>
          <a:bodyPr>
            <a:normAutofit fontScale="92500" lnSpcReduction="10000"/>
          </a:bodyPr>
          <a:lst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800" dirty="0">
                <a:solidFill>
                  <a:srgbClr val="000000"/>
                </a:solidFill>
              </a:rPr>
              <a:t>Treat Municipal Waste &amp; Sludge</a:t>
            </a:r>
          </a:p>
          <a:p>
            <a:pPr marL="990576" lvl="2" indent="-457189"/>
            <a:r>
              <a:rPr lang="en-US" sz="1534" i="1" dirty="0">
                <a:solidFill>
                  <a:srgbClr val="000000"/>
                </a:solidFill>
                <a:ea typeface="Geneva" charset="0"/>
              </a:rPr>
              <a:t>Eliminate pathogens in sludge</a:t>
            </a:r>
          </a:p>
          <a:p>
            <a:pPr marL="990576" lvl="2" indent="-457189"/>
            <a:r>
              <a:rPr lang="en-US" sz="1534" i="1" dirty="0">
                <a:solidFill>
                  <a:srgbClr val="000000"/>
                </a:solidFill>
                <a:ea typeface="Geneva" charset="0"/>
              </a:rPr>
              <a:t>Destroy organics, and pharmaceuticals in wastewater </a:t>
            </a:r>
          </a:p>
          <a:p>
            <a:r>
              <a:rPr lang="en-US" sz="1800" dirty="0">
                <a:solidFill>
                  <a:srgbClr val="000000"/>
                </a:solidFill>
              </a:rPr>
              <a:t>In-situ environmental remediation</a:t>
            </a:r>
          </a:p>
        </p:txBody>
      </p:sp>
      <p:sp>
        <p:nvSpPr>
          <p:cNvPr id="22" name="Text Placeholder 4">
            <a:extLst>
              <a:ext uri="{FF2B5EF4-FFF2-40B4-BE49-F238E27FC236}">
                <a16:creationId xmlns:a16="http://schemas.microsoft.com/office/drawing/2014/main" id="{E4B15ECD-7EA6-4B76-9DD3-C7C5994D5A5B}"/>
              </a:ext>
            </a:extLst>
          </p:cNvPr>
          <p:cNvSpPr txBox="1">
            <a:spLocks/>
          </p:cNvSpPr>
          <p:nvPr/>
        </p:nvSpPr>
        <p:spPr>
          <a:xfrm>
            <a:off x="4685803" y="758848"/>
            <a:ext cx="2723078" cy="359867"/>
          </a:xfrm>
        </p:spPr>
        <p:txBody>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b="1" dirty="0">
                <a:solidFill>
                  <a:srgbClr val="004C97"/>
                </a:solidFill>
              </a:rPr>
              <a:t>Industrial and Security</a:t>
            </a:r>
          </a:p>
        </p:txBody>
      </p:sp>
      <p:sp>
        <p:nvSpPr>
          <p:cNvPr id="23" name="Content Placeholder 5">
            <a:extLst>
              <a:ext uri="{FF2B5EF4-FFF2-40B4-BE49-F238E27FC236}">
                <a16:creationId xmlns:a16="http://schemas.microsoft.com/office/drawing/2014/main" id="{82324873-F511-44E8-B9DC-CF25FF5823FE}"/>
              </a:ext>
            </a:extLst>
          </p:cNvPr>
          <p:cNvSpPr txBox="1">
            <a:spLocks/>
          </p:cNvSpPr>
          <p:nvPr/>
        </p:nvSpPr>
        <p:spPr>
          <a:xfrm>
            <a:off x="4343881" y="1186916"/>
            <a:ext cx="3243497" cy="2222600"/>
          </a:xfrm>
          <a:prstGeom prst="rect">
            <a:avLst/>
          </a:prstGeom>
        </p:spPr>
        <p:style>
          <a:lnRef idx="0">
            <a:scrgbClr r="0" g="0" b="0"/>
          </a:lnRef>
          <a:fillRef idx="0">
            <a:scrgbClr r="0" g="0" b="0"/>
          </a:fillRef>
          <a:effectRef idx="0">
            <a:scrgbClr r="0" g="0" b="0"/>
          </a:effectRef>
          <a:fontRef idx="minor">
            <a:schemeClr val="dk1"/>
          </a:fontRef>
        </p:style>
        <p:txBody>
          <a:bodyPr>
            <a:normAutofit/>
          </a:bodyPr>
          <a:lstStyle>
            <a:lvl1pPr marL="457189" indent="-457189" algn="l" defTabSz="609585" rtl="0" eaLnBrk="1" fontAlgn="base" hangingPunct="1">
              <a:spcBef>
                <a:spcPct val="20000"/>
              </a:spcBef>
              <a:spcAft>
                <a:spcPct val="0"/>
              </a:spcAft>
              <a:buFont typeface="Arial" charset="0"/>
              <a:buChar char="•"/>
              <a:defRPr kern="1200">
                <a:solidFill>
                  <a:schemeClr val="dk1"/>
                </a:solidFill>
                <a:latin typeface="+mn-lt"/>
                <a:ea typeface="+mn-ea"/>
                <a:cs typeface="+mn-cs"/>
              </a:defRPr>
            </a:lvl1pPr>
            <a:lvl2pPr marL="990575" indent="-380990" algn="l" defTabSz="609585" rtl="0" eaLnBrk="1" fontAlgn="base" hangingPunct="1">
              <a:spcBef>
                <a:spcPct val="20000"/>
              </a:spcBef>
              <a:spcAft>
                <a:spcPct val="0"/>
              </a:spcAft>
              <a:buFont typeface="Arial" charset="0"/>
              <a:buChar char="–"/>
              <a:defRPr sz="2133" kern="1200">
                <a:solidFill>
                  <a:schemeClr val="dk1"/>
                </a:solidFill>
                <a:latin typeface="+mn-lt"/>
                <a:ea typeface="+mn-ea"/>
                <a:cs typeface="+mn-cs"/>
              </a:defRPr>
            </a:lvl2pPr>
            <a:lvl3pPr marL="1523962" indent="-304792" algn="l" defTabSz="609585" rtl="0" eaLnBrk="1" fontAlgn="base" hangingPunct="1">
              <a:spcBef>
                <a:spcPct val="20000"/>
              </a:spcBef>
              <a:spcAft>
                <a:spcPct val="0"/>
              </a:spcAft>
              <a:buFont typeface="Arial" charset="0"/>
              <a:buChar char="•"/>
              <a:defRPr sz="1867" kern="1200">
                <a:solidFill>
                  <a:schemeClr val="dk1"/>
                </a:solidFill>
                <a:latin typeface="+mn-lt"/>
                <a:ea typeface="+mn-ea"/>
                <a:cs typeface="+mn-cs"/>
              </a:defRPr>
            </a:lvl3pPr>
            <a:lvl4pPr marL="2133547" indent="-304792" algn="l" defTabSz="609585" rtl="0" eaLnBrk="1" fontAlgn="base" hangingPunct="1">
              <a:spcBef>
                <a:spcPct val="20000"/>
              </a:spcBef>
              <a:spcAft>
                <a:spcPct val="0"/>
              </a:spcAft>
              <a:buFont typeface="Arial" charset="0"/>
              <a:buChar char="–"/>
              <a:defRPr sz="1600" kern="1200">
                <a:solidFill>
                  <a:schemeClr val="dk1"/>
                </a:solidFill>
                <a:latin typeface="+mn-lt"/>
                <a:ea typeface="+mn-ea"/>
                <a:cs typeface="+mn-cs"/>
              </a:defRPr>
            </a:lvl4pPr>
            <a:lvl5pPr marL="2743131" indent="-304792" algn="l" defTabSz="609585" rtl="0" eaLnBrk="1" fontAlgn="base" hangingPunct="1">
              <a:spcBef>
                <a:spcPct val="20000"/>
              </a:spcBef>
              <a:spcAft>
                <a:spcPct val="0"/>
              </a:spcAft>
              <a:buFont typeface="Arial" charset="0"/>
              <a:buChar char="»"/>
              <a:defRPr sz="1600" kern="1200">
                <a:solidFill>
                  <a:schemeClr val="dk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dk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dk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dk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dk1"/>
                </a:solidFill>
                <a:latin typeface="+mn-lt"/>
                <a:ea typeface="+mn-ea"/>
                <a:cs typeface="+mn-cs"/>
              </a:defRPr>
            </a:lvl9pPr>
          </a:lstStyle>
          <a:p>
            <a:r>
              <a:rPr lang="en-US" sz="1800" dirty="0">
                <a:solidFill>
                  <a:srgbClr val="000000"/>
                </a:solidFill>
              </a:rPr>
              <a:t>In-situ cross-link of materials</a:t>
            </a:r>
          </a:p>
          <a:p>
            <a:pPr lvl="1"/>
            <a:r>
              <a:rPr lang="en-US" sz="1600" dirty="0">
                <a:solidFill>
                  <a:srgbClr val="000000"/>
                </a:solidFill>
              </a:rPr>
              <a:t>Improve pavement lifetime</a:t>
            </a:r>
          </a:p>
          <a:p>
            <a:pPr lvl="1"/>
            <a:r>
              <a:rPr lang="en-US" sz="1600" dirty="0">
                <a:solidFill>
                  <a:srgbClr val="000000"/>
                </a:solidFill>
              </a:rPr>
              <a:t>Instant cure coatings</a:t>
            </a:r>
          </a:p>
          <a:p>
            <a:r>
              <a:rPr lang="en-US" sz="1800" dirty="0">
                <a:solidFill>
                  <a:srgbClr val="000000"/>
                </a:solidFill>
              </a:rPr>
              <a:t>Medical sterilization without Co60</a:t>
            </a:r>
          </a:p>
        </p:txBody>
      </p:sp>
      <p:sp>
        <p:nvSpPr>
          <p:cNvPr id="24" name="TextBox 23">
            <a:extLst>
              <a:ext uri="{FF2B5EF4-FFF2-40B4-BE49-F238E27FC236}">
                <a16:creationId xmlns:a16="http://schemas.microsoft.com/office/drawing/2014/main" id="{556C2B5D-44B4-4446-99C0-F7A1C586FA29}"/>
              </a:ext>
            </a:extLst>
          </p:cNvPr>
          <p:cNvSpPr txBox="1"/>
          <p:nvPr/>
        </p:nvSpPr>
        <p:spPr>
          <a:xfrm>
            <a:off x="1469472" y="3571834"/>
            <a:ext cx="6384382" cy="1015663"/>
          </a:xfrm>
          <a:prstGeom prst="rect">
            <a:avLst/>
          </a:prstGeom>
          <a:noFill/>
        </p:spPr>
        <p:txBody>
          <a:bodyPr wrap="square" rtlCol="0">
            <a:spAutoFit/>
          </a:bodyPr>
          <a:lstStyle/>
          <a:p>
            <a:r>
              <a:rPr lang="en-US" sz="1500" b="1" dirty="0">
                <a:solidFill>
                  <a:srgbClr val="004C97"/>
                </a:solidFill>
                <a:latin typeface="Helvetica"/>
                <a:cs typeface="ＭＳ Ｐゴシック" charset="0"/>
              </a:rPr>
              <a:t>These new applications need cost effective, energy efficient, high average power electron beams. </a:t>
            </a:r>
          </a:p>
          <a:p>
            <a:endParaRPr lang="en-US" sz="1500" dirty="0">
              <a:solidFill>
                <a:srgbClr val="FF0000"/>
              </a:solidFill>
            </a:endParaRPr>
          </a:p>
          <a:p>
            <a:r>
              <a:rPr lang="en-US" sz="1500" u="sng" dirty="0">
                <a:solidFill>
                  <a:srgbClr val="FF0000"/>
                </a:solidFill>
              </a:rPr>
              <a:t>New</a:t>
            </a:r>
            <a:r>
              <a:rPr lang="en-US" sz="1500" dirty="0">
                <a:solidFill>
                  <a:srgbClr val="FF0000"/>
                </a:solidFill>
              </a:rPr>
              <a:t> technology can enable </a:t>
            </a:r>
            <a:r>
              <a:rPr lang="en-US" sz="1500" u="sng" dirty="0">
                <a:solidFill>
                  <a:srgbClr val="FF0000"/>
                </a:solidFill>
              </a:rPr>
              <a:t>new</a:t>
            </a:r>
            <a:r>
              <a:rPr lang="en-US" sz="1500" dirty="0">
                <a:solidFill>
                  <a:srgbClr val="FF0000"/>
                </a:solidFill>
              </a:rPr>
              <a:t> applications  (including mobile apps)  </a:t>
            </a:r>
          </a:p>
        </p:txBody>
      </p:sp>
      <p:sp>
        <p:nvSpPr>
          <p:cNvPr id="11" name="Footer Placeholder 3">
            <a:extLst>
              <a:ext uri="{FF2B5EF4-FFF2-40B4-BE49-F238E27FC236}">
                <a16:creationId xmlns:a16="http://schemas.microsoft.com/office/drawing/2014/main" id="{54AE1FE3-3D1E-4B6B-9335-9ED340E8E49E}"/>
              </a:ext>
            </a:extLst>
          </p:cNvPr>
          <p:cNvSpPr>
            <a:spLocks noGrp="1"/>
          </p:cNvSpPr>
          <p:nvPr>
            <p:ph type="ftr" sz="quarter" idx="3"/>
          </p:nvPr>
        </p:nvSpPr>
        <p:spPr>
          <a:xfrm>
            <a:off x="1530603" y="4878161"/>
            <a:ext cx="6262118" cy="182155"/>
          </a:xfrm>
        </p:spPr>
        <p:txBody>
          <a:bodyPr/>
          <a:lstStyle/>
          <a:p>
            <a:pPr>
              <a:defRPr/>
            </a:pPr>
            <a:r>
              <a:rPr lang="en-US" dirty="0"/>
              <a:t>Jayakar Thangaraj, "SRF accelerator development for industrial applications at Fermilab", TTC 2022, WG1</a:t>
            </a:r>
            <a:endParaRPr lang="en-US" b="1" dirty="0"/>
          </a:p>
        </p:txBody>
      </p:sp>
    </p:spTree>
    <p:extLst>
      <p:ext uri="{BB962C8B-B14F-4D97-AF65-F5344CB8AC3E}">
        <p14:creationId xmlns:p14="http://schemas.microsoft.com/office/powerpoint/2010/main" val="3275935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odel of a ship&#10;&#10;Description automatically generated with low confidence">
            <a:extLst>
              <a:ext uri="{FF2B5EF4-FFF2-40B4-BE49-F238E27FC236}">
                <a16:creationId xmlns:a16="http://schemas.microsoft.com/office/drawing/2014/main" id="{24D48531-2FF6-47B3-8B6E-26E9C8F02EA3}"/>
              </a:ext>
            </a:extLst>
          </p:cNvPr>
          <p:cNvPicPr>
            <a:picLocks noChangeAspect="1"/>
          </p:cNvPicPr>
          <p:nvPr/>
        </p:nvPicPr>
        <p:blipFill>
          <a:blip r:embed="rId2"/>
          <a:stretch>
            <a:fillRect/>
          </a:stretch>
        </p:blipFill>
        <p:spPr>
          <a:xfrm>
            <a:off x="636588" y="1183471"/>
            <a:ext cx="6221412" cy="3230891"/>
          </a:xfrm>
          <a:prstGeom prst="rect">
            <a:avLst/>
          </a:prstGeom>
        </p:spPr>
      </p:pic>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21" name="TextBox 20">
            <a:extLst>
              <a:ext uri="{FF2B5EF4-FFF2-40B4-BE49-F238E27FC236}">
                <a16:creationId xmlns:a16="http://schemas.microsoft.com/office/drawing/2014/main" id="{A3E6FA23-ADF1-4EAA-8B80-BB99D924F960}"/>
              </a:ext>
            </a:extLst>
          </p:cNvPr>
          <p:cNvSpPr txBox="1"/>
          <p:nvPr/>
        </p:nvSpPr>
        <p:spPr>
          <a:xfrm>
            <a:off x="2727589" y="127421"/>
            <a:ext cx="3688831"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Summary and outlook</a:t>
            </a:r>
          </a:p>
        </p:txBody>
      </p:sp>
      <p:sp>
        <p:nvSpPr>
          <p:cNvPr id="6" name="TextBox 5">
            <a:extLst>
              <a:ext uri="{FF2B5EF4-FFF2-40B4-BE49-F238E27FC236}">
                <a16:creationId xmlns:a16="http://schemas.microsoft.com/office/drawing/2014/main" id="{F52DF2FA-8F28-4AF5-B757-2BF3B4223D87}"/>
              </a:ext>
            </a:extLst>
          </p:cNvPr>
          <p:cNvSpPr txBox="1"/>
          <p:nvPr/>
        </p:nvSpPr>
        <p:spPr>
          <a:xfrm>
            <a:off x="461246" y="617144"/>
            <a:ext cx="8221508" cy="1015663"/>
          </a:xfrm>
          <a:prstGeom prst="rect">
            <a:avLst/>
          </a:prstGeom>
          <a:noFill/>
        </p:spPr>
        <p:txBody>
          <a:bodyPr wrap="square" rtlCol="0">
            <a:spAutoFit/>
          </a:bodyPr>
          <a:lstStyle/>
          <a:p>
            <a:r>
              <a:rPr lang="en-US" sz="1800" dirty="0">
                <a:solidFill>
                  <a:srgbClr val="404040"/>
                </a:solidFill>
                <a:latin typeface="Calibri" panose="020F0502020204030204" pitchFamily="34" charset="0"/>
                <a:cs typeface="Calibri" panose="020F0502020204030204" pitchFamily="34" charset="0"/>
              </a:rPr>
              <a:t>SRF accelerators for industrial applications push innovation, open new applications with enormous R&amp;D opportunities </a:t>
            </a:r>
          </a:p>
          <a:p>
            <a:endParaRPr lang="en-US" dirty="0">
              <a:solidFill>
                <a:srgbClr val="40404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BD1CE24-21CF-4B55-B026-2560DE32E065}"/>
              </a:ext>
            </a:extLst>
          </p:cNvPr>
          <p:cNvSpPr txBox="1"/>
          <p:nvPr/>
        </p:nvSpPr>
        <p:spPr>
          <a:xfrm>
            <a:off x="7024928" y="4029963"/>
            <a:ext cx="1083951" cy="261610"/>
          </a:xfrm>
          <a:prstGeom prst="rect">
            <a:avLst/>
          </a:prstGeom>
          <a:noFill/>
        </p:spPr>
        <p:txBody>
          <a:bodyPr wrap="none" rtlCol="0">
            <a:spAutoFit/>
          </a:bodyPr>
          <a:lstStyle/>
          <a:p>
            <a:r>
              <a:rPr lang="en-US" sz="1100" dirty="0"/>
              <a:t>2 m x 2 m x 4 m</a:t>
            </a:r>
          </a:p>
        </p:txBody>
      </p:sp>
      <p:sp>
        <p:nvSpPr>
          <p:cNvPr id="10" name="TextBox 9">
            <a:extLst>
              <a:ext uri="{FF2B5EF4-FFF2-40B4-BE49-F238E27FC236}">
                <a16:creationId xmlns:a16="http://schemas.microsoft.com/office/drawing/2014/main" id="{F6EA60C4-E172-4F8B-B048-3D7A1AA1C14B}"/>
              </a:ext>
            </a:extLst>
          </p:cNvPr>
          <p:cNvSpPr txBox="1"/>
          <p:nvPr/>
        </p:nvSpPr>
        <p:spPr>
          <a:xfrm>
            <a:off x="44009" y="4461756"/>
            <a:ext cx="9099991" cy="246221"/>
          </a:xfrm>
          <a:prstGeom prst="rect">
            <a:avLst/>
          </a:prstGeom>
          <a:noFill/>
        </p:spPr>
        <p:txBody>
          <a:bodyPr wrap="square">
            <a:spAutoFit/>
          </a:bodyPr>
          <a:lstStyle/>
          <a:p>
            <a:r>
              <a:rPr lang="en-US" sz="1000" dirty="0"/>
              <a:t>This presentation has been authored by Fermi Research Alliance, LLC under Contract No. DE-AC02-07CH11359 with the U.S. Department of Energy, Office of Science, OHEP</a:t>
            </a:r>
            <a:endParaRPr lang="en-US" sz="2400" dirty="0"/>
          </a:p>
        </p:txBody>
      </p:sp>
    </p:spTree>
    <p:extLst>
      <p:ext uri="{BB962C8B-B14F-4D97-AF65-F5344CB8AC3E}">
        <p14:creationId xmlns:p14="http://schemas.microsoft.com/office/powerpoint/2010/main" val="2599381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a:t>10/13/2022</a:t>
            </a:r>
          </a:p>
        </p:txBody>
      </p:sp>
      <p:sp>
        <p:nvSpPr>
          <p:cNvPr id="3" name="Footer Placeholder 2"/>
          <p:cNvSpPr>
            <a:spLocks noGrp="1"/>
          </p:cNvSpPr>
          <p:nvPr>
            <p:ph type="ftr" sz="quarter" idx="11"/>
          </p:nvPr>
        </p:nvSpPr>
        <p:spPr/>
        <p:txBody>
          <a:bodyPr/>
          <a:lstStyle/>
          <a:p>
            <a:pPr>
              <a:defRPr/>
            </a:pPr>
            <a:r>
              <a:rPr lang="en-US" dirty="0"/>
              <a:t>Jayakar Thangaraj, "SRF accelerator development for industrial applications at Fermilab", TTC 2022, WG1</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22</a:t>
            </a:fld>
            <a:endParaRPr lang="en-US" dirty="0"/>
          </a:p>
        </p:txBody>
      </p:sp>
      <p:sp>
        <p:nvSpPr>
          <p:cNvPr id="7" name="TextBox 6">
            <a:extLst>
              <a:ext uri="{FF2B5EF4-FFF2-40B4-BE49-F238E27FC236}">
                <a16:creationId xmlns:a16="http://schemas.microsoft.com/office/drawing/2014/main" id="{BB1B3591-8274-44FE-BBEC-D44DC53DA96D}"/>
              </a:ext>
            </a:extLst>
          </p:cNvPr>
          <p:cNvSpPr txBox="1"/>
          <p:nvPr/>
        </p:nvSpPr>
        <p:spPr>
          <a:xfrm>
            <a:off x="2366908" y="1894641"/>
            <a:ext cx="4410183" cy="1354217"/>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Thanks for your attention! </a:t>
            </a:r>
          </a:p>
          <a:p>
            <a:pPr algn="ctr"/>
            <a:endParaRPr lang="en-US" sz="2800" b="1" dirty="0">
              <a:solidFill>
                <a:srgbClr val="404040"/>
              </a:solidFill>
              <a:latin typeface="Calibri Light" panose="020F0302020204030204" pitchFamily="34" charset="0"/>
              <a:cs typeface="Calibri Light" panose="020F0302020204030204" pitchFamily="34" charset="0"/>
            </a:endParaRPr>
          </a:p>
          <a:p>
            <a:pPr algn="ctr"/>
            <a:r>
              <a:rPr lang="en-US" sz="2600" b="1" dirty="0">
                <a:latin typeface="Helvetica" panose="020B0604020202020204" pitchFamily="34" charset="0"/>
                <a:cs typeface="Helvetica" panose="020B0604020202020204" pitchFamily="34" charset="0"/>
              </a:rPr>
              <a:t>Questions?</a:t>
            </a:r>
          </a:p>
        </p:txBody>
      </p:sp>
    </p:spTree>
    <p:extLst>
      <p:ext uri="{BB962C8B-B14F-4D97-AF65-F5344CB8AC3E}">
        <p14:creationId xmlns:p14="http://schemas.microsoft.com/office/powerpoint/2010/main" val="1778906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2E89B0D-A907-4815-B6B6-7A9B29682D75}"/>
              </a:ext>
            </a:extLst>
          </p:cNvPr>
          <p:cNvSpPr>
            <a:spLocks noGrp="1"/>
          </p:cNvSpPr>
          <p:nvPr>
            <p:ph type="dt" sz="half" idx="2"/>
          </p:nvPr>
        </p:nvSpPr>
        <p:spPr/>
        <p:txBody>
          <a:bodyPr/>
          <a:lstStyle/>
          <a:p>
            <a:pPr>
              <a:defRPr/>
            </a:pPr>
            <a:r>
              <a:rPr lang="en-US" dirty="0"/>
              <a:t>10/13/2022</a:t>
            </a:r>
          </a:p>
        </p:txBody>
      </p:sp>
      <p:sp>
        <p:nvSpPr>
          <p:cNvPr id="5" name="Footer Placeholder 4">
            <a:extLst>
              <a:ext uri="{FF2B5EF4-FFF2-40B4-BE49-F238E27FC236}">
                <a16:creationId xmlns:a16="http://schemas.microsoft.com/office/drawing/2014/main" id="{5576E54F-846A-47DD-B787-A8E0603BCE87}"/>
              </a:ext>
            </a:extLst>
          </p:cNvPr>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6" name="Slide Number Placeholder 5">
            <a:extLst>
              <a:ext uri="{FF2B5EF4-FFF2-40B4-BE49-F238E27FC236}">
                <a16:creationId xmlns:a16="http://schemas.microsoft.com/office/drawing/2014/main" id="{D8BC6FCB-70E1-49A2-B2FA-4385F2A98DAC}"/>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12" name="TextBox 11">
            <a:extLst>
              <a:ext uri="{FF2B5EF4-FFF2-40B4-BE49-F238E27FC236}">
                <a16:creationId xmlns:a16="http://schemas.microsoft.com/office/drawing/2014/main" id="{D1E37F47-4701-4EFB-B04F-D0FFA1E675EE}"/>
              </a:ext>
            </a:extLst>
          </p:cNvPr>
          <p:cNvSpPr txBox="1"/>
          <p:nvPr/>
        </p:nvSpPr>
        <p:spPr>
          <a:xfrm>
            <a:off x="1106445" y="202679"/>
            <a:ext cx="6931110" cy="492443"/>
          </a:xfrm>
          <a:prstGeom prst="rect">
            <a:avLst/>
          </a:prstGeom>
          <a:noFill/>
        </p:spPr>
        <p:txBody>
          <a:bodyPr wrap="square" rtlCol="0">
            <a:spAutoFit/>
          </a:bodyPr>
          <a:lstStyle/>
          <a:p>
            <a:r>
              <a:rPr lang="en-US" sz="2600" b="1" dirty="0">
                <a:latin typeface="Helvetica" panose="020B0604020202020204" pitchFamily="34" charset="0"/>
                <a:cs typeface="Helvetica" panose="020B0604020202020204" pitchFamily="34" charset="0"/>
              </a:rPr>
              <a:t>SRF accelerators – applications landscape</a:t>
            </a:r>
          </a:p>
        </p:txBody>
      </p:sp>
      <p:grpSp>
        <p:nvGrpSpPr>
          <p:cNvPr id="9" name="Group 8">
            <a:extLst>
              <a:ext uri="{FF2B5EF4-FFF2-40B4-BE49-F238E27FC236}">
                <a16:creationId xmlns:a16="http://schemas.microsoft.com/office/drawing/2014/main" id="{FA5CD67E-0D85-45D6-8839-0A9F0986FDDE}"/>
              </a:ext>
            </a:extLst>
          </p:cNvPr>
          <p:cNvGrpSpPr/>
          <p:nvPr/>
        </p:nvGrpSpPr>
        <p:grpSpPr>
          <a:xfrm>
            <a:off x="353219" y="695122"/>
            <a:ext cx="3921161" cy="3870304"/>
            <a:chOff x="353219" y="695122"/>
            <a:chExt cx="3921161" cy="3870304"/>
          </a:xfrm>
        </p:grpSpPr>
        <p:sp>
          <p:nvSpPr>
            <p:cNvPr id="21" name="TextBox 20">
              <a:extLst>
                <a:ext uri="{FF2B5EF4-FFF2-40B4-BE49-F238E27FC236}">
                  <a16:creationId xmlns:a16="http://schemas.microsoft.com/office/drawing/2014/main" id="{F6849F05-41D5-4EF9-8549-CADD690D7090}"/>
                </a:ext>
              </a:extLst>
            </p:cNvPr>
            <p:cNvSpPr txBox="1"/>
            <p:nvPr/>
          </p:nvSpPr>
          <p:spPr>
            <a:xfrm>
              <a:off x="353219" y="695122"/>
              <a:ext cx="3921161" cy="1015663"/>
            </a:xfrm>
            <a:prstGeom prst="rect">
              <a:avLst/>
            </a:prstGeom>
            <a:noFill/>
          </p:spPr>
          <p:txBody>
            <a:bodyPr wrap="square" rtlCol="0">
              <a:spAutoFit/>
            </a:bodyPr>
            <a:lstStyle/>
            <a:p>
              <a:r>
                <a:rPr lang="en-US" sz="2000" b="1" dirty="0">
                  <a:solidFill>
                    <a:srgbClr val="50504E"/>
                  </a:solidFill>
                  <a:latin typeface="Calibri" panose="020F0502020204030204" pitchFamily="34" charset="0"/>
                  <a:cs typeface="Calibri" panose="020F0502020204030204" pitchFamily="34" charset="0"/>
                </a:rPr>
                <a:t>Current usage dominated by basic research needs</a:t>
              </a:r>
              <a:r>
                <a:rPr lang="en-US" sz="2000" dirty="0">
                  <a:solidFill>
                    <a:srgbClr val="50504E"/>
                  </a:solidFill>
                  <a:latin typeface="Calibri" panose="020F0502020204030204" pitchFamily="34" charset="0"/>
                  <a:cs typeface="Calibri" panose="020F0502020204030204" pitchFamily="34" charset="0"/>
                </a:rPr>
                <a:t>: colliders, FELs, proton and neutron sources</a:t>
              </a:r>
              <a:endParaRPr lang="en-US" sz="1600" dirty="0">
                <a:solidFill>
                  <a:srgbClr val="50504E"/>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0BB250EA-3B58-40A8-88F0-64C9760B1480}"/>
                </a:ext>
              </a:extLst>
            </p:cNvPr>
            <p:cNvPicPr>
              <a:picLocks noChangeAspect="1"/>
            </p:cNvPicPr>
            <p:nvPr/>
          </p:nvPicPr>
          <p:blipFill>
            <a:blip r:embed="rId3"/>
            <a:stretch>
              <a:fillRect/>
            </a:stretch>
          </p:blipFill>
          <p:spPr>
            <a:xfrm>
              <a:off x="739521" y="1816126"/>
              <a:ext cx="3103506" cy="2749300"/>
            </a:xfrm>
            <a:prstGeom prst="rect">
              <a:avLst/>
            </a:prstGeom>
          </p:spPr>
        </p:pic>
      </p:grpSp>
      <p:grpSp>
        <p:nvGrpSpPr>
          <p:cNvPr id="1031" name="Group 1030">
            <a:extLst>
              <a:ext uri="{FF2B5EF4-FFF2-40B4-BE49-F238E27FC236}">
                <a16:creationId xmlns:a16="http://schemas.microsoft.com/office/drawing/2014/main" id="{46BB26B3-7148-4765-B7F3-EA565C57C3AE}"/>
              </a:ext>
            </a:extLst>
          </p:cNvPr>
          <p:cNvGrpSpPr/>
          <p:nvPr/>
        </p:nvGrpSpPr>
        <p:grpSpPr>
          <a:xfrm>
            <a:off x="4551653" y="695121"/>
            <a:ext cx="4486646" cy="3988236"/>
            <a:chOff x="4551653" y="695121"/>
            <a:chExt cx="4486646" cy="3988236"/>
          </a:xfrm>
        </p:grpSpPr>
        <p:sp>
          <p:nvSpPr>
            <p:cNvPr id="22" name="TextBox 21">
              <a:extLst>
                <a:ext uri="{FF2B5EF4-FFF2-40B4-BE49-F238E27FC236}">
                  <a16:creationId xmlns:a16="http://schemas.microsoft.com/office/drawing/2014/main" id="{D4461781-54E3-44C7-B6F0-CDA7CFED788E}"/>
                </a:ext>
              </a:extLst>
            </p:cNvPr>
            <p:cNvSpPr txBox="1"/>
            <p:nvPr/>
          </p:nvSpPr>
          <p:spPr>
            <a:xfrm>
              <a:off x="4551653" y="695121"/>
              <a:ext cx="4451591" cy="1015663"/>
            </a:xfrm>
            <a:prstGeom prst="rect">
              <a:avLst/>
            </a:prstGeom>
            <a:noFill/>
          </p:spPr>
          <p:txBody>
            <a:bodyPr wrap="square" rtlCol="0">
              <a:spAutoFit/>
            </a:bodyPr>
            <a:lstStyle/>
            <a:p>
              <a:r>
                <a:rPr lang="en-US" sz="2000" b="1" dirty="0">
                  <a:solidFill>
                    <a:srgbClr val="50504E"/>
                  </a:solidFill>
                  <a:latin typeface="Calibri" panose="020F0502020204030204" pitchFamily="34" charset="0"/>
                  <a:cs typeface="Calibri" panose="020F0502020204030204" pitchFamily="34" charset="0"/>
                </a:rPr>
                <a:t>Potential industrial applications: </a:t>
              </a:r>
              <a:r>
                <a:rPr lang="en-US" sz="2000" dirty="0">
                  <a:solidFill>
                    <a:srgbClr val="50504E"/>
                  </a:solidFill>
                  <a:latin typeface="Calibri" panose="020F0502020204030204" pitchFamily="34" charset="0"/>
                  <a:cs typeface="Calibri" panose="020F0502020204030204" pitchFamily="34" charset="0"/>
                </a:rPr>
                <a:t>e-beam radiation treatment of flue gases, municipal/industrial wastewater, sewage</a:t>
              </a:r>
            </a:p>
          </p:txBody>
        </p:sp>
        <p:grpSp>
          <p:nvGrpSpPr>
            <p:cNvPr id="1030" name="Group 1029">
              <a:extLst>
                <a:ext uri="{FF2B5EF4-FFF2-40B4-BE49-F238E27FC236}">
                  <a16:creationId xmlns:a16="http://schemas.microsoft.com/office/drawing/2014/main" id="{80F001FF-A743-4C57-B661-A68F215BA785}"/>
                </a:ext>
              </a:extLst>
            </p:cNvPr>
            <p:cNvGrpSpPr/>
            <p:nvPr/>
          </p:nvGrpSpPr>
          <p:grpSpPr>
            <a:xfrm>
              <a:off x="4570222" y="1757202"/>
              <a:ext cx="4468077" cy="2926155"/>
              <a:chOff x="4661662" y="1772442"/>
              <a:chExt cx="4468077" cy="2926155"/>
            </a:xfrm>
          </p:grpSpPr>
          <p:pic>
            <p:nvPicPr>
              <p:cNvPr id="16" name="Picture 15">
                <a:extLst>
                  <a:ext uri="{FF2B5EF4-FFF2-40B4-BE49-F238E27FC236}">
                    <a16:creationId xmlns:a16="http://schemas.microsoft.com/office/drawing/2014/main" id="{8C928DDC-D72A-4ADA-9784-F3AFCB20829F}"/>
                  </a:ext>
                </a:extLst>
              </p:cNvPr>
              <p:cNvPicPr>
                <a:picLocks noChangeAspect="1"/>
              </p:cNvPicPr>
              <p:nvPr/>
            </p:nvPicPr>
            <p:blipFill>
              <a:blip r:embed="rId4"/>
              <a:stretch>
                <a:fillRect/>
              </a:stretch>
            </p:blipFill>
            <p:spPr>
              <a:xfrm>
                <a:off x="4661662" y="1772442"/>
                <a:ext cx="2018858" cy="1522030"/>
              </a:xfrm>
              <a:prstGeom prst="rect">
                <a:avLst/>
              </a:prstGeom>
            </p:spPr>
          </p:pic>
          <p:grpSp>
            <p:nvGrpSpPr>
              <p:cNvPr id="1027" name="Group 1026">
                <a:extLst>
                  <a:ext uri="{FF2B5EF4-FFF2-40B4-BE49-F238E27FC236}">
                    <a16:creationId xmlns:a16="http://schemas.microsoft.com/office/drawing/2014/main" id="{6D78FC06-F33D-4150-BCF0-BA381C530032}"/>
                  </a:ext>
                </a:extLst>
              </p:cNvPr>
              <p:cNvGrpSpPr/>
              <p:nvPr/>
            </p:nvGrpSpPr>
            <p:grpSpPr>
              <a:xfrm>
                <a:off x="4661662" y="3328657"/>
                <a:ext cx="2852149" cy="1369940"/>
                <a:chOff x="5489154" y="3328657"/>
                <a:chExt cx="2852149" cy="1369940"/>
              </a:xfrm>
            </p:grpSpPr>
            <p:pic>
              <p:nvPicPr>
                <p:cNvPr id="1024" name="Picture 1023">
                  <a:extLst>
                    <a:ext uri="{FF2B5EF4-FFF2-40B4-BE49-F238E27FC236}">
                      <a16:creationId xmlns:a16="http://schemas.microsoft.com/office/drawing/2014/main" id="{45EB5E4E-594A-4DC9-A88B-DCE22B3BDEC7}"/>
                    </a:ext>
                  </a:extLst>
                </p:cNvPr>
                <p:cNvPicPr>
                  <a:picLocks noChangeAspect="1"/>
                </p:cNvPicPr>
                <p:nvPr/>
              </p:nvPicPr>
              <p:blipFill>
                <a:blip r:embed="rId5"/>
                <a:stretch>
                  <a:fillRect/>
                </a:stretch>
              </p:blipFill>
              <p:spPr>
                <a:xfrm>
                  <a:off x="6392394" y="3328657"/>
                  <a:ext cx="1948909" cy="1364508"/>
                </a:xfrm>
                <a:prstGeom prst="rect">
                  <a:avLst/>
                </a:prstGeom>
              </p:spPr>
            </p:pic>
            <p:sp>
              <p:nvSpPr>
                <p:cNvPr id="35" name="TextBox 34">
                  <a:extLst>
                    <a:ext uri="{FF2B5EF4-FFF2-40B4-BE49-F238E27FC236}">
                      <a16:creationId xmlns:a16="http://schemas.microsoft.com/office/drawing/2014/main" id="{4B23623A-4F31-4710-9476-7B070CE43B1C}"/>
                    </a:ext>
                  </a:extLst>
                </p:cNvPr>
                <p:cNvSpPr txBox="1"/>
                <p:nvPr/>
              </p:nvSpPr>
              <p:spPr>
                <a:xfrm>
                  <a:off x="5489154" y="4498542"/>
                  <a:ext cx="2475229" cy="200055"/>
                </a:xfrm>
                <a:prstGeom prst="rect">
                  <a:avLst/>
                </a:prstGeom>
                <a:noFill/>
              </p:spPr>
              <p:txBody>
                <a:bodyPr wrap="square">
                  <a:spAutoFit/>
                </a:bodyPr>
                <a:lstStyle/>
                <a:p>
                  <a:r>
                    <a:rPr lang="en-US" sz="700" dirty="0"/>
                    <a:t>https://link.springer.com/article/10.1007/s11356-020-10643-0</a:t>
                  </a:r>
                </a:p>
              </p:txBody>
            </p:sp>
          </p:grpSp>
          <p:grpSp>
            <p:nvGrpSpPr>
              <p:cNvPr id="1029" name="Group 1028">
                <a:extLst>
                  <a:ext uri="{FF2B5EF4-FFF2-40B4-BE49-F238E27FC236}">
                    <a16:creationId xmlns:a16="http://schemas.microsoft.com/office/drawing/2014/main" id="{E01907EE-6EB8-48D9-A7F8-8384B8303000}"/>
                  </a:ext>
                </a:extLst>
              </p:cNvPr>
              <p:cNvGrpSpPr/>
              <p:nvPr/>
            </p:nvGrpSpPr>
            <p:grpSpPr>
              <a:xfrm>
                <a:off x="6994089" y="1772442"/>
                <a:ext cx="2135650" cy="1817270"/>
                <a:chOff x="6994089" y="1772442"/>
                <a:chExt cx="2135650" cy="1817270"/>
              </a:xfrm>
            </p:grpSpPr>
            <p:pic>
              <p:nvPicPr>
                <p:cNvPr id="30" name="Picture 29">
                  <a:extLst>
                    <a:ext uri="{FF2B5EF4-FFF2-40B4-BE49-F238E27FC236}">
                      <a16:creationId xmlns:a16="http://schemas.microsoft.com/office/drawing/2014/main" id="{D1C2C8F4-7B44-401E-9D2A-F5CD9847005F}"/>
                    </a:ext>
                  </a:extLst>
                </p:cNvPr>
                <p:cNvPicPr>
                  <a:picLocks noChangeAspect="1"/>
                </p:cNvPicPr>
                <p:nvPr/>
              </p:nvPicPr>
              <p:blipFill>
                <a:blip r:embed="rId6"/>
                <a:stretch>
                  <a:fillRect/>
                </a:stretch>
              </p:blipFill>
              <p:spPr>
                <a:xfrm>
                  <a:off x="6994089" y="1772442"/>
                  <a:ext cx="2009155" cy="1529984"/>
                </a:xfrm>
                <a:prstGeom prst="rect">
                  <a:avLst/>
                </a:prstGeom>
              </p:spPr>
            </p:pic>
            <p:sp>
              <p:nvSpPr>
                <p:cNvPr id="38" name="TextBox 37">
                  <a:extLst>
                    <a:ext uri="{FF2B5EF4-FFF2-40B4-BE49-F238E27FC236}">
                      <a16:creationId xmlns:a16="http://schemas.microsoft.com/office/drawing/2014/main" id="{2788A413-29A7-4C2C-BB4E-237F768066FD}"/>
                    </a:ext>
                  </a:extLst>
                </p:cNvPr>
                <p:cNvSpPr txBox="1"/>
                <p:nvPr/>
              </p:nvSpPr>
              <p:spPr>
                <a:xfrm>
                  <a:off x="7000062" y="3281935"/>
                  <a:ext cx="2129677" cy="307777"/>
                </a:xfrm>
                <a:prstGeom prst="rect">
                  <a:avLst/>
                </a:prstGeom>
                <a:noFill/>
              </p:spPr>
              <p:txBody>
                <a:bodyPr wrap="square">
                  <a:spAutoFit/>
                </a:bodyPr>
                <a:lstStyle/>
                <a:p>
                  <a:r>
                    <a:rPr lang="en-US" sz="700" dirty="0">
                      <a:hlinkClick r:id="rId7"/>
                    </a:rPr>
                    <a:t>https://doi.org/10.1016/j.radphyschem.2012.01.030</a:t>
                  </a:r>
                  <a:endParaRPr lang="en-US" sz="700" dirty="0"/>
                </a:p>
                <a:p>
                  <a:r>
                    <a:rPr lang="en-US" sz="700" dirty="0"/>
                    <a:t> </a:t>
                  </a:r>
                </a:p>
              </p:txBody>
            </p:sp>
          </p:grpSp>
        </p:grpSp>
      </p:grpSp>
      <p:sp>
        <p:nvSpPr>
          <p:cNvPr id="20" name="TextBox 19">
            <a:extLst>
              <a:ext uri="{FF2B5EF4-FFF2-40B4-BE49-F238E27FC236}">
                <a16:creationId xmlns:a16="http://schemas.microsoft.com/office/drawing/2014/main" id="{E009F4AD-3468-4B5B-8AEB-60A00B523A63}"/>
              </a:ext>
            </a:extLst>
          </p:cNvPr>
          <p:cNvSpPr txBox="1"/>
          <p:nvPr/>
        </p:nvSpPr>
        <p:spPr>
          <a:xfrm>
            <a:off x="4551653" y="3270567"/>
            <a:ext cx="4572000" cy="169277"/>
          </a:xfrm>
          <a:prstGeom prst="rect">
            <a:avLst/>
          </a:prstGeom>
          <a:noFill/>
        </p:spPr>
        <p:txBody>
          <a:bodyPr wrap="square">
            <a:spAutoFit/>
          </a:bodyPr>
          <a:lstStyle/>
          <a:p>
            <a:r>
              <a:rPr lang="en-US" sz="500" dirty="0"/>
              <a:t>Photo: A. Chmielewski/Institute of Nuclear Chemistry and Technology</a:t>
            </a:r>
            <a:endParaRPr lang="en-US" dirty="0"/>
          </a:p>
        </p:txBody>
      </p:sp>
    </p:spTree>
    <p:extLst>
      <p:ext uri="{BB962C8B-B14F-4D97-AF65-F5344CB8AC3E}">
        <p14:creationId xmlns:p14="http://schemas.microsoft.com/office/powerpoint/2010/main" val="141881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9FFF74A-B778-495C-8FB5-B08E6A4CD88C}"/>
              </a:ext>
            </a:extLst>
          </p:cNvPr>
          <p:cNvGrpSpPr/>
          <p:nvPr/>
        </p:nvGrpSpPr>
        <p:grpSpPr>
          <a:xfrm>
            <a:off x="130815" y="790303"/>
            <a:ext cx="3147902" cy="3657600"/>
            <a:chOff x="130815" y="790303"/>
            <a:chExt cx="3147902" cy="3657600"/>
          </a:xfrm>
        </p:grpSpPr>
        <p:grpSp>
          <p:nvGrpSpPr>
            <p:cNvPr id="25" name="Group 24">
              <a:extLst>
                <a:ext uri="{FF2B5EF4-FFF2-40B4-BE49-F238E27FC236}">
                  <a16:creationId xmlns:a16="http://schemas.microsoft.com/office/drawing/2014/main" id="{0F01335F-2FF7-47CC-BA6A-328EF7DB85CA}"/>
                </a:ext>
              </a:extLst>
            </p:cNvPr>
            <p:cNvGrpSpPr/>
            <p:nvPr/>
          </p:nvGrpSpPr>
          <p:grpSpPr>
            <a:xfrm>
              <a:off x="130815" y="790303"/>
              <a:ext cx="3147902" cy="3657600"/>
              <a:chOff x="636588" y="674250"/>
              <a:chExt cx="3147902" cy="3657600"/>
            </a:xfrm>
          </p:grpSpPr>
          <p:sp>
            <p:nvSpPr>
              <p:cNvPr id="26" name="Rectangle: Rounded Corners 25">
                <a:extLst>
                  <a:ext uri="{FF2B5EF4-FFF2-40B4-BE49-F238E27FC236}">
                    <a16:creationId xmlns:a16="http://schemas.microsoft.com/office/drawing/2014/main" id="{052BBDDC-D132-4350-BD14-335499392A08}"/>
                  </a:ext>
                </a:extLst>
              </p:cNvPr>
              <p:cNvSpPr/>
              <p:nvPr/>
            </p:nvSpPr>
            <p:spPr>
              <a:xfrm>
                <a:off x="636588" y="674250"/>
                <a:ext cx="3069260" cy="3657600"/>
              </a:xfrm>
              <a:prstGeom prst="roundRect">
                <a:avLst>
                  <a:gd name="adj" fmla="val 76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6C63815-C358-404D-A001-3515798DAEE6}"/>
                  </a:ext>
                </a:extLst>
              </p:cNvPr>
              <p:cNvSpPr txBox="1"/>
              <p:nvPr/>
            </p:nvSpPr>
            <p:spPr>
              <a:xfrm>
                <a:off x="658185" y="769060"/>
                <a:ext cx="3047663" cy="707886"/>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Electron beam radiation processing applications</a:t>
                </a:r>
              </a:p>
            </p:txBody>
          </p:sp>
          <p:sp>
            <p:nvSpPr>
              <p:cNvPr id="34" name="TextBox 33">
                <a:extLst>
                  <a:ext uri="{FF2B5EF4-FFF2-40B4-BE49-F238E27FC236}">
                    <a16:creationId xmlns:a16="http://schemas.microsoft.com/office/drawing/2014/main" id="{7F3DF094-5DF0-4592-9ED3-0B4A4CCE9B09}"/>
                  </a:ext>
                </a:extLst>
              </p:cNvPr>
              <p:cNvSpPr txBox="1"/>
              <p:nvPr/>
            </p:nvSpPr>
            <p:spPr>
              <a:xfrm>
                <a:off x="658185" y="1424046"/>
                <a:ext cx="3126305" cy="2585323"/>
              </a:xfrm>
              <a:prstGeom prst="rect">
                <a:avLst/>
              </a:prstGeom>
              <a:noFill/>
            </p:spPr>
            <p:txBody>
              <a:bodyPr wrap="none" rtlCol="0">
                <a:spAutoFit/>
              </a:bodyPr>
              <a:lstStyle/>
              <a:p>
                <a:pPr marL="342900" indent="-342900">
                  <a:buFontTx/>
                  <a:buChar char="-"/>
                </a:pPr>
                <a:r>
                  <a:rPr lang="en-US" sz="1400" dirty="0">
                    <a:latin typeface="Calibri Light" panose="020F0302020204030204" pitchFamily="34" charset="0"/>
                    <a:cs typeface="Calibri Light" panose="020F0302020204030204" pitchFamily="34" charset="0"/>
                  </a:rPr>
                  <a:t>Water/sludge/medical waste </a:t>
                </a:r>
              </a:p>
              <a:p>
                <a:r>
                  <a:rPr lang="en-US" sz="1400" dirty="0">
                    <a:latin typeface="Calibri Light" panose="020F0302020204030204" pitchFamily="34" charset="0"/>
                    <a:cs typeface="Calibri Light" panose="020F0302020204030204" pitchFamily="34" charset="0"/>
                  </a:rPr>
                  <a:t>         decontamination</a:t>
                </a:r>
              </a:p>
              <a:p>
                <a:pPr marL="342900" indent="-342900">
                  <a:buFontTx/>
                  <a:buChar char="-"/>
                </a:pPr>
                <a:r>
                  <a:rPr lang="en-US" sz="1400" dirty="0">
                    <a:latin typeface="Calibri Light" panose="020F0302020204030204" pitchFamily="34" charset="0"/>
                    <a:cs typeface="Calibri Light" panose="020F0302020204030204" pitchFamily="34" charset="0"/>
                  </a:rPr>
                  <a:t>Flue gas cleanup</a:t>
                </a:r>
              </a:p>
              <a:p>
                <a:pPr marL="342900" indent="-342900">
                  <a:buFontTx/>
                  <a:buChar char="-"/>
                </a:pPr>
                <a:r>
                  <a:rPr lang="en-US" sz="1400" dirty="0">
                    <a:latin typeface="Calibri Light" panose="020F0302020204030204" pitchFamily="34" charset="0"/>
                    <a:cs typeface="Calibri Light" panose="020F0302020204030204" pitchFamily="34" charset="0"/>
                  </a:rPr>
                  <a:t>Medical device sterilization</a:t>
                </a:r>
              </a:p>
              <a:p>
                <a:pPr marL="342900" indent="-342900">
                  <a:buFontTx/>
                  <a:buChar char="-"/>
                </a:pPr>
                <a:r>
                  <a:rPr lang="en-US" sz="1400" dirty="0">
                    <a:latin typeface="Calibri Light" panose="020F0302020204030204" pitchFamily="34" charset="0"/>
                    <a:cs typeface="Calibri Light" panose="020F0302020204030204" pitchFamily="34" charset="0"/>
                  </a:rPr>
                  <a:t>Strengthening of asphalt pavements</a:t>
                </a:r>
              </a:p>
              <a:p>
                <a:r>
                  <a:rPr lang="en-US" sz="1800" dirty="0">
                    <a:latin typeface="Calibri Light" panose="020F0302020204030204" pitchFamily="34" charset="0"/>
                    <a:cs typeface="Calibri Light" panose="020F0302020204030204" pitchFamily="34" charset="0"/>
                  </a:rPr>
                  <a:t>Radiation processing requires:</a:t>
                </a:r>
              </a:p>
              <a:p>
                <a:pPr marL="285750" indent="-285750">
                  <a:buFontTx/>
                  <a:buChar char="-"/>
                </a:pPr>
                <a:r>
                  <a:rPr lang="en-US" sz="1400" dirty="0">
                    <a:latin typeface="Calibri Light" panose="020F0302020204030204" pitchFamily="34" charset="0"/>
                    <a:cs typeface="Calibri Light" panose="020F0302020204030204" pitchFamily="34" charset="0"/>
                  </a:rPr>
                  <a:t> Beam energy: 0.5-10 MeV</a:t>
                </a:r>
              </a:p>
              <a:p>
                <a:pPr marL="285750" indent="-285750">
                  <a:buFontTx/>
                  <a:buChar char="-"/>
                </a:pPr>
                <a:r>
                  <a:rPr lang="en-US" sz="1400" dirty="0">
                    <a:latin typeface="Calibri Light" panose="020F0302020204030204" pitchFamily="34" charset="0"/>
                    <a:cs typeface="Calibri Light" panose="020F0302020204030204" pitchFamily="34" charset="0"/>
                  </a:rPr>
                  <a:t> Beam power: &gt;&gt;100 kW</a:t>
                </a:r>
              </a:p>
              <a:p>
                <a:r>
                  <a:rPr lang="en-US" sz="1800" dirty="0">
                    <a:latin typeface="Calibri Light" panose="020F0302020204030204" pitchFamily="34" charset="0"/>
                    <a:cs typeface="Calibri Light" panose="020F0302020204030204" pitchFamily="34" charset="0"/>
                  </a:rPr>
                  <a:t>Industrial settings demand:</a:t>
                </a:r>
              </a:p>
              <a:p>
                <a:pPr marL="285750" indent="-285750">
                  <a:buFontTx/>
                  <a:buChar char="-"/>
                </a:pPr>
                <a:r>
                  <a:rPr lang="en-US" sz="1400" dirty="0">
                    <a:latin typeface="Calibri Light" panose="020F0302020204030204" pitchFamily="34" charset="0"/>
                    <a:cs typeface="Calibri Light" panose="020F0302020204030204" pitchFamily="34" charset="0"/>
                  </a:rPr>
                  <a:t> Low capital and operating expense</a:t>
                </a:r>
              </a:p>
              <a:p>
                <a:pPr marL="285750" indent="-285750">
                  <a:buFontTx/>
                  <a:buChar char="-"/>
                </a:pPr>
                <a:r>
                  <a:rPr lang="en-US" sz="1400" dirty="0">
                    <a:latin typeface="Calibri Light" panose="020F0302020204030204" pitchFamily="34" charset="0"/>
                    <a:cs typeface="Calibri Light" panose="020F0302020204030204" pitchFamily="34" charset="0"/>
                  </a:rPr>
                  <a:t> Robust, reliable, turnkey operation</a:t>
                </a:r>
              </a:p>
            </p:txBody>
          </p:sp>
        </p:grpSp>
        <p:sp>
          <p:nvSpPr>
            <p:cNvPr id="35" name="TextBox 34">
              <a:extLst>
                <a:ext uri="{FF2B5EF4-FFF2-40B4-BE49-F238E27FC236}">
                  <a16:creationId xmlns:a16="http://schemas.microsoft.com/office/drawing/2014/main" id="{48C4EDD3-2537-464D-A24B-E75F009758A0}"/>
                </a:ext>
              </a:extLst>
            </p:cNvPr>
            <p:cNvSpPr txBox="1"/>
            <p:nvPr/>
          </p:nvSpPr>
          <p:spPr>
            <a:xfrm>
              <a:off x="139516" y="4180154"/>
              <a:ext cx="2991525" cy="200055"/>
            </a:xfrm>
            <a:prstGeom prst="rect">
              <a:avLst/>
            </a:prstGeom>
            <a:noFill/>
          </p:spPr>
          <p:txBody>
            <a:bodyPr wrap="none" rtlCol="0">
              <a:spAutoFit/>
            </a:bodyPr>
            <a:lstStyle/>
            <a:p>
              <a:r>
                <a:rPr lang="en-US" sz="700" dirty="0">
                  <a:hlinkClick r:id="rId2"/>
                </a:rPr>
                <a:t>http://accelconf.web.cern.ch/AccelConf/napac2016/talks/thb3io02_talk.pdf</a:t>
              </a:r>
              <a:r>
                <a:rPr lang="en-US" sz="700" dirty="0"/>
                <a:t> </a:t>
              </a:r>
            </a:p>
          </p:txBody>
        </p:sp>
      </p:grpSp>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13" name="TextBox 12">
            <a:extLst>
              <a:ext uri="{FF2B5EF4-FFF2-40B4-BE49-F238E27FC236}">
                <a16:creationId xmlns:a16="http://schemas.microsoft.com/office/drawing/2014/main" id="{3729FE15-8ABA-4B4F-9193-A78DCFBB5590}"/>
              </a:ext>
            </a:extLst>
          </p:cNvPr>
          <p:cNvSpPr txBox="1"/>
          <p:nvPr/>
        </p:nvSpPr>
        <p:spPr>
          <a:xfrm>
            <a:off x="420925" y="127421"/>
            <a:ext cx="8302273" cy="400110"/>
          </a:xfrm>
          <a:prstGeom prst="rect">
            <a:avLst/>
          </a:prstGeom>
          <a:noFill/>
        </p:spPr>
        <p:txBody>
          <a:bodyPr wrap="none" rtlCol="0">
            <a:spAutoFit/>
          </a:bodyPr>
          <a:lstStyle/>
          <a:p>
            <a:pPr algn="ctr"/>
            <a:r>
              <a:rPr lang="en-US" sz="2000" b="1" dirty="0">
                <a:latin typeface="Helvetica" panose="020B0604020202020204" pitchFamily="34" charset="0"/>
                <a:cs typeface="Helvetica" panose="020B0604020202020204" pitchFamily="34" charset="0"/>
              </a:rPr>
              <a:t>Constraints: Industrial applications and scope of SRF accelerators</a:t>
            </a:r>
          </a:p>
        </p:txBody>
      </p:sp>
      <p:grpSp>
        <p:nvGrpSpPr>
          <p:cNvPr id="27" name="Group 26">
            <a:extLst>
              <a:ext uri="{FF2B5EF4-FFF2-40B4-BE49-F238E27FC236}">
                <a16:creationId xmlns:a16="http://schemas.microsoft.com/office/drawing/2014/main" id="{9E47092A-65BE-483E-A557-02BEE6BD9C66}"/>
              </a:ext>
            </a:extLst>
          </p:cNvPr>
          <p:cNvGrpSpPr/>
          <p:nvPr/>
        </p:nvGrpSpPr>
        <p:grpSpPr>
          <a:xfrm>
            <a:off x="2166507" y="713672"/>
            <a:ext cx="6648138" cy="2242368"/>
            <a:chOff x="1813810" y="713672"/>
            <a:chExt cx="6648138" cy="2242368"/>
          </a:xfrm>
        </p:grpSpPr>
        <p:sp>
          <p:nvSpPr>
            <p:cNvPr id="7" name="TextBox 6">
              <a:extLst>
                <a:ext uri="{FF2B5EF4-FFF2-40B4-BE49-F238E27FC236}">
                  <a16:creationId xmlns:a16="http://schemas.microsoft.com/office/drawing/2014/main" id="{318D0742-2FCA-45CC-B870-8E3262E7ED52}"/>
                </a:ext>
              </a:extLst>
            </p:cNvPr>
            <p:cNvSpPr txBox="1"/>
            <p:nvPr/>
          </p:nvSpPr>
          <p:spPr>
            <a:xfrm>
              <a:off x="3207895" y="713672"/>
              <a:ext cx="5254053" cy="646331"/>
            </a:xfrm>
            <a:prstGeom prst="rect">
              <a:avLst/>
            </a:prstGeom>
            <a:noFill/>
          </p:spPr>
          <p:txBody>
            <a:bodyPr wrap="square" rtlCol="0">
              <a:spAutoFit/>
            </a:bodyPr>
            <a:lstStyle/>
            <a:p>
              <a:r>
                <a:rPr lang="en-US" sz="1800" u="sng" dirty="0">
                  <a:solidFill>
                    <a:srgbClr val="00B050"/>
                  </a:solidFill>
                  <a:latin typeface="Calibri Light" panose="020F0302020204030204" pitchFamily="34" charset="0"/>
                  <a:cs typeface="Calibri Light" panose="020F0302020204030204" pitchFamily="34" charset="0"/>
                </a:rPr>
                <a:t>1-meter long</a:t>
              </a:r>
              <a:r>
                <a:rPr lang="en-US" sz="1800" dirty="0">
                  <a:solidFill>
                    <a:srgbClr val="00B050"/>
                  </a:solidFill>
                  <a:latin typeface="Calibri Light" panose="020F0302020204030204" pitchFamily="34" charset="0"/>
                  <a:cs typeface="Calibri Light" panose="020F0302020204030204" pitchFamily="34" charset="0"/>
                </a:rPr>
                <a:t> SRF </a:t>
              </a:r>
              <a:r>
                <a:rPr lang="en-US" sz="1800" dirty="0" err="1">
                  <a:solidFill>
                    <a:srgbClr val="00B050"/>
                  </a:solidFill>
                  <a:latin typeface="Calibri Light" panose="020F0302020204030204" pitchFamily="34" charset="0"/>
                  <a:cs typeface="Calibri Light" panose="020F0302020204030204" pitchFamily="34" charset="0"/>
                </a:rPr>
                <a:t>linac</a:t>
              </a:r>
              <a:r>
                <a:rPr lang="en-US" sz="1800" dirty="0">
                  <a:solidFill>
                    <a:srgbClr val="00B050"/>
                  </a:solidFill>
                  <a:latin typeface="Calibri Light" panose="020F0302020204030204" pitchFamily="34" charset="0"/>
                  <a:cs typeface="Calibri Light" panose="020F0302020204030204" pitchFamily="34" charset="0"/>
                </a:rPr>
                <a:t> (niobium or Nb</a:t>
              </a:r>
              <a:r>
                <a:rPr lang="en-US" sz="1800" baseline="-25000" dirty="0">
                  <a:solidFill>
                    <a:srgbClr val="00B050"/>
                  </a:solidFill>
                  <a:latin typeface="Calibri Light" panose="020F0302020204030204" pitchFamily="34" charset="0"/>
                  <a:cs typeface="Calibri Light" panose="020F0302020204030204" pitchFamily="34" charset="0"/>
                </a:rPr>
                <a:t>3</a:t>
              </a:r>
              <a:r>
                <a:rPr lang="en-US" sz="1800" dirty="0">
                  <a:solidFill>
                    <a:srgbClr val="00B050"/>
                  </a:solidFill>
                  <a:latin typeface="Calibri Light" panose="020F0302020204030204" pitchFamily="34" charset="0"/>
                  <a:cs typeface="Calibri Light" panose="020F0302020204030204" pitchFamily="34" charset="0"/>
                </a:rPr>
                <a:t>Sn cavities) </a:t>
              </a:r>
            </a:p>
            <a:p>
              <a:r>
                <a:rPr lang="en-US" sz="1800" dirty="0">
                  <a:solidFill>
                    <a:srgbClr val="00B050"/>
                  </a:solidFill>
                  <a:latin typeface="Calibri Light" panose="020F0302020204030204" pitchFamily="34" charset="0"/>
                  <a:cs typeface="Calibri Light" panose="020F0302020204030204" pitchFamily="34" charset="0"/>
                </a:rPr>
                <a:t>operating at </a:t>
              </a:r>
              <a:r>
                <a:rPr lang="en-US" sz="1800" u="sng" dirty="0">
                  <a:solidFill>
                    <a:srgbClr val="00B050"/>
                  </a:solidFill>
                  <a:latin typeface="Calibri Light" panose="020F0302020204030204" pitchFamily="34" charset="0"/>
                  <a:cs typeface="Calibri Light" panose="020F0302020204030204" pitchFamily="34" charset="0"/>
                </a:rPr>
                <a:t>10 MV/m</a:t>
              </a:r>
              <a:r>
                <a:rPr lang="en-US" sz="1800" dirty="0">
                  <a:solidFill>
                    <a:srgbClr val="00B050"/>
                  </a:solidFill>
                  <a:latin typeface="Calibri Light" panose="020F0302020204030204" pitchFamily="34" charset="0"/>
                  <a:cs typeface="Calibri Light" panose="020F0302020204030204" pitchFamily="34" charset="0"/>
                </a:rPr>
                <a:t> can provide the required energy</a:t>
              </a:r>
            </a:p>
          </p:txBody>
        </p:sp>
        <p:cxnSp>
          <p:nvCxnSpPr>
            <p:cNvPr id="12" name="Straight Arrow Connector 11">
              <a:extLst>
                <a:ext uri="{FF2B5EF4-FFF2-40B4-BE49-F238E27FC236}">
                  <a16:creationId xmlns:a16="http://schemas.microsoft.com/office/drawing/2014/main" id="{9850A964-E130-4978-9699-4C8684035B1A}"/>
                </a:ext>
              </a:extLst>
            </p:cNvPr>
            <p:cNvCxnSpPr>
              <a:cxnSpLocks/>
              <a:endCxn id="7" idx="1"/>
            </p:cNvCxnSpPr>
            <p:nvPr/>
          </p:nvCxnSpPr>
          <p:spPr>
            <a:xfrm flipV="1">
              <a:off x="1813810" y="1036838"/>
              <a:ext cx="1394085" cy="191920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8" name="Group 27">
            <a:extLst>
              <a:ext uri="{FF2B5EF4-FFF2-40B4-BE49-F238E27FC236}">
                <a16:creationId xmlns:a16="http://schemas.microsoft.com/office/drawing/2014/main" id="{545026E7-DBE6-4BF0-BA2F-B5DFF952363F}"/>
              </a:ext>
            </a:extLst>
          </p:cNvPr>
          <p:cNvGrpSpPr/>
          <p:nvPr/>
        </p:nvGrpSpPr>
        <p:grpSpPr>
          <a:xfrm>
            <a:off x="2370909" y="1450709"/>
            <a:ext cx="6858864" cy="1750023"/>
            <a:chOff x="2018212" y="1450709"/>
            <a:chExt cx="6858864" cy="1750023"/>
          </a:xfrm>
        </p:grpSpPr>
        <p:sp>
          <p:nvSpPr>
            <p:cNvPr id="39" name="TextBox 38">
              <a:extLst>
                <a:ext uri="{FF2B5EF4-FFF2-40B4-BE49-F238E27FC236}">
                  <a16:creationId xmlns:a16="http://schemas.microsoft.com/office/drawing/2014/main" id="{DE338070-2755-482A-8DD6-1175EE5427C0}"/>
                </a:ext>
              </a:extLst>
            </p:cNvPr>
            <p:cNvSpPr txBox="1"/>
            <p:nvPr/>
          </p:nvSpPr>
          <p:spPr>
            <a:xfrm>
              <a:off x="3207895" y="1450709"/>
              <a:ext cx="5669181" cy="646331"/>
            </a:xfrm>
            <a:prstGeom prst="rect">
              <a:avLst/>
            </a:prstGeom>
            <a:noFill/>
          </p:spPr>
          <p:txBody>
            <a:bodyPr wrap="none" rtlCol="0">
              <a:spAutoFit/>
            </a:bodyPr>
            <a:lstStyle/>
            <a:p>
              <a:r>
                <a:rPr lang="en-US" sz="1800" dirty="0">
                  <a:solidFill>
                    <a:srgbClr val="00B050"/>
                  </a:solidFill>
                  <a:latin typeface="Calibri Light" panose="020F0302020204030204" pitchFamily="34" charset="0"/>
                  <a:cs typeface="Calibri Light" panose="020F0302020204030204" pitchFamily="34" charset="0"/>
                </a:rPr>
                <a:t>Small SRF surface resistance enables </a:t>
              </a:r>
              <a:r>
                <a:rPr lang="en-US" sz="1800" u="sng" dirty="0">
                  <a:solidFill>
                    <a:srgbClr val="00B050"/>
                  </a:solidFill>
                  <a:latin typeface="Calibri Light" panose="020F0302020204030204" pitchFamily="34" charset="0"/>
                  <a:cs typeface="Calibri Light" panose="020F0302020204030204" pitchFamily="34" charset="0"/>
                </a:rPr>
                <a:t>continuous wave (cw)</a:t>
              </a:r>
              <a:r>
                <a:rPr lang="en-US" sz="1800" dirty="0">
                  <a:solidFill>
                    <a:srgbClr val="00B050"/>
                  </a:solidFill>
                  <a:latin typeface="Calibri Light" panose="020F0302020204030204" pitchFamily="34" charset="0"/>
                  <a:cs typeface="Calibri Light" panose="020F0302020204030204" pitchFamily="34" charset="0"/>
                </a:rPr>
                <a:t> </a:t>
              </a:r>
            </a:p>
            <a:p>
              <a:r>
                <a:rPr lang="en-US" sz="1800" dirty="0">
                  <a:solidFill>
                    <a:srgbClr val="00B050"/>
                  </a:solidFill>
                  <a:latin typeface="Calibri Light" panose="020F0302020204030204" pitchFamily="34" charset="0"/>
                  <a:cs typeface="Calibri Light" panose="020F0302020204030204" pitchFamily="34" charset="0"/>
                </a:rPr>
                <a:t>operation, leading to high average beam power</a:t>
              </a:r>
            </a:p>
          </p:txBody>
        </p:sp>
        <p:cxnSp>
          <p:nvCxnSpPr>
            <p:cNvPr id="23" name="Straight Arrow Connector 22">
              <a:extLst>
                <a:ext uri="{FF2B5EF4-FFF2-40B4-BE49-F238E27FC236}">
                  <a16:creationId xmlns:a16="http://schemas.microsoft.com/office/drawing/2014/main" id="{5B2A08B7-80CA-4807-90AE-4CD35D12AE6E}"/>
                </a:ext>
              </a:extLst>
            </p:cNvPr>
            <p:cNvCxnSpPr>
              <a:cxnSpLocks/>
            </p:cNvCxnSpPr>
            <p:nvPr/>
          </p:nvCxnSpPr>
          <p:spPr>
            <a:xfrm flipV="1">
              <a:off x="2018212" y="1773876"/>
              <a:ext cx="1110342" cy="142685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pic>
        <p:nvPicPr>
          <p:cNvPr id="29" name="Picture 28">
            <a:extLst>
              <a:ext uri="{FF2B5EF4-FFF2-40B4-BE49-F238E27FC236}">
                <a16:creationId xmlns:a16="http://schemas.microsoft.com/office/drawing/2014/main" id="{72526B9A-8E0C-43B9-B2E8-7F3662BDF982}"/>
              </a:ext>
            </a:extLst>
          </p:cNvPr>
          <p:cNvPicPr>
            <a:picLocks noChangeAspect="1"/>
          </p:cNvPicPr>
          <p:nvPr/>
        </p:nvPicPr>
        <p:blipFill rotWithShape="1">
          <a:blip r:embed="rId3"/>
          <a:srcRect l="1643" t="27182" r="53214" b="3238"/>
          <a:stretch/>
        </p:blipFill>
        <p:spPr>
          <a:xfrm>
            <a:off x="3685653" y="2956040"/>
            <a:ext cx="2598312" cy="1714392"/>
          </a:xfrm>
          <a:prstGeom prst="rect">
            <a:avLst/>
          </a:prstGeom>
        </p:spPr>
      </p:pic>
      <p:pic>
        <p:nvPicPr>
          <p:cNvPr id="32" name="Picture 31">
            <a:extLst>
              <a:ext uri="{FF2B5EF4-FFF2-40B4-BE49-F238E27FC236}">
                <a16:creationId xmlns:a16="http://schemas.microsoft.com/office/drawing/2014/main" id="{4E4FE546-8710-4652-B32B-D3DB76F5E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965" y="2891600"/>
            <a:ext cx="2598312" cy="1816864"/>
          </a:xfrm>
          <a:prstGeom prst="rect">
            <a:avLst/>
          </a:prstGeom>
        </p:spPr>
      </p:pic>
      <p:grpSp>
        <p:nvGrpSpPr>
          <p:cNvPr id="11" name="Group 10">
            <a:extLst>
              <a:ext uri="{FF2B5EF4-FFF2-40B4-BE49-F238E27FC236}">
                <a16:creationId xmlns:a16="http://schemas.microsoft.com/office/drawing/2014/main" id="{2F453714-4BED-40DA-A73F-B4974709F99A}"/>
              </a:ext>
            </a:extLst>
          </p:cNvPr>
          <p:cNvGrpSpPr/>
          <p:nvPr/>
        </p:nvGrpSpPr>
        <p:grpSpPr>
          <a:xfrm>
            <a:off x="2788920" y="2148793"/>
            <a:ext cx="6262119" cy="1376949"/>
            <a:chOff x="2432575" y="2148793"/>
            <a:chExt cx="6492515" cy="1376949"/>
          </a:xfrm>
        </p:grpSpPr>
        <p:sp>
          <p:nvSpPr>
            <p:cNvPr id="9" name="TextBox 8">
              <a:extLst>
                <a:ext uri="{FF2B5EF4-FFF2-40B4-BE49-F238E27FC236}">
                  <a16:creationId xmlns:a16="http://schemas.microsoft.com/office/drawing/2014/main" id="{D5D19F0E-3089-44C8-9238-009ABEB197D6}"/>
                </a:ext>
              </a:extLst>
            </p:cNvPr>
            <p:cNvSpPr txBox="1"/>
            <p:nvPr/>
          </p:nvSpPr>
          <p:spPr>
            <a:xfrm>
              <a:off x="3207895" y="2148793"/>
              <a:ext cx="5717195" cy="707886"/>
            </a:xfrm>
            <a:prstGeom prst="rect">
              <a:avLst/>
            </a:prstGeom>
            <a:noFill/>
          </p:spPr>
          <p:txBody>
            <a:bodyPr wrap="square" rtlCol="0">
              <a:spAutoFit/>
            </a:bodyPr>
            <a:lstStyle/>
            <a:p>
              <a:r>
                <a:rPr lang="en-US" sz="2000" dirty="0">
                  <a:solidFill>
                    <a:srgbClr val="FF0000"/>
                  </a:solidFill>
                  <a:latin typeface="Calibri Light" panose="020F0302020204030204" pitchFamily="34" charset="0"/>
                  <a:cs typeface="Calibri Light" panose="020F0302020204030204" pitchFamily="34" charset="0"/>
                </a:rPr>
                <a:t>At present, SRF accelerators are designed to operate with complex liquid helium cryogenic systems!</a:t>
              </a:r>
            </a:p>
          </p:txBody>
        </p:sp>
        <p:cxnSp>
          <p:nvCxnSpPr>
            <p:cNvPr id="33" name="Straight Arrow Connector 32">
              <a:extLst>
                <a:ext uri="{FF2B5EF4-FFF2-40B4-BE49-F238E27FC236}">
                  <a16:creationId xmlns:a16="http://schemas.microsoft.com/office/drawing/2014/main" id="{13C2FB93-95AB-4873-94F5-9E2C85091F7D}"/>
                </a:ext>
              </a:extLst>
            </p:cNvPr>
            <p:cNvCxnSpPr>
              <a:cxnSpLocks/>
            </p:cNvCxnSpPr>
            <p:nvPr/>
          </p:nvCxnSpPr>
          <p:spPr>
            <a:xfrm flipV="1">
              <a:off x="2432575" y="2571750"/>
              <a:ext cx="692331" cy="9539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45142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44" name="TextBox 43">
            <a:extLst>
              <a:ext uri="{FF2B5EF4-FFF2-40B4-BE49-F238E27FC236}">
                <a16:creationId xmlns:a16="http://schemas.microsoft.com/office/drawing/2014/main" id="{21B8ADE1-CC9F-411C-8986-F4B8C4ADEEE8}"/>
              </a:ext>
            </a:extLst>
          </p:cNvPr>
          <p:cNvSpPr txBox="1"/>
          <p:nvPr/>
        </p:nvSpPr>
        <p:spPr>
          <a:xfrm>
            <a:off x="364703" y="750332"/>
            <a:ext cx="7947343" cy="646331"/>
          </a:xfrm>
          <a:prstGeom prst="rect">
            <a:avLst/>
          </a:prstGeom>
          <a:noFill/>
        </p:spPr>
        <p:txBody>
          <a:bodyPr wrap="square" rtlCol="0">
            <a:spAutoFit/>
          </a:bodyPr>
          <a:lstStyle/>
          <a:p>
            <a:r>
              <a:rPr lang="en-US" sz="2000" dirty="0">
                <a:solidFill>
                  <a:srgbClr val="00B050"/>
                </a:solidFill>
                <a:latin typeface="Calibri" panose="020F0502020204030204" pitchFamily="34" charset="0"/>
                <a:cs typeface="Calibri" panose="020F0502020204030204" pitchFamily="34" charset="0"/>
              </a:rPr>
              <a:t>Remove cavity dissipation </a:t>
            </a:r>
            <a:r>
              <a:rPr lang="en-US" sz="2000" i="1" dirty="0">
                <a:solidFill>
                  <a:srgbClr val="00B050"/>
                </a:solidFill>
                <a:latin typeface="Calibri" panose="020F0502020204030204" pitchFamily="34" charset="0"/>
                <a:cs typeface="Calibri" panose="020F0502020204030204" pitchFamily="34" charset="0"/>
              </a:rPr>
              <a:t>with</a:t>
            </a:r>
            <a:r>
              <a:rPr lang="en-US" sz="2000" dirty="0">
                <a:solidFill>
                  <a:srgbClr val="00B050"/>
                </a:solidFill>
                <a:latin typeface="Calibri" panose="020F0502020204030204" pitchFamily="34" charset="0"/>
                <a:cs typeface="Calibri" panose="020F0502020204030204" pitchFamily="34" charset="0"/>
              </a:rPr>
              <a:t> thermal conduction (“</a:t>
            </a:r>
            <a:r>
              <a:rPr lang="en-US" sz="2000" u="sng" dirty="0">
                <a:solidFill>
                  <a:srgbClr val="00B050"/>
                </a:solidFill>
                <a:latin typeface="Calibri" panose="020F0502020204030204" pitchFamily="34" charset="0"/>
                <a:cs typeface="Calibri" panose="020F0502020204030204" pitchFamily="34" charset="0"/>
              </a:rPr>
              <a:t>conduction cooling”</a:t>
            </a:r>
            <a:r>
              <a:rPr lang="en-US" sz="2000" dirty="0">
                <a:solidFill>
                  <a:srgbClr val="00B050"/>
                </a:solidFill>
                <a:latin typeface="Calibri" panose="020F0502020204030204" pitchFamily="34" charset="0"/>
                <a:cs typeface="Calibri" panose="020F0502020204030204" pitchFamily="34" charset="0"/>
              </a:rPr>
              <a:t>)</a:t>
            </a:r>
          </a:p>
          <a:p>
            <a:r>
              <a:rPr lang="en-US" sz="1600" dirty="0">
                <a:solidFill>
                  <a:srgbClr val="404040"/>
                </a:solidFill>
                <a:latin typeface="Calibri" panose="020F0502020204030204" pitchFamily="34" charset="0"/>
                <a:cs typeface="Calibri" panose="020F0502020204030204" pitchFamily="34" charset="0"/>
              </a:rPr>
              <a:t>(conventional liquid helium bath not required)</a:t>
            </a:r>
          </a:p>
        </p:txBody>
      </p:sp>
      <p:sp>
        <p:nvSpPr>
          <p:cNvPr id="12" name="Multiplication Sign 11">
            <a:extLst>
              <a:ext uri="{FF2B5EF4-FFF2-40B4-BE49-F238E27FC236}">
                <a16:creationId xmlns:a16="http://schemas.microsoft.com/office/drawing/2014/main" id="{39ED6490-6BFE-4031-9EC6-7E7083D1FBD7}"/>
              </a:ext>
            </a:extLst>
          </p:cNvPr>
          <p:cNvSpPr/>
          <p:nvPr/>
        </p:nvSpPr>
        <p:spPr>
          <a:xfrm>
            <a:off x="167015" y="1447450"/>
            <a:ext cx="715893" cy="772046"/>
          </a:xfrm>
          <a:prstGeom prst="mathMultiply">
            <a:avLst>
              <a:gd name="adj1" fmla="val 428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30D04823-E7CC-453D-B0E9-ADF0C42EB7E9}"/>
              </a:ext>
            </a:extLst>
          </p:cNvPr>
          <p:cNvGrpSpPr/>
          <p:nvPr/>
        </p:nvGrpSpPr>
        <p:grpSpPr>
          <a:xfrm>
            <a:off x="5922451" y="1805043"/>
            <a:ext cx="3221549" cy="1133101"/>
            <a:chOff x="5366401" y="1842509"/>
            <a:chExt cx="3221549" cy="1133101"/>
          </a:xfrm>
        </p:grpSpPr>
        <p:pic>
          <p:nvPicPr>
            <p:cNvPr id="7" name="Picture 6">
              <a:extLst>
                <a:ext uri="{FF2B5EF4-FFF2-40B4-BE49-F238E27FC236}">
                  <a16:creationId xmlns:a16="http://schemas.microsoft.com/office/drawing/2014/main" id="{F02D1DE3-9CF4-4DE4-8815-A1E5A4E277E4}"/>
                </a:ext>
              </a:extLst>
            </p:cNvPr>
            <p:cNvPicPr>
              <a:picLocks noChangeAspect="1"/>
            </p:cNvPicPr>
            <p:nvPr/>
          </p:nvPicPr>
          <p:blipFill>
            <a:blip r:embed="rId2"/>
            <a:stretch>
              <a:fillRect/>
            </a:stretch>
          </p:blipFill>
          <p:spPr>
            <a:xfrm>
              <a:off x="5366401" y="2389510"/>
              <a:ext cx="3191926" cy="586100"/>
            </a:xfrm>
            <a:prstGeom prst="rect">
              <a:avLst/>
            </a:prstGeom>
          </p:spPr>
        </p:pic>
        <p:grpSp>
          <p:nvGrpSpPr>
            <p:cNvPr id="19" name="Group 18">
              <a:extLst>
                <a:ext uri="{FF2B5EF4-FFF2-40B4-BE49-F238E27FC236}">
                  <a16:creationId xmlns:a16="http://schemas.microsoft.com/office/drawing/2014/main" id="{5285A26B-997F-4AAA-8420-E5668852F6E8}"/>
                </a:ext>
              </a:extLst>
            </p:cNvPr>
            <p:cNvGrpSpPr/>
            <p:nvPr/>
          </p:nvGrpSpPr>
          <p:grpSpPr>
            <a:xfrm>
              <a:off x="5437493" y="2166073"/>
              <a:ext cx="2612225" cy="262334"/>
              <a:chOff x="5437493" y="2166073"/>
              <a:chExt cx="2612225" cy="262334"/>
            </a:xfrm>
          </p:grpSpPr>
          <p:cxnSp>
            <p:nvCxnSpPr>
              <p:cNvPr id="11" name="Straight Connector 10">
                <a:extLst>
                  <a:ext uri="{FF2B5EF4-FFF2-40B4-BE49-F238E27FC236}">
                    <a16:creationId xmlns:a16="http://schemas.microsoft.com/office/drawing/2014/main" id="{AE79982B-6953-4A3A-86DD-37B647242455}"/>
                  </a:ext>
                </a:extLst>
              </p:cNvPr>
              <p:cNvCxnSpPr>
                <a:cxnSpLocks/>
              </p:cNvCxnSpPr>
              <p:nvPr/>
            </p:nvCxnSpPr>
            <p:spPr>
              <a:xfrm>
                <a:off x="5437493" y="2166073"/>
                <a:ext cx="1577904"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6EF65DE-E3AA-49B4-B90F-4FF195FBF53E}"/>
                  </a:ext>
                </a:extLst>
              </p:cNvPr>
              <p:cNvCxnSpPr>
                <a:cxnSpLocks/>
              </p:cNvCxnSpPr>
              <p:nvPr/>
            </p:nvCxnSpPr>
            <p:spPr>
              <a:xfrm>
                <a:off x="7015397" y="2181063"/>
                <a:ext cx="0" cy="223437"/>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F4085C3-5A0B-4EBF-949A-ECD5CF7AA223}"/>
                  </a:ext>
                </a:extLst>
              </p:cNvPr>
              <p:cNvCxnSpPr>
                <a:cxnSpLocks/>
              </p:cNvCxnSpPr>
              <p:nvPr/>
            </p:nvCxnSpPr>
            <p:spPr>
              <a:xfrm>
                <a:off x="5913620" y="2428407"/>
                <a:ext cx="2136098"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20" name="TextBox 19">
              <a:extLst>
                <a:ext uri="{FF2B5EF4-FFF2-40B4-BE49-F238E27FC236}">
                  <a16:creationId xmlns:a16="http://schemas.microsoft.com/office/drawing/2014/main" id="{348B713B-9AD8-48FE-B372-F86F83B96580}"/>
                </a:ext>
              </a:extLst>
            </p:cNvPr>
            <p:cNvSpPr txBox="1"/>
            <p:nvPr/>
          </p:nvSpPr>
          <p:spPr>
            <a:xfrm>
              <a:off x="5979159" y="1842509"/>
              <a:ext cx="2608791" cy="338554"/>
            </a:xfrm>
            <a:prstGeom prst="rect">
              <a:avLst/>
            </a:prstGeom>
            <a:noFill/>
          </p:spPr>
          <p:txBody>
            <a:bodyPr wrap="none" rtlCol="0">
              <a:spAutoFit/>
            </a:bodyPr>
            <a:lstStyle/>
            <a:p>
              <a:r>
                <a:rPr lang="en-US" sz="1600" dirty="0">
                  <a:solidFill>
                    <a:srgbClr val="00B050"/>
                  </a:solidFill>
                  <a:latin typeface="Calibri" panose="020F0502020204030204" pitchFamily="34" charset="0"/>
                  <a:cs typeface="Calibri" panose="020F0502020204030204" pitchFamily="34" charset="0"/>
                </a:rPr>
                <a:t>Solid metallic heat conductor</a:t>
              </a:r>
            </a:p>
          </p:txBody>
        </p:sp>
      </p:grpSp>
      <p:sp>
        <p:nvSpPr>
          <p:cNvPr id="22" name="TextBox 21">
            <a:extLst>
              <a:ext uri="{FF2B5EF4-FFF2-40B4-BE49-F238E27FC236}">
                <a16:creationId xmlns:a16="http://schemas.microsoft.com/office/drawing/2014/main" id="{DCAB0239-A79F-4409-975D-AC9F91710B33}"/>
              </a:ext>
            </a:extLst>
          </p:cNvPr>
          <p:cNvSpPr txBox="1"/>
          <p:nvPr/>
        </p:nvSpPr>
        <p:spPr>
          <a:xfrm>
            <a:off x="5000962" y="3355727"/>
            <a:ext cx="4062715" cy="1107996"/>
          </a:xfrm>
          <a:prstGeom prst="rect">
            <a:avLst/>
          </a:prstGeom>
          <a:noFill/>
        </p:spPr>
        <p:txBody>
          <a:bodyPr wrap="none" rtlCol="0">
            <a:spAutoFit/>
          </a:bodyPr>
          <a:lstStyle/>
          <a:p>
            <a:r>
              <a:rPr lang="en-US" sz="1800" b="1" dirty="0">
                <a:solidFill>
                  <a:srgbClr val="404040"/>
                </a:solidFill>
                <a:latin typeface="Calibri" panose="020F0502020204030204" pitchFamily="34" charset="0"/>
                <a:cs typeface="Calibri" panose="020F0502020204030204" pitchFamily="34" charset="0"/>
              </a:rPr>
              <a:t>Absence of cryogenic liquids</a:t>
            </a:r>
          </a:p>
          <a:p>
            <a:pPr marL="342900" indent="-342900">
              <a:buFontTx/>
              <a:buChar char="-"/>
            </a:pPr>
            <a:r>
              <a:rPr lang="en-US" sz="1600" dirty="0">
                <a:solidFill>
                  <a:srgbClr val="404040"/>
                </a:solidFill>
                <a:latin typeface="Calibri" panose="020F0502020204030204" pitchFamily="34" charset="0"/>
                <a:cs typeface="Calibri" panose="020F0502020204030204" pitchFamily="34" charset="0"/>
              </a:rPr>
              <a:t>Compact, simplified construction </a:t>
            </a:r>
          </a:p>
          <a:p>
            <a:pPr marL="342900" indent="-342900">
              <a:buFontTx/>
              <a:buChar char="-"/>
            </a:pPr>
            <a:r>
              <a:rPr lang="en-US" sz="1600" dirty="0">
                <a:solidFill>
                  <a:srgbClr val="404040"/>
                </a:solidFill>
                <a:latin typeface="Calibri" panose="020F0502020204030204" pitchFamily="34" charset="0"/>
                <a:cs typeface="Calibri" panose="020F0502020204030204" pitchFamily="34" charset="0"/>
              </a:rPr>
              <a:t>No pressure vessel safety concerns</a:t>
            </a:r>
          </a:p>
          <a:p>
            <a:pPr marL="342900" indent="-342900">
              <a:buFontTx/>
              <a:buChar char="-"/>
            </a:pPr>
            <a:r>
              <a:rPr lang="en-US" sz="1600" dirty="0">
                <a:solidFill>
                  <a:srgbClr val="404040"/>
                </a:solidFill>
                <a:latin typeface="Calibri" panose="020F0502020204030204" pitchFamily="34" charset="0"/>
                <a:cs typeface="Calibri" panose="020F0502020204030204" pitchFamily="34" charset="0"/>
              </a:rPr>
              <a:t>Facilitates deployment in remote locations</a:t>
            </a:r>
          </a:p>
        </p:txBody>
      </p:sp>
      <p:sp>
        <p:nvSpPr>
          <p:cNvPr id="23" name="TextBox 22">
            <a:extLst>
              <a:ext uri="{FF2B5EF4-FFF2-40B4-BE49-F238E27FC236}">
                <a16:creationId xmlns:a16="http://schemas.microsoft.com/office/drawing/2014/main" id="{C40B395C-06F6-4021-8DF8-ABE1F212F6B3}"/>
              </a:ext>
            </a:extLst>
          </p:cNvPr>
          <p:cNvSpPr txBox="1"/>
          <p:nvPr/>
        </p:nvSpPr>
        <p:spPr>
          <a:xfrm>
            <a:off x="520331" y="127421"/>
            <a:ext cx="8103501"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Simplifying SRF cryogenics for industrial settings</a:t>
            </a:r>
          </a:p>
        </p:txBody>
      </p:sp>
      <p:grpSp>
        <p:nvGrpSpPr>
          <p:cNvPr id="24" name="Group 23">
            <a:extLst>
              <a:ext uri="{FF2B5EF4-FFF2-40B4-BE49-F238E27FC236}">
                <a16:creationId xmlns:a16="http://schemas.microsoft.com/office/drawing/2014/main" id="{BDBE0942-6DAF-4704-8AD2-BC15992B2E57}"/>
              </a:ext>
            </a:extLst>
          </p:cNvPr>
          <p:cNvGrpSpPr/>
          <p:nvPr/>
        </p:nvGrpSpPr>
        <p:grpSpPr>
          <a:xfrm>
            <a:off x="3211601" y="1485883"/>
            <a:ext cx="2802845" cy="1845717"/>
            <a:chOff x="1377215" y="2740903"/>
            <a:chExt cx="2926944" cy="1926537"/>
          </a:xfrm>
        </p:grpSpPr>
        <p:grpSp>
          <p:nvGrpSpPr>
            <p:cNvPr id="25" name="Group 24">
              <a:extLst>
                <a:ext uri="{FF2B5EF4-FFF2-40B4-BE49-F238E27FC236}">
                  <a16:creationId xmlns:a16="http://schemas.microsoft.com/office/drawing/2014/main" id="{C6876EF7-BAA6-4BD2-BF5D-23E22792447F}"/>
                </a:ext>
              </a:extLst>
            </p:cNvPr>
            <p:cNvGrpSpPr/>
            <p:nvPr/>
          </p:nvGrpSpPr>
          <p:grpSpPr>
            <a:xfrm>
              <a:off x="1724604" y="2740903"/>
              <a:ext cx="2579555" cy="1926537"/>
              <a:chOff x="2324204" y="2793368"/>
              <a:chExt cx="2579555" cy="1926537"/>
            </a:xfrm>
          </p:grpSpPr>
          <p:grpSp>
            <p:nvGrpSpPr>
              <p:cNvPr id="29" name="Group 28">
                <a:extLst>
                  <a:ext uri="{FF2B5EF4-FFF2-40B4-BE49-F238E27FC236}">
                    <a16:creationId xmlns:a16="http://schemas.microsoft.com/office/drawing/2014/main" id="{819F43C0-1E60-4D6D-A960-9663CF4F04FD}"/>
                  </a:ext>
                </a:extLst>
              </p:cNvPr>
              <p:cNvGrpSpPr/>
              <p:nvPr/>
            </p:nvGrpSpPr>
            <p:grpSpPr>
              <a:xfrm>
                <a:off x="2745225" y="2793368"/>
                <a:ext cx="2158534" cy="1926537"/>
                <a:chOff x="2745225" y="2793368"/>
                <a:chExt cx="2158534" cy="1926537"/>
              </a:xfrm>
            </p:grpSpPr>
            <p:grpSp>
              <p:nvGrpSpPr>
                <p:cNvPr id="33" name="Group 32">
                  <a:extLst>
                    <a:ext uri="{FF2B5EF4-FFF2-40B4-BE49-F238E27FC236}">
                      <a16:creationId xmlns:a16="http://schemas.microsoft.com/office/drawing/2014/main" id="{16B1AADA-28F2-488F-A6E5-74D7FD1F033C}"/>
                    </a:ext>
                  </a:extLst>
                </p:cNvPr>
                <p:cNvGrpSpPr/>
                <p:nvPr/>
              </p:nvGrpSpPr>
              <p:grpSpPr>
                <a:xfrm>
                  <a:off x="2745225" y="3045249"/>
                  <a:ext cx="1191718" cy="1674656"/>
                  <a:chOff x="2745225" y="3045249"/>
                  <a:chExt cx="1191718" cy="1674656"/>
                </a:xfrm>
              </p:grpSpPr>
              <p:pic>
                <p:nvPicPr>
                  <p:cNvPr id="38" name="Picture 37">
                    <a:extLst>
                      <a:ext uri="{FF2B5EF4-FFF2-40B4-BE49-F238E27FC236}">
                        <a16:creationId xmlns:a16="http://schemas.microsoft.com/office/drawing/2014/main" id="{8249388F-B68B-46CD-8EF3-C90F2E8B8265}"/>
                      </a:ext>
                    </a:extLst>
                  </p:cNvPr>
                  <p:cNvPicPr>
                    <a:picLocks noChangeAspect="1"/>
                  </p:cNvPicPr>
                  <p:nvPr/>
                </p:nvPicPr>
                <p:blipFill rotWithShape="1">
                  <a:blip r:embed="rId3"/>
                  <a:srcRect l="61807" t="65293" b="3534"/>
                  <a:stretch/>
                </p:blipFill>
                <p:spPr>
                  <a:xfrm>
                    <a:off x="2745225" y="3045249"/>
                    <a:ext cx="1191718" cy="1486918"/>
                  </a:xfrm>
                  <a:prstGeom prst="rect">
                    <a:avLst/>
                  </a:prstGeom>
                </p:spPr>
              </p:pic>
              <p:sp>
                <p:nvSpPr>
                  <p:cNvPr id="39" name="TextBox 38">
                    <a:extLst>
                      <a:ext uri="{FF2B5EF4-FFF2-40B4-BE49-F238E27FC236}">
                        <a16:creationId xmlns:a16="http://schemas.microsoft.com/office/drawing/2014/main" id="{33766DC6-1F21-4CE1-92D8-87CF5573D6DD}"/>
                      </a:ext>
                    </a:extLst>
                  </p:cNvPr>
                  <p:cNvSpPr txBox="1"/>
                  <p:nvPr/>
                </p:nvSpPr>
                <p:spPr>
                  <a:xfrm>
                    <a:off x="2928731" y="4442906"/>
                    <a:ext cx="926216"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Compressor</a:t>
                    </a:r>
                  </a:p>
                </p:txBody>
              </p:sp>
            </p:grpSp>
            <p:grpSp>
              <p:nvGrpSpPr>
                <p:cNvPr id="34" name="Group 33">
                  <a:extLst>
                    <a:ext uri="{FF2B5EF4-FFF2-40B4-BE49-F238E27FC236}">
                      <a16:creationId xmlns:a16="http://schemas.microsoft.com/office/drawing/2014/main" id="{68791384-A1E9-4359-8AAB-51F666B6A046}"/>
                    </a:ext>
                  </a:extLst>
                </p:cNvPr>
                <p:cNvGrpSpPr/>
                <p:nvPr/>
              </p:nvGrpSpPr>
              <p:grpSpPr>
                <a:xfrm>
                  <a:off x="4024702" y="2793368"/>
                  <a:ext cx="879057" cy="1926537"/>
                  <a:chOff x="4024702" y="2793368"/>
                  <a:chExt cx="879057" cy="1926537"/>
                </a:xfrm>
              </p:grpSpPr>
              <p:pic>
                <p:nvPicPr>
                  <p:cNvPr id="36" name="Picture 35">
                    <a:extLst>
                      <a:ext uri="{FF2B5EF4-FFF2-40B4-BE49-F238E27FC236}">
                        <a16:creationId xmlns:a16="http://schemas.microsoft.com/office/drawing/2014/main" id="{FA632A4F-EF2F-4EF7-9A96-9760381F918F}"/>
                      </a:ext>
                    </a:extLst>
                  </p:cNvPr>
                  <p:cNvPicPr>
                    <a:picLocks noChangeAspect="1"/>
                  </p:cNvPicPr>
                  <p:nvPr/>
                </p:nvPicPr>
                <p:blipFill rotWithShape="1">
                  <a:blip r:embed="rId4"/>
                  <a:srcRect l="19672" t="10074" r="17781" b="5347"/>
                  <a:stretch/>
                </p:blipFill>
                <p:spPr>
                  <a:xfrm>
                    <a:off x="4024702" y="2793368"/>
                    <a:ext cx="857229" cy="1738799"/>
                  </a:xfrm>
                  <a:prstGeom prst="rect">
                    <a:avLst/>
                  </a:prstGeom>
                </p:spPr>
              </p:pic>
              <p:sp>
                <p:nvSpPr>
                  <p:cNvPr id="37" name="TextBox 36">
                    <a:extLst>
                      <a:ext uri="{FF2B5EF4-FFF2-40B4-BE49-F238E27FC236}">
                        <a16:creationId xmlns:a16="http://schemas.microsoft.com/office/drawing/2014/main" id="{75914828-0E1C-4AE7-9066-B475AE13CE36}"/>
                      </a:ext>
                    </a:extLst>
                  </p:cNvPr>
                  <p:cNvSpPr txBox="1"/>
                  <p:nvPr/>
                </p:nvSpPr>
                <p:spPr>
                  <a:xfrm>
                    <a:off x="4051603" y="4442906"/>
                    <a:ext cx="852156"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Cryocooler</a:t>
                    </a:r>
                  </a:p>
                </p:txBody>
              </p:sp>
            </p:grpSp>
            <p:sp>
              <p:nvSpPr>
                <p:cNvPr id="35" name="TextBox 34">
                  <a:extLst>
                    <a:ext uri="{FF2B5EF4-FFF2-40B4-BE49-F238E27FC236}">
                      <a16:creationId xmlns:a16="http://schemas.microsoft.com/office/drawing/2014/main" id="{DC2A5673-7213-4A79-B077-AC33675F9E5B}"/>
                    </a:ext>
                  </a:extLst>
                </p:cNvPr>
                <p:cNvSpPr txBox="1"/>
                <p:nvPr/>
              </p:nvSpPr>
              <p:spPr>
                <a:xfrm>
                  <a:off x="2828778" y="3135575"/>
                  <a:ext cx="1016625" cy="215444"/>
                </a:xfrm>
                <a:prstGeom prst="rect">
                  <a:avLst/>
                </a:prstGeom>
                <a:noFill/>
              </p:spPr>
              <p:txBody>
                <a:bodyPr wrap="none" rtlCol="0">
                  <a:spAutoFit/>
                </a:bodyPr>
                <a:lstStyle/>
                <a:p>
                  <a:r>
                    <a:rPr lang="en-US" sz="800" dirty="0">
                      <a:latin typeface="Calibri Light" panose="020F0302020204030204" pitchFamily="34" charset="0"/>
                      <a:cs typeface="Calibri Light" panose="020F0302020204030204" pitchFamily="34" charset="0"/>
                    </a:rPr>
                    <a:t>Courtesy: Cryomech</a:t>
                  </a:r>
                </a:p>
              </p:txBody>
            </p:sp>
          </p:grpSp>
          <p:grpSp>
            <p:nvGrpSpPr>
              <p:cNvPr id="30" name="Group 29">
                <a:extLst>
                  <a:ext uri="{FF2B5EF4-FFF2-40B4-BE49-F238E27FC236}">
                    <a16:creationId xmlns:a16="http://schemas.microsoft.com/office/drawing/2014/main" id="{F12BAF54-E56E-46BB-A4C9-C4D6BDF79503}"/>
                  </a:ext>
                </a:extLst>
              </p:cNvPr>
              <p:cNvGrpSpPr/>
              <p:nvPr/>
            </p:nvGrpSpPr>
            <p:grpSpPr>
              <a:xfrm>
                <a:off x="2324204" y="3155430"/>
                <a:ext cx="487634" cy="1053571"/>
                <a:chOff x="2226769" y="3155430"/>
                <a:chExt cx="487634" cy="1053571"/>
              </a:xfrm>
            </p:grpSpPr>
            <p:cxnSp>
              <p:nvCxnSpPr>
                <p:cNvPr id="31" name="Straight Arrow Connector 30">
                  <a:extLst>
                    <a:ext uri="{FF2B5EF4-FFF2-40B4-BE49-F238E27FC236}">
                      <a16:creationId xmlns:a16="http://schemas.microsoft.com/office/drawing/2014/main" id="{4375714A-6540-4FDA-BD31-4413AEF2C1DD}"/>
                    </a:ext>
                  </a:extLst>
                </p:cNvPr>
                <p:cNvCxnSpPr/>
                <p:nvPr/>
              </p:nvCxnSpPr>
              <p:spPr>
                <a:xfrm>
                  <a:off x="2668249" y="3155430"/>
                  <a:ext cx="0" cy="1053571"/>
                </a:xfrm>
                <a:prstGeom prst="straightConnector1">
                  <a:avLst/>
                </a:prstGeom>
                <a:ln w="635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E2225C3D-8BB4-469A-B2F9-2AF0BCF92E75}"/>
                    </a:ext>
                  </a:extLst>
                </p:cNvPr>
                <p:cNvSpPr txBox="1"/>
                <p:nvPr/>
              </p:nvSpPr>
              <p:spPr>
                <a:xfrm>
                  <a:off x="2226769" y="3559104"/>
                  <a:ext cx="487634" cy="246221"/>
                </a:xfrm>
                <a:prstGeom prst="rect">
                  <a:avLst/>
                </a:prstGeom>
                <a:noFill/>
              </p:spPr>
              <p:txBody>
                <a:bodyPr wrap="none" rtlCol="0">
                  <a:spAutoFit/>
                </a:bodyPr>
                <a:lstStyle/>
                <a:p>
                  <a:r>
                    <a:rPr lang="en-US" sz="1000" b="1" dirty="0">
                      <a:latin typeface="Calibri Light" panose="020F0302020204030204" pitchFamily="34" charset="0"/>
                      <a:cs typeface="Calibri Light" panose="020F0302020204030204" pitchFamily="34" charset="0"/>
                    </a:rPr>
                    <a:t>2 feet</a:t>
                  </a:r>
                </a:p>
              </p:txBody>
            </p:sp>
          </p:grpSp>
        </p:grpSp>
        <p:pic>
          <p:nvPicPr>
            <p:cNvPr id="26" name="Picture 25">
              <a:extLst>
                <a:ext uri="{FF2B5EF4-FFF2-40B4-BE49-F238E27FC236}">
                  <a16:creationId xmlns:a16="http://schemas.microsoft.com/office/drawing/2014/main" id="{2132C7C3-0CCC-4430-B7E8-8151726EE619}"/>
                </a:ext>
              </a:extLst>
            </p:cNvPr>
            <p:cNvPicPr>
              <a:picLocks noChangeAspect="1"/>
            </p:cNvPicPr>
            <p:nvPr/>
          </p:nvPicPr>
          <p:blipFill rotWithShape="1">
            <a:blip r:embed="rId5"/>
            <a:srcRect l="7442" t="6558" r="2419" b="1699"/>
            <a:stretch/>
          </p:blipFill>
          <p:spPr>
            <a:xfrm>
              <a:off x="1377215" y="3844838"/>
              <a:ext cx="637455" cy="601848"/>
            </a:xfrm>
            <a:prstGeom prst="rect">
              <a:avLst/>
            </a:prstGeom>
          </p:spPr>
        </p:pic>
      </p:grpSp>
      <p:sp>
        <p:nvSpPr>
          <p:cNvPr id="40" name="TextBox 39">
            <a:extLst>
              <a:ext uri="{FF2B5EF4-FFF2-40B4-BE49-F238E27FC236}">
                <a16:creationId xmlns:a16="http://schemas.microsoft.com/office/drawing/2014/main" id="{202B835A-497F-47AB-9B9D-C5EA8BEEFCB5}"/>
              </a:ext>
            </a:extLst>
          </p:cNvPr>
          <p:cNvSpPr txBox="1"/>
          <p:nvPr/>
        </p:nvSpPr>
        <p:spPr>
          <a:xfrm>
            <a:off x="121633" y="2884554"/>
            <a:ext cx="4510530" cy="1631216"/>
          </a:xfrm>
          <a:prstGeom prst="rect">
            <a:avLst/>
          </a:prstGeom>
          <a:noFill/>
        </p:spPr>
        <p:txBody>
          <a:bodyPr wrap="none" rtlCol="0">
            <a:spAutoFit/>
          </a:bodyPr>
          <a:lstStyle/>
          <a:p>
            <a:r>
              <a:rPr lang="en-US" sz="2000" b="1" dirty="0">
                <a:solidFill>
                  <a:srgbClr val="404040"/>
                </a:solidFill>
                <a:latin typeface="Calibri" panose="020F0502020204030204" pitchFamily="34" charset="0"/>
                <a:cs typeface="Calibri" panose="020F0502020204030204" pitchFamily="34" charset="0"/>
              </a:rPr>
              <a:t>Cryocoolers offer</a:t>
            </a:r>
          </a:p>
          <a:p>
            <a:pPr marL="285750" indent="-285750">
              <a:buFontTx/>
              <a:buChar char="-"/>
            </a:pPr>
            <a:r>
              <a:rPr lang="en-US" sz="1600" dirty="0">
                <a:solidFill>
                  <a:srgbClr val="404040"/>
                </a:solidFill>
                <a:latin typeface="Calibri" panose="020F0502020204030204" pitchFamily="34" charset="0"/>
                <a:cs typeface="Calibri" panose="020F0502020204030204" pitchFamily="34" charset="0"/>
              </a:rPr>
              <a:t>Closed cycle cooling at </a:t>
            </a:r>
            <a:r>
              <a:rPr lang="en-US" sz="1600" dirty="0">
                <a:solidFill>
                  <a:srgbClr val="404040"/>
                </a:solidFill>
                <a:latin typeface="Times New Roman" panose="02020603050405020304" pitchFamily="18" charset="0"/>
                <a:cs typeface="Times New Roman" panose="02020603050405020304" pitchFamily="18" charset="0"/>
              </a:rPr>
              <a:t>~</a:t>
            </a:r>
            <a:r>
              <a:rPr lang="en-US" sz="1600" dirty="0">
                <a:solidFill>
                  <a:srgbClr val="404040"/>
                </a:solidFill>
                <a:latin typeface="Calibri" panose="020F0502020204030204" pitchFamily="34" charset="0"/>
                <a:cs typeface="Calibri" panose="020F0502020204030204" pitchFamily="34" charset="0"/>
              </a:rPr>
              <a:t>45 K and </a:t>
            </a:r>
            <a:r>
              <a:rPr lang="en-US" sz="1600" dirty="0">
                <a:solidFill>
                  <a:srgbClr val="404040"/>
                </a:solidFill>
                <a:latin typeface="Times New Roman" panose="02020603050405020304" pitchFamily="18" charset="0"/>
                <a:cs typeface="Times New Roman" panose="02020603050405020304" pitchFamily="18" charset="0"/>
              </a:rPr>
              <a:t>~</a:t>
            </a:r>
            <a:r>
              <a:rPr lang="en-US" sz="1600" dirty="0">
                <a:solidFill>
                  <a:srgbClr val="404040"/>
                </a:solidFill>
                <a:latin typeface="Calibri" panose="020F0502020204030204" pitchFamily="34" charset="0"/>
                <a:cs typeface="Calibri" panose="020F0502020204030204" pitchFamily="34" charset="0"/>
              </a:rPr>
              <a:t>4 K</a:t>
            </a:r>
          </a:p>
          <a:p>
            <a:pPr marL="285750" indent="-285750">
              <a:buFontTx/>
              <a:buChar char="-"/>
            </a:pPr>
            <a:r>
              <a:rPr lang="en-US" sz="1600" dirty="0">
                <a:solidFill>
                  <a:srgbClr val="404040"/>
                </a:solidFill>
                <a:latin typeface="Calibri" panose="020F0502020204030204" pitchFamily="34" charset="0"/>
                <a:cs typeface="Calibri" panose="020F0502020204030204" pitchFamily="34" charset="0"/>
              </a:rPr>
              <a:t>Compact, small footprint</a:t>
            </a:r>
          </a:p>
          <a:p>
            <a:pPr marL="285750" indent="-285750">
              <a:buFontTx/>
              <a:buChar char="-"/>
            </a:pPr>
            <a:r>
              <a:rPr lang="en-US" sz="1600" dirty="0">
                <a:solidFill>
                  <a:srgbClr val="404040"/>
                </a:solidFill>
                <a:latin typeface="Calibri" panose="020F0502020204030204" pitchFamily="34" charset="0"/>
                <a:cs typeface="Calibri" panose="020F0502020204030204" pitchFamily="34" charset="0"/>
              </a:rPr>
              <a:t>Reliability (MTBM &gt; 2 years non-stop operation)</a:t>
            </a:r>
          </a:p>
          <a:p>
            <a:pPr marL="285750" indent="-285750">
              <a:buFontTx/>
              <a:buChar char="-"/>
            </a:pPr>
            <a:r>
              <a:rPr lang="en-US" sz="1600" dirty="0">
                <a:solidFill>
                  <a:srgbClr val="404040"/>
                </a:solidFill>
                <a:latin typeface="Calibri" panose="020F0502020204030204" pitchFamily="34" charset="0"/>
                <a:cs typeface="Calibri" panose="020F0502020204030204" pitchFamily="34" charset="0"/>
              </a:rPr>
              <a:t>Turnkey operation (no trained operator needed, </a:t>
            </a:r>
          </a:p>
          <a:p>
            <a:r>
              <a:rPr lang="en-US" sz="1600" dirty="0">
                <a:solidFill>
                  <a:srgbClr val="404040"/>
                </a:solidFill>
                <a:latin typeface="Calibri" panose="020F0502020204030204" pitchFamily="34" charset="0"/>
                <a:cs typeface="Calibri" panose="020F0502020204030204" pitchFamily="34" charset="0"/>
              </a:rPr>
              <a:t>      turn ON/OFF with push of a button)</a:t>
            </a:r>
          </a:p>
        </p:txBody>
      </p:sp>
      <p:grpSp>
        <p:nvGrpSpPr>
          <p:cNvPr id="41" name="Group 40">
            <a:extLst>
              <a:ext uri="{FF2B5EF4-FFF2-40B4-BE49-F238E27FC236}">
                <a16:creationId xmlns:a16="http://schemas.microsoft.com/office/drawing/2014/main" id="{A523A2E4-6CDE-4C1F-8155-5ADD56566046}"/>
              </a:ext>
            </a:extLst>
          </p:cNvPr>
          <p:cNvGrpSpPr/>
          <p:nvPr/>
        </p:nvGrpSpPr>
        <p:grpSpPr>
          <a:xfrm>
            <a:off x="877921" y="1439088"/>
            <a:ext cx="1998590" cy="1210221"/>
            <a:chOff x="318204" y="782554"/>
            <a:chExt cx="3082891" cy="2034122"/>
          </a:xfrm>
        </p:grpSpPr>
        <p:pic>
          <p:nvPicPr>
            <p:cNvPr id="42" name="Picture 41">
              <a:extLst>
                <a:ext uri="{FF2B5EF4-FFF2-40B4-BE49-F238E27FC236}">
                  <a16:creationId xmlns:a16="http://schemas.microsoft.com/office/drawing/2014/main" id="{90C7AF20-2D30-484D-9883-0C8C28A1FC87}"/>
                </a:ext>
              </a:extLst>
            </p:cNvPr>
            <p:cNvPicPr>
              <a:picLocks noChangeAspect="1"/>
            </p:cNvPicPr>
            <p:nvPr/>
          </p:nvPicPr>
          <p:blipFill rotWithShape="1">
            <a:blip r:embed="rId6"/>
            <a:srcRect l="1643" t="27182" r="53214" b="3238"/>
            <a:stretch/>
          </p:blipFill>
          <p:spPr>
            <a:xfrm>
              <a:off x="318204" y="782554"/>
              <a:ext cx="3082891" cy="2034122"/>
            </a:xfrm>
            <a:prstGeom prst="rect">
              <a:avLst/>
            </a:prstGeom>
          </p:spPr>
        </p:pic>
        <p:sp>
          <p:nvSpPr>
            <p:cNvPr id="43" name="TextBox 42">
              <a:extLst>
                <a:ext uri="{FF2B5EF4-FFF2-40B4-BE49-F238E27FC236}">
                  <a16:creationId xmlns:a16="http://schemas.microsoft.com/office/drawing/2014/main" id="{C514850E-69C4-4025-A68C-8D395B5194B3}"/>
                </a:ext>
              </a:extLst>
            </p:cNvPr>
            <p:cNvSpPr txBox="1"/>
            <p:nvPr/>
          </p:nvSpPr>
          <p:spPr>
            <a:xfrm>
              <a:off x="318204" y="2508644"/>
              <a:ext cx="1564724"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Liquid helium plant</a:t>
              </a:r>
            </a:p>
          </p:txBody>
        </p:sp>
      </p:grpSp>
    </p:spTree>
    <p:extLst>
      <p:ext uri="{BB962C8B-B14F-4D97-AF65-F5344CB8AC3E}">
        <p14:creationId xmlns:p14="http://schemas.microsoft.com/office/powerpoint/2010/main" val="279134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75863"/>
            <a:ext cx="6515100" cy="481304"/>
          </a:xfrm>
        </p:spPr>
        <p:txBody>
          <a:bodyPr/>
          <a:lstStyle/>
          <a:p>
            <a:pPr algn="ctr"/>
            <a:r>
              <a:rPr lang="en-US" dirty="0"/>
              <a:t>Modern Technology Breakthroughs:</a:t>
            </a:r>
          </a:p>
        </p:txBody>
      </p:sp>
      <p:sp>
        <p:nvSpPr>
          <p:cNvPr id="3" name="Content Placeholder 2"/>
          <p:cNvSpPr>
            <a:spLocks noGrp="1"/>
          </p:cNvSpPr>
          <p:nvPr>
            <p:ph idx="1"/>
          </p:nvPr>
        </p:nvSpPr>
        <p:spPr/>
        <p:txBody>
          <a:bodyPr/>
          <a:lstStyle/>
          <a:p>
            <a:pPr>
              <a:spcAft>
                <a:spcPts val="450"/>
              </a:spcAft>
            </a:pPr>
            <a:r>
              <a:rPr lang="en-US" u="sng" dirty="0">
                <a:solidFill>
                  <a:srgbClr val="0070C0"/>
                </a:solidFill>
              </a:rPr>
              <a:t>Higher </a:t>
            </a:r>
            <a:r>
              <a:rPr lang="en-US" dirty="0">
                <a:solidFill>
                  <a:srgbClr val="0070C0"/>
                </a:solidFill>
              </a:rPr>
              <a:t>T</a:t>
            </a:r>
            <a:r>
              <a:rPr lang="en-US" baseline="-25000" dirty="0">
                <a:solidFill>
                  <a:srgbClr val="0070C0"/>
                </a:solidFill>
              </a:rPr>
              <a:t>c</a:t>
            </a:r>
            <a:r>
              <a:rPr lang="en-US" dirty="0">
                <a:solidFill>
                  <a:srgbClr val="0070C0"/>
                </a:solidFill>
              </a:rPr>
              <a:t> </a:t>
            </a:r>
            <a:r>
              <a:rPr lang="en-US" u="sng" dirty="0">
                <a:solidFill>
                  <a:srgbClr val="0070C0"/>
                </a:solidFill>
              </a:rPr>
              <a:t>superconductors:</a:t>
            </a:r>
            <a:r>
              <a:rPr lang="en-US" dirty="0"/>
              <a:t> </a:t>
            </a:r>
            <a:r>
              <a:rPr lang="en-US" sz="1500" dirty="0"/>
              <a:t>Nb</a:t>
            </a:r>
            <a:r>
              <a:rPr lang="en-US" sz="1500" baseline="-25000" dirty="0"/>
              <a:t>3</a:t>
            </a:r>
            <a:r>
              <a:rPr lang="en-US" sz="1500" dirty="0"/>
              <a:t>Sn coated cavities </a:t>
            </a:r>
            <a:r>
              <a:rPr lang="en-US" sz="1500" dirty="0">
                <a:sym typeface="Wingdings" panose="05000000000000000000" pitchFamily="2" charset="2"/>
              </a:rPr>
              <a:t>dramatically lower cryogenic losses and allow higher operating temperatures ( e.g. 4 K vs 1.8 K)</a:t>
            </a:r>
          </a:p>
          <a:p>
            <a:pPr>
              <a:spcAft>
                <a:spcPts val="450"/>
              </a:spcAft>
            </a:pPr>
            <a:r>
              <a:rPr lang="en-US" u="sng" dirty="0">
                <a:solidFill>
                  <a:srgbClr val="0070C0"/>
                </a:solidFill>
                <a:sym typeface="Wingdings" panose="05000000000000000000" pitchFamily="2" charset="2"/>
              </a:rPr>
              <a:t>Cryocooler Conduction Cooling:</a:t>
            </a:r>
            <a:r>
              <a:rPr lang="en-US" dirty="0">
                <a:sym typeface="Wingdings" panose="05000000000000000000" pitchFamily="2" charset="2"/>
              </a:rPr>
              <a:t> </a:t>
            </a:r>
            <a:r>
              <a:rPr lang="en-US" sz="1500" dirty="0">
                <a:sym typeface="Wingdings" panose="05000000000000000000" pitchFamily="2" charset="2"/>
              </a:rPr>
              <a:t>possible with low cavity losses dramatically simplifies cryostats (no Liquid Helium !) using commercial cryocooler with higher capacity at 4 K enables turn-key cryogenic systems</a:t>
            </a:r>
          </a:p>
          <a:p>
            <a:pPr>
              <a:spcAft>
                <a:spcPts val="450"/>
              </a:spcAft>
            </a:pPr>
            <a:r>
              <a:rPr lang="en-US" u="sng" dirty="0">
                <a:solidFill>
                  <a:srgbClr val="0070C0"/>
                </a:solidFill>
                <a:sym typeface="Wingdings" panose="05000000000000000000" pitchFamily="2" charset="2"/>
              </a:rPr>
              <a:t>New RF Power technology: </a:t>
            </a:r>
            <a:r>
              <a:rPr lang="en-US" sz="1500" dirty="0">
                <a:sym typeface="Wingdings" panose="05000000000000000000" pitchFamily="2" charset="2"/>
              </a:rPr>
              <a:t>injection-locked magnetrons allow phase/amplitude control at high efficiency and much lower cost per watt</a:t>
            </a:r>
          </a:p>
          <a:p>
            <a:pPr>
              <a:spcAft>
                <a:spcPts val="450"/>
              </a:spcAft>
            </a:pPr>
            <a:r>
              <a:rPr lang="en-US" u="sng" dirty="0">
                <a:solidFill>
                  <a:srgbClr val="0070C0"/>
                </a:solidFill>
                <a:sym typeface="Wingdings" panose="05000000000000000000" pitchFamily="2" charset="2"/>
              </a:rPr>
              <a:t>Low RF loss coupler</a:t>
            </a:r>
            <a:r>
              <a:rPr lang="en-US" sz="1500" dirty="0">
                <a:sym typeface="Wingdings" panose="05000000000000000000" pitchFamily="2" charset="2"/>
              </a:rPr>
              <a:t>: Couplers that dissipate very low heat while transporting high power</a:t>
            </a:r>
            <a:endParaRPr lang="en-US" dirty="0">
              <a:sym typeface="Wingdings" panose="05000000000000000000" pitchFamily="2" charset="2"/>
            </a:endParaRPr>
          </a:p>
          <a:p>
            <a:pPr>
              <a:spcAft>
                <a:spcPts val="450"/>
              </a:spcAft>
            </a:pPr>
            <a:r>
              <a:rPr lang="en-US" u="sng" dirty="0">
                <a:solidFill>
                  <a:srgbClr val="0070C0"/>
                </a:solidFill>
                <a:sym typeface="Wingdings" panose="05000000000000000000" pitchFamily="2" charset="2"/>
              </a:rPr>
              <a:t>Integrated electron guns: </a:t>
            </a:r>
            <a:r>
              <a:rPr lang="en-US" sz="1500" dirty="0">
                <a:sym typeface="Wingdings" panose="05000000000000000000" pitchFamily="2" charset="2"/>
              </a:rPr>
              <a:t>reduce accelerator complexity  </a:t>
            </a:r>
            <a:endParaRPr lang="en-US" dirty="0">
              <a:sym typeface="Wingdings" panose="05000000000000000000" pitchFamily="2" charset="2"/>
            </a:endParaRPr>
          </a:p>
          <a:p>
            <a:endParaRPr lang="en-US" sz="1200" b="1" dirty="0">
              <a:sym typeface="Wingdings" panose="05000000000000000000" pitchFamily="2" charset="2"/>
            </a:endParaRPr>
          </a:p>
          <a:p>
            <a:r>
              <a:rPr lang="en-US" b="1" dirty="0">
                <a:sym typeface="Wingdings" panose="05000000000000000000" pitchFamily="2" charset="2"/>
              </a:rPr>
              <a:t>Enable compact industrial SRF accelerators at a low cost</a:t>
            </a:r>
          </a:p>
          <a:p>
            <a:endParaRPr lang="en-US" dirty="0">
              <a:sym typeface="Wingdings" panose="05000000000000000000" pitchFamily="2" charset="2"/>
            </a:endParaRPr>
          </a:p>
          <a:p>
            <a:endParaRPr lang="en-US" dirty="0">
              <a:sym typeface="Wingdings" panose="05000000000000000000" pitchFamily="2" charset="2"/>
            </a:endParaRPr>
          </a:p>
          <a:p>
            <a:endParaRPr lang="en-US" dirty="0"/>
          </a:p>
        </p:txBody>
      </p:sp>
      <p:sp>
        <p:nvSpPr>
          <p:cNvPr id="6" name="Slide Number Placeholder 5">
            <a:extLst>
              <a:ext uri="{FF2B5EF4-FFF2-40B4-BE49-F238E27FC236}">
                <a16:creationId xmlns:a16="http://schemas.microsoft.com/office/drawing/2014/main" id="{A7FFAA55-3B95-4257-B2C7-945D0A5DA43A}"/>
              </a:ext>
            </a:extLst>
          </p:cNvPr>
          <p:cNvSpPr>
            <a:spLocks noGrp="1"/>
          </p:cNvSpPr>
          <p:nvPr>
            <p:ph type="sldNum" sz="quarter" idx="4"/>
          </p:nvPr>
        </p:nvSpPr>
        <p:spPr/>
        <p:txBody>
          <a:bodyPr/>
          <a:lstStyle/>
          <a:p>
            <a:pPr defTabSz="342900">
              <a:defRPr/>
            </a:pPr>
            <a:fld id="{148C009B-CB69-E04A-B9B3-34B26D69E9CF}" type="slidenum">
              <a:rPr lang="en-US">
                <a:ea typeface="Geneva" charset="0"/>
              </a:rPr>
              <a:pPr defTabSz="342900">
                <a:defRPr/>
              </a:pPr>
              <a:t>6</a:t>
            </a:fld>
            <a:endParaRPr lang="en-US" dirty="0">
              <a:ea typeface="Geneva" charset="0"/>
            </a:endParaRPr>
          </a:p>
        </p:txBody>
      </p:sp>
      <p:sp>
        <p:nvSpPr>
          <p:cNvPr id="8" name="Footer Placeholder 3">
            <a:extLst>
              <a:ext uri="{FF2B5EF4-FFF2-40B4-BE49-F238E27FC236}">
                <a16:creationId xmlns:a16="http://schemas.microsoft.com/office/drawing/2014/main" id="{5B753ABA-2F55-4030-9969-718036425B02}"/>
              </a:ext>
            </a:extLst>
          </p:cNvPr>
          <p:cNvSpPr>
            <a:spLocks noGrp="1"/>
          </p:cNvSpPr>
          <p:nvPr>
            <p:ph type="ftr" sz="quarter" idx="3"/>
          </p:nvPr>
        </p:nvSpPr>
        <p:spPr>
          <a:xfrm>
            <a:off x="1567432" y="4867422"/>
            <a:ext cx="6262118" cy="182155"/>
          </a:xfrm>
        </p:spPr>
        <p:txBody>
          <a:bodyPr/>
          <a:lstStyle/>
          <a:p>
            <a:pPr>
              <a:defRPr/>
            </a:pPr>
            <a:r>
              <a:rPr lang="en-US" dirty="0"/>
              <a:t>Jayakar Thangaraj, "SRF accelerator development for industrial applications at Fermilab", TTC 2022, WG1</a:t>
            </a:r>
            <a:endParaRPr lang="en-US" b="1" dirty="0"/>
          </a:p>
        </p:txBody>
      </p:sp>
      <p:sp>
        <p:nvSpPr>
          <p:cNvPr id="9" name="Date Placeholder 2">
            <a:extLst>
              <a:ext uri="{FF2B5EF4-FFF2-40B4-BE49-F238E27FC236}">
                <a16:creationId xmlns:a16="http://schemas.microsoft.com/office/drawing/2014/main" id="{31FB5CF2-A5E9-45D7-8FAC-CB3DB707E498}"/>
              </a:ext>
            </a:extLst>
          </p:cNvPr>
          <p:cNvSpPr>
            <a:spLocks noGrp="1"/>
          </p:cNvSpPr>
          <p:nvPr>
            <p:ph type="dt" sz="half" idx="2"/>
          </p:nvPr>
        </p:nvSpPr>
        <p:spPr>
          <a:xfrm>
            <a:off x="736827" y="4878161"/>
            <a:ext cx="675368" cy="180975"/>
          </a:xfrm>
        </p:spPr>
        <p:txBody>
          <a:bodyPr/>
          <a:lstStyle/>
          <a:p>
            <a:pPr>
              <a:defRPr/>
            </a:pPr>
            <a:r>
              <a:rPr lang="en-US" dirty="0"/>
              <a:t>10/13/2022</a:t>
            </a:r>
          </a:p>
        </p:txBody>
      </p:sp>
    </p:spTree>
    <p:extLst>
      <p:ext uri="{BB962C8B-B14F-4D97-AF65-F5344CB8AC3E}">
        <p14:creationId xmlns:p14="http://schemas.microsoft.com/office/powerpoint/2010/main" val="1925387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6C63815-C358-404D-A001-3515798DAEE6}"/>
              </a:ext>
            </a:extLst>
          </p:cNvPr>
          <p:cNvSpPr txBox="1"/>
          <p:nvPr/>
        </p:nvSpPr>
        <p:spPr>
          <a:xfrm>
            <a:off x="182444" y="1550817"/>
            <a:ext cx="3490521" cy="1323439"/>
          </a:xfrm>
          <a:prstGeom prst="rect">
            <a:avLst/>
          </a:prstGeom>
          <a:noFill/>
        </p:spPr>
        <p:txBody>
          <a:bodyPr wrap="square" rtlCol="0">
            <a:spAutoFit/>
          </a:bodyPr>
          <a:lstStyle/>
          <a:p>
            <a:r>
              <a:rPr lang="en-US" sz="2000" b="1" u="sng" dirty="0">
                <a:latin typeface="Calibri Light" panose="020F0302020204030204" pitchFamily="34" charset="0"/>
                <a:cs typeface="Calibri Light" panose="020F0302020204030204" pitchFamily="34" charset="0"/>
              </a:rPr>
              <a:t>Vision</a:t>
            </a:r>
            <a:r>
              <a:rPr lang="en-US" sz="2000" b="1" dirty="0">
                <a:latin typeface="Calibri Light" panose="020F0302020204030204" pitchFamily="34" charset="0"/>
                <a:cs typeface="Calibri Light" panose="020F0302020204030204" pitchFamily="34" charset="0"/>
              </a:rPr>
              <a:t>: </a:t>
            </a:r>
            <a:r>
              <a:rPr lang="en-US" sz="2000" dirty="0">
                <a:latin typeface="Calibri Light" panose="020F0302020204030204" pitchFamily="34" charset="0"/>
                <a:cs typeface="Calibri Light" panose="020F0302020204030204" pitchFamily="34" charset="0"/>
              </a:rPr>
              <a:t>Develop compact, turnkey e-beam source for environmental and industrial applications </a:t>
            </a:r>
            <a:r>
              <a:rPr lang="en-US" sz="1800" dirty="0">
                <a:latin typeface="Calibri Light" panose="020F0302020204030204" pitchFamily="34" charset="0"/>
                <a:cs typeface="Calibri Light" panose="020F0302020204030204" pitchFamily="34" charset="0"/>
              </a:rPr>
              <a:t>(</a:t>
            </a:r>
            <a:r>
              <a:rPr lang="en-US" sz="1800" dirty="0">
                <a:latin typeface="Times New Roman" panose="02020603050405020304" pitchFamily="18" charset="0"/>
                <a:cs typeface="Times New Roman" panose="02020603050405020304" pitchFamily="18" charset="0"/>
              </a:rPr>
              <a:t>~</a:t>
            </a:r>
            <a:r>
              <a:rPr lang="en-US" sz="1800" dirty="0">
                <a:latin typeface="Calibri Light" panose="020F0302020204030204" pitchFamily="34" charset="0"/>
                <a:cs typeface="Calibri Light" panose="020F0302020204030204" pitchFamily="34" charset="0"/>
              </a:rPr>
              <a:t>10 MeV, &gt;&gt;100 kW)</a:t>
            </a:r>
          </a:p>
        </p:txBody>
      </p:sp>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13" name="TextBox 12">
            <a:extLst>
              <a:ext uri="{FF2B5EF4-FFF2-40B4-BE49-F238E27FC236}">
                <a16:creationId xmlns:a16="http://schemas.microsoft.com/office/drawing/2014/main" id="{3729FE15-8ABA-4B4F-9193-A78DCFBB5590}"/>
              </a:ext>
            </a:extLst>
          </p:cNvPr>
          <p:cNvSpPr txBox="1"/>
          <p:nvPr/>
        </p:nvSpPr>
        <p:spPr>
          <a:xfrm>
            <a:off x="505785" y="155579"/>
            <a:ext cx="7853881"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Fermilab’s vision for SRF industrial accelerators</a:t>
            </a:r>
          </a:p>
        </p:txBody>
      </p:sp>
      <p:grpSp>
        <p:nvGrpSpPr>
          <p:cNvPr id="14" name="Group 13">
            <a:extLst>
              <a:ext uri="{FF2B5EF4-FFF2-40B4-BE49-F238E27FC236}">
                <a16:creationId xmlns:a16="http://schemas.microsoft.com/office/drawing/2014/main" id="{29C8C9CC-867C-417A-9E93-B0141552E8B6}"/>
              </a:ext>
            </a:extLst>
          </p:cNvPr>
          <p:cNvGrpSpPr/>
          <p:nvPr/>
        </p:nvGrpSpPr>
        <p:grpSpPr>
          <a:xfrm>
            <a:off x="3716415" y="847195"/>
            <a:ext cx="5346665" cy="3809930"/>
            <a:chOff x="3716415" y="847195"/>
            <a:chExt cx="5346665" cy="3809930"/>
          </a:xfrm>
        </p:grpSpPr>
        <p:grpSp>
          <p:nvGrpSpPr>
            <p:cNvPr id="24" name="Group 23">
              <a:extLst>
                <a:ext uri="{FF2B5EF4-FFF2-40B4-BE49-F238E27FC236}">
                  <a16:creationId xmlns:a16="http://schemas.microsoft.com/office/drawing/2014/main" id="{9C65781C-35EE-4A9E-8ADE-B2C7789F5962}"/>
                </a:ext>
              </a:extLst>
            </p:cNvPr>
            <p:cNvGrpSpPr/>
            <p:nvPr/>
          </p:nvGrpSpPr>
          <p:grpSpPr>
            <a:xfrm>
              <a:off x="3884496" y="1555580"/>
              <a:ext cx="5105553" cy="2780676"/>
              <a:chOff x="159353" y="1305509"/>
              <a:chExt cx="5105553" cy="2780676"/>
            </a:xfrm>
          </p:grpSpPr>
          <p:pic>
            <p:nvPicPr>
              <p:cNvPr id="31" name="Picture 30">
                <a:extLst>
                  <a:ext uri="{FF2B5EF4-FFF2-40B4-BE49-F238E27FC236}">
                    <a16:creationId xmlns:a16="http://schemas.microsoft.com/office/drawing/2014/main" id="{C1B81329-C464-42EF-9FC0-BB961E0745D7}"/>
                  </a:ext>
                </a:extLst>
              </p:cNvPr>
              <p:cNvPicPr>
                <a:picLocks noChangeAspect="1"/>
              </p:cNvPicPr>
              <p:nvPr/>
            </p:nvPicPr>
            <p:blipFill rotWithShape="1">
              <a:blip r:embed="rId2"/>
              <a:srcRect l="-10" t="2028" r="2945"/>
              <a:stretch/>
            </p:blipFill>
            <p:spPr>
              <a:xfrm>
                <a:off x="214154" y="1305509"/>
                <a:ext cx="4913953" cy="2780676"/>
              </a:xfrm>
              <a:prstGeom prst="rect">
                <a:avLst/>
              </a:prstGeom>
            </p:spPr>
          </p:pic>
          <p:cxnSp>
            <p:nvCxnSpPr>
              <p:cNvPr id="36" name="Straight Arrow Connector 35">
                <a:extLst>
                  <a:ext uri="{FF2B5EF4-FFF2-40B4-BE49-F238E27FC236}">
                    <a16:creationId xmlns:a16="http://schemas.microsoft.com/office/drawing/2014/main" id="{BA03F6F3-9DD4-4216-89AD-1CCEE573849E}"/>
                  </a:ext>
                </a:extLst>
              </p:cNvPr>
              <p:cNvCxnSpPr/>
              <p:nvPr/>
            </p:nvCxnSpPr>
            <p:spPr>
              <a:xfrm>
                <a:off x="2112748" y="3709849"/>
                <a:ext cx="2240280" cy="0"/>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C7EC34B4-214C-4DBA-B66A-B34835830C40}"/>
                  </a:ext>
                </a:extLst>
              </p:cNvPr>
              <p:cNvSpPr txBox="1"/>
              <p:nvPr/>
            </p:nvSpPr>
            <p:spPr>
              <a:xfrm>
                <a:off x="2798548" y="3638003"/>
                <a:ext cx="643125" cy="338554"/>
              </a:xfrm>
              <a:prstGeom prst="rect">
                <a:avLst/>
              </a:prstGeom>
              <a:noFill/>
            </p:spPr>
            <p:txBody>
              <a:bodyPr wrap="none" rtlCol="0">
                <a:spAutoFit/>
              </a:bodyPr>
              <a:lstStyle/>
              <a:p>
                <a:r>
                  <a:rPr lang="en-US" sz="1600" b="1" dirty="0">
                    <a:solidFill>
                      <a:schemeClr val="bg1"/>
                    </a:solidFill>
                    <a:latin typeface="Times New Roman" panose="02020603050405020304" pitchFamily="18" charset="0"/>
                    <a:cs typeface="Times New Roman" panose="02020603050405020304" pitchFamily="18" charset="0"/>
                  </a:rPr>
                  <a:t>~</a:t>
                </a:r>
                <a:r>
                  <a:rPr lang="en-US" sz="1600" b="1" dirty="0">
                    <a:solidFill>
                      <a:schemeClr val="bg1"/>
                    </a:solidFill>
                    <a:latin typeface="Calibri Light" panose="020F0302020204030204" pitchFamily="34" charset="0"/>
                    <a:cs typeface="Calibri Light" panose="020F0302020204030204" pitchFamily="34" charset="0"/>
                  </a:rPr>
                  <a:t>1 m </a:t>
                </a:r>
              </a:p>
            </p:txBody>
          </p:sp>
          <p:sp>
            <p:nvSpPr>
              <p:cNvPr id="38" name="TextBox 37">
                <a:extLst>
                  <a:ext uri="{FF2B5EF4-FFF2-40B4-BE49-F238E27FC236}">
                    <a16:creationId xmlns:a16="http://schemas.microsoft.com/office/drawing/2014/main" id="{C23293B2-34B4-42F0-B31F-123454964461}"/>
                  </a:ext>
                </a:extLst>
              </p:cNvPr>
              <p:cNvSpPr txBox="1"/>
              <p:nvPr/>
            </p:nvSpPr>
            <p:spPr>
              <a:xfrm>
                <a:off x="2476805" y="1516556"/>
                <a:ext cx="1532535" cy="338554"/>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4 K cryocooler(s)</a:t>
                </a:r>
              </a:p>
            </p:txBody>
          </p:sp>
          <p:sp>
            <p:nvSpPr>
              <p:cNvPr id="40" name="TextBox 39">
                <a:extLst>
                  <a:ext uri="{FF2B5EF4-FFF2-40B4-BE49-F238E27FC236}">
                    <a16:creationId xmlns:a16="http://schemas.microsoft.com/office/drawing/2014/main" id="{0920C1FA-3571-41BF-8643-FDFA729FB095}"/>
                  </a:ext>
                </a:extLst>
              </p:cNvPr>
              <p:cNvSpPr txBox="1"/>
              <p:nvPr/>
            </p:nvSpPr>
            <p:spPr>
              <a:xfrm>
                <a:off x="181226" y="1687501"/>
                <a:ext cx="873159" cy="584775"/>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Power </a:t>
                </a:r>
              </a:p>
              <a:p>
                <a:r>
                  <a:rPr lang="en-US" sz="1600" b="1" dirty="0">
                    <a:solidFill>
                      <a:schemeClr val="bg1"/>
                    </a:solidFill>
                    <a:latin typeface="Calibri Light" panose="020F0302020204030204" pitchFamily="34" charset="0"/>
                    <a:cs typeface="Calibri Light" panose="020F0302020204030204" pitchFamily="34" charset="0"/>
                  </a:rPr>
                  <a:t>coupler</a:t>
                </a:r>
              </a:p>
            </p:txBody>
          </p:sp>
          <p:sp>
            <p:nvSpPr>
              <p:cNvPr id="41" name="TextBox 40">
                <a:extLst>
                  <a:ext uri="{FF2B5EF4-FFF2-40B4-BE49-F238E27FC236}">
                    <a16:creationId xmlns:a16="http://schemas.microsoft.com/office/drawing/2014/main" id="{396EC825-18B3-4238-88A6-7B00FCC1C610}"/>
                  </a:ext>
                </a:extLst>
              </p:cNvPr>
              <p:cNvSpPr txBox="1"/>
              <p:nvPr/>
            </p:nvSpPr>
            <p:spPr>
              <a:xfrm>
                <a:off x="2016784" y="3387100"/>
                <a:ext cx="2484463" cy="338554"/>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Nb</a:t>
                </a:r>
                <a:r>
                  <a:rPr lang="en-US" sz="1600" b="1" baseline="-25000" dirty="0">
                    <a:solidFill>
                      <a:schemeClr val="bg1"/>
                    </a:solidFill>
                    <a:latin typeface="Calibri Light" panose="020F0302020204030204" pitchFamily="34" charset="0"/>
                    <a:cs typeface="Calibri Light" panose="020F0302020204030204" pitchFamily="34" charset="0"/>
                  </a:rPr>
                  <a:t>3</a:t>
                </a:r>
                <a:r>
                  <a:rPr lang="en-US" sz="1600" b="1" dirty="0">
                    <a:solidFill>
                      <a:schemeClr val="bg1"/>
                    </a:solidFill>
                    <a:latin typeface="Calibri Light" panose="020F0302020204030204" pitchFamily="34" charset="0"/>
                    <a:cs typeface="Calibri Light" panose="020F0302020204030204" pitchFamily="34" charset="0"/>
                  </a:rPr>
                  <a:t>Sn cavity (</a:t>
                </a:r>
                <a:r>
                  <a:rPr lang="en-US" sz="1600" b="1" dirty="0">
                    <a:solidFill>
                      <a:schemeClr val="bg1"/>
                    </a:solidFill>
                    <a:latin typeface="Times New Roman" panose="02020603050405020304" pitchFamily="18" charset="0"/>
                    <a:cs typeface="Times New Roman" panose="02020603050405020304" pitchFamily="18" charset="0"/>
                  </a:rPr>
                  <a:t>~</a:t>
                </a:r>
                <a:r>
                  <a:rPr lang="en-US" sz="1600" b="1" dirty="0">
                    <a:solidFill>
                      <a:schemeClr val="bg1"/>
                    </a:solidFill>
                    <a:latin typeface="Calibri Light" panose="020F0302020204030204" pitchFamily="34" charset="0"/>
                    <a:cs typeface="Calibri Light" panose="020F0302020204030204" pitchFamily="34" charset="0"/>
                  </a:rPr>
                  <a:t>10 MV/m cw)</a:t>
                </a:r>
              </a:p>
            </p:txBody>
          </p:sp>
          <p:sp>
            <p:nvSpPr>
              <p:cNvPr id="42" name="TextBox 41">
                <a:extLst>
                  <a:ext uri="{FF2B5EF4-FFF2-40B4-BE49-F238E27FC236}">
                    <a16:creationId xmlns:a16="http://schemas.microsoft.com/office/drawing/2014/main" id="{F9C2EAA8-6CA8-4F2E-9648-D4B6D120A625}"/>
                  </a:ext>
                </a:extLst>
              </p:cNvPr>
              <p:cNvSpPr txBox="1"/>
              <p:nvPr/>
            </p:nvSpPr>
            <p:spPr>
              <a:xfrm>
                <a:off x="4104011" y="1472654"/>
                <a:ext cx="1160895" cy="584775"/>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Conduction </a:t>
                </a:r>
              </a:p>
              <a:p>
                <a:r>
                  <a:rPr lang="en-US" sz="1600" b="1" dirty="0">
                    <a:solidFill>
                      <a:schemeClr val="bg1"/>
                    </a:solidFill>
                    <a:latin typeface="Calibri Light" panose="020F0302020204030204" pitchFamily="34" charset="0"/>
                    <a:cs typeface="Calibri Light" panose="020F0302020204030204" pitchFamily="34" charset="0"/>
                  </a:rPr>
                  <a:t>link</a:t>
                </a:r>
              </a:p>
            </p:txBody>
          </p:sp>
          <p:sp>
            <p:nvSpPr>
              <p:cNvPr id="43" name="TextBox 42">
                <a:extLst>
                  <a:ext uri="{FF2B5EF4-FFF2-40B4-BE49-F238E27FC236}">
                    <a16:creationId xmlns:a16="http://schemas.microsoft.com/office/drawing/2014/main" id="{26604D55-BCBE-40B2-BC24-C9799FC7B30D}"/>
                  </a:ext>
                </a:extLst>
              </p:cNvPr>
              <p:cNvSpPr txBox="1"/>
              <p:nvPr/>
            </p:nvSpPr>
            <p:spPr>
              <a:xfrm>
                <a:off x="159353" y="3747631"/>
                <a:ext cx="1385814" cy="338554"/>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Thermal shield</a:t>
                </a:r>
              </a:p>
            </p:txBody>
          </p:sp>
          <p:sp>
            <p:nvSpPr>
              <p:cNvPr id="44" name="TextBox 43">
                <a:extLst>
                  <a:ext uri="{FF2B5EF4-FFF2-40B4-BE49-F238E27FC236}">
                    <a16:creationId xmlns:a16="http://schemas.microsoft.com/office/drawing/2014/main" id="{CA11108F-F6DB-4FD8-A3F0-53E7E967BC0B}"/>
                  </a:ext>
                </a:extLst>
              </p:cNvPr>
              <p:cNvSpPr txBox="1"/>
              <p:nvPr/>
            </p:nvSpPr>
            <p:spPr>
              <a:xfrm>
                <a:off x="173127" y="1311530"/>
                <a:ext cx="1417107" cy="338554"/>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Vacuum vessel</a:t>
                </a:r>
              </a:p>
            </p:txBody>
          </p:sp>
          <p:sp>
            <p:nvSpPr>
              <p:cNvPr id="45" name="TextBox 44">
                <a:extLst>
                  <a:ext uri="{FF2B5EF4-FFF2-40B4-BE49-F238E27FC236}">
                    <a16:creationId xmlns:a16="http://schemas.microsoft.com/office/drawing/2014/main" id="{2A991D90-E3D1-42DC-B6AA-CB7F5F21BEB9}"/>
                  </a:ext>
                </a:extLst>
              </p:cNvPr>
              <p:cNvSpPr txBox="1"/>
              <p:nvPr/>
            </p:nvSpPr>
            <p:spPr>
              <a:xfrm>
                <a:off x="4608413" y="2964372"/>
                <a:ext cx="519694" cy="338554"/>
              </a:xfrm>
              <a:prstGeom prst="rect">
                <a:avLst/>
              </a:prstGeom>
              <a:noFill/>
            </p:spPr>
            <p:txBody>
              <a:bodyPr wrap="none" rtlCol="0">
                <a:spAutoFit/>
              </a:bodyPr>
              <a:lstStyle/>
              <a:p>
                <a:r>
                  <a:rPr lang="en-US" sz="1600" b="1" dirty="0">
                    <a:solidFill>
                      <a:schemeClr val="bg1"/>
                    </a:solidFill>
                    <a:latin typeface="Calibri Light" panose="020F0302020204030204" pitchFamily="34" charset="0"/>
                    <a:cs typeface="Calibri Light" panose="020F0302020204030204" pitchFamily="34" charset="0"/>
                  </a:rPr>
                  <a:t>Gun</a:t>
                </a:r>
              </a:p>
            </p:txBody>
          </p:sp>
          <p:cxnSp>
            <p:nvCxnSpPr>
              <p:cNvPr id="46" name="Straight Arrow Connector 45">
                <a:extLst>
                  <a:ext uri="{FF2B5EF4-FFF2-40B4-BE49-F238E27FC236}">
                    <a16:creationId xmlns:a16="http://schemas.microsoft.com/office/drawing/2014/main" id="{1F5D7B16-90D6-4149-9561-4A04B5DFA4B6}"/>
                  </a:ext>
                </a:extLst>
              </p:cNvPr>
              <p:cNvCxnSpPr>
                <a:cxnSpLocks/>
              </p:cNvCxnSpPr>
              <p:nvPr/>
            </p:nvCxnSpPr>
            <p:spPr>
              <a:xfrm>
                <a:off x="1171181" y="1618936"/>
                <a:ext cx="288573" cy="36095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39C25E1-2B42-4112-A41D-35752AC9ADC0}"/>
                  </a:ext>
                </a:extLst>
              </p:cNvPr>
              <p:cNvCxnSpPr>
                <a:cxnSpLocks/>
                <a:stCxn id="40" idx="3"/>
              </p:cNvCxnSpPr>
              <p:nvPr/>
            </p:nvCxnSpPr>
            <p:spPr>
              <a:xfrm>
                <a:off x="1054385" y="1979889"/>
                <a:ext cx="699134" cy="46217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3EB13EEB-E4C4-4538-BD0D-CEEC0521F755}"/>
                  </a:ext>
                </a:extLst>
              </p:cNvPr>
              <p:cNvCxnSpPr>
                <a:cxnSpLocks/>
                <a:stCxn id="43" idx="0"/>
              </p:cNvCxnSpPr>
              <p:nvPr/>
            </p:nvCxnSpPr>
            <p:spPr>
              <a:xfrm flipV="1">
                <a:off x="852260" y="3513909"/>
                <a:ext cx="463207" cy="23372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B2FB0538-6F75-4F5F-AB1F-546CC36FA0E1}"/>
                  </a:ext>
                </a:extLst>
              </p:cNvPr>
              <p:cNvCxnSpPr>
                <a:cxnSpLocks/>
              </p:cNvCxnSpPr>
              <p:nvPr/>
            </p:nvCxnSpPr>
            <p:spPr>
              <a:xfrm flipH="1">
                <a:off x="3582319" y="1979889"/>
                <a:ext cx="770709" cy="46217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2488AC13-5F5F-47F8-AF48-FBC6C220B057}"/>
                  </a:ext>
                </a:extLst>
              </p:cNvPr>
              <p:cNvCxnSpPr>
                <a:cxnSpLocks/>
              </p:cNvCxnSpPr>
              <p:nvPr/>
            </p:nvCxnSpPr>
            <p:spPr>
              <a:xfrm flipH="1" flipV="1">
                <a:off x="559526" y="2981669"/>
                <a:ext cx="292734" cy="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20D872EC-317A-4C7C-84FC-38314118D809}"/>
                  </a:ext>
                </a:extLst>
              </p:cNvPr>
              <p:cNvSpPr txBox="1"/>
              <p:nvPr/>
            </p:nvSpPr>
            <p:spPr>
              <a:xfrm>
                <a:off x="362397" y="2974299"/>
                <a:ext cx="686991" cy="338554"/>
              </a:xfrm>
              <a:prstGeom prst="rect">
                <a:avLst/>
              </a:prstGeom>
              <a:noFill/>
            </p:spPr>
            <p:txBody>
              <a:bodyPr wrap="square" rtlCol="0">
                <a:spAutoFit/>
              </a:bodyPr>
              <a:lstStyle/>
              <a:p>
                <a:r>
                  <a:rPr lang="en-US" sz="1600" b="1" dirty="0">
                    <a:solidFill>
                      <a:schemeClr val="bg1"/>
                    </a:solidFill>
                    <a:latin typeface="Calibri Light" panose="020F0302020204030204" pitchFamily="34" charset="0"/>
                    <a:cs typeface="Calibri Light" panose="020F0302020204030204" pitchFamily="34" charset="0"/>
                  </a:rPr>
                  <a:t>Beam</a:t>
                </a:r>
              </a:p>
            </p:txBody>
          </p:sp>
        </p:grpSp>
        <p:sp>
          <p:nvSpPr>
            <p:cNvPr id="52" name="Rectangle 51">
              <a:extLst>
                <a:ext uri="{FF2B5EF4-FFF2-40B4-BE49-F238E27FC236}">
                  <a16:creationId xmlns:a16="http://schemas.microsoft.com/office/drawing/2014/main" id="{DE38222B-977D-452A-8F8C-66E90A3978F3}"/>
                </a:ext>
              </a:extLst>
            </p:cNvPr>
            <p:cNvSpPr/>
            <p:nvPr/>
          </p:nvSpPr>
          <p:spPr>
            <a:xfrm>
              <a:off x="3842193" y="956938"/>
              <a:ext cx="5164243" cy="461665"/>
            </a:xfrm>
            <a:prstGeom prst="rect">
              <a:avLst/>
            </a:prstGeom>
          </p:spPr>
          <p:txBody>
            <a:bodyPr wrap="square">
              <a:spAutoFit/>
            </a:bodyPr>
            <a:lstStyle/>
            <a:p>
              <a:r>
                <a:rPr lang="en-US" sz="1200" dirty="0">
                  <a:latin typeface="Calibri Light" panose="020F0302020204030204" pitchFamily="34" charset="0"/>
                  <a:cs typeface="Calibri Light" panose="020F0302020204030204" pitchFamily="34" charset="0"/>
                </a:rPr>
                <a:t>R.D. Kephart, </a:t>
              </a:r>
              <a:r>
                <a:rPr lang="en-US" sz="1200" b="1" i="1" dirty="0">
                  <a:latin typeface="Calibri Light" panose="020F0302020204030204" pitchFamily="34" charset="0"/>
                  <a:cs typeface="Calibri Light" panose="020F0302020204030204" pitchFamily="34" charset="0"/>
                </a:rPr>
                <a:t>SRF2015</a:t>
              </a:r>
              <a:r>
                <a:rPr lang="en-US" sz="1200" dirty="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hlinkClick r:id="rId3"/>
                </a:rPr>
                <a:t>https://accelconf.web.cern.ch/srf2015/papers/frba03.pdf</a:t>
              </a:r>
              <a:r>
                <a:rPr lang="en-US" sz="1200" dirty="0">
                  <a:latin typeface="Calibri Light" panose="020F0302020204030204" pitchFamily="34" charset="0"/>
                  <a:cs typeface="Calibri Light" panose="020F0302020204030204" pitchFamily="34" charset="0"/>
                </a:rPr>
                <a:t> </a:t>
              </a:r>
            </a:p>
            <a:p>
              <a:r>
                <a:rPr lang="en-US" sz="1200" dirty="0">
                  <a:latin typeface="Calibri Light" panose="020F0302020204030204" pitchFamily="34" charset="0"/>
                  <a:cs typeface="Calibri Light" panose="020F0302020204030204" pitchFamily="34" charset="0"/>
                </a:rPr>
                <a:t>Patents: </a:t>
              </a:r>
              <a:r>
                <a:rPr lang="en-US" sz="1200" b="1" dirty="0">
                  <a:latin typeface="Calibri Light" panose="020F0302020204030204" pitchFamily="34" charset="0"/>
                  <a:cs typeface="Calibri Light" panose="020F0302020204030204" pitchFamily="34" charset="0"/>
                </a:rPr>
                <a:t>US10390419B2</a:t>
              </a:r>
              <a:r>
                <a:rPr lang="en-US" sz="1200" dirty="0">
                  <a:latin typeface="Calibri Light" panose="020F0302020204030204" pitchFamily="34" charset="0"/>
                  <a:cs typeface="Calibri Light" panose="020F0302020204030204" pitchFamily="34" charset="0"/>
                </a:rPr>
                <a:t>, </a:t>
              </a:r>
              <a:r>
                <a:rPr lang="en-US" sz="1200" b="1" dirty="0">
                  <a:latin typeface="Calibri Light" panose="020F0302020204030204" pitchFamily="34" charset="0"/>
                  <a:cs typeface="Calibri Light" panose="020F0302020204030204" pitchFamily="34" charset="0"/>
                </a:rPr>
                <a:t>US10070509B2</a:t>
              </a:r>
              <a:r>
                <a:rPr lang="en-US" sz="1200" dirty="0">
                  <a:latin typeface="Calibri Light" panose="020F0302020204030204" pitchFamily="34" charset="0"/>
                  <a:cs typeface="Calibri Light" panose="020F0302020204030204" pitchFamily="34" charset="0"/>
                </a:rPr>
                <a:t>, </a:t>
              </a:r>
              <a:r>
                <a:rPr lang="en-US" sz="1200" b="1" dirty="0">
                  <a:latin typeface="Calibri Light" panose="020F0302020204030204" pitchFamily="34" charset="0"/>
                  <a:cs typeface="Calibri Light" panose="020F0302020204030204" pitchFamily="34" charset="0"/>
                </a:rPr>
                <a:t>US9642239B2</a:t>
              </a:r>
              <a:r>
                <a:rPr lang="en-US" sz="1200" dirty="0">
                  <a:latin typeface="Calibri Light" panose="020F0302020204030204" pitchFamily="34" charset="0"/>
                  <a:cs typeface="Calibri Light" panose="020F0302020204030204" pitchFamily="34" charset="0"/>
                </a:rPr>
                <a:t> </a:t>
              </a:r>
            </a:p>
          </p:txBody>
        </p:sp>
        <p:sp>
          <p:nvSpPr>
            <p:cNvPr id="11" name="Rectangle: Rounded Corners 10">
              <a:extLst>
                <a:ext uri="{FF2B5EF4-FFF2-40B4-BE49-F238E27FC236}">
                  <a16:creationId xmlns:a16="http://schemas.microsoft.com/office/drawing/2014/main" id="{28ABA36F-5F22-4F01-A28D-21DC9FA5EB30}"/>
                </a:ext>
              </a:extLst>
            </p:cNvPr>
            <p:cNvSpPr/>
            <p:nvPr/>
          </p:nvSpPr>
          <p:spPr>
            <a:xfrm>
              <a:off x="3716415" y="847195"/>
              <a:ext cx="5346665" cy="3809930"/>
            </a:xfrm>
            <a:prstGeom prst="roundRect">
              <a:avLst>
                <a:gd name="adj" fmla="val 7952"/>
              </a:avLst>
            </a:prstGeom>
            <a:noFill/>
            <a:ln w="127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8CDD833F-D593-4E6B-94CA-CC5DB260AC21}"/>
              </a:ext>
            </a:extLst>
          </p:cNvPr>
          <p:cNvSpPr txBox="1"/>
          <p:nvPr/>
        </p:nvSpPr>
        <p:spPr>
          <a:xfrm>
            <a:off x="5798044" y="4311405"/>
            <a:ext cx="2844946" cy="369332"/>
          </a:xfrm>
          <a:prstGeom prst="rect">
            <a:avLst/>
          </a:prstGeom>
          <a:noFill/>
        </p:spPr>
        <p:txBody>
          <a:bodyPr wrap="none" rtlCol="0">
            <a:spAutoFit/>
          </a:bodyPr>
          <a:lstStyle/>
          <a:p>
            <a:r>
              <a:rPr lang="en-US" sz="1800" dirty="0"/>
              <a:t>Illustration: how it all fits in?</a:t>
            </a:r>
            <a:endParaRPr lang="en-US" dirty="0"/>
          </a:p>
        </p:txBody>
      </p:sp>
    </p:spTree>
    <p:extLst>
      <p:ext uri="{BB962C8B-B14F-4D97-AF65-F5344CB8AC3E}">
        <p14:creationId xmlns:p14="http://schemas.microsoft.com/office/powerpoint/2010/main" val="3857898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13" name="TextBox 12">
            <a:extLst>
              <a:ext uri="{FF2B5EF4-FFF2-40B4-BE49-F238E27FC236}">
                <a16:creationId xmlns:a16="http://schemas.microsoft.com/office/drawing/2014/main" id="{3729FE15-8ABA-4B4F-9193-A78DCFBB5590}"/>
              </a:ext>
            </a:extLst>
          </p:cNvPr>
          <p:cNvSpPr txBox="1"/>
          <p:nvPr/>
        </p:nvSpPr>
        <p:spPr>
          <a:xfrm>
            <a:off x="148282" y="71279"/>
            <a:ext cx="7545655" cy="492443"/>
          </a:xfrm>
          <a:prstGeom prst="rect">
            <a:avLst/>
          </a:prstGeom>
          <a:noFill/>
        </p:spPr>
        <p:txBody>
          <a:bodyPr wrap="none" rtlCol="0">
            <a:spAutoFit/>
          </a:bodyPr>
          <a:lstStyle/>
          <a:p>
            <a:pPr algn="ctr"/>
            <a:r>
              <a:rPr lang="en-US" sz="2600" b="1" dirty="0">
                <a:latin typeface="Helvetica" panose="020B0604020202020204" pitchFamily="34" charset="0"/>
                <a:cs typeface="Helvetica" panose="020B0604020202020204" pitchFamily="34" charset="0"/>
              </a:rPr>
              <a:t>Nb</a:t>
            </a:r>
            <a:r>
              <a:rPr lang="en-US" sz="2600" b="1" baseline="-25000" dirty="0">
                <a:latin typeface="Helvetica" panose="020B0604020202020204" pitchFamily="34" charset="0"/>
                <a:cs typeface="Helvetica" panose="020B0604020202020204" pitchFamily="34" charset="0"/>
              </a:rPr>
              <a:t>3</a:t>
            </a:r>
            <a:r>
              <a:rPr lang="en-US" sz="2600" b="1" dirty="0">
                <a:latin typeface="Helvetica" panose="020B0604020202020204" pitchFamily="34" charset="0"/>
                <a:cs typeface="Helvetica" panose="020B0604020202020204" pitchFamily="34" charset="0"/>
              </a:rPr>
              <a:t>Sn cavities dramatically changes the game</a:t>
            </a:r>
          </a:p>
        </p:txBody>
      </p:sp>
      <p:grpSp>
        <p:nvGrpSpPr>
          <p:cNvPr id="23" name="Group 22">
            <a:extLst>
              <a:ext uri="{FF2B5EF4-FFF2-40B4-BE49-F238E27FC236}">
                <a16:creationId xmlns:a16="http://schemas.microsoft.com/office/drawing/2014/main" id="{AB926F0C-AB5E-4026-AADB-500E1F452DE7}"/>
              </a:ext>
            </a:extLst>
          </p:cNvPr>
          <p:cNvGrpSpPr/>
          <p:nvPr/>
        </p:nvGrpSpPr>
        <p:grpSpPr>
          <a:xfrm>
            <a:off x="4661662" y="1308858"/>
            <a:ext cx="4128749" cy="3440291"/>
            <a:chOff x="332440" y="1308858"/>
            <a:chExt cx="4128749" cy="3440291"/>
          </a:xfrm>
        </p:grpSpPr>
        <p:pic>
          <p:nvPicPr>
            <p:cNvPr id="21" name="Picture 20">
              <a:extLst>
                <a:ext uri="{FF2B5EF4-FFF2-40B4-BE49-F238E27FC236}">
                  <a16:creationId xmlns:a16="http://schemas.microsoft.com/office/drawing/2014/main" id="{1B7CAF1D-711F-4C54-9DA8-5AFE6C19D4BD}"/>
                </a:ext>
              </a:extLst>
            </p:cNvPr>
            <p:cNvPicPr>
              <a:picLocks noChangeAspect="1"/>
            </p:cNvPicPr>
            <p:nvPr/>
          </p:nvPicPr>
          <p:blipFill rotWithShape="1">
            <a:blip r:embed="rId2"/>
            <a:srcRect l="1693" r="2117"/>
            <a:stretch/>
          </p:blipFill>
          <p:spPr>
            <a:xfrm>
              <a:off x="332440" y="1308858"/>
              <a:ext cx="4128749" cy="3327609"/>
            </a:xfrm>
            <a:prstGeom prst="rect">
              <a:avLst/>
            </a:prstGeom>
          </p:spPr>
        </p:pic>
        <p:sp>
          <p:nvSpPr>
            <p:cNvPr id="7" name="TextBox 6">
              <a:extLst>
                <a:ext uri="{FF2B5EF4-FFF2-40B4-BE49-F238E27FC236}">
                  <a16:creationId xmlns:a16="http://schemas.microsoft.com/office/drawing/2014/main" id="{86E8AFA2-9A7D-4598-9249-611BF6233B17}"/>
                </a:ext>
              </a:extLst>
            </p:cNvPr>
            <p:cNvSpPr txBox="1"/>
            <p:nvPr/>
          </p:nvSpPr>
          <p:spPr>
            <a:xfrm>
              <a:off x="812966" y="4472150"/>
              <a:ext cx="3344955"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S. Posen et al., </a:t>
              </a:r>
              <a:r>
                <a:rPr lang="fr-FR" sz="1200" dirty="0" err="1">
                  <a:latin typeface="Calibri Light" panose="020F0302020204030204" pitchFamily="34" charset="0"/>
                  <a:cs typeface="Calibri Light" panose="020F0302020204030204" pitchFamily="34" charset="0"/>
                </a:rPr>
                <a:t>Appl</a:t>
              </a:r>
              <a:r>
                <a:rPr lang="fr-FR" sz="1200" dirty="0">
                  <a:latin typeface="Calibri Light" panose="020F0302020204030204" pitchFamily="34" charset="0"/>
                  <a:cs typeface="Calibri Light" panose="020F0302020204030204" pitchFamily="34" charset="0"/>
                </a:rPr>
                <a:t>. Phys. </a:t>
              </a:r>
              <a:r>
                <a:rPr lang="fr-FR" sz="1200" dirty="0" err="1">
                  <a:latin typeface="Calibri Light" panose="020F0302020204030204" pitchFamily="34" charset="0"/>
                  <a:cs typeface="Calibri Light" panose="020F0302020204030204" pitchFamily="34" charset="0"/>
                </a:rPr>
                <a:t>Lett</a:t>
              </a:r>
              <a:r>
                <a:rPr lang="fr-FR" sz="1200" dirty="0">
                  <a:latin typeface="Calibri Light" panose="020F0302020204030204" pitchFamily="34" charset="0"/>
                  <a:cs typeface="Calibri Light" panose="020F0302020204030204" pitchFamily="34" charset="0"/>
                </a:rPr>
                <a:t>. 106, 082601 (2015)</a:t>
              </a:r>
              <a:endParaRPr lang="en-US" sz="1200" dirty="0">
                <a:latin typeface="Calibri Light" panose="020F0302020204030204" pitchFamily="34" charset="0"/>
                <a:cs typeface="Calibri Light" panose="020F0302020204030204" pitchFamily="34" charset="0"/>
              </a:endParaRPr>
            </a:p>
          </p:txBody>
        </p:sp>
        <p:sp>
          <p:nvSpPr>
            <p:cNvPr id="22" name="TextBox 21">
              <a:extLst>
                <a:ext uri="{FF2B5EF4-FFF2-40B4-BE49-F238E27FC236}">
                  <a16:creationId xmlns:a16="http://schemas.microsoft.com/office/drawing/2014/main" id="{007949C5-F85C-4C98-870F-82C21E575A6E}"/>
                </a:ext>
              </a:extLst>
            </p:cNvPr>
            <p:cNvSpPr txBox="1"/>
            <p:nvPr/>
          </p:nvSpPr>
          <p:spPr>
            <a:xfrm>
              <a:off x="1272276" y="1450313"/>
              <a:ext cx="3011722" cy="338554"/>
            </a:xfrm>
            <a:prstGeom prst="rect">
              <a:avLst/>
            </a:prstGeom>
            <a:noFill/>
          </p:spPr>
          <p:txBody>
            <a:bodyPr wrap="none" rtlCol="0">
              <a:spAutoFit/>
            </a:bodyPr>
            <a:lstStyle/>
            <a:p>
              <a:r>
                <a:rPr lang="en-US" sz="1600" dirty="0">
                  <a:highlight>
                    <a:srgbClr val="FFFF00"/>
                  </a:highlight>
                  <a:latin typeface="Calibri Light" panose="020F0302020204030204" pitchFamily="34" charset="0"/>
                  <a:cs typeface="Calibri Light" panose="020F0302020204030204" pitchFamily="34" charset="0"/>
                </a:rPr>
                <a:t>Nb</a:t>
              </a:r>
              <a:r>
                <a:rPr lang="en-US" sz="1600" baseline="-25000" dirty="0">
                  <a:highlight>
                    <a:srgbClr val="FFFF00"/>
                  </a:highlight>
                  <a:latin typeface="Calibri Light" panose="020F0302020204030204" pitchFamily="34" charset="0"/>
                  <a:cs typeface="Calibri Light" panose="020F0302020204030204" pitchFamily="34" charset="0"/>
                </a:rPr>
                <a:t>3</a:t>
              </a:r>
              <a:r>
                <a:rPr lang="en-US" sz="1600" dirty="0">
                  <a:highlight>
                    <a:srgbClr val="FFFF00"/>
                  </a:highlight>
                  <a:latin typeface="Calibri Light" panose="020F0302020204030204" pitchFamily="34" charset="0"/>
                  <a:cs typeface="Calibri Light" panose="020F0302020204030204" pitchFamily="34" charset="0"/>
                </a:rPr>
                <a:t>Sn coated Nb cavity at T ≈4.2 K</a:t>
              </a:r>
            </a:p>
          </p:txBody>
        </p:sp>
      </p:grpSp>
      <p:grpSp>
        <p:nvGrpSpPr>
          <p:cNvPr id="9" name="Group 8">
            <a:extLst>
              <a:ext uri="{FF2B5EF4-FFF2-40B4-BE49-F238E27FC236}">
                <a16:creationId xmlns:a16="http://schemas.microsoft.com/office/drawing/2014/main" id="{D86EE026-80FC-4360-B2B0-514A57108FCB}"/>
              </a:ext>
            </a:extLst>
          </p:cNvPr>
          <p:cNvGrpSpPr/>
          <p:nvPr/>
        </p:nvGrpSpPr>
        <p:grpSpPr>
          <a:xfrm>
            <a:off x="70974" y="1430848"/>
            <a:ext cx="4248324" cy="3254594"/>
            <a:chOff x="93702" y="1346568"/>
            <a:chExt cx="4248324" cy="3254594"/>
          </a:xfrm>
        </p:grpSpPr>
        <p:grpSp>
          <p:nvGrpSpPr>
            <p:cNvPr id="2" name="Group 1">
              <a:extLst>
                <a:ext uri="{FF2B5EF4-FFF2-40B4-BE49-F238E27FC236}">
                  <a16:creationId xmlns:a16="http://schemas.microsoft.com/office/drawing/2014/main" id="{A0A42497-4639-447A-8E05-38C548C7205E}"/>
                </a:ext>
              </a:extLst>
            </p:cNvPr>
            <p:cNvGrpSpPr/>
            <p:nvPr/>
          </p:nvGrpSpPr>
          <p:grpSpPr>
            <a:xfrm>
              <a:off x="222250" y="1346568"/>
              <a:ext cx="4119776" cy="3254594"/>
              <a:chOff x="222250" y="1346568"/>
              <a:chExt cx="4119776" cy="3254594"/>
            </a:xfrm>
          </p:grpSpPr>
          <p:pic>
            <p:nvPicPr>
              <p:cNvPr id="6" name="Picture 5">
                <a:extLst>
                  <a:ext uri="{FF2B5EF4-FFF2-40B4-BE49-F238E27FC236}">
                    <a16:creationId xmlns:a16="http://schemas.microsoft.com/office/drawing/2014/main" id="{D5EE764D-D0F1-429D-9DCC-00E046EE2D3B}"/>
                  </a:ext>
                </a:extLst>
              </p:cNvPr>
              <p:cNvPicPr>
                <a:picLocks noChangeAspect="1"/>
              </p:cNvPicPr>
              <p:nvPr/>
            </p:nvPicPr>
            <p:blipFill>
              <a:blip r:embed="rId3"/>
              <a:stretch>
                <a:fillRect/>
              </a:stretch>
            </p:blipFill>
            <p:spPr>
              <a:xfrm>
                <a:off x="222250" y="1346568"/>
                <a:ext cx="4119776" cy="3125582"/>
              </a:xfrm>
              <a:prstGeom prst="rect">
                <a:avLst/>
              </a:prstGeom>
            </p:spPr>
          </p:pic>
          <p:sp>
            <p:nvSpPr>
              <p:cNvPr id="12" name="TextBox 11">
                <a:extLst>
                  <a:ext uri="{FF2B5EF4-FFF2-40B4-BE49-F238E27FC236}">
                    <a16:creationId xmlns:a16="http://schemas.microsoft.com/office/drawing/2014/main" id="{45123FF5-32BA-43B1-9E39-FB2CB3ECFB35}"/>
                  </a:ext>
                </a:extLst>
              </p:cNvPr>
              <p:cNvSpPr txBox="1"/>
              <p:nvPr/>
            </p:nvSpPr>
            <p:spPr>
              <a:xfrm>
                <a:off x="736827" y="4324163"/>
                <a:ext cx="3344955" cy="276999"/>
              </a:xfrm>
              <a:prstGeom prst="rect">
                <a:avLst/>
              </a:prstGeom>
              <a:noFill/>
            </p:spPr>
            <p:txBody>
              <a:bodyPr wrap="none" rtlCol="0">
                <a:spAutoFit/>
              </a:bodyPr>
              <a:lstStyle/>
              <a:p>
                <a:r>
                  <a:rPr lang="en-US" sz="1200" dirty="0">
                    <a:latin typeface="Calibri Light" panose="020F0302020204030204" pitchFamily="34" charset="0"/>
                    <a:cs typeface="Calibri Light" panose="020F0302020204030204" pitchFamily="34" charset="0"/>
                  </a:rPr>
                  <a:t>S. Posen et al., </a:t>
                </a:r>
                <a:r>
                  <a:rPr lang="fr-FR" sz="1200" dirty="0" err="1">
                    <a:latin typeface="Calibri Light" panose="020F0302020204030204" pitchFamily="34" charset="0"/>
                    <a:cs typeface="Calibri Light" panose="020F0302020204030204" pitchFamily="34" charset="0"/>
                  </a:rPr>
                  <a:t>Appl</a:t>
                </a:r>
                <a:r>
                  <a:rPr lang="fr-FR" sz="1200" dirty="0">
                    <a:latin typeface="Calibri Light" panose="020F0302020204030204" pitchFamily="34" charset="0"/>
                    <a:cs typeface="Calibri Light" panose="020F0302020204030204" pitchFamily="34" charset="0"/>
                  </a:rPr>
                  <a:t>. Phys. </a:t>
                </a:r>
                <a:r>
                  <a:rPr lang="fr-FR" sz="1200" dirty="0" err="1">
                    <a:latin typeface="Calibri Light" panose="020F0302020204030204" pitchFamily="34" charset="0"/>
                    <a:cs typeface="Calibri Light" panose="020F0302020204030204" pitchFamily="34" charset="0"/>
                  </a:rPr>
                  <a:t>Lett</a:t>
                </a:r>
                <a:r>
                  <a:rPr lang="fr-FR" sz="1200" dirty="0">
                    <a:latin typeface="Calibri Light" panose="020F0302020204030204" pitchFamily="34" charset="0"/>
                    <a:cs typeface="Calibri Light" panose="020F0302020204030204" pitchFamily="34" charset="0"/>
                  </a:rPr>
                  <a:t>. 106, 082601 (2015)</a:t>
                </a:r>
                <a:endParaRPr lang="en-US" sz="1200" dirty="0">
                  <a:latin typeface="Calibri Light" panose="020F0302020204030204" pitchFamily="34" charset="0"/>
                  <a:cs typeface="Calibri Light" panose="020F0302020204030204" pitchFamily="34" charset="0"/>
                </a:endParaRPr>
              </a:p>
            </p:txBody>
          </p:sp>
        </p:grpSp>
        <p:sp>
          <p:nvSpPr>
            <p:cNvPr id="8" name="TextBox 7">
              <a:extLst>
                <a:ext uri="{FF2B5EF4-FFF2-40B4-BE49-F238E27FC236}">
                  <a16:creationId xmlns:a16="http://schemas.microsoft.com/office/drawing/2014/main" id="{7F466A1D-2B93-44F1-B9BF-4AF21BA1C158}"/>
                </a:ext>
              </a:extLst>
            </p:cNvPr>
            <p:cNvSpPr txBox="1"/>
            <p:nvPr/>
          </p:nvSpPr>
          <p:spPr>
            <a:xfrm>
              <a:off x="93702" y="2819776"/>
              <a:ext cx="643125" cy="338554"/>
            </a:xfrm>
            <a:prstGeom prst="rect">
              <a:avLst/>
            </a:prstGeom>
            <a:noFill/>
          </p:spPr>
          <p:txBody>
            <a:bodyPr wrap="none" rtlCol="0">
              <a:spAutoFit/>
            </a:bodyPr>
            <a:lstStyle/>
            <a:p>
              <a:r>
                <a:rPr lang="en-US" sz="1600" dirty="0">
                  <a:highlight>
                    <a:srgbClr val="FFFF00"/>
                  </a:highlight>
                  <a:latin typeface="Times New Roman" panose="02020603050405020304" pitchFamily="18" charset="0"/>
                  <a:cs typeface="Times New Roman" panose="02020603050405020304" pitchFamily="18" charset="0"/>
                </a:rPr>
                <a:t>~</a:t>
              </a:r>
              <a:r>
                <a:rPr lang="en-US" sz="1600" dirty="0">
                  <a:highlight>
                    <a:srgbClr val="FFFF00"/>
                  </a:highlight>
                </a:rPr>
                <a:t>1/R</a:t>
              </a:r>
              <a:r>
                <a:rPr lang="en-US" sz="1600" baseline="-25000" dirty="0">
                  <a:highlight>
                    <a:srgbClr val="FFFF00"/>
                  </a:highlight>
                </a:rPr>
                <a:t>s</a:t>
              </a:r>
            </a:p>
          </p:txBody>
        </p:sp>
      </p:grpSp>
      <p:sp>
        <p:nvSpPr>
          <p:cNvPr id="16" name="TextBox 15">
            <a:extLst>
              <a:ext uri="{FF2B5EF4-FFF2-40B4-BE49-F238E27FC236}">
                <a16:creationId xmlns:a16="http://schemas.microsoft.com/office/drawing/2014/main" id="{1E20F399-5D40-437B-A10B-00CCBE9B73A1}"/>
              </a:ext>
            </a:extLst>
          </p:cNvPr>
          <p:cNvSpPr txBox="1"/>
          <p:nvPr/>
        </p:nvSpPr>
        <p:spPr>
          <a:xfrm>
            <a:off x="222249" y="607229"/>
            <a:ext cx="8568161" cy="1261884"/>
          </a:xfrm>
          <a:prstGeom prst="rect">
            <a:avLst/>
          </a:prstGeom>
          <a:noFill/>
        </p:spPr>
        <p:txBody>
          <a:bodyPr wrap="square" rtlCol="0">
            <a:spAutoFit/>
          </a:bodyPr>
          <a:lstStyle/>
          <a:p>
            <a:r>
              <a:rPr lang="en-US" sz="1800" dirty="0">
                <a:solidFill>
                  <a:srgbClr val="00B050"/>
                </a:solidFill>
                <a:latin typeface="Calibri" panose="020F0502020204030204" pitchFamily="34" charset="0"/>
                <a:cs typeface="Calibri" panose="020F0502020204030204" pitchFamily="34" charset="0"/>
              </a:rPr>
              <a:t>Nb</a:t>
            </a:r>
            <a:r>
              <a:rPr lang="en-US" sz="1800" baseline="-25000" dirty="0">
                <a:solidFill>
                  <a:srgbClr val="00B050"/>
                </a:solidFill>
                <a:latin typeface="Calibri" panose="020F0502020204030204" pitchFamily="34" charset="0"/>
                <a:cs typeface="Calibri" panose="020F0502020204030204" pitchFamily="34" charset="0"/>
              </a:rPr>
              <a:t>3</a:t>
            </a:r>
            <a:r>
              <a:rPr lang="en-US" sz="1800" dirty="0">
                <a:solidFill>
                  <a:srgbClr val="00B050"/>
                </a:solidFill>
                <a:latin typeface="Calibri" panose="020F0502020204030204" pitchFamily="34" charset="0"/>
                <a:cs typeface="Calibri" panose="020F0502020204030204" pitchFamily="34" charset="0"/>
              </a:rPr>
              <a:t>Sn cavity with 10 MeV dissipates </a:t>
            </a:r>
            <a:r>
              <a:rPr lang="en-US" sz="1800" dirty="0">
                <a:solidFill>
                  <a:srgbClr val="00B050"/>
                </a:solidFill>
                <a:latin typeface="Times New Roman" panose="02020603050405020304" pitchFamily="18" charset="0"/>
                <a:cs typeface="Times New Roman" panose="02020603050405020304" pitchFamily="18" charset="0"/>
              </a:rPr>
              <a:t>~</a:t>
            </a:r>
            <a:r>
              <a:rPr lang="en-US" sz="1800" dirty="0">
                <a:solidFill>
                  <a:srgbClr val="00B050"/>
                </a:solidFill>
                <a:latin typeface="Calibri" panose="020F0502020204030204" pitchFamily="34" charset="0"/>
                <a:cs typeface="Calibri" panose="020F0502020204030204" pitchFamily="34" charset="0"/>
              </a:rPr>
              <a:t>10 W</a:t>
            </a:r>
            <a:r>
              <a:rPr lang="en-US" sz="1800" dirty="0">
                <a:solidFill>
                  <a:srgbClr val="404040"/>
                </a:solidFill>
                <a:latin typeface="Calibri" panose="020F0502020204030204" pitchFamily="34" charset="0"/>
                <a:cs typeface="Calibri" panose="020F0502020204030204" pitchFamily="34" charset="0"/>
              </a:rPr>
              <a:t> </a:t>
            </a:r>
            <a:r>
              <a:rPr lang="en-US" sz="1800" dirty="0">
                <a:solidFill>
                  <a:srgbClr val="00B050"/>
                </a:solidFill>
                <a:latin typeface="Calibri" panose="020F0502020204030204" pitchFamily="34" charset="0"/>
                <a:cs typeface="Calibri" panose="020F0502020204030204" pitchFamily="34" charset="0"/>
              </a:rPr>
              <a:t>@ </a:t>
            </a:r>
            <a:r>
              <a:rPr lang="en-US" sz="1800" dirty="0">
                <a:solidFill>
                  <a:srgbClr val="00B050"/>
                </a:solidFill>
                <a:latin typeface="Times New Roman" panose="02020603050405020304" pitchFamily="18" charset="0"/>
                <a:cs typeface="Times New Roman" panose="02020603050405020304" pitchFamily="18" charset="0"/>
              </a:rPr>
              <a:t>~</a:t>
            </a:r>
            <a:r>
              <a:rPr lang="en-US" sz="1800" dirty="0">
                <a:solidFill>
                  <a:srgbClr val="00B050"/>
                </a:solidFill>
                <a:latin typeface="Calibri" panose="020F0502020204030204" pitchFamily="34" charset="0"/>
                <a:cs typeface="Calibri" panose="020F0502020204030204" pitchFamily="34" charset="0"/>
              </a:rPr>
              <a:t>4.5 K </a:t>
            </a:r>
            <a:r>
              <a:rPr lang="en-US" sz="1400" dirty="0">
                <a:solidFill>
                  <a:srgbClr val="404040"/>
                </a:solidFill>
                <a:latin typeface="Calibri" panose="020F0502020204030204" pitchFamily="34" charset="0"/>
                <a:cs typeface="Calibri" panose="020F0502020204030204" pitchFamily="34" charset="0"/>
              </a:rPr>
              <a:t>( 1 m x 10 MV/m </a:t>
            </a:r>
            <a:r>
              <a:rPr lang="en-US" sz="1400" dirty="0" err="1">
                <a:solidFill>
                  <a:srgbClr val="404040"/>
                </a:solidFill>
                <a:latin typeface="Calibri" panose="020F0502020204030204" pitchFamily="34" charset="0"/>
                <a:cs typeface="Calibri" panose="020F0502020204030204" pitchFamily="34" charset="0"/>
              </a:rPr>
              <a:t>cw</a:t>
            </a:r>
            <a:r>
              <a:rPr lang="en-US" sz="1400" dirty="0">
                <a:solidFill>
                  <a:srgbClr val="404040"/>
                </a:solidFill>
                <a:latin typeface="Calibri" panose="020F0502020204030204" pitchFamily="34" charset="0"/>
                <a:cs typeface="Calibri" panose="020F0502020204030204" pitchFamily="34" charset="0"/>
              </a:rPr>
              <a:t>; 650 MHz/1.3 GHz)</a:t>
            </a:r>
            <a:endParaRPr lang="en-US" sz="1800" dirty="0">
              <a:solidFill>
                <a:srgbClr val="404040"/>
              </a:solidFill>
              <a:latin typeface="Calibri" panose="020F0502020204030204" pitchFamily="34" charset="0"/>
              <a:cs typeface="Calibri" panose="020F0502020204030204" pitchFamily="34" charset="0"/>
            </a:endParaRPr>
          </a:p>
          <a:p>
            <a:r>
              <a:rPr lang="en-US" sz="1800" dirty="0">
                <a:solidFill>
                  <a:srgbClr val="00B050"/>
                </a:solidFill>
                <a:latin typeface="Calibri" panose="020F0502020204030204" pitchFamily="34" charset="0"/>
                <a:cs typeface="Calibri" panose="020F0502020204030204" pitchFamily="34" charset="0"/>
              </a:rPr>
              <a:t>Use commercial, off-the-shelf </a:t>
            </a:r>
            <a:r>
              <a:rPr lang="en-US" sz="1800" u="sng" dirty="0">
                <a:solidFill>
                  <a:srgbClr val="00B050"/>
                </a:solidFill>
                <a:latin typeface="Calibri" panose="020F0502020204030204" pitchFamily="34" charset="0"/>
                <a:cs typeface="Calibri" panose="020F0502020204030204" pitchFamily="34" charset="0"/>
              </a:rPr>
              <a:t>4 K cryocoolers </a:t>
            </a:r>
            <a:r>
              <a:rPr lang="en-US" sz="1400" dirty="0">
                <a:solidFill>
                  <a:srgbClr val="404040"/>
                </a:solidFill>
                <a:latin typeface="Calibri" panose="020F0502020204030204" pitchFamily="34" charset="0"/>
                <a:cs typeface="Calibri" panose="020F0502020204030204" pitchFamily="34" charset="0"/>
              </a:rPr>
              <a:t>(helium plant not required)</a:t>
            </a:r>
          </a:p>
          <a:p>
            <a:endParaRPr lang="en-US" sz="2000" dirty="0">
              <a:solidFill>
                <a:srgbClr val="404040"/>
              </a:solidFill>
              <a:latin typeface="Calibri" panose="020F0502020204030204" pitchFamily="34" charset="0"/>
              <a:cs typeface="Calibri" panose="020F0502020204030204" pitchFamily="34" charset="0"/>
            </a:endParaRPr>
          </a:p>
          <a:p>
            <a:r>
              <a:rPr lang="en-US" sz="2000" dirty="0">
                <a:solidFill>
                  <a:srgbClr val="00B05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61328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pPr>
              <a:defRPr/>
            </a:pPr>
            <a:r>
              <a:rPr lang="en-US" dirty="0"/>
              <a:t>10/13/2022</a:t>
            </a:r>
          </a:p>
        </p:txBody>
      </p:sp>
      <p:sp>
        <p:nvSpPr>
          <p:cNvPr id="4" name="Footer Placeholder 3"/>
          <p:cNvSpPr>
            <a:spLocks noGrp="1"/>
          </p:cNvSpPr>
          <p:nvPr>
            <p:ph type="ftr" sz="quarter" idx="3"/>
          </p:nvPr>
        </p:nvSpPr>
        <p:spPr/>
        <p:txBody>
          <a:bodyPr/>
          <a:lstStyle/>
          <a:p>
            <a:pPr>
              <a:defRPr/>
            </a:pPr>
            <a:r>
              <a:rPr lang="en-US" dirty="0"/>
              <a:t>Jayakar Thangaraj, "SRF accelerator development for industrial applications at Fermilab", TTC 2022, WG1</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6" name="TextBox 5">
            <a:extLst>
              <a:ext uri="{FF2B5EF4-FFF2-40B4-BE49-F238E27FC236}">
                <a16:creationId xmlns:a16="http://schemas.microsoft.com/office/drawing/2014/main" id="{D8961802-7883-49AD-957B-1F282E249A84}"/>
              </a:ext>
            </a:extLst>
          </p:cNvPr>
          <p:cNvSpPr txBox="1"/>
          <p:nvPr/>
        </p:nvSpPr>
        <p:spPr>
          <a:xfrm>
            <a:off x="975317" y="161902"/>
            <a:ext cx="7193367" cy="492443"/>
          </a:xfrm>
          <a:prstGeom prst="rect">
            <a:avLst/>
          </a:prstGeom>
          <a:noFill/>
        </p:spPr>
        <p:txBody>
          <a:bodyPr wrap="square" rtlCol="0">
            <a:spAutoFit/>
          </a:bodyPr>
          <a:lstStyle/>
          <a:p>
            <a:pPr algn="ctr"/>
            <a:r>
              <a:rPr lang="en-US" sz="2600" b="1" dirty="0">
                <a:latin typeface="Helvetica" panose="020B0604020202020204" pitchFamily="34" charset="0"/>
                <a:cs typeface="Helvetica" panose="020B0604020202020204" pitchFamily="34" charset="0"/>
              </a:rPr>
              <a:t>Conduction cooled Nb</a:t>
            </a:r>
            <a:r>
              <a:rPr lang="en-US" sz="2600" b="1" baseline="-25000" dirty="0">
                <a:latin typeface="Helvetica" panose="020B0604020202020204" pitchFamily="34" charset="0"/>
                <a:cs typeface="Helvetica" panose="020B0604020202020204" pitchFamily="34" charset="0"/>
              </a:rPr>
              <a:t>3</a:t>
            </a:r>
            <a:r>
              <a:rPr lang="en-US" sz="2600" b="1" dirty="0">
                <a:latin typeface="Helvetica" panose="020B0604020202020204" pitchFamily="34" charset="0"/>
                <a:cs typeface="Helvetica" panose="020B0604020202020204" pitchFamily="34" charset="0"/>
              </a:rPr>
              <a:t>Sn SRF development</a:t>
            </a:r>
          </a:p>
        </p:txBody>
      </p:sp>
      <p:sp>
        <p:nvSpPr>
          <p:cNvPr id="13" name="TextBox 12">
            <a:extLst>
              <a:ext uri="{FF2B5EF4-FFF2-40B4-BE49-F238E27FC236}">
                <a16:creationId xmlns:a16="http://schemas.microsoft.com/office/drawing/2014/main" id="{AF7054FC-1FAA-4370-8694-217A2EB67B4E}"/>
              </a:ext>
            </a:extLst>
          </p:cNvPr>
          <p:cNvSpPr txBox="1"/>
          <p:nvPr/>
        </p:nvSpPr>
        <p:spPr>
          <a:xfrm>
            <a:off x="424473" y="2060492"/>
            <a:ext cx="4582097" cy="2123658"/>
          </a:xfrm>
          <a:prstGeom prst="rect">
            <a:avLst/>
          </a:prstGeom>
          <a:noFill/>
        </p:spPr>
        <p:txBody>
          <a:bodyPr wrap="square" rtlCol="0">
            <a:spAutoFit/>
          </a:bodyPr>
          <a:lstStyle/>
          <a:p>
            <a:r>
              <a:rPr lang="en-US" b="1" dirty="0">
                <a:solidFill>
                  <a:srgbClr val="404040"/>
                </a:solidFill>
                <a:latin typeface="Calibri" panose="020F0502020204030204" pitchFamily="34" charset="0"/>
                <a:cs typeface="Calibri" panose="020F0502020204030204" pitchFamily="34" charset="0"/>
              </a:rPr>
              <a:t>Our choice:</a:t>
            </a:r>
          </a:p>
          <a:p>
            <a:pPr marL="342900" indent="-342900">
              <a:buFont typeface="Wingdings" panose="05000000000000000000" pitchFamily="2" charset="2"/>
              <a:buChar char="Ø"/>
            </a:pPr>
            <a:r>
              <a:rPr lang="en-US" sz="1800" dirty="0">
                <a:solidFill>
                  <a:srgbClr val="404040"/>
                </a:solidFill>
                <a:latin typeface="Calibri" panose="020F0502020204030204" pitchFamily="34" charset="0"/>
                <a:cs typeface="Calibri" panose="020F0502020204030204" pitchFamily="34" charset="0"/>
              </a:rPr>
              <a:t>Single cell 650 MHz, </a:t>
            </a:r>
            <a:r>
              <a:rPr lang="en-US" sz="1800" u="sng" dirty="0">
                <a:solidFill>
                  <a:srgbClr val="404040"/>
                </a:solidFill>
                <a:latin typeface="Calibri" panose="020F0502020204030204" pitchFamily="34" charset="0"/>
                <a:cs typeface="Calibri" panose="020F0502020204030204" pitchFamily="34" charset="0"/>
              </a:rPr>
              <a:t>Nb</a:t>
            </a:r>
            <a:r>
              <a:rPr lang="en-US" sz="1800" u="sng" baseline="-25000" dirty="0">
                <a:solidFill>
                  <a:srgbClr val="404040"/>
                </a:solidFill>
                <a:latin typeface="Calibri" panose="020F0502020204030204" pitchFamily="34" charset="0"/>
                <a:cs typeface="Calibri" panose="020F0502020204030204" pitchFamily="34" charset="0"/>
              </a:rPr>
              <a:t>3</a:t>
            </a:r>
            <a:r>
              <a:rPr lang="en-US" sz="1800" u="sng" dirty="0">
                <a:solidFill>
                  <a:srgbClr val="404040"/>
                </a:solidFill>
                <a:latin typeface="Calibri" panose="020F0502020204030204" pitchFamily="34" charset="0"/>
                <a:cs typeface="Calibri" panose="020F0502020204030204" pitchFamily="34" charset="0"/>
              </a:rPr>
              <a:t>Sn coated niobium</a:t>
            </a:r>
            <a:r>
              <a:rPr lang="en-US" sz="1800" dirty="0">
                <a:solidFill>
                  <a:srgbClr val="404040"/>
                </a:solidFill>
                <a:latin typeface="Calibri" panose="020F0502020204030204" pitchFamily="34" charset="0"/>
                <a:cs typeface="Calibri" panose="020F0502020204030204" pitchFamily="34" charset="0"/>
              </a:rPr>
              <a:t> cavity</a:t>
            </a:r>
          </a:p>
          <a:p>
            <a:pPr marL="342900" indent="-342900">
              <a:buFont typeface="Wingdings" panose="05000000000000000000" pitchFamily="2" charset="2"/>
              <a:buChar char="Ø"/>
            </a:pPr>
            <a:r>
              <a:rPr lang="en-US" sz="1800" dirty="0">
                <a:solidFill>
                  <a:srgbClr val="404040"/>
                </a:solidFill>
                <a:latin typeface="Calibri" panose="020F0502020204030204" pitchFamily="34" charset="0"/>
                <a:cs typeface="Calibri" panose="020F0502020204030204" pitchFamily="34" charset="0"/>
              </a:rPr>
              <a:t>Cryomech </a:t>
            </a:r>
            <a:r>
              <a:rPr lang="en-US" sz="1800" u="sng" dirty="0">
                <a:solidFill>
                  <a:srgbClr val="404040"/>
                </a:solidFill>
                <a:latin typeface="Calibri" panose="020F0502020204030204" pitchFamily="34" charset="0"/>
                <a:cs typeface="Calibri" panose="020F0502020204030204" pitchFamily="34" charset="0"/>
              </a:rPr>
              <a:t>PT420 cryocooler</a:t>
            </a:r>
          </a:p>
          <a:p>
            <a:r>
              <a:rPr lang="en-US" sz="1800" dirty="0">
                <a:solidFill>
                  <a:srgbClr val="404040"/>
                </a:solidFill>
                <a:latin typeface="Calibri" panose="020F0502020204030204" pitchFamily="34" charset="0"/>
                <a:cs typeface="Calibri" panose="020F0502020204030204" pitchFamily="34" charset="0"/>
              </a:rPr>
              <a:t>      (2 W @ 4.2 K with 55 W @ 45 K)</a:t>
            </a:r>
          </a:p>
          <a:p>
            <a:pPr marL="342900" indent="-342900">
              <a:buFont typeface="Wingdings" panose="05000000000000000000" pitchFamily="2" charset="2"/>
              <a:buChar char="Ø"/>
            </a:pPr>
            <a:r>
              <a:rPr lang="en-US" sz="1800" u="sng" dirty="0">
                <a:solidFill>
                  <a:srgbClr val="404040"/>
                </a:solidFill>
                <a:latin typeface="Calibri" panose="020F0502020204030204" pitchFamily="34" charset="0"/>
                <a:cs typeface="Calibri" panose="020F0502020204030204" pitchFamily="34" charset="0"/>
              </a:rPr>
              <a:t>High purity aluminum</a:t>
            </a:r>
            <a:r>
              <a:rPr lang="en-US" sz="1800" dirty="0">
                <a:solidFill>
                  <a:srgbClr val="404040"/>
                </a:solidFill>
                <a:latin typeface="Calibri" panose="020F0502020204030204" pitchFamily="34" charset="0"/>
                <a:cs typeface="Calibri" panose="020F0502020204030204" pitchFamily="34" charset="0"/>
              </a:rPr>
              <a:t> for the conduction cooling link</a:t>
            </a:r>
          </a:p>
        </p:txBody>
      </p:sp>
      <p:grpSp>
        <p:nvGrpSpPr>
          <p:cNvPr id="11" name="Group 10">
            <a:extLst>
              <a:ext uri="{FF2B5EF4-FFF2-40B4-BE49-F238E27FC236}">
                <a16:creationId xmlns:a16="http://schemas.microsoft.com/office/drawing/2014/main" id="{BBF32787-49DC-4BA4-AA75-E0E0748D3DED}"/>
              </a:ext>
            </a:extLst>
          </p:cNvPr>
          <p:cNvGrpSpPr/>
          <p:nvPr/>
        </p:nvGrpSpPr>
        <p:grpSpPr>
          <a:xfrm>
            <a:off x="5178569" y="1609859"/>
            <a:ext cx="3759696" cy="2916195"/>
            <a:chOff x="5341934" y="1684742"/>
            <a:chExt cx="3759696" cy="2916195"/>
          </a:xfrm>
        </p:grpSpPr>
        <p:pic>
          <p:nvPicPr>
            <p:cNvPr id="18" name="Picture 17">
              <a:extLst>
                <a:ext uri="{FF2B5EF4-FFF2-40B4-BE49-F238E27FC236}">
                  <a16:creationId xmlns:a16="http://schemas.microsoft.com/office/drawing/2014/main" id="{43A3A5CA-32AD-4876-99B6-621F7B2F0939}"/>
                </a:ext>
              </a:extLst>
            </p:cNvPr>
            <p:cNvPicPr>
              <a:picLocks noChangeAspect="1"/>
            </p:cNvPicPr>
            <p:nvPr/>
          </p:nvPicPr>
          <p:blipFill>
            <a:blip r:embed="rId2"/>
            <a:stretch>
              <a:fillRect/>
            </a:stretch>
          </p:blipFill>
          <p:spPr>
            <a:xfrm>
              <a:off x="7309598" y="1944058"/>
              <a:ext cx="1792032" cy="2638269"/>
            </a:xfrm>
            <a:prstGeom prst="rect">
              <a:avLst/>
            </a:prstGeom>
          </p:spPr>
        </p:pic>
        <p:grpSp>
          <p:nvGrpSpPr>
            <p:cNvPr id="2" name="Group 1">
              <a:extLst>
                <a:ext uri="{FF2B5EF4-FFF2-40B4-BE49-F238E27FC236}">
                  <a16:creationId xmlns:a16="http://schemas.microsoft.com/office/drawing/2014/main" id="{5144DC81-96D1-4762-9942-B231DD73FB1E}"/>
                </a:ext>
              </a:extLst>
            </p:cNvPr>
            <p:cNvGrpSpPr/>
            <p:nvPr/>
          </p:nvGrpSpPr>
          <p:grpSpPr>
            <a:xfrm>
              <a:off x="5341934" y="1684742"/>
              <a:ext cx="1612642" cy="2916195"/>
              <a:chOff x="6103933" y="1394551"/>
              <a:chExt cx="1612642" cy="2916195"/>
            </a:xfrm>
          </p:grpSpPr>
          <p:pic>
            <p:nvPicPr>
              <p:cNvPr id="10" name="Picture 9">
                <a:extLst>
                  <a:ext uri="{FF2B5EF4-FFF2-40B4-BE49-F238E27FC236}">
                    <a16:creationId xmlns:a16="http://schemas.microsoft.com/office/drawing/2014/main" id="{FE48A2FC-F204-4462-A5C4-606B48EEE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933" y="1394551"/>
                <a:ext cx="1612642" cy="2916195"/>
              </a:xfrm>
              <a:prstGeom prst="rect">
                <a:avLst/>
              </a:prstGeom>
            </p:spPr>
          </p:pic>
          <p:sp>
            <p:nvSpPr>
              <p:cNvPr id="16" name="TextBox 15">
                <a:extLst>
                  <a:ext uri="{FF2B5EF4-FFF2-40B4-BE49-F238E27FC236}">
                    <a16:creationId xmlns:a16="http://schemas.microsoft.com/office/drawing/2014/main" id="{BACA3912-56A1-4D14-A113-2E192D44ABA1}"/>
                  </a:ext>
                </a:extLst>
              </p:cNvPr>
              <p:cNvSpPr txBox="1"/>
              <p:nvPr/>
            </p:nvSpPr>
            <p:spPr>
              <a:xfrm rot="19743252">
                <a:off x="6627902" y="1890428"/>
                <a:ext cx="1026243" cy="215444"/>
              </a:xfrm>
              <a:prstGeom prst="rect">
                <a:avLst/>
              </a:prstGeom>
              <a:noFill/>
            </p:spPr>
            <p:txBody>
              <a:bodyPr wrap="none" rtlCol="0">
                <a:spAutoFit/>
              </a:bodyPr>
              <a:lstStyle/>
              <a:p>
                <a:r>
                  <a:rPr lang="en-US" sz="800" dirty="0">
                    <a:solidFill>
                      <a:schemeClr val="bg1"/>
                    </a:solidFill>
                  </a:rPr>
                  <a:t>Courtesy: Cryomech</a:t>
                </a:r>
              </a:p>
            </p:txBody>
          </p:sp>
        </p:grpSp>
        <p:sp>
          <p:nvSpPr>
            <p:cNvPr id="8" name="Freeform: Shape 7">
              <a:extLst>
                <a:ext uri="{FF2B5EF4-FFF2-40B4-BE49-F238E27FC236}">
                  <a16:creationId xmlns:a16="http://schemas.microsoft.com/office/drawing/2014/main" id="{E76081F6-23E0-4295-8130-775D30713016}"/>
                </a:ext>
              </a:extLst>
            </p:cNvPr>
            <p:cNvSpPr/>
            <p:nvPr/>
          </p:nvSpPr>
          <p:spPr>
            <a:xfrm>
              <a:off x="6354676" y="3333598"/>
              <a:ext cx="990950" cy="1185936"/>
            </a:xfrm>
            <a:custGeom>
              <a:avLst/>
              <a:gdLst>
                <a:gd name="connsiteX0" fmla="*/ 0 w 3183912"/>
                <a:gd name="connsiteY0" fmla="*/ 881091 h 960311"/>
                <a:gd name="connsiteX1" fmla="*/ 1051560 w 3183912"/>
                <a:gd name="connsiteY1" fmla="*/ 887622 h 960311"/>
                <a:gd name="connsiteX2" fmla="*/ 1443445 w 3183912"/>
                <a:gd name="connsiteY2" fmla="*/ 110382 h 960311"/>
                <a:gd name="connsiteX3" fmla="*/ 3069771 w 3183912"/>
                <a:gd name="connsiteY3" fmla="*/ 5879 h 960311"/>
                <a:gd name="connsiteX4" fmla="*/ 3050177 w 3183912"/>
                <a:gd name="connsiteY4" fmla="*/ 12411 h 960311"/>
                <a:gd name="connsiteX5" fmla="*/ 3050177 w 3183912"/>
                <a:gd name="connsiteY5" fmla="*/ 12411 h 96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3912" h="960311">
                  <a:moveTo>
                    <a:pt x="0" y="881091"/>
                  </a:moveTo>
                  <a:cubicBezTo>
                    <a:pt x="405493" y="948582"/>
                    <a:pt x="810986" y="1016073"/>
                    <a:pt x="1051560" y="887622"/>
                  </a:cubicBezTo>
                  <a:cubicBezTo>
                    <a:pt x="1292134" y="759171"/>
                    <a:pt x="1107076" y="257339"/>
                    <a:pt x="1443445" y="110382"/>
                  </a:cubicBezTo>
                  <a:cubicBezTo>
                    <a:pt x="1779814" y="-36575"/>
                    <a:pt x="2801982" y="22207"/>
                    <a:pt x="3069771" y="5879"/>
                  </a:cubicBezTo>
                  <a:cubicBezTo>
                    <a:pt x="3337560" y="-10449"/>
                    <a:pt x="3050177" y="12411"/>
                    <a:pt x="3050177" y="12411"/>
                  </a:cubicBezTo>
                  <a:lnTo>
                    <a:pt x="3050177" y="12411"/>
                  </a:ln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4868B799-ED1F-4B31-BDDF-8F4AA0AE36B6}"/>
                </a:ext>
              </a:extLst>
            </p:cNvPr>
            <p:cNvSpPr txBox="1"/>
            <p:nvPr/>
          </p:nvSpPr>
          <p:spPr>
            <a:xfrm>
              <a:off x="6700841" y="3742299"/>
              <a:ext cx="849913" cy="584775"/>
            </a:xfrm>
            <a:prstGeom prst="rect">
              <a:avLst/>
            </a:prstGeom>
            <a:noFill/>
          </p:spPr>
          <p:txBody>
            <a:bodyPr wrap="none" rtlCol="0">
              <a:spAutoFit/>
            </a:bodyPr>
            <a:lstStyle/>
            <a:p>
              <a:pPr algn="ctr"/>
              <a:r>
                <a:rPr lang="en-US" sz="1600">
                  <a:latin typeface="Calibri Light" panose="020F0302020204030204" pitchFamily="34" charset="0"/>
                  <a:cs typeface="Calibri Light" panose="020F0302020204030204" pitchFamily="34" charset="0"/>
                </a:rPr>
                <a:t>Cooling </a:t>
              </a:r>
            </a:p>
            <a:p>
              <a:pPr algn="ctr"/>
              <a:r>
                <a:rPr lang="en-US" sz="1600" dirty="0">
                  <a:latin typeface="Calibri Light" panose="020F0302020204030204" pitchFamily="34" charset="0"/>
                  <a:cs typeface="Calibri Light" panose="020F0302020204030204" pitchFamily="34" charset="0"/>
                </a:rPr>
                <a:t>link</a:t>
              </a:r>
            </a:p>
          </p:txBody>
        </p:sp>
        <p:sp>
          <p:nvSpPr>
            <p:cNvPr id="17" name="TextBox 16">
              <a:extLst>
                <a:ext uri="{FF2B5EF4-FFF2-40B4-BE49-F238E27FC236}">
                  <a16:creationId xmlns:a16="http://schemas.microsoft.com/office/drawing/2014/main" id="{5C6EE070-0992-4249-A0A7-92BDE29CAE6C}"/>
                </a:ext>
              </a:extLst>
            </p:cNvPr>
            <p:cNvSpPr txBox="1"/>
            <p:nvPr/>
          </p:nvSpPr>
          <p:spPr>
            <a:xfrm>
              <a:off x="6399287" y="2469194"/>
              <a:ext cx="1077283" cy="338554"/>
            </a:xfrm>
            <a:prstGeom prst="rect">
              <a:avLst/>
            </a:prstGeom>
            <a:noFill/>
          </p:spPr>
          <p:txBody>
            <a:bodyPr wrap="none" rtlCol="0">
              <a:spAutoFit/>
            </a:bodyPr>
            <a:lstStyle/>
            <a:p>
              <a:r>
                <a:rPr lang="en-US" sz="1600" dirty="0">
                  <a:latin typeface="Calibri Light" panose="020F0302020204030204" pitchFamily="34" charset="0"/>
                  <a:cs typeface="Calibri Light" panose="020F0302020204030204" pitchFamily="34" charset="0"/>
                </a:rPr>
                <a:t>Cryocooler</a:t>
              </a:r>
            </a:p>
          </p:txBody>
        </p:sp>
        <p:sp>
          <p:nvSpPr>
            <p:cNvPr id="20" name="TextBox 19">
              <a:extLst>
                <a:ext uri="{FF2B5EF4-FFF2-40B4-BE49-F238E27FC236}">
                  <a16:creationId xmlns:a16="http://schemas.microsoft.com/office/drawing/2014/main" id="{78B03357-7CE6-4825-8321-89405BBD609C}"/>
                </a:ext>
              </a:extLst>
            </p:cNvPr>
            <p:cNvSpPr txBox="1"/>
            <p:nvPr/>
          </p:nvSpPr>
          <p:spPr>
            <a:xfrm>
              <a:off x="7851584" y="1715418"/>
              <a:ext cx="679673" cy="338554"/>
            </a:xfrm>
            <a:prstGeom prst="rect">
              <a:avLst/>
            </a:prstGeom>
            <a:noFill/>
          </p:spPr>
          <p:txBody>
            <a:bodyPr wrap="none" rtlCol="0">
              <a:spAutoFit/>
            </a:bodyPr>
            <a:lstStyle/>
            <a:p>
              <a:r>
                <a:rPr lang="en-US" sz="1600" dirty="0">
                  <a:latin typeface="Calibri Light" panose="020F0302020204030204" pitchFamily="34" charset="0"/>
                  <a:cs typeface="Calibri Light" panose="020F0302020204030204" pitchFamily="34" charset="0"/>
                </a:rPr>
                <a:t>Cavity</a:t>
              </a:r>
            </a:p>
          </p:txBody>
        </p:sp>
      </p:grpSp>
      <p:sp>
        <p:nvSpPr>
          <p:cNvPr id="19" name="TextBox 18">
            <a:extLst>
              <a:ext uri="{FF2B5EF4-FFF2-40B4-BE49-F238E27FC236}">
                <a16:creationId xmlns:a16="http://schemas.microsoft.com/office/drawing/2014/main" id="{4FFC169C-882A-4B70-8001-DAF4FED0B068}"/>
              </a:ext>
            </a:extLst>
          </p:cNvPr>
          <p:cNvSpPr txBox="1"/>
          <p:nvPr/>
        </p:nvSpPr>
        <p:spPr>
          <a:xfrm>
            <a:off x="424472" y="1009193"/>
            <a:ext cx="8283109" cy="830997"/>
          </a:xfrm>
          <a:prstGeom prst="rect">
            <a:avLst/>
          </a:prstGeom>
          <a:noFill/>
        </p:spPr>
        <p:txBody>
          <a:bodyPr wrap="square" rtlCol="0">
            <a:spAutoFit/>
          </a:bodyPr>
          <a:lstStyle/>
          <a:p>
            <a:r>
              <a:rPr lang="en-US" b="1" dirty="0">
                <a:solidFill>
                  <a:srgbClr val="404040"/>
                </a:solidFill>
                <a:latin typeface="Calibri" panose="020F0502020204030204" pitchFamily="34" charset="0"/>
                <a:cs typeface="Calibri" panose="020F0502020204030204" pitchFamily="34" charset="0"/>
              </a:rPr>
              <a:t>Goal:</a:t>
            </a:r>
            <a:r>
              <a:rPr lang="en-US" dirty="0">
                <a:solidFill>
                  <a:srgbClr val="404040"/>
                </a:solidFill>
                <a:latin typeface="Calibri" panose="020F0502020204030204" pitchFamily="34" charset="0"/>
                <a:cs typeface="Calibri" panose="020F0502020204030204" pitchFamily="34" charset="0"/>
              </a:rPr>
              <a:t> demonstrate 10 MV/m cw on an Nb</a:t>
            </a:r>
            <a:r>
              <a:rPr lang="en-US" baseline="-25000" dirty="0">
                <a:solidFill>
                  <a:srgbClr val="404040"/>
                </a:solidFill>
                <a:latin typeface="Calibri" panose="020F0502020204030204" pitchFamily="34" charset="0"/>
                <a:cs typeface="Calibri" panose="020F0502020204030204" pitchFamily="34" charset="0"/>
              </a:rPr>
              <a:t>3</a:t>
            </a:r>
            <a:r>
              <a:rPr lang="en-US" dirty="0">
                <a:solidFill>
                  <a:srgbClr val="404040"/>
                </a:solidFill>
                <a:latin typeface="Calibri" panose="020F0502020204030204" pitchFamily="34" charset="0"/>
                <a:cs typeface="Calibri" panose="020F0502020204030204" pitchFamily="34" charset="0"/>
              </a:rPr>
              <a:t>Sn cavity with cryocooler conduction cooling</a:t>
            </a:r>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86976309"/>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FNAL_PowerPoint_16x9_100716</Template>
  <TotalTime>35743</TotalTime>
  <Words>2298</Words>
  <Application>Microsoft Office PowerPoint</Application>
  <PresentationFormat>On-screen Show (16:9)</PresentationFormat>
  <Paragraphs>333</Paragraphs>
  <Slides>22</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-apple-system</vt:lpstr>
      <vt:lpstr>Arial</vt:lpstr>
      <vt:lpstr>Calibri</vt:lpstr>
      <vt:lpstr>Calibri Light</vt:lpstr>
      <vt:lpstr>Helvetica</vt:lpstr>
      <vt:lpstr>Times New Roman</vt:lpstr>
      <vt:lpstr>Wingdings</vt:lpstr>
      <vt:lpstr>Fermilab_PPT_090915</vt:lpstr>
      <vt:lpstr>PowerPoint Presentation</vt:lpstr>
      <vt:lpstr>PowerPoint Presentation</vt:lpstr>
      <vt:lpstr>PowerPoint Presentation</vt:lpstr>
      <vt:lpstr>PowerPoint Presentation</vt:lpstr>
      <vt:lpstr>PowerPoint Presentation</vt:lpstr>
      <vt:lpstr>Modern Technology Breakthroughs: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 economics for wastewater application</vt:lpstr>
      <vt:lpstr>PowerPoint Presentation</vt:lpstr>
      <vt:lpstr>Recent results: 650 MHz 1-cell Cavity with Rings and regular 9-cell</vt:lpstr>
      <vt:lpstr>Challenges (or Opportunities?) in the project</vt:lpstr>
      <vt:lpstr>Future Accelerator Applications</vt:lpstr>
      <vt:lpstr>PowerPoint Presentation</vt:lpstr>
      <vt:lpstr>PowerPoint Presentation</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 Dhuley</dc:creator>
  <cp:lastModifiedBy>Jayakar C. Thangaraj</cp:lastModifiedBy>
  <cp:revision>1314</cp:revision>
  <cp:lastPrinted>2014-01-20T19:40:21Z</cp:lastPrinted>
  <dcterms:created xsi:type="dcterms:W3CDTF">2020-05-02T18:17:22Z</dcterms:created>
  <dcterms:modified xsi:type="dcterms:W3CDTF">2022-10-12T12:21:46Z</dcterms:modified>
</cp:coreProperties>
</file>