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5"/>
  </p:notesMasterIdLst>
  <p:sldIdLst>
    <p:sldId id="267" r:id="rId2"/>
    <p:sldId id="266" r:id="rId3"/>
    <p:sldId id="363" r:id="rId4"/>
    <p:sldId id="364" r:id="rId5"/>
    <p:sldId id="362" r:id="rId6"/>
    <p:sldId id="258" r:id="rId7"/>
    <p:sldId id="369" r:id="rId8"/>
    <p:sldId id="370" r:id="rId9"/>
    <p:sldId id="3793" r:id="rId10"/>
    <p:sldId id="367" r:id="rId11"/>
    <p:sldId id="358" r:id="rId12"/>
    <p:sldId id="361" r:id="rId13"/>
    <p:sldId id="359" r:id="rId14"/>
    <p:sldId id="365" r:id="rId15"/>
    <p:sldId id="366" r:id="rId16"/>
    <p:sldId id="384" r:id="rId17"/>
    <p:sldId id="360" r:id="rId18"/>
    <p:sldId id="371" r:id="rId19"/>
    <p:sldId id="380" r:id="rId20"/>
    <p:sldId id="377" r:id="rId21"/>
    <p:sldId id="376" r:id="rId22"/>
    <p:sldId id="379" r:id="rId23"/>
    <p:sldId id="378" r:id="rId24"/>
    <p:sldId id="306" r:id="rId25"/>
    <p:sldId id="261" r:id="rId26"/>
    <p:sldId id="372" r:id="rId27"/>
    <p:sldId id="381" r:id="rId28"/>
    <p:sldId id="374" r:id="rId29"/>
    <p:sldId id="385" r:id="rId30"/>
    <p:sldId id="260" r:id="rId31"/>
    <p:sldId id="382" r:id="rId32"/>
    <p:sldId id="383" r:id="rId33"/>
    <p:sldId id="274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225" autoAdjust="0"/>
    <p:restoredTop sz="96408" autoAdjust="0"/>
  </p:normalViewPr>
  <p:slideViewPr>
    <p:cSldViewPr snapToGrid="0" snapToObjects="1">
      <p:cViewPr>
        <p:scale>
          <a:sx n="60" d="100"/>
          <a:sy n="60" d="100"/>
        </p:scale>
        <p:origin x="1452" y="240"/>
      </p:cViewPr>
      <p:guideLst/>
    </p:cSldViewPr>
  </p:slideViewPr>
  <p:outlineViewPr>
    <p:cViewPr>
      <p:scale>
        <a:sx n="33" d="100"/>
        <a:sy n="33" d="100"/>
      </p:scale>
      <p:origin x="0" y="-11706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48" d="100"/>
          <a:sy n="48" d="100"/>
        </p:scale>
        <p:origin x="2664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F3527-BB28-884B-A511-C22C3DCF5453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F1341-3AFE-B447-A831-9671D6A70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40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1739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2941863"/>
            <a:ext cx="4258581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7937298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2387" y="1720792"/>
            <a:ext cx="4051834" cy="324667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Here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06687" y="1725953"/>
            <a:ext cx="4630964" cy="3821639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32387" y="5126730"/>
            <a:ext cx="4051834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333244" y="5611326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DC57488-3539-8349-95E7-E0E3D7B2EDB0}" type="datetime2">
              <a:rPr lang="en-US" smtClean="0"/>
              <a:pPr/>
              <a:t>Monday, October 10, 2022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2941863"/>
            <a:ext cx="4258581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5774500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/>
              <a:t>Questions?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06687" y="1725953"/>
            <a:ext cx="4630964" cy="3821639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6106886" y="849093"/>
            <a:ext cx="2898321" cy="27758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="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/>
              <a:t>Contact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3623451" y="6328296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DC57488-3539-8349-95E7-E0E3D7B2EDB0}" type="datetime2">
              <a:rPr lang="en-US" smtClean="0"/>
              <a:pPr/>
              <a:t>Monday, October 10, 2022</a:t>
            </a:fld>
            <a:endParaRPr lang="en-US" dirty="0"/>
          </a:p>
        </p:txBody>
      </p:sp>
      <p:sp>
        <p:nvSpPr>
          <p:cNvPr id="14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6106886" y="156701"/>
            <a:ext cx="2898321" cy="63200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  <a:p>
            <a:pPr lvl="0"/>
            <a:r>
              <a:rPr lang="en-US" dirty="0"/>
              <a:t>Title</a:t>
            </a:r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318638" y="1726357"/>
            <a:ext cx="4098242" cy="3861333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Agenda Topics Covered: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1800" b="1" cap="all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1650" baseline="0">
                <a:solidFill>
                  <a:schemeClr val="tx1"/>
                </a:solidFill>
                <a:latin typeface="Arial" charset="0"/>
              </a:defRPr>
            </a:lvl1pPr>
            <a:lvl2pPr marL="514350" indent="-171450">
              <a:buFont typeface="Arial" panose="020B0604020202020204" pitchFamily="34" charset="0"/>
              <a:buChar char="-"/>
              <a:defRPr sz="1500" baseline="0">
                <a:solidFill>
                  <a:schemeClr val="tx1"/>
                </a:solidFill>
                <a:latin typeface="Arial" charset="0"/>
              </a:defRPr>
            </a:lvl2pPr>
            <a:lvl3pPr marL="857250" indent="-171450">
              <a:buFont typeface="Arial" charset="0"/>
              <a:buChar char="•"/>
              <a:defRPr sz="1350" baseline="0">
                <a:solidFill>
                  <a:schemeClr val="tx1"/>
                </a:solidFill>
                <a:latin typeface="Arial" charset="0"/>
              </a:defRPr>
            </a:lvl3pPr>
            <a:lvl4pPr marL="1243013" indent="-214313">
              <a:buFont typeface="Arial" panose="020B0604020202020204" pitchFamily="34" charset="0"/>
              <a:buChar char="-"/>
              <a:defRPr sz="1200" baseline="0">
                <a:solidFill>
                  <a:schemeClr val="tx1"/>
                </a:solidFill>
                <a:latin typeface="Arial" charset="0"/>
              </a:defRPr>
            </a:lvl4pPr>
            <a:lvl5pPr marL="1543050" indent="-171450">
              <a:buFont typeface="Arial" charset="0"/>
              <a:buChar char="•"/>
              <a:defRPr sz="105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75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4233" y="6387402"/>
            <a:ext cx="1071001" cy="462435"/>
          </a:xfrm>
          <a:prstGeom prst="rect">
            <a:avLst/>
          </a:prstGeom>
        </p:spPr>
      </p:pic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JSA S&amp;T Committee October 7, 2022</a:t>
            </a:r>
          </a:p>
        </p:txBody>
      </p:sp>
    </p:spTree>
    <p:extLst>
      <p:ext uri="{BB962C8B-B14F-4D97-AF65-F5344CB8AC3E}">
        <p14:creationId xmlns:p14="http://schemas.microsoft.com/office/powerpoint/2010/main" val="22380333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686300" y="966055"/>
            <a:ext cx="408699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23744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3439834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3439833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983116"/>
            <a:ext cx="4148781" cy="5364633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86300" y="98311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4686300" y="359516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4516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308918" y="359516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3439833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3439833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4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39512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3966757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939512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4" y="3966757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DC57488-3539-8349-95E7-E0E3D7B2EDB0}" type="datetime2">
              <a:rPr lang="en-US" smtClean="0"/>
              <a:pPr/>
              <a:t>Monday, October 10, 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086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9" r:id="rId3"/>
    <p:sldLayoutId id="2147483672" r:id="rId4"/>
    <p:sldLayoutId id="2147483673" r:id="rId5"/>
    <p:sldLayoutId id="2147483671" r:id="rId6"/>
    <p:sldLayoutId id="2147483675" r:id="rId7"/>
    <p:sldLayoutId id="2147483674" r:id="rId8"/>
    <p:sldLayoutId id="2147483676" r:id="rId9"/>
    <p:sldLayoutId id="2147483678" r:id="rId10"/>
    <p:sldLayoutId id="214748367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https://logbooks.jlab.org/entry/3741529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mailto:Q0@2.07K" TargetMode="Externa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hyperlink" Target="mailto:Qo@2.07K" TargetMode="Externa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67470"/>
            <a:ext cx="9137651" cy="617838"/>
          </a:xfrm>
        </p:spPr>
        <p:txBody>
          <a:bodyPr/>
          <a:lstStyle/>
          <a:p>
            <a:pPr algn="ctr"/>
            <a:r>
              <a:rPr lang="en-US" sz="2800" dirty="0"/>
              <a:t>(S)RF Recovery in CEBAF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1720792"/>
            <a:ext cx="4231821" cy="3246671"/>
          </a:xfrm>
        </p:spPr>
        <p:txBody>
          <a:bodyPr/>
          <a:lstStyle/>
          <a:p>
            <a:pPr algn="ctr"/>
            <a:r>
              <a:rPr lang="en-US" dirty="0"/>
              <a:t>A presentation to the Tesla Technology Collaboration (TTC) meeting; Aomori, Japan</a:t>
            </a:r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21" r="9621"/>
          <a:stretch>
            <a:fillRect/>
          </a:stretch>
        </p:blipFill>
        <p:spPr/>
      </p:pic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Michael D McCaughan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 dirty="0"/>
              <a:t>Thursday, October 13, 2022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86000" y="790575"/>
            <a:ext cx="4581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At Thomas Jefferson National Laboratory</a:t>
            </a:r>
          </a:p>
        </p:txBody>
      </p:sp>
    </p:spTree>
    <p:extLst>
      <p:ext uri="{BB962C8B-B14F-4D97-AF65-F5344CB8AC3E}">
        <p14:creationId xmlns:p14="http://schemas.microsoft.com/office/powerpoint/2010/main" val="20392473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240539"/>
            <a:ext cx="9143639" cy="487490"/>
          </a:xfrm>
        </p:spPr>
        <p:txBody>
          <a:bodyPr>
            <a:normAutofit/>
          </a:bodyPr>
          <a:lstStyle/>
          <a:p>
            <a:r>
              <a:rPr lang="en-US" dirty="0"/>
              <a:t>C-20s / 50s (Original and Original refurbished installation)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(S)RF Recovery in CEBAF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D0FED6E-15F9-A029-2F44-D0CADEC3DDEF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166959" y="826510"/>
            <a:ext cx="8119698" cy="470915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2126F95-B4DE-7E96-9938-70DFE4F3999B}"/>
              </a:ext>
            </a:extLst>
          </p:cNvPr>
          <p:cNvSpPr txBox="1"/>
          <p:nvPr/>
        </p:nvSpPr>
        <p:spPr>
          <a:xfrm>
            <a:off x="2609850" y="6480518"/>
            <a:ext cx="2000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M. McCaughan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DAAE023-0FBB-CD0B-DA6A-20382331873E}"/>
              </a:ext>
            </a:extLst>
          </p:cNvPr>
          <p:cNvSpPr txBox="1"/>
          <p:nvPr/>
        </p:nvSpPr>
        <p:spPr>
          <a:xfrm>
            <a:off x="5036897" y="6474511"/>
            <a:ext cx="2514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TTC: Aomori, Japan 13Oct22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2FED18-903A-ADE6-F7DC-063AA038CE47}"/>
              </a:ext>
            </a:extLst>
          </p:cNvPr>
          <p:cNvSpPr txBox="1"/>
          <p:nvPr/>
        </p:nvSpPr>
        <p:spPr>
          <a:xfrm>
            <a:off x="0" y="5535665"/>
            <a:ext cx="91436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Primary Limitation: Arc Faults / Field Emission (45.3%)                   Quenching (14.2%)</a:t>
            </a:r>
          </a:p>
          <a:p>
            <a:r>
              <a:rPr lang="en-US" dirty="0"/>
              <a:t>Drive system / Regulation (16.9%)</a:t>
            </a:r>
          </a:p>
          <a:p>
            <a:r>
              <a:rPr lang="en-US" dirty="0"/>
              <a:t>IR Sensor / Window Temperature Faults (8.1%)</a:t>
            </a:r>
          </a:p>
        </p:txBody>
      </p:sp>
    </p:spTree>
    <p:extLst>
      <p:ext uri="{BB962C8B-B14F-4D97-AF65-F5344CB8AC3E}">
        <p14:creationId xmlns:p14="http://schemas.microsoft.com/office/powerpoint/2010/main" val="40356351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C-100 Gradient Limitations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(S)RF Recovery in CEBAF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ED2E9A9-F4BE-6528-8BAA-87F1AF5C81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29724" y="873766"/>
            <a:ext cx="7640116" cy="451548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EF916CD-AE72-20BE-EECF-34456FF8AC14}"/>
              </a:ext>
            </a:extLst>
          </p:cNvPr>
          <p:cNvSpPr txBox="1"/>
          <p:nvPr/>
        </p:nvSpPr>
        <p:spPr>
          <a:xfrm>
            <a:off x="175364" y="5285984"/>
            <a:ext cx="88433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#1 Gradient Limitation: Neutron / Gamma radiation generate by field emission sites (More than 50% of cavities)    [Rough trade-off of 1R / MV/m, but this has been relaxed recently]</a:t>
            </a:r>
          </a:p>
          <a:p>
            <a:r>
              <a:rPr lang="en-US" dirty="0"/>
              <a:t>#2 Quench limits (12.5%) / #3 Admin limitations (10%)</a:t>
            </a:r>
          </a:p>
          <a:p>
            <a:r>
              <a:rPr lang="en-US" dirty="0"/>
              <a:t>#4… Various control system limitations / regulation issues (15-20%)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D6C859A-E09F-946F-6C68-41A951B3931D}"/>
              </a:ext>
            </a:extLst>
          </p:cNvPr>
          <p:cNvSpPr txBox="1"/>
          <p:nvPr/>
        </p:nvSpPr>
        <p:spPr>
          <a:xfrm>
            <a:off x="2609850" y="6480518"/>
            <a:ext cx="2000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M. McCaughan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02D8F4-F535-C280-E92F-DE2B071987CA}"/>
              </a:ext>
            </a:extLst>
          </p:cNvPr>
          <p:cNvSpPr txBox="1"/>
          <p:nvPr/>
        </p:nvSpPr>
        <p:spPr>
          <a:xfrm>
            <a:off x="5036897" y="6474511"/>
            <a:ext cx="2514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TTC: Aomori, Japan 13Oct22</a:t>
            </a:r>
          </a:p>
        </p:txBody>
      </p:sp>
      <p:pic>
        <p:nvPicPr>
          <p:cNvPr id="10" name="Picture 9" descr="A close-up of a circuit board&#10;&#10;Description automatically generated with low confidence">
            <a:extLst>
              <a:ext uri="{FF2B5EF4-FFF2-40B4-BE49-F238E27FC236}">
                <a16:creationId xmlns:a16="http://schemas.microsoft.com/office/drawing/2014/main" id="{B1A6FEDE-B31B-545D-95DB-18F2AD0408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4512" y="271405"/>
            <a:ext cx="3739487" cy="1430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2864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C-75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(S)RF Recovery in CEBAF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03738E7-B150-CCB6-E75E-DBC4135F0674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0" y="800859"/>
            <a:ext cx="7929349" cy="459902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F93FF94-2C43-E729-39B4-D5AC4F586435}"/>
              </a:ext>
            </a:extLst>
          </p:cNvPr>
          <p:cNvSpPr txBox="1"/>
          <p:nvPr/>
        </p:nvSpPr>
        <p:spPr>
          <a:xfrm>
            <a:off x="4926842" y="3916490"/>
            <a:ext cx="421715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Second zone recently installed: June 2022</a:t>
            </a:r>
          </a:p>
          <a:p>
            <a:endParaRPr lang="en-US" dirty="0"/>
          </a:p>
          <a:p>
            <a:r>
              <a:rPr lang="en-US" dirty="0"/>
              <a:t>New LLRF 3.0 Controls</a:t>
            </a:r>
          </a:p>
          <a:p>
            <a:endParaRPr lang="en-US" dirty="0"/>
          </a:p>
          <a:p>
            <a:r>
              <a:rPr lang="en-US" dirty="0"/>
              <a:t>Still gaining operational experience with the new cavities and accumulating statistics on their behavior.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4A3ADB7-C7E6-DCA4-A4EC-B51714681120}"/>
              </a:ext>
            </a:extLst>
          </p:cNvPr>
          <p:cNvSpPr txBox="1"/>
          <p:nvPr/>
        </p:nvSpPr>
        <p:spPr>
          <a:xfrm>
            <a:off x="2609850" y="6480518"/>
            <a:ext cx="2000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M. McCaughan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A8A4482-430F-DF65-F09E-038228229F8A}"/>
              </a:ext>
            </a:extLst>
          </p:cNvPr>
          <p:cNvSpPr txBox="1"/>
          <p:nvPr/>
        </p:nvSpPr>
        <p:spPr>
          <a:xfrm>
            <a:off x="5036897" y="6474511"/>
            <a:ext cx="2514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TTC: Aomori, Japan 13Oct22</a:t>
            </a:r>
          </a:p>
        </p:txBody>
      </p:sp>
    </p:spTree>
    <p:extLst>
      <p:ext uri="{BB962C8B-B14F-4D97-AF65-F5344CB8AC3E}">
        <p14:creationId xmlns:p14="http://schemas.microsoft.com/office/powerpoint/2010/main" val="28198182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Radiation Damage and Mitigation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(S)RF Recovery in CEBAF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FDA7B31-9D42-B680-0EF3-62E19008C5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22" y="857717"/>
            <a:ext cx="5616955" cy="3181833"/>
          </a:xfrm>
        </p:spPr>
        <p:txBody>
          <a:bodyPr>
            <a:norm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000" b="1" dirty="0">
                <a:solidFill>
                  <a:srgbClr val="FF0000"/>
                </a:solidFill>
                <a:latin typeface="Arial" pitchFamily="18"/>
                <a:ea typeface="Microsoft YaHei" pitchFamily="2"/>
              </a:rPr>
              <a:t>Various measures taken:</a:t>
            </a:r>
          </a:p>
          <a:p>
            <a:pPr hangingPunct="0">
              <a:lnSpc>
                <a:spcPct val="100000"/>
              </a:lnSpc>
              <a:spcBef>
                <a:spcPts val="0"/>
              </a:spcBef>
            </a:pPr>
            <a:r>
              <a:rPr lang="en-US" sz="1400" b="1" dirty="0">
                <a:latin typeface="Arial" pitchFamily="18"/>
                <a:ea typeface="Microsoft YaHei" pitchFamily="2"/>
              </a:rPr>
              <a:t>Removal of electronics on vacuum pump electronics to remote locations.</a:t>
            </a:r>
          </a:p>
          <a:p>
            <a:pPr hangingPunct="0">
              <a:lnSpc>
                <a:spcPct val="100000"/>
              </a:lnSpc>
              <a:spcBef>
                <a:spcPts val="0"/>
              </a:spcBef>
            </a:pPr>
            <a:r>
              <a:rPr lang="en-US" sz="1400" b="1" dirty="0">
                <a:latin typeface="Arial" pitchFamily="18"/>
                <a:ea typeface="Microsoft YaHei" pitchFamily="2"/>
              </a:rPr>
              <a:t>Move to more radiation hard materials where possible (Poly to Copper air lines, silica high voltage cables, and so on)</a:t>
            </a:r>
          </a:p>
          <a:p>
            <a:pPr hangingPunct="0">
              <a:lnSpc>
                <a:spcPct val="100000"/>
              </a:lnSpc>
              <a:spcBef>
                <a:spcPts val="0"/>
              </a:spcBef>
            </a:pPr>
            <a:r>
              <a:rPr lang="en-US" sz="1400" b="1" dirty="0">
                <a:latin typeface="Arial" pitchFamily="18"/>
                <a:ea typeface="Microsoft YaHei" pitchFamily="2"/>
              </a:rPr>
              <a:t>Components and electronics which could be removed from path of radiation (say to service buildings or remounting on cable trays) were.</a:t>
            </a:r>
          </a:p>
          <a:p>
            <a:pPr hangingPunct="0">
              <a:lnSpc>
                <a:spcPct val="100000"/>
              </a:lnSpc>
              <a:spcBef>
                <a:spcPts val="0"/>
              </a:spcBef>
            </a:pPr>
            <a:r>
              <a:rPr lang="en-US" sz="1400" b="1" dirty="0">
                <a:latin typeface="Arial" pitchFamily="18"/>
                <a:ea typeface="Microsoft YaHei" pitchFamily="2"/>
              </a:rPr>
              <a:t>Cables which could not be economically relocated / protected split at patch panels entering enclosure for easier maintenance / replacement.</a:t>
            </a:r>
          </a:p>
          <a:p>
            <a:pPr hangingPunct="0">
              <a:lnSpc>
                <a:spcPct val="100000"/>
              </a:lnSpc>
              <a:spcBef>
                <a:spcPts val="0"/>
              </a:spcBef>
            </a:pPr>
            <a:r>
              <a:rPr lang="en-US" sz="1400" b="1" dirty="0">
                <a:latin typeface="Arial" pitchFamily="18"/>
                <a:ea typeface="Microsoft YaHei" pitchFamily="2"/>
              </a:rPr>
              <a:t>Most importantly – phenomena more thoroughly studied…</a:t>
            </a:r>
            <a:endParaRPr lang="en-US" sz="1400" dirty="0"/>
          </a:p>
        </p:txBody>
      </p:sp>
      <p:pic>
        <p:nvPicPr>
          <p:cNvPr id="12" name="Picture 11" descr="A close-up of a machine&#10;&#10;Description automatically generated with low confidence">
            <a:extLst>
              <a:ext uri="{FF2B5EF4-FFF2-40B4-BE49-F238E27FC236}">
                <a16:creationId xmlns:a16="http://schemas.microsoft.com/office/drawing/2014/main" id="{F36F6672-9860-D390-F0A6-853E4C4014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23" y="3909862"/>
            <a:ext cx="5451051" cy="2580732"/>
          </a:xfrm>
          <a:prstGeom prst="rect">
            <a:avLst/>
          </a:prstGeom>
        </p:spPr>
      </p:pic>
      <p:pic>
        <p:nvPicPr>
          <p:cNvPr id="14" name="Picture 13" descr="A close-up of some wires&#10;&#10;Description automatically generated with low confidence">
            <a:extLst>
              <a:ext uri="{FF2B5EF4-FFF2-40B4-BE49-F238E27FC236}">
                <a16:creationId xmlns:a16="http://schemas.microsoft.com/office/drawing/2014/main" id="{F1DA7FF8-F56A-6A14-09C0-02AC614BDF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2878" y="847140"/>
            <a:ext cx="3455199" cy="562019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5CDD0BA-E534-8C13-1F40-65328E55514D}"/>
              </a:ext>
            </a:extLst>
          </p:cNvPr>
          <p:cNvSpPr txBox="1"/>
          <p:nvPr/>
        </p:nvSpPr>
        <p:spPr>
          <a:xfrm>
            <a:off x="2609850" y="6480518"/>
            <a:ext cx="2000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M. McCaughan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B58FD1D-9376-716E-5368-E9ED75617230}"/>
              </a:ext>
            </a:extLst>
          </p:cNvPr>
          <p:cNvSpPr txBox="1"/>
          <p:nvPr/>
        </p:nvSpPr>
        <p:spPr>
          <a:xfrm>
            <a:off x="5036897" y="6474511"/>
            <a:ext cx="2514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TTC: Aomori, Japan 13Oct22</a:t>
            </a:r>
          </a:p>
        </p:txBody>
      </p:sp>
    </p:spTree>
    <p:extLst>
      <p:ext uri="{BB962C8B-B14F-4D97-AF65-F5344CB8AC3E}">
        <p14:creationId xmlns:p14="http://schemas.microsoft.com/office/powerpoint/2010/main" val="36118092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Mitigations: Radiation &amp; Field Emission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(S)RF Recovery in CEBAF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FDA7B31-9D42-B680-0EF3-62E19008C5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8919" y="966055"/>
            <a:ext cx="4150539" cy="4937284"/>
          </a:xfrm>
        </p:spPr>
        <p:txBody>
          <a:bodyPr>
            <a:normAutofit lnSpcReduction="10000"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000" b="1" i="0" u="none" strike="noStrike" kern="1200" dirty="0">
                <a:ln>
                  <a:noFill/>
                </a:ln>
                <a:solidFill>
                  <a:srgbClr val="FF0000"/>
                </a:solidFill>
                <a:latin typeface="Arial" pitchFamily="18"/>
                <a:ea typeface="Microsoft YaHei" pitchFamily="2"/>
                <a:cs typeface="Lucida Sans" pitchFamily="2"/>
              </a:rPr>
              <a:t>NDX Limited: </a:t>
            </a:r>
            <a:r>
              <a:rPr lang="en-US" sz="2000" b="1" dirty="0">
                <a:solidFill>
                  <a:srgbClr val="FF0000"/>
                </a:solidFill>
                <a:latin typeface="Arial" pitchFamily="18"/>
                <a:ea typeface="Microsoft YaHei" pitchFamily="2"/>
                <a:cs typeface="Lucida Sans" pitchFamily="2"/>
              </a:rPr>
              <a:t>(</a:t>
            </a:r>
            <a:r>
              <a:rPr lang="en-US" sz="2000" b="1" i="0" u="none" strike="noStrike" kern="1200" dirty="0">
                <a:ln>
                  <a:noFill/>
                </a:ln>
                <a:solidFill>
                  <a:srgbClr val="FF0000"/>
                </a:solidFill>
                <a:latin typeface="Arial" pitchFamily="18"/>
                <a:ea typeface="Microsoft YaHei" pitchFamily="2"/>
                <a:cs typeface="Lucida Sans" pitchFamily="2"/>
              </a:rPr>
              <a:t>51.3% C100s)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000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rPr>
              <a:t>Gamma / Neutron Detectors on electrometers installed Summer 2020; allowed for direct localized observation of dose rates. (Previously inferred issues with PMTs and vacuum pressures)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2000" dirty="0">
              <a:latin typeface="Arial" pitchFamily="18"/>
              <a:ea typeface="Microsoft YaHei" pitchFamily="2"/>
              <a:cs typeface="Lucida Sans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000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rPr>
              <a:t>This allowed for localization of specific field emitting cavities.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2000" dirty="0">
              <a:latin typeface="Arial" pitchFamily="18"/>
              <a:ea typeface="Microsoft YaHei" pitchFamily="2"/>
              <a:cs typeface="Lucida Sans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000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rPr>
              <a:t>Material study underway for hardness to determine most appropriate limit; present using ~1 MV/m per 1 Rad of neutron dose as a rule of thumb.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9C781CA-373D-0233-C0E3-7F0B023589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3458" y="747188"/>
            <a:ext cx="4870542" cy="25780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4A1BBD4-4150-5461-CD2D-C7148D796447}"/>
              </a:ext>
            </a:extLst>
          </p:cNvPr>
          <p:cNvSpPr txBox="1"/>
          <p:nvPr/>
        </p:nvSpPr>
        <p:spPr>
          <a:xfrm>
            <a:off x="-1" y="5922498"/>
            <a:ext cx="47629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/>
              <a:t>M.McCaughan</a:t>
            </a:r>
            <a:r>
              <a:rPr lang="en-US" sz="1000" dirty="0"/>
              <a:t>, Selection of Candidate Modules for 2017 Helium Processing, JLAB-ACO-17-2617. 5 June 2017.</a:t>
            </a:r>
          </a:p>
          <a:p>
            <a:r>
              <a:rPr lang="en-US" sz="1000" dirty="0"/>
              <a:t>K. </a:t>
            </a:r>
            <a:r>
              <a:rPr lang="en-US" sz="1000" dirty="0" err="1"/>
              <a:t>Ahammed</a:t>
            </a:r>
            <a:r>
              <a:rPr lang="en-US" sz="1000" dirty="0"/>
              <a:t> et al., Machine Learning Surrogate Models of Field Emission from SRF Accelerators, Forthcoming JLAB tech note, 6 Sep 22.</a:t>
            </a:r>
          </a:p>
        </p:txBody>
      </p:sp>
      <p:pic>
        <p:nvPicPr>
          <p:cNvPr id="10" name="Picture 9" descr="Schematic&#10;&#10;Description automatically generated with medium confidence">
            <a:extLst>
              <a:ext uri="{FF2B5EF4-FFF2-40B4-BE49-F238E27FC236}">
                <a16:creationId xmlns:a16="http://schemas.microsoft.com/office/drawing/2014/main" id="{510DC68A-15AE-6C8D-080A-6DA2684CE3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4782" y="3344422"/>
            <a:ext cx="4543253" cy="297818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0F3563E-077B-7008-6928-C8C07281F065}"/>
              </a:ext>
            </a:extLst>
          </p:cNvPr>
          <p:cNvSpPr txBox="1"/>
          <p:nvPr/>
        </p:nvSpPr>
        <p:spPr>
          <a:xfrm>
            <a:off x="2609850" y="6480518"/>
            <a:ext cx="2000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M. McCaughan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9C8E449-FE59-7553-4CB3-AF38BCCC299B}"/>
              </a:ext>
            </a:extLst>
          </p:cNvPr>
          <p:cNvSpPr txBox="1"/>
          <p:nvPr/>
        </p:nvSpPr>
        <p:spPr>
          <a:xfrm>
            <a:off x="5036897" y="6474511"/>
            <a:ext cx="2514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TTC: Aomori, Japan 13Oct22</a:t>
            </a:r>
          </a:p>
        </p:txBody>
      </p:sp>
    </p:spTree>
    <p:extLst>
      <p:ext uri="{BB962C8B-B14F-4D97-AF65-F5344CB8AC3E}">
        <p14:creationId xmlns:p14="http://schemas.microsoft.com/office/powerpoint/2010/main" val="3993613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(S)RF Recovery in CEBAF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FDA7B31-9D42-B680-0EF3-62E19008C5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760112"/>
            <a:ext cx="9031458" cy="5269615"/>
          </a:xfrm>
        </p:spPr>
        <p:txBody>
          <a:bodyPr>
            <a:normAutofit fontScale="77500" lnSpcReduction="20000"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b="1" dirty="0">
                <a:solidFill>
                  <a:srgbClr val="FF0000"/>
                </a:solidFill>
                <a:latin typeface="Arial" pitchFamily="18"/>
                <a:ea typeface="Microsoft YaHei" pitchFamily="2"/>
                <a:cs typeface="Lucida Sans" pitchFamily="2"/>
              </a:rPr>
              <a:t>Arc Faults / Field Emission / Fratricide</a:t>
            </a:r>
            <a:r>
              <a:rPr lang="en-US" b="1" i="0" u="none" strike="noStrike" kern="1200" dirty="0">
                <a:ln>
                  <a:noFill/>
                </a:ln>
                <a:solidFill>
                  <a:srgbClr val="FF0000"/>
                </a:solidFill>
                <a:latin typeface="Arial" pitchFamily="18"/>
                <a:ea typeface="Microsoft YaHei" pitchFamily="2"/>
                <a:cs typeface="Lucida Sans" pitchFamily="2"/>
              </a:rPr>
              <a:t>: 47.0% O.C. cavities (139)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2000" dirty="0">
              <a:solidFill>
                <a:srgbClr val="FF0000"/>
              </a:solidFill>
              <a:latin typeface="Arial" pitchFamily="18"/>
              <a:ea typeface="Microsoft YaHei" pitchFamily="2"/>
              <a:cs typeface="Lucida Sans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600" b="1" dirty="0">
                <a:latin typeface="Arial" pitchFamily="18"/>
                <a:ea typeface="Microsoft YaHei" pitchFamily="2"/>
                <a:cs typeface="Lucida Sans" pitchFamily="2"/>
              </a:rPr>
              <a:t>Solutions:</a:t>
            </a:r>
          </a:p>
          <a:p>
            <a:pPr hangingPunct="0">
              <a:lnSpc>
                <a:spcPct val="100000"/>
              </a:lnSpc>
              <a:spcBef>
                <a:spcPts val="0"/>
              </a:spcBef>
            </a:pPr>
            <a:r>
              <a:rPr lang="en-US" b="1" i="0" u="none" strike="noStrike" kern="1200" dirty="0">
                <a:ln>
                  <a:noFill/>
                </a:ln>
                <a:solidFill>
                  <a:srgbClr val="0070C0"/>
                </a:solidFill>
                <a:latin typeface="Arial" pitchFamily="18"/>
                <a:ea typeface="Microsoft YaHei" pitchFamily="2"/>
                <a:cs typeface="Lucida Sans" pitchFamily="2"/>
              </a:rPr>
              <a:t>Module Refurbishment: </a:t>
            </a:r>
            <a:r>
              <a:rPr lang="en-US" dirty="0">
                <a:latin typeface="Arial" pitchFamily="18"/>
                <a:ea typeface="Microsoft YaHei" pitchFamily="2"/>
                <a:cs typeface="Lucida Sans" pitchFamily="2"/>
              </a:rPr>
              <a:t>Effective, but costly in terms of resources and schedule, particularly in context of other repairs.</a:t>
            </a:r>
          </a:p>
          <a:p>
            <a:pPr marL="0" indent="0" hangingPunct="0">
              <a:lnSpc>
                <a:spcPct val="100000"/>
              </a:lnSpc>
              <a:spcBef>
                <a:spcPts val="0"/>
              </a:spcBef>
              <a:buNone/>
            </a:pPr>
            <a:endParaRPr lang="en-US" dirty="0">
              <a:latin typeface="Arial" pitchFamily="18"/>
              <a:ea typeface="Microsoft YaHei" pitchFamily="2"/>
              <a:cs typeface="Lucida Sans" pitchFamily="2"/>
            </a:endParaRPr>
          </a:p>
          <a:p>
            <a:pPr hangingPunct="0">
              <a:lnSpc>
                <a:spcPct val="100000"/>
              </a:lnSpc>
              <a:spcBef>
                <a:spcPts val="0"/>
              </a:spcBef>
            </a:pPr>
            <a:r>
              <a:rPr lang="en-US" b="1" i="0" u="none" strike="noStrike" kern="1200" dirty="0">
                <a:ln>
                  <a:noFill/>
                </a:ln>
                <a:solidFill>
                  <a:srgbClr val="0070C0"/>
                </a:solidFill>
                <a:latin typeface="Arial" pitchFamily="18"/>
                <a:ea typeface="Microsoft YaHei" pitchFamily="2"/>
                <a:cs typeface="Lucida Sans" pitchFamily="2"/>
              </a:rPr>
              <a:t>Helium Processing: </a:t>
            </a:r>
            <a:r>
              <a:rPr lang="en-US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rPr>
              <a:t>He processing campaign indications are that a round of processing should pick up at least ~0.7MV/m/cavity on the 3</a:t>
            </a:r>
            <a:r>
              <a:rPr lang="en-US" b="0" i="0" u="none" strike="noStrike" kern="1200" baseline="30000" dirty="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rPr>
              <a:t>rd</a:t>
            </a:r>
            <a:r>
              <a:rPr lang="en-US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rPr>
              <a:t> processing of a cavity. (TN17-041) 139 cavities*0.7 = 97.3MV/m (in addition to the radiation / field emission reduction</a:t>
            </a:r>
            <a:r>
              <a:rPr lang="en-US" dirty="0">
                <a:latin typeface="Arial" pitchFamily="18"/>
                <a:ea typeface="Microsoft YaHei" pitchFamily="2"/>
                <a:cs typeface="Lucida Sans" pitchFamily="2"/>
              </a:rPr>
              <a:t>). Cost is minimal, but labor and schedule are still required with schedule being the limiting factor. The average increase in FE free gradient from the 2015 campaign (2</a:t>
            </a:r>
            <a:r>
              <a:rPr lang="en-US" baseline="30000" dirty="0">
                <a:latin typeface="Arial" pitchFamily="18"/>
                <a:ea typeface="Microsoft YaHei" pitchFamily="2"/>
                <a:cs typeface="Lucida Sans" pitchFamily="2"/>
              </a:rPr>
              <a:t>nd</a:t>
            </a:r>
            <a:r>
              <a:rPr lang="en-US" dirty="0">
                <a:latin typeface="Arial" pitchFamily="18"/>
                <a:ea typeface="Microsoft YaHei" pitchFamily="2"/>
                <a:cs typeface="Lucida Sans" pitchFamily="2"/>
              </a:rPr>
              <a:t> processing of most modules) was 0.93 MV/m.</a:t>
            </a:r>
            <a:endParaRPr lang="en-US" b="0" i="0" u="none" strike="noStrike" kern="1200" dirty="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  <a:p>
            <a:pPr hangingPunct="0">
              <a:lnSpc>
                <a:spcPct val="100000"/>
              </a:lnSpc>
              <a:spcBef>
                <a:spcPts val="0"/>
              </a:spcBef>
            </a:pPr>
            <a:endParaRPr lang="en-US" sz="2000" dirty="0">
              <a:latin typeface="Arial" pitchFamily="18"/>
              <a:ea typeface="Microsoft YaHei" pitchFamily="2"/>
              <a:cs typeface="Lucida Sans" pitchFamily="2"/>
            </a:endParaRPr>
          </a:p>
          <a:p>
            <a:pPr marL="0" indent="0" hangingPunct="0">
              <a:lnSpc>
                <a:spcPct val="100000"/>
              </a:lnSpc>
              <a:spcBef>
                <a:spcPts val="0"/>
              </a:spcBef>
              <a:buNone/>
            </a:pPr>
            <a:endParaRPr lang="en-US" sz="2000" i="0" u="none" strike="noStrike" kern="1200" dirty="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  <a:p>
            <a:pPr marL="0" indent="0" hangingPunct="0">
              <a:lnSpc>
                <a:spcPct val="100000"/>
              </a:lnSpc>
              <a:spcBef>
                <a:spcPts val="0"/>
              </a:spcBef>
              <a:buNone/>
            </a:pPr>
            <a:endParaRPr lang="en-US" sz="2000" dirty="0">
              <a:latin typeface="Arial" pitchFamily="18"/>
              <a:ea typeface="Microsoft YaHei" pitchFamily="2"/>
              <a:cs typeface="Lucida Sans" pitchFamily="2"/>
            </a:endParaRPr>
          </a:p>
          <a:p>
            <a:pPr marL="0" indent="0" hangingPunct="0">
              <a:lnSpc>
                <a:spcPct val="100000"/>
              </a:lnSpc>
              <a:spcBef>
                <a:spcPts val="0"/>
              </a:spcBef>
              <a:buNone/>
            </a:pPr>
            <a:endParaRPr lang="en-US" sz="2000" i="0" u="none" strike="noStrike" kern="1200" dirty="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  <a:p>
            <a:pPr marL="0" indent="0" hangingPunct="0">
              <a:lnSpc>
                <a:spcPct val="100000"/>
              </a:lnSpc>
              <a:spcBef>
                <a:spcPts val="0"/>
              </a:spcBef>
              <a:buNone/>
            </a:pPr>
            <a:endParaRPr lang="en-US" sz="2000" dirty="0">
              <a:latin typeface="Arial" pitchFamily="18"/>
              <a:ea typeface="Microsoft YaHei" pitchFamily="2"/>
              <a:cs typeface="Lucida Sans" pitchFamily="2"/>
            </a:endParaRPr>
          </a:p>
          <a:p>
            <a:pPr marL="0" indent="0" hangingPunct="0">
              <a:lnSpc>
                <a:spcPct val="100000"/>
              </a:lnSpc>
              <a:spcBef>
                <a:spcPts val="0"/>
              </a:spcBef>
              <a:buNone/>
            </a:pPr>
            <a:endParaRPr lang="en-US" sz="2000" dirty="0">
              <a:latin typeface="Arial" pitchFamily="18"/>
              <a:ea typeface="Microsoft YaHei" pitchFamily="2"/>
              <a:cs typeface="Lucida Sans" pitchFamily="2"/>
            </a:endParaRPr>
          </a:p>
          <a:p>
            <a:pPr marL="0" indent="0" hangingPunct="0">
              <a:lnSpc>
                <a:spcPct val="100000"/>
              </a:lnSpc>
              <a:spcBef>
                <a:spcPts val="0"/>
              </a:spcBef>
              <a:buNone/>
            </a:pPr>
            <a:endParaRPr lang="en-US" sz="2000" dirty="0">
              <a:latin typeface="Arial" pitchFamily="18"/>
              <a:ea typeface="Microsoft YaHei" pitchFamily="2"/>
              <a:cs typeface="Lucida Sans" pitchFamily="2"/>
            </a:endParaRPr>
          </a:p>
          <a:p>
            <a:pPr marL="0" indent="0" hangingPunct="0">
              <a:lnSpc>
                <a:spcPct val="100000"/>
              </a:lnSpc>
              <a:spcBef>
                <a:spcPts val="0"/>
              </a:spcBef>
              <a:buNone/>
            </a:pPr>
            <a:endParaRPr lang="en-US" sz="2000" dirty="0">
              <a:latin typeface="Arial" pitchFamily="18"/>
              <a:ea typeface="Microsoft YaHei" pitchFamily="2"/>
              <a:cs typeface="Lucida Sans" pitchFamily="2"/>
            </a:endParaRPr>
          </a:p>
          <a:p>
            <a:pPr marL="0" indent="0" hangingPunct="0">
              <a:lnSpc>
                <a:spcPct val="100000"/>
              </a:lnSpc>
              <a:spcBef>
                <a:spcPts val="0"/>
              </a:spcBef>
              <a:buNone/>
            </a:pPr>
            <a:endParaRPr lang="en-US" sz="2000" dirty="0">
              <a:latin typeface="Arial" pitchFamily="18"/>
              <a:ea typeface="Microsoft YaHei" pitchFamily="2"/>
              <a:cs typeface="Lucida Sans" pitchFamily="2"/>
            </a:endParaRPr>
          </a:p>
          <a:p>
            <a:pPr marL="0" indent="0" hangingPunct="0">
              <a:lnSpc>
                <a:spcPct val="100000"/>
              </a:lnSpc>
              <a:spcBef>
                <a:spcPts val="0"/>
              </a:spcBef>
              <a:buNone/>
            </a:pPr>
            <a:endParaRPr lang="en-US" sz="2000" dirty="0">
              <a:latin typeface="Arial" pitchFamily="18"/>
              <a:ea typeface="Microsoft YaHei" pitchFamily="2"/>
              <a:cs typeface="Lucida Sans" pitchFamily="2"/>
            </a:endParaRPr>
          </a:p>
          <a:p>
            <a:pPr marL="0" indent="0" hangingPunct="0">
              <a:lnSpc>
                <a:spcPct val="100000"/>
              </a:lnSpc>
              <a:spcBef>
                <a:spcPts val="0"/>
              </a:spcBef>
              <a:buNone/>
            </a:pPr>
            <a:endParaRPr lang="en-US" sz="2000" dirty="0">
              <a:latin typeface="Arial" pitchFamily="18"/>
              <a:ea typeface="Microsoft YaHei" pitchFamily="2"/>
              <a:cs typeface="Lucida Sans" pitchFamily="2"/>
            </a:endParaRPr>
          </a:p>
          <a:p>
            <a:pPr marL="0" indent="0" hangingPunct="0">
              <a:lnSpc>
                <a:spcPct val="100000"/>
              </a:lnSpc>
              <a:spcBef>
                <a:spcPts val="0"/>
              </a:spcBef>
              <a:buNone/>
            </a:pPr>
            <a:endParaRPr lang="en-US" sz="2000" dirty="0">
              <a:latin typeface="Arial" pitchFamily="18"/>
              <a:ea typeface="Microsoft YaHei" pitchFamily="2"/>
              <a:cs typeface="Lucida Sans" pitchFamily="2"/>
            </a:endParaRPr>
          </a:p>
          <a:p>
            <a:pPr marL="0" indent="0" algn="ctr" hangingPunc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b="1" i="0" u="none" strike="noStrike" kern="1200" dirty="0">
                <a:ln>
                  <a:noFill/>
                </a:ln>
                <a:solidFill>
                  <a:srgbClr val="FF0000"/>
                </a:solidFill>
                <a:latin typeface="Arial" pitchFamily="18"/>
                <a:ea typeface="Microsoft YaHei" pitchFamily="2"/>
                <a:cs typeface="Lucida Sans" pitchFamily="2"/>
              </a:rPr>
              <a:t>Under evaluation for a campaign in FY24; precluded by schedule in FY23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2000" b="1" dirty="0">
              <a:solidFill>
                <a:srgbClr val="FF0000"/>
              </a:solidFill>
              <a:latin typeface="Arial" pitchFamily="18"/>
              <a:ea typeface="Microsoft YaHei" pitchFamily="2"/>
              <a:cs typeface="Lucida Sans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2000" b="1" i="0" u="none" strike="noStrike" kern="1200" dirty="0">
              <a:ln>
                <a:noFill/>
              </a:ln>
              <a:solidFill>
                <a:srgbClr val="FF0000"/>
              </a:solidFill>
              <a:latin typeface="Arial" pitchFamily="18"/>
              <a:ea typeface="Microsoft YaHei" pitchFamily="2"/>
              <a:cs typeface="Lucida Sans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2000" b="1" dirty="0">
              <a:solidFill>
                <a:srgbClr val="FF0000"/>
              </a:solidFill>
              <a:latin typeface="Arial" pitchFamily="18"/>
              <a:ea typeface="Microsoft YaHei" pitchFamily="2"/>
              <a:cs typeface="Lucida Sans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2000" b="1" i="0" u="none" strike="noStrike" kern="1200" dirty="0">
              <a:ln>
                <a:noFill/>
              </a:ln>
              <a:solidFill>
                <a:srgbClr val="FF0000"/>
              </a:solidFill>
              <a:latin typeface="Arial" pitchFamily="18"/>
              <a:ea typeface="Microsoft YaHei" pitchFamily="2"/>
              <a:cs typeface="Lucida Sans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2000" b="1" dirty="0">
              <a:solidFill>
                <a:srgbClr val="FF0000"/>
              </a:solidFill>
              <a:latin typeface="Arial" pitchFamily="18"/>
              <a:ea typeface="Microsoft YaHei" pitchFamily="2"/>
              <a:cs typeface="Lucida Sans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2000" b="1" i="0" u="none" strike="noStrike" kern="1200" dirty="0">
              <a:ln>
                <a:noFill/>
              </a:ln>
              <a:solidFill>
                <a:srgbClr val="FF0000"/>
              </a:solidFill>
              <a:latin typeface="Arial" pitchFamily="18"/>
              <a:ea typeface="Microsoft YaHei" pitchFamily="2"/>
              <a:cs typeface="Lucida Sans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2000" b="1" dirty="0">
              <a:solidFill>
                <a:srgbClr val="FF0000"/>
              </a:solidFill>
              <a:latin typeface="Arial" pitchFamily="18"/>
              <a:ea typeface="Microsoft YaHei" pitchFamily="2"/>
              <a:cs typeface="Lucida Sans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2000" b="1" i="0" u="none" strike="noStrike" kern="1200" dirty="0">
              <a:ln>
                <a:noFill/>
              </a:ln>
              <a:solidFill>
                <a:srgbClr val="FF0000"/>
              </a:solidFill>
              <a:latin typeface="Arial" pitchFamily="18"/>
              <a:ea typeface="Microsoft YaHei" pitchFamily="2"/>
              <a:cs typeface="Lucida Sans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2000" b="1" dirty="0">
              <a:solidFill>
                <a:srgbClr val="FF0000"/>
              </a:solidFill>
              <a:latin typeface="Arial" pitchFamily="18"/>
              <a:ea typeface="Microsoft YaHei" pitchFamily="2"/>
              <a:cs typeface="Lucida Sans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2000" b="1" i="0" u="none" strike="noStrike" kern="1200" dirty="0">
              <a:ln>
                <a:noFill/>
              </a:ln>
              <a:solidFill>
                <a:srgbClr val="FF0000"/>
              </a:solidFill>
              <a:latin typeface="Arial" pitchFamily="18"/>
              <a:ea typeface="Microsoft YaHei" pitchFamily="2"/>
              <a:cs typeface="Lucida Sans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2000" b="1" dirty="0">
              <a:solidFill>
                <a:srgbClr val="FF0000"/>
              </a:solidFill>
              <a:latin typeface="Arial" pitchFamily="18"/>
              <a:ea typeface="Microsoft YaHei" pitchFamily="2"/>
              <a:cs typeface="Lucida Sans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2000" b="1" i="0" u="none" strike="noStrike" kern="1200" dirty="0">
              <a:ln>
                <a:noFill/>
              </a:ln>
              <a:solidFill>
                <a:srgbClr val="FF0000"/>
              </a:solidFill>
              <a:latin typeface="Arial" pitchFamily="18"/>
              <a:ea typeface="Microsoft YaHei" pitchFamily="2"/>
              <a:cs typeface="Lucida Sans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2000" b="0" i="0" u="none" strike="noStrike" kern="1200" dirty="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4AABC4-28C0-2570-9BDD-7A6A9E66392F}"/>
              </a:ext>
            </a:extLst>
          </p:cNvPr>
          <p:cNvSpPr txBox="1"/>
          <p:nvPr/>
        </p:nvSpPr>
        <p:spPr>
          <a:xfrm>
            <a:off x="425302" y="6036022"/>
            <a:ext cx="77936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J. Benesch, A longitudinal study of field emission in CEBAF's SRF cavities 1995-2015, </a:t>
            </a:r>
            <a:r>
              <a:rPr lang="en-US" sz="1000" b="0" i="0" u="none" strike="noStrike" kern="1200" dirty="0" err="1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rPr>
              <a:t>arxiv</a:t>
            </a:r>
            <a:r>
              <a:rPr lang="en-US" sz="1000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rPr>
              <a:t> 1502.06877 </a:t>
            </a:r>
            <a:endParaRPr lang="en-US" sz="1000" dirty="0"/>
          </a:p>
          <a:p>
            <a:r>
              <a:rPr lang="en-US" sz="1000" dirty="0"/>
              <a:t>M Drury et al., Results of the 2015 Helium Processing of CEBAF Cryomodules, Presented at  NAPAC16, THAO02, Lansing, MI. USA.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DC8F31-9AAA-0D20-F967-A094C52005B4}"/>
              </a:ext>
            </a:extLst>
          </p:cNvPr>
          <p:cNvSpPr txBox="1"/>
          <p:nvPr/>
        </p:nvSpPr>
        <p:spPr>
          <a:xfrm>
            <a:off x="2609850" y="6480518"/>
            <a:ext cx="2000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M. McCaughan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3A1A74-CDBF-18C4-69A8-76CD12B6B980}"/>
              </a:ext>
            </a:extLst>
          </p:cNvPr>
          <p:cNvSpPr txBox="1"/>
          <p:nvPr/>
        </p:nvSpPr>
        <p:spPr>
          <a:xfrm>
            <a:off x="5036897" y="6474511"/>
            <a:ext cx="2514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TTC: Aomori, Japan 13Oct22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B28BBF6-BD5C-1B4C-6338-745A62AB46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/>
          <a:lstStyle/>
          <a:p>
            <a:r>
              <a:rPr lang="en-US" dirty="0"/>
              <a:t>Mitigations: Radiation &amp; Field Emission (Cont.)</a:t>
            </a:r>
          </a:p>
        </p:txBody>
      </p:sp>
      <p:pic>
        <p:nvPicPr>
          <p:cNvPr id="7" name="Picture 6" descr="Chart, histogram&#10;&#10;Description automatically generated">
            <a:extLst>
              <a:ext uri="{FF2B5EF4-FFF2-40B4-BE49-F238E27FC236}">
                <a16:creationId xmlns:a16="http://schemas.microsoft.com/office/drawing/2014/main" id="{994077EB-915B-3AC1-99AD-67A631BEF7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4883" y="3172933"/>
            <a:ext cx="3245861" cy="2369342"/>
          </a:xfrm>
          <a:prstGeom prst="rect">
            <a:avLst/>
          </a:prstGeom>
        </p:spPr>
      </p:pic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8C098C9F-2740-43A5-D848-DACE37A75C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1803" y="3351402"/>
            <a:ext cx="3245862" cy="2206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0705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(S)RF Recovery in CEBAF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FDA7B31-9D42-B680-0EF3-62E19008C5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741211"/>
            <a:ext cx="5036896" cy="3384102"/>
          </a:xfrm>
        </p:spPr>
        <p:txBody>
          <a:bodyPr>
            <a:normAutofit lnSpcReduction="10000"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000" b="1" i="0" u="none" strike="noStrike" kern="1200" dirty="0">
                <a:ln>
                  <a:noFill/>
                </a:ln>
                <a:solidFill>
                  <a:srgbClr val="FF0000"/>
                </a:solidFill>
                <a:latin typeface="Arial" pitchFamily="18"/>
                <a:ea typeface="Microsoft YaHei" pitchFamily="2"/>
                <a:cs typeface="Lucida Sans" pitchFamily="2"/>
              </a:rPr>
              <a:t>Plasma Processing:</a:t>
            </a:r>
            <a:endParaRPr lang="en-US" sz="2000" b="0" i="0" u="none" strike="noStrike" kern="1200" dirty="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000" i="0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rPr>
              <a:t>Helium processing shown </a:t>
            </a:r>
            <a:r>
              <a:rPr lang="en-US" sz="2000" dirty="0">
                <a:latin typeface="Arial" pitchFamily="18"/>
                <a:ea typeface="Microsoft YaHei" pitchFamily="2"/>
                <a:cs typeface="Lucida Sans" pitchFamily="2"/>
              </a:rPr>
              <a:t>to potentially have deleterious impact on C100s. Process stopped as risk level was too high.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2000" i="0" strike="noStrike" kern="1200" dirty="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000" dirty="0">
                <a:latin typeface="Arial" pitchFamily="18"/>
                <a:ea typeface="Microsoft YaHei" pitchFamily="2"/>
                <a:cs typeface="Lucida Sans" pitchFamily="2"/>
              </a:rPr>
              <a:t>Alternate method developed by T. Powers et al. with an </a:t>
            </a:r>
            <a:r>
              <a:rPr lang="en-US" sz="2000" dirty="0" err="1">
                <a:latin typeface="Arial" pitchFamily="18"/>
                <a:ea typeface="Microsoft YaHei" pitchFamily="2"/>
                <a:cs typeface="Lucida Sans" pitchFamily="2"/>
              </a:rPr>
              <a:t>Ar</a:t>
            </a:r>
            <a:r>
              <a:rPr lang="en-US" sz="2000" dirty="0">
                <a:latin typeface="Arial" pitchFamily="18"/>
                <a:ea typeface="Microsoft YaHei" pitchFamily="2"/>
                <a:cs typeface="Lucida Sans" pitchFamily="2"/>
              </a:rPr>
              <a:t>/O gas mixture to remove Hydrocarbons &amp; tested June 2022.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2000" dirty="0">
              <a:latin typeface="Arial" pitchFamily="18"/>
              <a:ea typeface="Microsoft YaHei" pitchFamily="2"/>
              <a:cs typeface="Lucida Sans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000" dirty="0">
                <a:latin typeface="Arial" pitchFamily="18"/>
                <a:ea typeface="Microsoft YaHei" pitchFamily="2"/>
                <a:cs typeface="Lucida Sans" pitchFamily="2"/>
              </a:rPr>
              <a:t>Results promising – attempting in situ processing next down on a few zones.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2000" i="0" strike="noStrike" kern="1200" dirty="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4AABC4-28C0-2570-9BDD-7A6A9E66392F}"/>
              </a:ext>
            </a:extLst>
          </p:cNvPr>
          <p:cNvSpPr txBox="1"/>
          <p:nvPr/>
        </p:nvSpPr>
        <p:spPr>
          <a:xfrm>
            <a:off x="0" y="6006014"/>
            <a:ext cx="29968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Further details: </a:t>
            </a:r>
          </a:p>
          <a:p>
            <a:r>
              <a:rPr lang="en-US" sz="1000" dirty="0"/>
              <a:t>R. </a:t>
            </a:r>
            <a:r>
              <a:rPr lang="en-US" sz="1000" dirty="0" err="1"/>
              <a:t>Ruber</a:t>
            </a:r>
            <a:r>
              <a:rPr lang="en-US" sz="1000" dirty="0"/>
              <a:t>, Plasma Processing at JLAB, This meeting.</a:t>
            </a:r>
          </a:p>
          <a:p>
            <a:r>
              <a:rPr lang="en-US" sz="1000" dirty="0"/>
              <a:t>T. Powers – Private Communication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DC8F31-9AAA-0D20-F967-A094C52005B4}"/>
              </a:ext>
            </a:extLst>
          </p:cNvPr>
          <p:cNvSpPr txBox="1"/>
          <p:nvPr/>
        </p:nvSpPr>
        <p:spPr>
          <a:xfrm>
            <a:off x="2609850" y="6480518"/>
            <a:ext cx="2000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M. McCaughan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3A1A74-CDBF-18C4-69A8-76CD12B6B980}"/>
              </a:ext>
            </a:extLst>
          </p:cNvPr>
          <p:cNvSpPr txBox="1"/>
          <p:nvPr/>
        </p:nvSpPr>
        <p:spPr>
          <a:xfrm>
            <a:off x="5036897" y="6474511"/>
            <a:ext cx="2514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TTC: Aomori, Japan 13Oct22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47E906F-6134-4107-0EC6-728424221B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/>
          <a:lstStyle/>
          <a:p>
            <a:r>
              <a:rPr lang="en-US" dirty="0"/>
              <a:t>Mitigations: Radiation &amp; Field Emission (Cont.)</a:t>
            </a:r>
          </a:p>
        </p:txBody>
      </p:sp>
      <p:pic>
        <p:nvPicPr>
          <p:cNvPr id="10" name="Picture 9" descr="A picture containing text, indoor, wooden&#10;&#10;Description automatically generated">
            <a:extLst>
              <a:ext uri="{FF2B5EF4-FFF2-40B4-BE49-F238E27FC236}">
                <a16:creationId xmlns:a16="http://schemas.microsoft.com/office/drawing/2014/main" id="{330CB74C-E281-2F60-04C6-7B10E20E68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1654" y="3815532"/>
            <a:ext cx="1103890" cy="2651803"/>
          </a:xfrm>
          <a:prstGeom prst="rect">
            <a:avLst/>
          </a:prstGeom>
        </p:spPr>
      </p:pic>
      <p:pic>
        <p:nvPicPr>
          <p:cNvPr id="13" name="Picture 12" descr="A picture containing text, yellow&#10;&#10;Description automatically generated">
            <a:extLst>
              <a:ext uri="{FF2B5EF4-FFF2-40B4-BE49-F238E27FC236}">
                <a16:creationId xmlns:a16="http://schemas.microsoft.com/office/drawing/2014/main" id="{5C1873F2-E175-5844-AFD0-0E89A86D58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1031" y="3770934"/>
            <a:ext cx="1887481" cy="2696402"/>
          </a:xfrm>
          <a:prstGeom prst="rect">
            <a:avLst/>
          </a:prstGeom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9B9A3708-3C29-9686-D4C3-98CADEAA0F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6896" y="728030"/>
            <a:ext cx="4107103" cy="3080328"/>
          </a:xfrm>
          <a:prstGeom prst="rect">
            <a:avLst/>
          </a:prstGeom>
        </p:spPr>
      </p:pic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819001F0-763E-02F4-5C19-2DD7A7CE2E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02347" y="3797122"/>
            <a:ext cx="3133820" cy="268517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C3BD5F5-D3AC-9087-FFC8-9C8CC010A979}"/>
              </a:ext>
            </a:extLst>
          </p:cNvPr>
          <p:cNvSpPr txBox="1"/>
          <p:nvPr/>
        </p:nvSpPr>
        <p:spPr>
          <a:xfrm>
            <a:off x="5489" y="3850104"/>
            <a:ext cx="2991371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000" b="1" i="0" strike="noStrike" kern="1200" dirty="0">
                <a:ln>
                  <a:noFill/>
                </a:ln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Per Cavity: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2000" b="1" i="0" strike="noStrike" kern="1200" dirty="0">
              <a:ln>
                <a:noFill/>
              </a:ln>
              <a:latin typeface="Arial" panose="020B0604020202020204" pitchFamily="34" charset="0"/>
              <a:ea typeface="Microsoft YaHei" pitchFamily="2"/>
              <a:cs typeface="Arial" panose="020B0604020202020204" pitchFamily="34" charset="0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000" b="1" i="0" strike="noStrike" kern="1200" dirty="0">
                <a:ln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&lt;</a:t>
            </a:r>
            <a:r>
              <a:rPr lang="en-US" sz="2000" b="1" i="0" strike="noStrike" kern="1200" dirty="0" err="1">
                <a:ln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FEonset</a:t>
            </a:r>
            <a:r>
              <a:rPr lang="en-US" sz="2000" b="1" i="0" strike="noStrike" kern="1200" dirty="0">
                <a:ln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&gt;: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000" b="1" dirty="0">
                <a:solidFill>
                  <a:srgbClr val="00B050"/>
                </a:solidFill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+</a:t>
            </a:r>
            <a:r>
              <a:rPr lang="en-US" sz="2000" b="1" i="0" strike="noStrike" kern="1200" dirty="0">
                <a:ln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2.1 MV/m (~10 </a:t>
            </a:r>
            <a:r>
              <a:rPr lang="en-US" sz="2000" b="1" i="0" strike="noStrike" kern="1200" dirty="0" err="1">
                <a:ln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mR</a:t>
            </a:r>
            <a:r>
              <a:rPr lang="en-US" sz="2000" b="1" i="0" strike="noStrike" kern="1200" dirty="0">
                <a:ln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/</a:t>
            </a:r>
            <a:r>
              <a:rPr lang="en-US" sz="2000" b="1" i="0" strike="noStrike" kern="1200" dirty="0" err="1">
                <a:ln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hr</a:t>
            </a:r>
            <a:r>
              <a:rPr lang="en-US" sz="2000" b="1" i="0" strike="noStrike" kern="1200" dirty="0">
                <a:ln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)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2000" b="1" i="0" strike="noStrike" kern="1200" dirty="0">
              <a:ln>
                <a:noFill/>
              </a:ln>
              <a:solidFill>
                <a:srgbClr val="00B050"/>
              </a:solidFill>
              <a:latin typeface="Arial" panose="020B0604020202020204" pitchFamily="34" charset="0"/>
              <a:ea typeface="Microsoft YaHei" pitchFamily="2"/>
              <a:cs typeface="Arial" panose="020B0604020202020204" pitchFamily="34" charset="0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000" b="1" i="0" strike="noStrike" kern="1200" dirty="0">
                <a:ln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&lt;FE=100 </a:t>
            </a:r>
            <a:r>
              <a:rPr lang="en-US" sz="2000" b="1" i="0" strike="noStrike" kern="1200" dirty="0" err="1">
                <a:ln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mR</a:t>
            </a:r>
            <a:r>
              <a:rPr lang="en-US" sz="2000" b="1" i="0" strike="noStrike" kern="1200" dirty="0">
                <a:ln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/</a:t>
            </a:r>
            <a:r>
              <a:rPr lang="en-US" sz="2000" b="1" i="0" strike="noStrike" kern="1200" dirty="0" err="1">
                <a:ln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hr</a:t>
            </a:r>
            <a:r>
              <a:rPr lang="en-US" sz="2000" b="1" i="0" strike="noStrike" kern="1200" dirty="0">
                <a:ln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&gt;: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000" b="1" i="0" strike="noStrike" kern="1200" dirty="0">
                <a:ln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+2.3 MV/m (Avg.)</a:t>
            </a:r>
            <a:endParaRPr lang="en-US" sz="20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85814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Mitigations: C-100 Gradient Limitations [Cont.]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(S)RF Recovery in CEBAF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FDA7B31-9D42-B680-0EF3-62E19008C5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4144564"/>
          </a:xfrm>
        </p:spPr>
        <p:txBody>
          <a:bodyPr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000" b="1" i="0" u="none" strike="noStrike" kern="1200" dirty="0">
                <a:ln>
                  <a:noFill/>
                </a:ln>
                <a:solidFill>
                  <a:srgbClr val="FF0000"/>
                </a:solidFill>
                <a:latin typeface="Arial" pitchFamily="18"/>
                <a:ea typeface="Microsoft YaHei" pitchFamily="2"/>
                <a:cs typeface="Lucida Sans" pitchFamily="2"/>
              </a:rPr>
              <a:t>Quench or Admin Limited 22.5%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000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rPr>
              <a:t>Verify against commissioning performance, but if it matches it is what it is...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2000" b="0" i="0" u="none" strike="noStrike" kern="1200" dirty="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000" b="1" i="0" u="none" strike="noStrike" kern="1200" dirty="0">
                <a:ln>
                  <a:noFill/>
                </a:ln>
                <a:solidFill>
                  <a:srgbClr val="FF0000"/>
                </a:solidFill>
                <a:latin typeface="Arial" pitchFamily="18"/>
                <a:ea typeface="Microsoft YaHei" pitchFamily="2"/>
                <a:cs typeface="Lucida Sans" pitchFamily="2"/>
              </a:rPr>
              <a:t>Everything else: 26.2%</a:t>
            </a:r>
          </a:p>
          <a:p>
            <a:pPr hangingPunct="0">
              <a:lnSpc>
                <a:spcPct val="100000"/>
              </a:lnSpc>
              <a:spcBef>
                <a:spcPts val="0"/>
              </a:spcBef>
            </a:pPr>
            <a:r>
              <a:rPr lang="en-US" sz="2000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rPr>
              <a:t>Half of these issues require more time to characterize – instabilities, unspecified de-rating, why gradient limits are where they are, recovery deferred when the crew chief said move on...</a:t>
            </a:r>
          </a:p>
          <a:p>
            <a:pPr hangingPunct="0">
              <a:lnSpc>
                <a:spcPct val="100000"/>
              </a:lnSpc>
              <a:spcBef>
                <a:spcPts val="0"/>
              </a:spcBef>
            </a:pPr>
            <a:endParaRPr lang="en-US" sz="2000" b="0" i="0" u="none" strike="noStrike" kern="1200" dirty="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  <a:p>
            <a:pPr hangingPunct="0">
              <a:lnSpc>
                <a:spcPct val="100000"/>
              </a:lnSpc>
              <a:spcBef>
                <a:spcPts val="0"/>
              </a:spcBef>
            </a:pPr>
            <a:r>
              <a:rPr lang="en-US" sz="2000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rPr>
              <a:t>Other half should be referred to Engineering to understand what we can do about them</a:t>
            </a:r>
            <a:r>
              <a:rPr lang="en-US" sz="2000" dirty="0">
                <a:latin typeface="Arial" pitchFamily="18"/>
                <a:ea typeface="Microsoft YaHei" pitchFamily="2"/>
                <a:cs typeface="Lucida Sans" pitchFamily="2"/>
              </a:rPr>
              <a:t>…</a:t>
            </a:r>
          </a:p>
          <a:p>
            <a:pPr hangingPunct="0">
              <a:lnSpc>
                <a:spcPct val="100000"/>
              </a:lnSpc>
              <a:spcBef>
                <a:spcPts val="0"/>
              </a:spcBef>
            </a:pPr>
            <a:endParaRPr lang="en-US" sz="2000" b="0" i="0" u="none" strike="noStrike" kern="1200" dirty="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  <a:p>
            <a:pPr marL="457200" lvl="1" indent="0" hangingPunc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rPr>
              <a:t>Limited due to:</a:t>
            </a:r>
          </a:p>
          <a:p>
            <a:pPr lvl="1" hangingPunct="0">
              <a:lnSpc>
                <a:spcPct val="100000"/>
              </a:lnSpc>
              <a:spcBef>
                <a:spcPts val="0"/>
              </a:spcBef>
            </a:pPr>
            <a:r>
              <a:rPr lang="en-US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rPr>
              <a:t>GLDE (Gradient Loop Detector Error)</a:t>
            </a:r>
          </a:p>
          <a:p>
            <a:pPr lvl="1" hangingPunct="0">
              <a:lnSpc>
                <a:spcPct val="100000"/>
              </a:lnSpc>
              <a:spcBef>
                <a:spcPts val="0"/>
              </a:spcBef>
            </a:pPr>
            <a:r>
              <a:rPr lang="en-US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rPr>
              <a:t>PLDE  (Phase Loop Detector Error)</a:t>
            </a:r>
          </a:p>
          <a:p>
            <a:pPr lvl="1" hangingPunct="0">
              <a:lnSpc>
                <a:spcPct val="100000"/>
              </a:lnSpc>
              <a:spcBef>
                <a:spcPts val="0"/>
              </a:spcBef>
            </a:pPr>
            <a:r>
              <a:rPr lang="en-US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rPr>
              <a:t>GDCL (Gradient Clamp)</a:t>
            </a:r>
          </a:p>
          <a:p>
            <a:pPr lvl="1" hangingPunct="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latin typeface="Arial" pitchFamily="18"/>
                <a:ea typeface="Microsoft YaHei" pitchFamily="2"/>
                <a:cs typeface="Lucida Sans" pitchFamily="2"/>
              </a:rPr>
              <a:t>Etc.</a:t>
            </a:r>
            <a:endParaRPr lang="en-US" b="0" i="0" u="none" strike="noStrike" kern="1200" dirty="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69FD3B-507F-BFAD-37CA-1452B6DCF318}"/>
              </a:ext>
            </a:extLst>
          </p:cNvPr>
          <p:cNvSpPr txBox="1"/>
          <p:nvPr/>
        </p:nvSpPr>
        <p:spPr>
          <a:xfrm>
            <a:off x="2609850" y="6480518"/>
            <a:ext cx="2000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M. McCaughan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DA7A4F-DAC6-6D00-5868-C05D7AC83351}"/>
              </a:ext>
            </a:extLst>
          </p:cNvPr>
          <p:cNvSpPr txBox="1"/>
          <p:nvPr/>
        </p:nvSpPr>
        <p:spPr>
          <a:xfrm>
            <a:off x="5036897" y="6474511"/>
            <a:ext cx="2514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TTC: Aomori, Japan 13Oct22</a:t>
            </a:r>
          </a:p>
        </p:txBody>
      </p:sp>
    </p:spTree>
    <p:extLst>
      <p:ext uri="{BB962C8B-B14F-4D97-AF65-F5344CB8AC3E}">
        <p14:creationId xmlns:p14="http://schemas.microsoft.com/office/powerpoint/2010/main" val="21880341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6054" y="6474631"/>
            <a:ext cx="3917888" cy="311322"/>
          </a:xfrm>
        </p:spPr>
        <p:txBody>
          <a:bodyPr/>
          <a:lstStyle/>
          <a:p>
            <a:r>
              <a:rPr lang="en-US" dirty="0"/>
              <a:t>(S)RF Recovery in CEBAF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609850" y="6474510"/>
            <a:ext cx="2000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M. McCaughan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137786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Fault Classification [On-line Analysis] (LLRF 1.0)</a:t>
            </a:r>
          </a:p>
        </p:txBody>
      </p:sp>
      <p:pic>
        <p:nvPicPr>
          <p:cNvPr id="17" name="Picture 16" descr="Table, timeline&#10;&#10;Description automatically generated">
            <a:extLst>
              <a:ext uri="{FF2B5EF4-FFF2-40B4-BE49-F238E27FC236}">
                <a16:creationId xmlns:a16="http://schemas.microsoft.com/office/drawing/2014/main" id="{A571623E-B3CE-F14B-42FA-1A0F636C7A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7384" y="871811"/>
            <a:ext cx="7471162" cy="514187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0082979-FAFB-330A-3C76-7812E83BC0F2}"/>
              </a:ext>
            </a:extLst>
          </p:cNvPr>
          <p:cNvSpPr txBox="1"/>
          <p:nvPr/>
        </p:nvSpPr>
        <p:spPr>
          <a:xfrm>
            <a:off x="0" y="6013682"/>
            <a:ext cx="9144000" cy="368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Control screens have ‘State Machine’ which contains bits for various interlock faults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9CA48BF-D7A5-B5DB-9D27-064217E81499}"/>
              </a:ext>
            </a:extLst>
          </p:cNvPr>
          <p:cNvSpPr txBox="1"/>
          <p:nvPr/>
        </p:nvSpPr>
        <p:spPr>
          <a:xfrm>
            <a:off x="2609850" y="6480518"/>
            <a:ext cx="2000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M. McCaughan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CC76D5F-B1CA-0BA9-04C7-58D8B214838C}"/>
              </a:ext>
            </a:extLst>
          </p:cNvPr>
          <p:cNvSpPr txBox="1"/>
          <p:nvPr/>
        </p:nvSpPr>
        <p:spPr>
          <a:xfrm>
            <a:off x="5036897" y="6474511"/>
            <a:ext cx="2514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TTC: Aomori, Japan 13Oct22</a:t>
            </a:r>
          </a:p>
        </p:txBody>
      </p:sp>
    </p:spTree>
    <p:extLst>
      <p:ext uri="{BB962C8B-B14F-4D97-AF65-F5344CB8AC3E}">
        <p14:creationId xmlns:p14="http://schemas.microsoft.com/office/powerpoint/2010/main" val="26195506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6054" y="6474631"/>
            <a:ext cx="3917888" cy="311322"/>
          </a:xfrm>
        </p:spPr>
        <p:txBody>
          <a:bodyPr/>
          <a:lstStyle/>
          <a:p>
            <a:r>
              <a:rPr lang="en-US" dirty="0"/>
              <a:t>(S)RF Recovery in CEBAF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609850" y="6474510"/>
            <a:ext cx="2000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M. McCaughan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137786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Fault Classification [On-line Analysis] (LLRF 1.0)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0082979-FAFB-330A-3C76-7812E83BC0F2}"/>
              </a:ext>
            </a:extLst>
          </p:cNvPr>
          <p:cNvSpPr txBox="1"/>
          <p:nvPr/>
        </p:nvSpPr>
        <p:spPr>
          <a:xfrm>
            <a:off x="217611" y="1195030"/>
            <a:ext cx="3392364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70C0"/>
                </a:solidFill>
              </a:rPr>
              <a:t>‘All-cavity Status’: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Graphically represents dozens of parameters as compared against other cavities / zones so outliers are quickly distinguished.</a:t>
            </a:r>
          </a:p>
        </p:txBody>
      </p:sp>
      <p:pic>
        <p:nvPicPr>
          <p:cNvPr id="10" name="Picture 9" descr="Graphical user interface, timeline&#10;&#10;Description automatically generated">
            <a:extLst>
              <a:ext uri="{FF2B5EF4-FFF2-40B4-BE49-F238E27FC236}">
                <a16:creationId xmlns:a16="http://schemas.microsoft.com/office/drawing/2014/main" id="{C66397DA-36C4-3741-43B5-514ED8472A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1248" y="764976"/>
            <a:ext cx="5472752" cy="3436137"/>
          </a:xfrm>
          <a:prstGeom prst="rect">
            <a:avLst/>
          </a:prstGeom>
        </p:spPr>
      </p:pic>
      <p:pic>
        <p:nvPicPr>
          <p:cNvPr id="12" name="Picture 11" descr="Timeline&#10;&#10;Description automatically generated">
            <a:extLst>
              <a:ext uri="{FF2B5EF4-FFF2-40B4-BE49-F238E27FC236}">
                <a16:creationId xmlns:a16="http://schemas.microsoft.com/office/drawing/2014/main" id="{89F16891-C0A0-7F9B-D1F7-5510861C7B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054" y="3575713"/>
            <a:ext cx="3941176" cy="242122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4A84901-A3E9-2650-A384-3438AF2C41C9}"/>
              </a:ext>
            </a:extLst>
          </p:cNvPr>
          <p:cNvSpPr txBox="1"/>
          <p:nvPr/>
        </p:nvSpPr>
        <p:spPr>
          <a:xfrm>
            <a:off x="4073942" y="4271748"/>
            <a:ext cx="502733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70C0"/>
                </a:solidFill>
              </a:rPr>
              <a:t>‘RF Health Check’:</a:t>
            </a:r>
          </a:p>
          <a:p>
            <a:endParaRPr lang="en-US" dirty="0"/>
          </a:p>
          <a:p>
            <a:r>
              <a:rPr lang="en-US" dirty="0"/>
              <a:t>Online and Offline Versions: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Online: Collects over 60s window and carries out analysis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Offline: Definable time scale; nominally 8 hours</a:t>
            </a:r>
          </a:p>
          <a:p>
            <a:r>
              <a:rPr lang="en-US" dirty="0"/>
              <a:t>Statistics for both exported to the logbook.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D280A39-6582-1C18-2C4A-F6D0968C697A}"/>
              </a:ext>
            </a:extLst>
          </p:cNvPr>
          <p:cNvSpPr txBox="1"/>
          <p:nvPr/>
        </p:nvSpPr>
        <p:spPr>
          <a:xfrm>
            <a:off x="2609850" y="6480518"/>
            <a:ext cx="2000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M. McCaughan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279E35F-1C81-2EE4-F0AE-83F80643F62F}"/>
              </a:ext>
            </a:extLst>
          </p:cNvPr>
          <p:cNvSpPr txBox="1"/>
          <p:nvPr/>
        </p:nvSpPr>
        <p:spPr>
          <a:xfrm>
            <a:off x="5036897" y="6474511"/>
            <a:ext cx="2514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TTC: Aomori, Japan 13Oct22</a:t>
            </a:r>
          </a:p>
        </p:txBody>
      </p:sp>
    </p:spTree>
    <p:extLst>
      <p:ext uri="{BB962C8B-B14F-4D97-AF65-F5344CB8AC3E}">
        <p14:creationId xmlns:p14="http://schemas.microsoft.com/office/powerpoint/2010/main" val="26660815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am I?</a:t>
            </a:r>
          </a:p>
        </p:txBody>
      </p:sp>
      <p:pic>
        <p:nvPicPr>
          <p:cNvPr id="14" name="Content Placeholder 1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965" y="939999"/>
            <a:ext cx="4148137" cy="3111102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61926" y="6461329"/>
            <a:ext cx="3917888" cy="311322"/>
          </a:xfrm>
        </p:spPr>
        <p:txBody>
          <a:bodyPr/>
          <a:lstStyle/>
          <a:p>
            <a:r>
              <a:rPr lang="en-US" dirty="0"/>
              <a:t>(S)RF Recovery in CEBAF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0" y="1066678"/>
            <a:ext cx="476296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rgbClr val="FF0000"/>
                </a:solidFill>
              </a:rPr>
              <a:t>Radford University: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B.S. Physics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B.S. Applied Mathematics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000" dirty="0"/>
          </a:p>
          <a:p>
            <a:r>
              <a:rPr lang="en-US" b="1" u="sng" dirty="0">
                <a:solidFill>
                  <a:srgbClr val="FF0000"/>
                </a:solidFill>
              </a:rPr>
              <a:t>US Particle Accelerator School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/>
              <a:t>MIT</a:t>
            </a:r>
            <a:r>
              <a:rPr lang="en-US" dirty="0"/>
              <a:t>: Fundamentals of Accelerator Physics &amp; Technology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/>
              <a:t>Stony Brook University</a:t>
            </a:r>
            <a:r>
              <a:rPr lang="en-US" dirty="0"/>
              <a:t> (Grad.): </a:t>
            </a:r>
            <a:r>
              <a:rPr lang="en-US" dirty="0" err="1"/>
              <a:t>Accel</a:t>
            </a:r>
            <a:r>
              <a:rPr lang="en-US" dirty="0"/>
              <a:t>. Physics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/>
              <a:t>Old Dominion University</a:t>
            </a:r>
            <a:r>
              <a:rPr lang="en-US" dirty="0"/>
              <a:t> (Grad.):</a:t>
            </a:r>
          </a:p>
          <a:p>
            <a:pPr lvl="1"/>
            <a:r>
              <a:rPr lang="en-US" dirty="0"/>
              <a:t>- Collective Effects in Beam Dynamics</a:t>
            </a:r>
          </a:p>
          <a:p>
            <a:pPr lvl="1"/>
            <a:r>
              <a:rPr lang="en-US" dirty="0"/>
              <a:t>-Modern Computational Accelerator Physics</a:t>
            </a:r>
          </a:p>
          <a:p>
            <a:pPr lvl="1"/>
            <a:endParaRPr lang="en-US" sz="1000" dirty="0"/>
          </a:p>
        </p:txBody>
      </p:sp>
      <p:sp>
        <p:nvSpPr>
          <p:cNvPr id="16" name="TextBox 15"/>
          <p:cNvSpPr txBox="1"/>
          <p:nvPr/>
        </p:nvSpPr>
        <p:spPr>
          <a:xfrm>
            <a:off x="161925" y="5706393"/>
            <a:ext cx="593407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American Physical Society #61020066</a:t>
            </a:r>
          </a:p>
          <a:p>
            <a:r>
              <a:rPr lang="en-US" sz="1400" dirty="0"/>
              <a:t>Society of Industrial and Applied Mathematics: 001031668-0</a:t>
            </a:r>
          </a:p>
          <a:p>
            <a:r>
              <a:rPr lang="en-US" sz="1400" dirty="0"/>
              <a:t>Society of Physics Students/</a:t>
            </a:r>
            <a:r>
              <a:rPr lang="en-US" sz="1400" dirty="0">
                <a:latin typeface="Symbol" panose="05050102010706020507" pitchFamily="18" charset="2"/>
              </a:rPr>
              <a:t>SPS ...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4762965" y="5798726"/>
            <a:ext cx="414813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/>
              <a:t>arXiv</a:t>
            </a:r>
            <a:r>
              <a:rPr lang="en-US" sz="1000" dirty="0"/>
              <a:t>: https://arxiv.org/a/mccaughan_m_1.html 	</a:t>
            </a:r>
          </a:p>
          <a:p>
            <a:r>
              <a:rPr lang="en-US" sz="1000" dirty="0"/>
              <a:t>Scholar (Google): https://scholar.google.com/citations?user=RM_9CIAAAAAJ</a:t>
            </a:r>
          </a:p>
          <a:p>
            <a:r>
              <a:rPr lang="en-US" sz="1000" dirty="0" err="1"/>
              <a:t>inSpire</a:t>
            </a:r>
            <a:r>
              <a:rPr lang="en-US" sz="1000" dirty="0"/>
              <a:t>(HEP): http://inspirehep.net/author/profile/M.McCaughan.1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4886" y="4641621"/>
            <a:ext cx="3514292" cy="76397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2733" y="4436461"/>
            <a:ext cx="1038370" cy="1362265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82809" y="4490036"/>
            <a:ext cx="46010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>
                <a:solidFill>
                  <a:srgbClr val="0070C0"/>
                </a:solidFill>
              </a:rPr>
              <a:t>Position:</a:t>
            </a:r>
          </a:p>
          <a:p>
            <a:r>
              <a:rPr lang="en-US" dirty="0"/>
              <a:t>   SRF Operations; Testing &amp; Measurement Eng.</a:t>
            </a:r>
          </a:p>
          <a:p>
            <a:r>
              <a:rPr lang="en-US" dirty="0"/>
              <a:t>   Thomas Jefferson Natl. Acceleration Facility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609850" y="6480518"/>
            <a:ext cx="2000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M. McCaughan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036897" y="6474511"/>
            <a:ext cx="2514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TTC: Aomori, Japan 13Oct22</a:t>
            </a:r>
          </a:p>
        </p:txBody>
      </p:sp>
    </p:spTree>
    <p:extLst>
      <p:ext uri="{BB962C8B-B14F-4D97-AF65-F5344CB8AC3E}">
        <p14:creationId xmlns:p14="http://schemas.microsoft.com/office/powerpoint/2010/main" val="15826408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6054" y="6474631"/>
            <a:ext cx="3917888" cy="311322"/>
          </a:xfrm>
        </p:spPr>
        <p:txBody>
          <a:bodyPr/>
          <a:lstStyle/>
          <a:p>
            <a:r>
              <a:rPr lang="en-US" dirty="0"/>
              <a:t>(S)RF Recovery in CEBAF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609850" y="6474510"/>
            <a:ext cx="2000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M. McCaughan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137786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Fault Classification [On-line Analysis] (LLRF 2.0/3.0)</a:t>
            </a:r>
          </a:p>
        </p:txBody>
      </p:sp>
      <p:pic>
        <p:nvPicPr>
          <p:cNvPr id="13" name="Picture 1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44EBA1D6-2EDE-8AC7-83F9-E75AF88CDC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251" y="787798"/>
            <a:ext cx="7413573" cy="2086119"/>
          </a:xfrm>
          <a:prstGeom prst="rect">
            <a:avLst/>
          </a:prstGeom>
        </p:spPr>
      </p:pic>
      <p:pic>
        <p:nvPicPr>
          <p:cNvPr id="15" name="Picture 14" descr="Chart&#10;&#10;Description automatically generated">
            <a:extLst>
              <a:ext uri="{FF2B5EF4-FFF2-40B4-BE49-F238E27FC236}">
                <a16:creationId xmlns:a16="http://schemas.microsoft.com/office/drawing/2014/main" id="{3D3B274C-7081-6D37-0A2A-B2E31BE794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251" y="3301418"/>
            <a:ext cx="7551497" cy="323464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08499A6-0EA6-3850-0ADA-280E8D4AE6A3}"/>
              </a:ext>
            </a:extLst>
          </p:cNvPr>
          <p:cNvSpPr txBox="1"/>
          <p:nvPr/>
        </p:nvSpPr>
        <p:spPr>
          <a:xfrm>
            <a:off x="0" y="2928509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</a:rPr>
              <a:t>Waveform Browser: </a:t>
            </a:r>
            <a:r>
              <a:rPr lang="en-US" dirty="0"/>
              <a:t>At IOC/FPGA level; fast output of waveform records to control system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9BBD669-FEEF-536C-9204-989B4E2AE1BB}"/>
              </a:ext>
            </a:extLst>
          </p:cNvPr>
          <p:cNvSpPr txBox="1"/>
          <p:nvPr/>
        </p:nvSpPr>
        <p:spPr>
          <a:xfrm>
            <a:off x="2609850" y="6480518"/>
            <a:ext cx="2000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M. McCaughan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E7462B-45B4-DFB1-379F-4786F26E7E82}"/>
              </a:ext>
            </a:extLst>
          </p:cNvPr>
          <p:cNvSpPr txBox="1"/>
          <p:nvPr/>
        </p:nvSpPr>
        <p:spPr>
          <a:xfrm>
            <a:off x="5036897" y="6474511"/>
            <a:ext cx="2514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TTC: Aomori, Japan 13Oct22</a:t>
            </a:r>
          </a:p>
        </p:txBody>
      </p:sp>
    </p:spTree>
    <p:extLst>
      <p:ext uri="{BB962C8B-B14F-4D97-AF65-F5344CB8AC3E}">
        <p14:creationId xmlns:p14="http://schemas.microsoft.com/office/powerpoint/2010/main" val="5913995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6054" y="6474631"/>
            <a:ext cx="3917888" cy="311322"/>
          </a:xfrm>
        </p:spPr>
        <p:txBody>
          <a:bodyPr/>
          <a:lstStyle/>
          <a:p>
            <a:r>
              <a:rPr lang="en-US" dirty="0"/>
              <a:t>(S)RF Recovery in CEBAF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609850" y="6474510"/>
            <a:ext cx="2000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M. McCaughan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137786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Fault Classification [Off-line Analysis] (LLRF 1.0)</a:t>
            </a:r>
          </a:p>
        </p:txBody>
      </p:sp>
      <p:pic>
        <p:nvPicPr>
          <p:cNvPr id="10" name="Picture 9" descr="Graphical user interface, chart, waterfall chart&#10;&#10;Description automatically generated">
            <a:extLst>
              <a:ext uri="{FF2B5EF4-FFF2-40B4-BE49-F238E27FC236}">
                <a16:creationId xmlns:a16="http://schemas.microsoft.com/office/drawing/2014/main" id="{BD375B88-9525-F2DA-C58B-A54438C1CA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95093"/>
            <a:ext cx="4929288" cy="5627978"/>
          </a:xfrm>
          <a:prstGeom prst="rect">
            <a:avLst/>
          </a:prstGeom>
        </p:spPr>
      </p:pic>
      <p:pic>
        <p:nvPicPr>
          <p:cNvPr id="13" name="Picture 12" descr="Chart, bar chart&#10;&#10;Description automatically generated">
            <a:extLst>
              <a:ext uri="{FF2B5EF4-FFF2-40B4-BE49-F238E27FC236}">
                <a16:creationId xmlns:a16="http://schemas.microsoft.com/office/drawing/2014/main" id="{D9D4D151-AF9E-E242-81C0-34617FF600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4108" y="795093"/>
            <a:ext cx="4159892" cy="1702447"/>
          </a:xfrm>
          <a:prstGeom prst="rect">
            <a:avLst/>
          </a:prstGeom>
        </p:spPr>
      </p:pic>
      <p:pic>
        <p:nvPicPr>
          <p:cNvPr id="15" name="Picture 14" descr="Graphical user interface&#10;&#10;Description automatically generated">
            <a:extLst>
              <a:ext uri="{FF2B5EF4-FFF2-40B4-BE49-F238E27FC236}">
                <a16:creationId xmlns:a16="http://schemas.microsoft.com/office/drawing/2014/main" id="{D8F6DB93-9A87-6618-49B4-62BD4314B1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5788" y="3429000"/>
            <a:ext cx="4096695" cy="301389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CECF09B-1369-1528-5391-64F2A4DC5FE3}"/>
              </a:ext>
            </a:extLst>
          </p:cNvPr>
          <p:cNvSpPr txBox="1"/>
          <p:nvPr/>
        </p:nvSpPr>
        <p:spPr>
          <a:xfrm>
            <a:off x="5157450" y="2474443"/>
            <a:ext cx="39550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70C0"/>
                </a:solidFill>
              </a:rPr>
              <a:t>‘RF Fault Viewer’ (Checked Daily)</a:t>
            </a:r>
          </a:p>
          <a:p>
            <a:r>
              <a:rPr lang="en-US" dirty="0"/>
              <a:t>Counts tripped bits / fault flags from state machine.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33E7AE5-1291-0CB4-388B-E4C2A93D04DE}"/>
              </a:ext>
            </a:extLst>
          </p:cNvPr>
          <p:cNvSpPr txBox="1"/>
          <p:nvPr/>
        </p:nvSpPr>
        <p:spPr>
          <a:xfrm>
            <a:off x="5036897" y="6474511"/>
            <a:ext cx="2514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TTC: Aomori, Japan 13Oct22</a:t>
            </a:r>
          </a:p>
        </p:txBody>
      </p:sp>
    </p:spTree>
    <p:extLst>
      <p:ext uri="{BB962C8B-B14F-4D97-AF65-F5344CB8AC3E}">
        <p14:creationId xmlns:p14="http://schemas.microsoft.com/office/powerpoint/2010/main" val="9275045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6054" y="6474631"/>
            <a:ext cx="3917888" cy="311322"/>
          </a:xfrm>
        </p:spPr>
        <p:txBody>
          <a:bodyPr/>
          <a:lstStyle/>
          <a:p>
            <a:r>
              <a:rPr lang="en-US" dirty="0"/>
              <a:t>(S)RF Recovery in CEBAF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609850" y="6474510"/>
            <a:ext cx="2000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M. McCaughan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137786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Fault Classification [Off-line Analysis] (LLRF 1.0)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CECF09B-1369-1528-5391-64F2A4DC5FE3}"/>
              </a:ext>
            </a:extLst>
          </p:cNvPr>
          <p:cNvSpPr txBox="1"/>
          <p:nvPr/>
        </p:nvSpPr>
        <p:spPr>
          <a:xfrm>
            <a:off x="5818041" y="929417"/>
            <a:ext cx="332596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70C0"/>
                </a:solidFill>
              </a:rPr>
              <a:t>RF Analysis Tool –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en-US" sz="2000" b="1" dirty="0">
                <a:solidFill>
                  <a:srgbClr val="FF0000"/>
                </a:solidFill>
              </a:rPr>
              <a:t>(Used As Needed)</a:t>
            </a:r>
          </a:p>
          <a:p>
            <a:pPr algn="ctr"/>
            <a:endParaRPr lang="en-US" sz="2000" b="1" dirty="0">
              <a:solidFill>
                <a:srgbClr val="FF0000"/>
              </a:solidFill>
            </a:endParaRPr>
          </a:p>
          <a:p>
            <a:pPr algn="ctr"/>
            <a:r>
              <a:rPr lang="en-US" sz="1600" b="1" dirty="0"/>
              <a:t>Display a fixed set of common signals</a:t>
            </a:r>
          </a:p>
          <a:p>
            <a:pPr algn="ctr"/>
            <a:r>
              <a:rPr lang="en-US" sz="1600" b="1" dirty="0"/>
              <a:t>(Visually drawn to outliers…)</a:t>
            </a:r>
          </a:p>
        </p:txBody>
      </p:sp>
      <p:pic>
        <p:nvPicPr>
          <p:cNvPr id="11" name="Picture 10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DFE2D60B-4A74-0563-D358-A959A13D7B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5093"/>
            <a:ext cx="5818040" cy="5015552"/>
          </a:xfrm>
          <a:prstGeom prst="rect">
            <a:avLst/>
          </a:prstGeom>
        </p:spPr>
      </p:pic>
      <p:pic>
        <p:nvPicPr>
          <p:cNvPr id="14" name="Picture 1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1358083-3C47-F33E-B2EE-CB1AD0101F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6662" y="2694956"/>
            <a:ext cx="5027338" cy="350409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7597840-2639-275B-630F-3DA53652D01E}"/>
              </a:ext>
            </a:extLst>
          </p:cNvPr>
          <p:cNvSpPr txBox="1"/>
          <p:nvPr/>
        </p:nvSpPr>
        <p:spPr>
          <a:xfrm>
            <a:off x="5036897" y="6474511"/>
            <a:ext cx="2514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TTC: Aomori, Japan 13Oct22</a:t>
            </a:r>
          </a:p>
        </p:txBody>
      </p:sp>
    </p:spTree>
    <p:extLst>
      <p:ext uri="{BB962C8B-B14F-4D97-AF65-F5344CB8AC3E}">
        <p14:creationId xmlns:p14="http://schemas.microsoft.com/office/powerpoint/2010/main" val="38809333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6054" y="6474631"/>
            <a:ext cx="3917888" cy="311322"/>
          </a:xfrm>
        </p:spPr>
        <p:txBody>
          <a:bodyPr/>
          <a:lstStyle/>
          <a:p>
            <a:r>
              <a:rPr lang="en-US" dirty="0"/>
              <a:t>(S)RF Recovery in CEBAF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609850" y="6474510"/>
            <a:ext cx="2000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M. McCaughan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137786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Fault Classification [Off-line Analysis] (LLRF 2.0/3.0)</a:t>
            </a:r>
          </a:p>
        </p:txBody>
      </p:sp>
      <p:pic>
        <p:nvPicPr>
          <p:cNvPr id="11" name="Picture 10" descr="Chart&#10;&#10;Description automatically generated">
            <a:extLst>
              <a:ext uri="{FF2B5EF4-FFF2-40B4-BE49-F238E27FC236}">
                <a16:creationId xmlns:a16="http://schemas.microsoft.com/office/drawing/2014/main" id="{DEE00DE4-FA6E-4607-9128-DA34BC901E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614" y="832183"/>
            <a:ext cx="7620000" cy="42862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F3A140E-E00A-06D4-E8EA-55E6D5919BA3}"/>
              </a:ext>
            </a:extLst>
          </p:cNvPr>
          <p:cNvSpPr txBox="1"/>
          <p:nvPr/>
        </p:nvSpPr>
        <p:spPr>
          <a:xfrm>
            <a:off x="0" y="5118433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Fault classification by a Senior Engineer examining waveform data offline. Work to automate the process under way through AI/ML.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8A88B3-F0C4-1E46-C7B2-6A2B5638283C}"/>
              </a:ext>
            </a:extLst>
          </p:cNvPr>
          <p:cNvSpPr txBox="1"/>
          <p:nvPr/>
        </p:nvSpPr>
        <p:spPr>
          <a:xfrm>
            <a:off x="5036897" y="6474511"/>
            <a:ext cx="2514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TTC: Aomori, Japan 13Oct22</a:t>
            </a:r>
          </a:p>
        </p:txBody>
      </p:sp>
    </p:spTree>
    <p:extLst>
      <p:ext uri="{BB962C8B-B14F-4D97-AF65-F5344CB8AC3E}">
        <p14:creationId xmlns:p14="http://schemas.microsoft.com/office/powerpoint/2010/main" val="9592148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Diagram&#10;&#10;Description automatically generated">
            <a:extLst>
              <a:ext uri="{FF2B5EF4-FFF2-40B4-BE49-F238E27FC236}">
                <a16:creationId xmlns:a16="http://schemas.microsoft.com/office/drawing/2014/main" id="{19983BFC-6EC9-1C6B-8342-BCD303E583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3822" y="4372045"/>
            <a:ext cx="4130178" cy="1756028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6054" y="6474631"/>
            <a:ext cx="3917888" cy="311322"/>
          </a:xfrm>
        </p:spPr>
        <p:txBody>
          <a:bodyPr/>
          <a:lstStyle/>
          <a:p>
            <a:r>
              <a:rPr lang="en-US" dirty="0"/>
              <a:t>(S)RF Recovery in CEBAF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609850" y="6474510"/>
            <a:ext cx="2000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M. McCaughan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137786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Artificial Intelligence / Machine Learning Applications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6662978"/>
            <a:ext cx="554903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https://en.wikipedia.org/wiki/File:Spot_the_cow.gif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3498" y="795094"/>
            <a:ext cx="3100502" cy="310050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7BBA443-4DD7-4295-6AA7-DFD52BB7ED7B}"/>
              </a:ext>
            </a:extLst>
          </p:cNvPr>
          <p:cNvSpPr txBox="1"/>
          <p:nvPr/>
        </p:nvSpPr>
        <p:spPr>
          <a:xfrm>
            <a:off x="0" y="795094"/>
            <a:ext cx="5418161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SRF-Related AI/ML efforts presently under way: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RF fault prediction (LLRF 2/3): Train model on past fault data to predict future faults from </a:t>
            </a:r>
            <a:r>
              <a:rPr lang="en-US" sz="1600" dirty="0" err="1"/>
              <a:t>apriori</a:t>
            </a:r>
            <a:r>
              <a:rPr lang="en-US" sz="1600" dirty="0"/>
              <a:t> behavior – results thus far encouraging; more effort required. </a:t>
            </a:r>
          </a:p>
          <a:p>
            <a:r>
              <a:rPr lang="en-US" sz="1000" dirty="0"/>
              <a:t>(L.S. </a:t>
            </a:r>
            <a:r>
              <a:rPr lang="en-US" sz="1000" dirty="0" err="1"/>
              <a:t>Vidyaratne</a:t>
            </a:r>
            <a:r>
              <a:rPr lang="en-US" sz="1000" dirty="0"/>
              <a:t> et al, Initial Studies of Cavity Fault Prediction at Jefferson Laboratory, Presented at ICALEPCS21, WEPV025,  Shanghai, China)</a:t>
            </a:r>
          </a:p>
          <a:p>
            <a:pPr lvl="1"/>
            <a:endParaRPr lang="en-US" sz="1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Field emission management: NDX data gathered while varying C100 cavity gradient &amp; used to develop FE NL model for cavities which could (theoretically) be used to set gradients. Model results encouraging; tech note forthcoming – plans to incorporate deep learning. </a:t>
            </a:r>
          </a:p>
          <a:p>
            <a:r>
              <a:rPr lang="en-US" sz="1000" dirty="0"/>
              <a:t>(A. Carpenter et al., Using AI for Management of Field Emission in SRF </a:t>
            </a:r>
            <a:r>
              <a:rPr lang="en-US" sz="1000" dirty="0" err="1"/>
              <a:t>Linacs</a:t>
            </a:r>
            <a:r>
              <a:rPr lang="en-US" sz="1000" dirty="0"/>
              <a:t>, Presented at ICALEPS21, THPV043, Shanghai, China)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Original CEBAF Style cavity (LLRF1) Instability Detection: 5KHz prototype DAQ developed (LLRF reports 1Hz to control system); Python-based autoencoder ML model under development – samples GMES/PMES/GASK/PASK (signal + drive) for each of 8 cavities. Model trains on good data; id’s ‘not good’ with 99% accuracy at .001 threshold. 8k fault buffer recorded on fault; harvesting / interpolation algorithms under development.</a:t>
            </a:r>
            <a:r>
              <a:rPr lang="en-US" sz="1800" dirty="0"/>
              <a:t> </a:t>
            </a:r>
          </a:p>
          <a:p>
            <a:r>
              <a:rPr lang="en-US" sz="1000" dirty="0"/>
              <a:t>(D. Turner et al., SRF Cavity Instability Detection with Machine Learning at CEBAF, Presented at NAPAC22, WEPA232, Albuquerque, NM)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224A75B-D62F-B183-7ECA-F15AF5BF2EF7}"/>
              </a:ext>
            </a:extLst>
          </p:cNvPr>
          <p:cNvSpPr txBox="1"/>
          <p:nvPr/>
        </p:nvSpPr>
        <p:spPr>
          <a:xfrm>
            <a:off x="6043498" y="3862314"/>
            <a:ext cx="31005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(Model Development)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E211DC6-9CFA-6660-D17D-A689ED6AC1C1}"/>
              </a:ext>
            </a:extLst>
          </p:cNvPr>
          <p:cNvSpPr txBox="1"/>
          <p:nvPr/>
        </p:nvSpPr>
        <p:spPr>
          <a:xfrm>
            <a:off x="5036897" y="6474511"/>
            <a:ext cx="2514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TTC: Aomori, Japan 13Oct22</a:t>
            </a:r>
          </a:p>
        </p:txBody>
      </p:sp>
    </p:spTree>
    <p:extLst>
      <p:ext uri="{BB962C8B-B14F-4D97-AF65-F5344CB8AC3E}">
        <p14:creationId xmlns:p14="http://schemas.microsoft.com/office/powerpoint/2010/main" val="25767780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IR sensors / Window Temperature Faults (8.11% OC cavities) 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0" y="966055"/>
            <a:ext cx="4686300" cy="538169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Original polymer windows swapped for ceramics due to radiation embrittlement. [4 zones of 43 remaining]</a:t>
            </a:r>
          </a:p>
          <a:p>
            <a:pPr marL="0" indent="0">
              <a:buNone/>
            </a:pPr>
            <a:r>
              <a:rPr lang="en-US" sz="2000" dirty="0"/>
              <a:t>Settings surveyed annually for instrumental drift; those more than +/- 2</a:t>
            </a:r>
            <a:r>
              <a:rPr lang="en-US" sz="2000" dirty="0">
                <a:latin typeface="Symbol" panose="05050102010706020507" pitchFamily="18" charset="2"/>
              </a:rPr>
              <a:t>s</a:t>
            </a:r>
            <a:r>
              <a:rPr lang="en-US" sz="2000" dirty="0"/>
              <a:t> of mean adjusted.</a:t>
            </a:r>
          </a:p>
          <a:p>
            <a:pPr marL="0" indent="0">
              <a:buNone/>
            </a:pPr>
            <a:r>
              <a:rPr lang="en-US" sz="2000" dirty="0"/>
              <a:t>Bad settings creep into software:</a:t>
            </a:r>
          </a:p>
          <a:p>
            <a:pPr lvl="1"/>
            <a:r>
              <a:rPr lang="en-US" sz="1400" dirty="0"/>
              <a:t>Files copied with wrong name.</a:t>
            </a:r>
          </a:p>
          <a:p>
            <a:pPr lvl="1"/>
            <a:r>
              <a:rPr lang="en-US" sz="1400" dirty="0"/>
              <a:t>Set incorrectly due to conditions or inattention (finger slips, setting checked at 4K / liquid level not full / etc.)</a:t>
            </a:r>
          </a:p>
          <a:p>
            <a:pPr lvl="1"/>
            <a:r>
              <a:rPr lang="en-US" sz="1400" dirty="0"/>
              <a:t>File uploads/downloads did not take</a:t>
            </a:r>
          </a:p>
          <a:p>
            <a:pPr lvl="1"/>
            <a:r>
              <a:rPr lang="en-US" sz="1400" dirty="0"/>
              <a:t>Failed sensors</a:t>
            </a:r>
          </a:p>
          <a:p>
            <a:pPr marL="0" indent="0">
              <a:buNone/>
            </a:pPr>
            <a:r>
              <a:rPr lang="en-US" sz="2000" dirty="0"/>
              <a:t>Bolometers on waveguide sweeps to look at warm windows of failed sensors until replacement may be scheduled. [Presently 12 / 418 </a:t>
            </a:r>
            <a:r>
              <a:rPr lang="en-US" sz="2000" dirty="0" err="1"/>
              <a:t>cavs</a:t>
            </a:r>
            <a:r>
              <a:rPr lang="en-US" sz="2000" dirty="0"/>
              <a:t>]</a:t>
            </a:r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(S)RF Recovery in CEBAF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7" name="Picture Placeholder 6" descr="A picture containing indoor&#10;&#10;Description automatically generated">
            <a:extLst>
              <a:ext uri="{FF2B5EF4-FFF2-40B4-BE49-F238E27FC236}">
                <a16:creationId xmlns:a16="http://schemas.microsoft.com/office/drawing/2014/main" id="{024B7FAD-B396-FEC5-CCA1-294206C0A66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3303" r="3303"/>
          <a:stretch>
            <a:fillRect/>
          </a:stretch>
        </p:blipFill>
        <p:spPr>
          <a:xfrm>
            <a:off x="4686300" y="3690938"/>
            <a:ext cx="4086225" cy="2381250"/>
          </a:xfrm>
        </p:spPr>
      </p:pic>
      <p:pic>
        <p:nvPicPr>
          <p:cNvPr id="2" name="Picture Placeholder 1">
            <a:extLst>
              <a:ext uri="{FF2B5EF4-FFF2-40B4-BE49-F238E27FC236}">
                <a16:creationId xmlns:a16="http://schemas.microsoft.com/office/drawing/2014/main" id="{2710E60D-1A17-5A3F-A9D4-A3E8A53CACC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lum/>
            <a:alphaModFix/>
          </a:blip>
          <a:srcRect t="6622" b="6622"/>
          <a:stretch>
            <a:fillRect/>
          </a:stretch>
        </p:blipFill>
        <p:spPr>
          <a:xfrm>
            <a:off x="4686300" y="982663"/>
            <a:ext cx="4086225" cy="23812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E396AB1-A410-7AB3-3C55-8C747FA89D43}"/>
              </a:ext>
            </a:extLst>
          </p:cNvPr>
          <p:cNvSpPr txBox="1"/>
          <p:nvPr/>
        </p:nvSpPr>
        <p:spPr>
          <a:xfrm>
            <a:off x="4686300" y="3363913"/>
            <a:ext cx="40862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(Standard + Warm IR Sensors)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79D8EF-6FDB-7716-F58F-4889EF6ECF01}"/>
              </a:ext>
            </a:extLst>
          </p:cNvPr>
          <p:cNvSpPr txBox="1"/>
          <p:nvPr/>
        </p:nvSpPr>
        <p:spPr>
          <a:xfrm>
            <a:off x="4688572" y="6041155"/>
            <a:ext cx="40862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(A failed Poly window in situ at 2L06 11/9/2016)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AB0B7C8-4B9B-B4EC-65A4-756CAE287F4C}"/>
              </a:ext>
            </a:extLst>
          </p:cNvPr>
          <p:cNvSpPr txBox="1"/>
          <p:nvPr/>
        </p:nvSpPr>
        <p:spPr>
          <a:xfrm>
            <a:off x="2609850" y="6480518"/>
            <a:ext cx="2000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M. McCaughan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069E71F-74F7-2D3D-06A1-6E81C14DA547}"/>
              </a:ext>
            </a:extLst>
          </p:cNvPr>
          <p:cNvSpPr txBox="1"/>
          <p:nvPr/>
        </p:nvSpPr>
        <p:spPr>
          <a:xfrm>
            <a:off x="5036897" y="6474511"/>
            <a:ext cx="2514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TTC: Aomori, Japan 13Oct22</a:t>
            </a:r>
          </a:p>
        </p:txBody>
      </p:sp>
    </p:spTree>
    <p:extLst>
      <p:ext uri="{BB962C8B-B14F-4D97-AF65-F5344CB8AC3E}">
        <p14:creationId xmlns:p14="http://schemas.microsoft.com/office/powerpoint/2010/main" val="16114890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6054" y="6474631"/>
            <a:ext cx="3917888" cy="311322"/>
          </a:xfrm>
        </p:spPr>
        <p:txBody>
          <a:bodyPr/>
          <a:lstStyle/>
          <a:p>
            <a:r>
              <a:rPr lang="en-US" dirty="0"/>
              <a:t>(S)RF Recovery in CEBAF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609850" y="6474510"/>
            <a:ext cx="2000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M. McCaughan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7165177-8FCF-C206-7DE1-FD992678DBB2}"/>
              </a:ext>
            </a:extLst>
          </p:cNvPr>
          <p:cNvSpPr txBox="1">
            <a:spLocks/>
          </p:cNvSpPr>
          <p:nvPr/>
        </p:nvSpPr>
        <p:spPr>
          <a:xfrm>
            <a:off x="628650" y="160407"/>
            <a:ext cx="7886700" cy="6119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2600">
                <a:latin typeface="Calibri" pitchFamily="18"/>
              </a:rPr>
              <a:t>C-25s &amp; 50s [296 cav.]</a:t>
            </a:r>
            <a:endParaRPr lang="en-US" sz="2600" dirty="0">
              <a:latin typeface="Calibri" pitchFamily="1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F82A20A-D18F-3651-3C3A-756272079164}"/>
              </a:ext>
            </a:extLst>
          </p:cNvPr>
          <p:cNvSpPr txBox="1"/>
          <p:nvPr/>
        </p:nvSpPr>
        <p:spPr>
          <a:xfrm>
            <a:off x="13648" y="839797"/>
            <a:ext cx="8515350" cy="598993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</a:pPr>
            <a:r>
              <a:rPr lang="en-US" sz="1600" b="1" i="0" u="none" strike="noStrike" kern="1200" dirty="0">
                <a:ln>
                  <a:noFill/>
                </a:ln>
                <a:solidFill>
                  <a:srgbClr val="FF3333"/>
                </a:solidFill>
                <a:latin typeface="Arial" pitchFamily="18"/>
                <a:ea typeface="Microsoft YaHei" pitchFamily="2"/>
                <a:cs typeface="Lucida Sans" pitchFamily="2"/>
              </a:rPr>
              <a:t>Quench-limited: 42 cavities (14.19%)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</a:pPr>
            <a:endParaRPr lang="en-US" sz="1600" b="0" i="0" u="none" strike="noStrike" kern="1200" dirty="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600" b="0" i="0" u="sng" strike="noStrike" kern="1200" dirty="0">
                <a:ln>
                  <a:noFill/>
                </a:ln>
                <a:uFillTx/>
                <a:latin typeface="Arial" pitchFamily="18"/>
                <a:ea typeface="Microsoft YaHei" pitchFamily="2"/>
                <a:cs typeface="Lucida Sans" pitchFamily="2"/>
              </a:rPr>
              <a:t>Mitigation:</a:t>
            </a:r>
            <a:r>
              <a:rPr lang="en-US" sz="1600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rPr>
              <a:t> Compare quench gradients against commissioning performance to determine if there has been degradation. Determine if there could be factors that present in quench circuit like </a:t>
            </a:r>
            <a:r>
              <a:rPr lang="en-US" sz="1600" b="0" i="0" u="none" strike="noStrike" kern="1200" dirty="0" err="1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rPr>
              <a:t>multipacting</a:t>
            </a:r>
            <a:r>
              <a:rPr lang="en-US" sz="1600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rPr>
              <a:t> or high frozen gas load and plan accordingly.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600" b="0" i="0" u="none" strike="noStrike" kern="1200" dirty="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</a:pPr>
            <a:r>
              <a:rPr lang="en-US" sz="1600" b="1" i="0" u="none" strike="noStrike" kern="1200" dirty="0">
                <a:ln>
                  <a:noFill/>
                </a:ln>
                <a:solidFill>
                  <a:srgbClr val="FF3333"/>
                </a:solidFill>
                <a:latin typeface="Arial" pitchFamily="18"/>
                <a:ea typeface="Microsoft YaHei" pitchFamily="2"/>
                <a:cs typeface="Lucida Sans" pitchFamily="2"/>
              </a:rPr>
              <a:t>Drive system limited (klystron, control module, etc.): 28 cavities (9.46%)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</a:pPr>
            <a:r>
              <a:rPr lang="en-US" sz="1600" b="1" i="0" u="none" strike="noStrike" kern="1200" dirty="0">
                <a:ln>
                  <a:noFill/>
                </a:ln>
                <a:solidFill>
                  <a:srgbClr val="FF3333"/>
                </a:solidFill>
                <a:latin typeface="Arial" pitchFamily="18"/>
                <a:ea typeface="Microsoft YaHei" pitchFamily="2"/>
                <a:cs typeface="Lucida Sans" pitchFamily="2"/>
              </a:rPr>
              <a:t>Regulation/Instability limited by ops (RFCMs/2.5W amps?): 22 cavities - none encountering max klystron output power. (7.43%)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</a:pPr>
            <a:endParaRPr lang="en-US" sz="1600" b="0" i="0" u="none" strike="noStrike" kern="1200" dirty="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600" b="0" i="0" u="sng" strike="noStrike" kern="1200" dirty="0">
                <a:ln>
                  <a:noFill/>
                </a:ln>
                <a:uFillTx/>
                <a:latin typeface="Arial" pitchFamily="18"/>
                <a:ea typeface="Microsoft YaHei" pitchFamily="2"/>
                <a:cs typeface="Lucida Sans" pitchFamily="2"/>
              </a:rPr>
              <a:t>Mitigation:</a:t>
            </a:r>
            <a:r>
              <a:rPr lang="en-US" sz="1600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rPr>
              <a:t> List of issues (prioritized for best gradient gain options) transferred to Engineering for evaluation and repair. 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600" b="0" i="0" u="none" strike="noStrike" kern="1200" dirty="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600" b="1" i="0" u="none" strike="noStrike" kern="1200" dirty="0">
                <a:ln>
                  <a:noFill/>
                </a:ln>
                <a:solidFill>
                  <a:srgbClr val="FF3333"/>
                </a:solidFill>
                <a:latin typeface="Arial" pitchFamily="18"/>
                <a:ea typeface="Microsoft YaHei" pitchFamily="2"/>
                <a:cs typeface="Lucida Sans" pitchFamily="2"/>
              </a:rPr>
              <a:t>Vacuum: 10 cavities (3.38%)</a:t>
            </a:r>
          </a:p>
          <a:p>
            <a:pPr marL="285750" marR="0" lvl="0" indent="-28575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</a:pPr>
            <a:r>
              <a:rPr lang="en-US" sz="160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rPr>
              <a:t>Cavity Waveguide Vacuum Faults (CWVF): 5 cav.</a:t>
            </a:r>
          </a:p>
          <a:p>
            <a:pPr marL="285750" marR="0" lvl="0" indent="-28575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</a:pPr>
            <a:r>
              <a:rPr lang="en-US" sz="160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rPr>
              <a:t>Beam Line Vacuum Faults (BLVF): 5 cav.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600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rPr>
              <a:t>				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600" b="0" i="0" u="sng" strike="noStrike" kern="1200" dirty="0">
                <a:ln>
                  <a:noFill/>
                </a:ln>
                <a:uFillTx/>
                <a:latin typeface="Arial" pitchFamily="18"/>
                <a:ea typeface="Microsoft YaHei" pitchFamily="2"/>
                <a:cs typeface="Lucida Sans" pitchFamily="2"/>
              </a:rPr>
              <a:t>Mitigation:</a:t>
            </a:r>
            <a:r>
              <a:rPr lang="en-US" sz="1600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rPr>
              <a:t> Work list kept by SRF to work when 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600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rPr>
              <a:t>schedule allows. Prompt actions as necessary.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600" dirty="0">
                <a:latin typeface="Arial" pitchFamily="18"/>
                <a:ea typeface="Microsoft YaHei" pitchFamily="2"/>
                <a:cs typeface="Lucida Sans" pitchFamily="2"/>
              </a:rPr>
              <a:t>(ex. Insulating vacuum supplementary pumps &amp; 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600" dirty="0">
                <a:latin typeface="Arial" pitchFamily="18"/>
                <a:ea typeface="Microsoft YaHei" pitchFamily="2"/>
                <a:cs typeface="Lucida Sans" pitchFamily="2"/>
              </a:rPr>
              <a:t>v</a:t>
            </a:r>
            <a:r>
              <a:rPr lang="en-US" sz="1600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rPr>
              <a:t>acuum putty)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600" b="0" i="0" u="none" strike="noStrike" kern="1200" dirty="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600" b="1" i="0" u="none" strike="noStrike" kern="1200" dirty="0">
                <a:ln>
                  <a:noFill/>
                </a:ln>
                <a:solidFill>
                  <a:srgbClr val="FF3333"/>
                </a:solidFill>
                <a:latin typeface="Arial" pitchFamily="18"/>
                <a:ea typeface="Microsoft YaHei" pitchFamily="2"/>
                <a:cs typeface="Lucida Sans" pitchFamily="2"/>
              </a:rPr>
              <a:t>Admin-limited: 6 cavities (2.02%)</a:t>
            </a:r>
            <a:r>
              <a:rPr lang="en-US" sz="1600" b="0" i="0" u="none" strike="noStrike" kern="1200" dirty="0">
                <a:ln>
                  <a:noFill/>
                </a:ln>
                <a:solidFill>
                  <a:srgbClr val="FF3333"/>
                </a:solidFill>
                <a:latin typeface="Arial" pitchFamily="18"/>
                <a:ea typeface="Microsoft YaHei" pitchFamily="2"/>
                <a:cs typeface="Lucida Sans" pitchFamily="2"/>
              </a:rPr>
              <a:t>       </a:t>
            </a:r>
            <a:endParaRPr lang="en-US" sz="1600" b="0" i="0" u="sng" strike="noStrike" kern="1200" dirty="0">
              <a:ln>
                <a:noFill/>
              </a:ln>
              <a:solidFill>
                <a:srgbClr val="000000"/>
              </a:solidFill>
              <a:uFillTx/>
              <a:latin typeface="Arial" pitchFamily="18"/>
              <a:ea typeface="Microsoft YaHei" pitchFamily="2"/>
              <a:cs typeface="Lucida Sans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600" b="0" i="0" u="sng" strike="noStrike" kern="1200" dirty="0">
                <a:ln>
                  <a:noFill/>
                </a:ln>
                <a:solidFill>
                  <a:srgbClr val="000000"/>
                </a:solidFill>
                <a:uFillTx/>
                <a:latin typeface="Arial" pitchFamily="18"/>
                <a:ea typeface="Microsoft YaHei" pitchFamily="2"/>
                <a:cs typeface="Lucida Sans" pitchFamily="2"/>
              </a:rPr>
              <a:t>Mitigation:</a:t>
            </a:r>
            <a:r>
              <a:rPr lang="en-US" sz="1600" b="0" i="0" u="none" strike="noStrike" kern="1200" dirty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Microsoft YaHei" pitchFamily="2"/>
                <a:cs typeface="Lucida Sans" pitchFamily="2"/>
              </a:rPr>
              <a:t> No change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600" b="0" i="0" u="none" strike="noStrike" kern="1200" dirty="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B5C4F4E-D224-981D-260E-69B2102086E3}"/>
              </a:ext>
            </a:extLst>
          </p:cNvPr>
          <p:cNvSpPr txBox="1"/>
          <p:nvPr/>
        </p:nvSpPr>
        <p:spPr>
          <a:xfrm>
            <a:off x="5036897" y="6474511"/>
            <a:ext cx="2514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TTC: Aomori, Japan 13Oct22</a:t>
            </a:r>
          </a:p>
        </p:txBody>
      </p:sp>
      <p:pic>
        <p:nvPicPr>
          <p:cNvPr id="3" name="Picture 2" descr="A picture containing indoor, dirty&#10;&#10;Description automatically generated">
            <a:extLst>
              <a:ext uri="{FF2B5EF4-FFF2-40B4-BE49-F238E27FC236}">
                <a16:creationId xmlns:a16="http://schemas.microsoft.com/office/drawing/2014/main" id="{194DDC16-70D2-FCD1-C794-CAAE3337BD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5768" y="3504958"/>
            <a:ext cx="3898231" cy="2923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554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6054" y="6474631"/>
            <a:ext cx="3917888" cy="311322"/>
          </a:xfrm>
        </p:spPr>
        <p:txBody>
          <a:bodyPr/>
          <a:lstStyle/>
          <a:p>
            <a:r>
              <a:rPr lang="en-US" dirty="0"/>
              <a:t>(S)RF Recovery in CEBAF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609850" y="6474510"/>
            <a:ext cx="2000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M. McCaughan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7165177-8FCF-C206-7DE1-FD992678DBB2}"/>
              </a:ext>
            </a:extLst>
          </p:cNvPr>
          <p:cNvSpPr txBox="1">
            <a:spLocks/>
          </p:cNvSpPr>
          <p:nvPr/>
        </p:nvSpPr>
        <p:spPr>
          <a:xfrm>
            <a:off x="628650" y="160407"/>
            <a:ext cx="7886700" cy="6119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2600">
                <a:latin typeface="Calibri" pitchFamily="18"/>
              </a:rPr>
              <a:t>C-25s &amp; 50s [296 cav.]</a:t>
            </a:r>
            <a:endParaRPr lang="en-US" sz="2600" dirty="0">
              <a:latin typeface="Calibri" pitchFamily="1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F39F42-06C8-8B3F-1045-5B88DAA90703}"/>
              </a:ext>
            </a:extLst>
          </p:cNvPr>
          <p:cNvSpPr txBox="1"/>
          <p:nvPr/>
        </p:nvSpPr>
        <p:spPr>
          <a:xfrm>
            <a:off x="5036897" y="6474511"/>
            <a:ext cx="2514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TTC: Aomori, Japan 13Oct22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C693F4F-BD7F-6FB3-4E19-7634EF967F67}"/>
              </a:ext>
            </a:extLst>
          </p:cNvPr>
          <p:cNvSpPr txBox="1"/>
          <p:nvPr/>
        </p:nvSpPr>
        <p:spPr>
          <a:xfrm>
            <a:off x="0" y="731519"/>
            <a:ext cx="9144000" cy="486911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1" i="0" u="none" strike="noStrike" kern="1200" dirty="0">
                <a:ln>
                  <a:noFill/>
                </a:ln>
                <a:solidFill>
                  <a:srgbClr val="FF3333"/>
                </a:solidFill>
                <a:latin typeface="Arial" pitchFamily="18"/>
                <a:ea typeface="Microsoft YaHei" pitchFamily="2"/>
                <a:cs typeface="Lucida Sans" pitchFamily="2"/>
              </a:rPr>
              <a:t>Beam loading: 11 cavities limited (3.72%)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sng" strike="noStrike" kern="1200" dirty="0">
                <a:ln>
                  <a:noFill/>
                </a:ln>
                <a:solidFill>
                  <a:srgbClr val="000000"/>
                </a:solidFill>
                <a:uFillTx/>
                <a:latin typeface="Arial" pitchFamily="18"/>
                <a:ea typeface="Microsoft YaHei" pitchFamily="2"/>
                <a:cs typeface="Lucida Sans" pitchFamily="2"/>
              </a:rPr>
              <a:t>Mitigation:</a:t>
            </a:r>
            <a:r>
              <a:rPr lang="en-US" sz="1800" b="0" i="0" u="none" strike="noStrike" kern="1200" dirty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Microsoft YaHei" pitchFamily="2"/>
                <a:cs typeface="Lucida Sans" pitchFamily="2"/>
              </a:rPr>
              <a:t> Additional study of cavities marked as loaded is required to determine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dirty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Microsoft YaHei" pitchFamily="2"/>
                <a:cs typeface="Lucida Sans" pitchFamily="2"/>
              </a:rPr>
              <a:t> if the issue is actually beam loading (running out of power) vs. regulation issues 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dirty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Microsoft YaHei" pitchFamily="2"/>
                <a:cs typeface="Lucida Sans" pitchFamily="2"/>
              </a:rPr>
              <a:t>(RFCM not controlling appropriately). Path forward on loaded cavities open to discussion.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1" i="0" u="none" strike="noStrike" kern="1200" dirty="0">
              <a:ln>
                <a:noFill/>
              </a:ln>
              <a:solidFill>
                <a:srgbClr val="FF3333"/>
              </a:solidFill>
              <a:latin typeface="Arial" pitchFamily="18"/>
              <a:ea typeface="Microsoft YaHei" pitchFamily="2"/>
              <a:cs typeface="Lucida Sans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1" i="0" u="none" strike="noStrike" kern="1200" dirty="0">
                <a:ln>
                  <a:noFill/>
                </a:ln>
                <a:solidFill>
                  <a:srgbClr val="FF3333"/>
                </a:solidFill>
                <a:latin typeface="Arial" pitchFamily="18"/>
                <a:ea typeface="Microsoft YaHei" pitchFamily="2"/>
                <a:cs typeface="Lucida Sans" pitchFamily="2"/>
              </a:rPr>
              <a:t>Heat load: 10 cavities limited (3.38%)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sng" strike="noStrike" kern="1200" dirty="0">
                <a:ln>
                  <a:noFill/>
                </a:ln>
                <a:uFillTx/>
                <a:latin typeface="Arial" pitchFamily="18"/>
                <a:ea typeface="Microsoft YaHei" pitchFamily="2"/>
                <a:cs typeface="Lucida Sans" pitchFamily="2"/>
              </a:rPr>
              <a:t>Mitigation:</a:t>
            </a:r>
            <a:r>
              <a:rPr lang="en-US" sz="1800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rPr>
              <a:t> If pressure sensor is behaving appropriately, cavity gradient may be limited for heat load management. Heat load can be calculated from cryogenic flow changes of 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rPr>
              <a:t>electric </a:t>
            </a:r>
            <a:r>
              <a:rPr lang="en-US" dirty="0">
                <a:latin typeface="Arial" pitchFamily="18"/>
                <a:ea typeface="Microsoft YaHei" pitchFamily="2"/>
                <a:cs typeface="Lucida Sans" pitchFamily="2"/>
              </a:rPr>
              <a:t>heat </a:t>
            </a:r>
            <a:r>
              <a:rPr lang="en-US" sz="1800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rPr>
              <a:t>vs. RF heat and Qs adjusted.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dirty="0">
              <a:ln>
                <a:noFill/>
              </a:ln>
              <a:solidFill>
                <a:srgbClr val="FF3333"/>
              </a:solidFill>
              <a:latin typeface="Arial" pitchFamily="18"/>
              <a:ea typeface="Microsoft YaHei" pitchFamily="2"/>
              <a:cs typeface="Lucida Sans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1" i="0" u="none" strike="noStrike" kern="1200" dirty="0">
                <a:ln>
                  <a:noFill/>
                </a:ln>
                <a:solidFill>
                  <a:srgbClr val="FF3333"/>
                </a:solidFill>
                <a:latin typeface="Arial" pitchFamily="18"/>
                <a:ea typeface="Microsoft YaHei" pitchFamily="2"/>
                <a:cs typeface="Lucida Sans" pitchFamily="2"/>
              </a:rPr>
              <a:t>Tuner issues: 4 cavities limited (1.35%)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sng" strike="noStrike" kern="1200" dirty="0">
                <a:ln>
                  <a:noFill/>
                </a:ln>
                <a:solidFill>
                  <a:srgbClr val="000000"/>
                </a:solidFill>
                <a:uFillTx/>
                <a:latin typeface="Arial" pitchFamily="18"/>
                <a:ea typeface="Microsoft YaHei" pitchFamily="2"/>
                <a:cs typeface="Lucida Sans" pitchFamily="2"/>
              </a:rPr>
              <a:t>Mitigation:</a:t>
            </a:r>
            <a:r>
              <a:rPr lang="en-US" sz="1800" b="0" i="0" u="none" strike="noStrike" kern="1200" dirty="0">
                <a:ln>
                  <a:noFill/>
                </a:ln>
                <a:solidFill>
                  <a:srgbClr val="FF3333"/>
                </a:solidFill>
                <a:latin typeface="Arial" pitchFamily="18"/>
                <a:ea typeface="Microsoft YaHei" pitchFamily="2"/>
                <a:cs typeface="Lucida Sans" pitchFamily="2"/>
              </a:rPr>
              <a:t> </a:t>
            </a:r>
            <a:r>
              <a:rPr lang="en-US" sz="1800" b="0" i="0" u="none" strike="noStrike" kern="1200" dirty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Microsoft YaHei" pitchFamily="2"/>
                <a:cs typeface="Lucida Sans" pitchFamily="2"/>
              </a:rPr>
              <a:t>SRF maintains list of issues; if the tuners shafts (externally access</a:t>
            </a:r>
            <a:r>
              <a:rPr lang="en-US" dirty="0">
                <a:solidFill>
                  <a:srgbClr val="000000"/>
                </a:solidFill>
                <a:latin typeface="Arial" pitchFamily="18"/>
                <a:ea typeface="Microsoft YaHei" pitchFamily="2"/>
                <a:cs typeface="Lucida Sans" pitchFamily="2"/>
              </a:rPr>
              <a:t>i</a:t>
            </a:r>
            <a:r>
              <a:rPr lang="en-US" sz="1800" b="0" i="0" u="none" strike="noStrike" kern="1200" dirty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Microsoft YaHei" pitchFamily="2"/>
                <a:cs typeface="Lucida Sans" pitchFamily="2"/>
              </a:rPr>
              <a:t>ble) are not frozen in place [necessitating thermal cycle] then action may be taken </a:t>
            </a:r>
            <a:r>
              <a:rPr lang="en-US" sz="1800" b="0" i="0" u="none" strike="noStrike" kern="1200" dirty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Microsoft YaHei" pitchFamily="2"/>
                <a:cs typeface="Lucida Sans" pitchFamily="2"/>
                <a:hlinkClick r:id="rId2"/>
              </a:rPr>
              <a:t>–</a:t>
            </a:r>
            <a:r>
              <a:rPr lang="en-US" sz="1800" b="0" i="0" u="none" strike="noStrike" kern="1200" dirty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Microsoft YaHei" pitchFamily="2"/>
                <a:cs typeface="Lucida Sans" pitchFamily="2"/>
              </a:rPr>
              <a:t> higher torque gear boxes, manual tuning with drive box, etc.</a:t>
            </a:r>
            <a:endParaRPr lang="en-US" sz="1800" b="0" i="0" u="none" strike="noStrike" kern="1200" dirty="0">
              <a:ln>
                <a:noFill/>
              </a:ln>
              <a:solidFill>
                <a:srgbClr val="0000FF"/>
              </a:solidFill>
              <a:latin typeface="Arial" pitchFamily="18"/>
              <a:ea typeface="Microsoft YaHei" pitchFamily="2"/>
              <a:cs typeface="Lucida Sans" pitchFamily="2"/>
              <a:hlinkClick r:id="rId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dirty="0">
              <a:ln>
                <a:noFill/>
              </a:ln>
              <a:solidFill>
                <a:srgbClr val="FF3333"/>
              </a:solidFill>
              <a:latin typeface="Arial" pitchFamily="18"/>
              <a:ea typeface="Microsoft YaHei" pitchFamily="2"/>
              <a:cs typeface="Lucida Sans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dirty="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dirty="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30351389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6054" y="6474631"/>
            <a:ext cx="3917888" cy="311322"/>
          </a:xfrm>
        </p:spPr>
        <p:txBody>
          <a:bodyPr/>
          <a:lstStyle/>
          <a:p>
            <a:r>
              <a:rPr lang="en-US" dirty="0"/>
              <a:t>(S)RF Recovery in CEBAF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609850" y="6474510"/>
            <a:ext cx="2000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M. McCaughan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7165177-8FCF-C206-7DE1-FD992678DBB2}"/>
              </a:ext>
            </a:extLst>
          </p:cNvPr>
          <p:cNvSpPr txBox="1">
            <a:spLocks/>
          </p:cNvSpPr>
          <p:nvPr/>
        </p:nvSpPr>
        <p:spPr>
          <a:xfrm>
            <a:off x="628650" y="160407"/>
            <a:ext cx="7886700" cy="6119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2600" dirty="0">
                <a:latin typeface="Calibri" pitchFamily="18"/>
              </a:rPr>
              <a:t>Analyzing Downtime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F39F42-06C8-8B3F-1045-5B88DAA90703}"/>
              </a:ext>
            </a:extLst>
          </p:cNvPr>
          <p:cNvSpPr txBox="1"/>
          <p:nvPr/>
        </p:nvSpPr>
        <p:spPr>
          <a:xfrm>
            <a:off x="5036897" y="6474511"/>
            <a:ext cx="2514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TTC: Aomori, Japan 13Oct22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E4EE744-A166-A4AF-FD8B-A38E61BA1F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286" y="772311"/>
            <a:ext cx="7678064" cy="496815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AA25256-765E-B2D1-FE58-39523F2F4688}"/>
              </a:ext>
            </a:extLst>
          </p:cNvPr>
          <p:cNvSpPr txBox="1"/>
          <p:nvPr/>
        </p:nvSpPr>
        <p:spPr>
          <a:xfrm>
            <a:off x="0" y="5685878"/>
            <a:ext cx="90211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Downtimes == faults of t &gt; 5 min. Bin by system and look for trends on various time scales to spot problems / repeat offenders. Root-cause analysis for significant downtimes generally executed by Operability group + System Owners </a:t>
            </a:r>
          </a:p>
        </p:txBody>
      </p:sp>
    </p:spTree>
    <p:extLst>
      <p:ext uri="{BB962C8B-B14F-4D97-AF65-F5344CB8AC3E}">
        <p14:creationId xmlns:p14="http://schemas.microsoft.com/office/powerpoint/2010/main" val="31207764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6054" y="6474631"/>
            <a:ext cx="3917888" cy="311322"/>
          </a:xfrm>
        </p:spPr>
        <p:txBody>
          <a:bodyPr/>
          <a:lstStyle/>
          <a:p>
            <a:r>
              <a:rPr lang="en-US" dirty="0"/>
              <a:t>(S)RF Recovery in CEBAF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609850" y="6474510"/>
            <a:ext cx="2000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M. McCaughan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7165177-8FCF-C206-7DE1-FD992678DBB2}"/>
              </a:ext>
            </a:extLst>
          </p:cNvPr>
          <p:cNvSpPr txBox="1">
            <a:spLocks/>
          </p:cNvSpPr>
          <p:nvPr/>
        </p:nvSpPr>
        <p:spPr>
          <a:xfrm>
            <a:off x="628650" y="160407"/>
            <a:ext cx="7886700" cy="6119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2600" dirty="0">
                <a:latin typeface="Calibri" pitchFamily="18"/>
              </a:rPr>
              <a:t>Analyzing Downtime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F39F42-06C8-8B3F-1045-5B88DAA90703}"/>
              </a:ext>
            </a:extLst>
          </p:cNvPr>
          <p:cNvSpPr txBox="1"/>
          <p:nvPr/>
        </p:nvSpPr>
        <p:spPr>
          <a:xfrm>
            <a:off x="5036897" y="6474511"/>
            <a:ext cx="2514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TTC: Aomori, Japan 13Oct22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AA25256-765E-B2D1-FE58-39523F2F4688}"/>
              </a:ext>
            </a:extLst>
          </p:cNvPr>
          <p:cNvSpPr txBox="1"/>
          <p:nvPr/>
        </p:nvSpPr>
        <p:spPr>
          <a:xfrm>
            <a:off x="0" y="5590342"/>
            <a:ext cx="90211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Binned by system &amp; component; also trends on various time scales to spot problems / repeat offenders. Usually looked at more granularly (hour-scale) online by operators to diagnose immediate problems and tuning issues.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1FFED4-2D63-6FC9-3FF8-9F1B934E47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6421" y="775072"/>
            <a:ext cx="6417579" cy="494460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07C087E-9123-D0D0-CBD2-C4D1D4847822}"/>
              </a:ext>
            </a:extLst>
          </p:cNvPr>
          <p:cNvSpPr txBox="1"/>
          <p:nvPr/>
        </p:nvSpPr>
        <p:spPr>
          <a:xfrm>
            <a:off x="-81886" y="772311"/>
            <a:ext cx="3098042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Fast </a:t>
            </a:r>
            <a:r>
              <a:rPr lang="en-US" dirty="0" err="1"/>
              <a:t>ShutDown</a:t>
            </a:r>
            <a:r>
              <a:rPr lang="en-US" dirty="0"/>
              <a:t> (FSD) faults:</a:t>
            </a:r>
          </a:p>
          <a:p>
            <a:r>
              <a:rPr lang="en-US" dirty="0"/>
              <a:t>Beam stopped rapidly to protect machine. (i.e. high duty factor beam where it shouldn’t be)</a:t>
            </a:r>
          </a:p>
          <a:p>
            <a:endParaRPr lang="en-US" dirty="0"/>
          </a:p>
          <a:p>
            <a:r>
              <a:rPr lang="en-US" sz="1600" dirty="0"/>
              <a:t>Nominally faults: t &lt; ~1 min.</a:t>
            </a:r>
          </a:p>
          <a:p>
            <a:r>
              <a:rPr lang="en-US" sz="1600" dirty="0"/>
              <a:t>(Investigation may take longer…)</a:t>
            </a:r>
          </a:p>
          <a:p>
            <a:endParaRPr lang="en-US" sz="1600" dirty="0"/>
          </a:p>
          <a:p>
            <a:r>
              <a:rPr lang="en-US" sz="1600" dirty="0"/>
              <a:t>Some Examples: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RF cavity trips (auto-recovered)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Beam Loss Monitor Trips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Ion Chamber Trips (Near Targets)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Loss accounting system (In &gt;&gt; Out)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Etc.</a:t>
            </a:r>
          </a:p>
          <a:p>
            <a:endParaRPr lang="en-US" sz="16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84223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D59516AC-BCF0-8B2A-A8DF-3B733D9B4C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3698" y="991570"/>
            <a:ext cx="5050302" cy="343966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CEBAF?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88296"/>
            <a:ext cx="4381036" cy="550013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altLang="en-US" dirty="0"/>
              <a:t>Intermediate energy facility constructed in response to 1979 Nuclear Science Advisory Committee (NSAC) recommendation.</a:t>
            </a:r>
          </a:p>
          <a:p>
            <a:pPr marL="0" indent="0">
              <a:buNone/>
            </a:pPr>
            <a:endParaRPr lang="en-US" altLang="en-US" dirty="0"/>
          </a:p>
          <a:p>
            <a:pPr marL="0" indent="0">
              <a:buNone/>
            </a:pPr>
            <a:r>
              <a:rPr lang="en-US" altLang="en-US" dirty="0"/>
              <a:t>SURA (Southeast Universities Research Association) [consortium of schools] proposed an extensible 4 GeV design utilizing the former site of NASA Space Radiation Effects Lab in Newport News. </a:t>
            </a:r>
          </a:p>
          <a:p>
            <a:pPr marL="0" indent="0">
              <a:buNone/>
            </a:pPr>
            <a:endParaRPr lang="en-US" altLang="en-US" dirty="0"/>
          </a:p>
          <a:p>
            <a:pPr marL="0" indent="0">
              <a:buNone/>
            </a:pPr>
            <a:r>
              <a:rPr lang="en-US" altLang="en-US" dirty="0"/>
              <a:t>SRF technology adopted in 1985 follow project down-selection to SURA. One of first large-scale SRF installations in existence.</a:t>
            </a:r>
          </a:p>
          <a:p>
            <a:pPr marL="0" indent="0">
              <a:buNone/>
            </a:pPr>
            <a:endParaRPr lang="en-US" altLang="en-US" sz="2400" dirty="0"/>
          </a:p>
          <a:p>
            <a:pPr marL="0" indent="0">
              <a:buNone/>
            </a:pPr>
            <a:r>
              <a:rPr lang="en-US" altLang="en-US" sz="1200" dirty="0"/>
              <a:t>C. Westfall, </a:t>
            </a:r>
            <a:r>
              <a:rPr lang="en-US" altLang="en-US" sz="1200" i="1" dirty="0"/>
              <a:t>The Founding of CEBAF 1979 to 1987</a:t>
            </a:r>
            <a:r>
              <a:rPr lang="en-US" altLang="en-US" sz="1200" dirty="0"/>
              <a:t>. Michigan State University/</a:t>
            </a:r>
            <a:r>
              <a:rPr lang="en-US" altLang="en-US" sz="1200" dirty="0" err="1"/>
              <a:t>Cebaf</a:t>
            </a:r>
            <a:r>
              <a:rPr lang="en-US" altLang="en-US" sz="1200" dirty="0"/>
              <a:t>. Sept 1994.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(S)RF Recovery in CEBAF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EF2FD4-A223-7272-4768-4F6659674132}"/>
              </a:ext>
            </a:extLst>
          </p:cNvPr>
          <p:cNvSpPr txBox="1"/>
          <p:nvPr/>
        </p:nvSpPr>
        <p:spPr>
          <a:xfrm>
            <a:off x="4762965" y="5022857"/>
            <a:ext cx="41840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Accelerator Tunnel subterranean;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recessed ~30 ft below grade and within the water table.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D765FCC-DE2B-E020-22A6-0C585D3811D7}"/>
              </a:ext>
            </a:extLst>
          </p:cNvPr>
          <p:cNvSpPr txBox="1"/>
          <p:nvPr/>
        </p:nvSpPr>
        <p:spPr>
          <a:xfrm>
            <a:off x="2609850" y="6480518"/>
            <a:ext cx="2000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M. McCaughan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38027B-8BAC-910F-7921-704FB91B4465}"/>
              </a:ext>
            </a:extLst>
          </p:cNvPr>
          <p:cNvSpPr txBox="1"/>
          <p:nvPr/>
        </p:nvSpPr>
        <p:spPr>
          <a:xfrm>
            <a:off x="5036897" y="6474511"/>
            <a:ext cx="2514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TTC: Aomori, Japan 13Oct22</a:t>
            </a:r>
          </a:p>
        </p:txBody>
      </p:sp>
    </p:spTree>
    <p:extLst>
      <p:ext uri="{BB962C8B-B14F-4D97-AF65-F5344CB8AC3E}">
        <p14:creationId xmlns:p14="http://schemas.microsoft.com/office/powerpoint/2010/main" val="9901099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Low-level RF Controls (LLRF)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78026" y="981246"/>
            <a:ext cx="4493974" cy="536328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</a:rPr>
              <a:t>LLRF 1.0 aka RFCMs:</a:t>
            </a:r>
          </a:p>
          <a:p>
            <a:r>
              <a:rPr lang="en-US" dirty="0"/>
              <a:t>Original installation: (~35 </a:t>
            </a:r>
            <a:r>
              <a:rPr lang="en-US" dirty="0" err="1"/>
              <a:t>y.o</a:t>
            </a:r>
            <a:r>
              <a:rPr lang="en-US" dirty="0"/>
              <a:t>.)</a:t>
            </a:r>
          </a:p>
          <a:p>
            <a:r>
              <a:rPr lang="en-US" dirty="0"/>
              <a:t>Obsolescence issues with components are making it hard to maintain them due to availability of legacy parts.</a:t>
            </a:r>
          </a:p>
          <a:p>
            <a:r>
              <a:rPr lang="en-US" dirty="0"/>
              <a:t>Largely analog but controlled by microprocessor with A/D &amp; D/A converters w/ up to 8kW Klystrons.  </a:t>
            </a:r>
          </a:p>
          <a:p>
            <a:r>
              <a:rPr lang="en-US" dirty="0"/>
              <a:t>Main features:</a:t>
            </a:r>
          </a:p>
          <a:p>
            <a:pPr lvl="1"/>
            <a:r>
              <a:rPr lang="en-US" dirty="0"/>
              <a:t>Phase-locked loop</a:t>
            </a:r>
          </a:p>
          <a:p>
            <a:pPr lvl="1"/>
            <a:r>
              <a:rPr lang="en-US" dirty="0"/>
              <a:t>Gradient-locked loop</a:t>
            </a:r>
          </a:p>
          <a:p>
            <a:pPr lvl="1"/>
            <a:r>
              <a:rPr lang="en-US" dirty="0"/>
              <a:t>Automatic frequency tuning algorithm (based on user input)</a:t>
            </a:r>
          </a:p>
          <a:p>
            <a:pPr lvl="1"/>
            <a:r>
              <a:rPr lang="en-US" dirty="0"/>
              <a:t>Auto-recovery: ~45 seconds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3" name="Content Placeholder 2" descr="Map&#10;&#10;Description automatically generated">
            <a:extLst>
              <a:ext uri="{FF2B5EF4-FFF2-40B4-BE49-F238E27FC236}">
                <a16:creationId xmlns:a16="http://schemas.microsoft.com/office/drawing/2014/main" id="{5575618E-114F-FCB5-92C7-89DDA1C212BF}"/>
              </a:ext>
            </a:extLst>
          </p:cNvPr>
          <p:cNvPicPr>
            <a:picLocks noGrp="1" noChangeAspect="1"/>
          </p:cNvPicPr>
          <p:nvPr>
            <p:ph idx="14"/>
          </p:nvPr>
        </p:nvPicPr>
        <p:blipFill>
          <a:blip r:embed="rId2"/>
          <a:stretch>
            <a:fillRect/>
          </a:stretch>
        </p:blipFill>
        <p:spPr>
          <a:xfrm>
            <a:off x="4572001" y="981246"/>
            <a:ext cx="4572000" cy="4160725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9B95A7C-F785-8401-E76E-3EC8F8AA8760}"/>
              </a:ext>
            </a:extLst>
          </p:cNvPr>
          <p:cNvSpPr txBox="1"/>
          <p:nvPr/>
        </p:nvSpPr>
        <p:spPr>
          <a:xfrm>
            <a:off x="4572001" y="5148776"/>
            <a:ext cx="45719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(LLRF 1.0 aka RF Control Modules)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AA9228-9C62-F6BA-B25A-E8EDD0128EEB}"/>
              </a:ext>
            </a:extLst>
          </p:cNvPr>
          <p:cNvSpPr txBox="1"/>
          <p:nvPr/>
        </p:nvSpPr>
        <p:spPr>
          <a:xfrm>
            <a:off x="4360985" y="5416060"/>
            <a:ext cx="47830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70C0"/>
                </a:solidFill>
              </a:rPr>
              <a:t>Still in use on 306 / 418 Cavities </a:t>
            </a:r>
          </a:p>
          <a:p>
            <a:pPr algn="ctr"/>
            <a:r>
              <a:rPr lang="en-US" sz="2000" b="1" dirty="0">
                <a:solidFill>
                  <a:srgbClr val="0070C0"/>
                </a:solidFill>
              </a:rPr>
              <a:t>[All the C20/50 (Original </a:t>
            </a:r>
            <a:r>
              <a:rPr lang="en-US" sz="2000" b="1" dirty="0" err="1">
                <a:solidFill>
                  <a:srgbClr val="0070C0"/>
                </a:solidFill>
              </a:rPr>
              <a:t>Cebaf</a:t>
            </a:r>
            <a:r>
              <a:rPr lang="en-US" sz="2000" b="1" dirty="0">
                <a:solidFill>
                  <a:srgbClr val="0070C0"/>
                </a:solidFill>
              </a:rPr>
              <a:t>) Style Cavities] </a:t>
            </a:r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C3E6DF62-41E8-1A7B-BB89-1DE0768DF3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6054" y="6474631"/>
            <a:ext cx="3917888" cy="311322"/>
          </a:xfrm>
        </p:spPr>
        <p:txBody>
          <a:bodyPr/>
          <a:lstStyle/>
          <a:p>
            <a:r>
              <a:rPr lang="en-US" dirty="0"/>
              <a:t>(S)RF Recovery in CEBAF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FEB3C02-4280-9029-3E0D-550828CF1E18}"/>
              </a:ext>
            </a:extLst>
          </p:cNvPr>
          <p:cNvSpPr txBox="1"/>
          <p:nvPr/>
        </p:nvSpPr>
        <p:spPr>
          <a:xfrm>
            <a:off x="2609850" y="6474510"/>
            <a:ext cx="2000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M. McCaughan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92E1A0C-4AF9-7163-50CE-1AC5E0497E70}"/>
              </a:ext>
            </a:extLst>
          </p:cNvPr>
          <p:cNvSpPr txBox="1"/>
          <p:nvPr/>
        </p:nvSpPr>
        <p:spPr>
          <a:xfrm>
            <a:off x="5036897" y="6474511"/>
            <a:ext cx="2514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TTC: Aomori, Japan 13Oct22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ADC8AAC-A60E-C2E5-1C2A-D47729E31013}"/>
              </a:ext>
            </a:extLst>
          </p:cNvPr>
          <p:cNvSpPr txBox="1"/>
          <p:nvPr/>
        </p:nvSpPr>
        <p:spPr>
          <a:xfrm>
            <a:off x="204638" y="6302329"/>
            <a:ext cx="611175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G. Lahti, Basic RF Control System Tutorial, JLAB-TN-93-101. 15 Dec 93</a:t>
            </a:r>
          </a:p>
        </p:txBody>
      </p:sp>
    </p:spTree>
    <p:extLst>
      <p:ext uri="{BB962C8B-B14F-4D97-AF65-F5344CB8AC3E}">
        <p14:creationId xmlns:p14="http://schemas.microsoft.com/office/powerpoint/2010/main" val="6565944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Low-level RF Controls (LLRF) (Cont.)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0" y="770818"/>
            <a:ext cx="7423873" cy="4392484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sz="3100" b="1" dirty="0">
                <a:solidFill>
                  <a:srgbClr val="FF0000"/>
                </a:solidFill>
              </a:rPr>
              <a:t>LLRF 2.0:</a:t>
            </a:r>
          </a:p>
          <a:p>
            <a:r>
              <a:rPr lang="en-US" sz="2300" dirty="0"/>
              <a:t>Developed for 12 GeV upgrade  (C-100 style cavities; 13 kW klystrons)</a:t>
            </a:r>
          </a:p>
          <a:p>
            <a:r>
              <a:rPr lang="en-US" sz="2300" dirty="0"/>
              <a:t>Dual FPGA-based Digital heterodyne transceiver with I/Q sampling:</a:t>
            </a:r>
          </a:p>
          <a:p>
            <a:pPr lvl="1"/>
            <a:r>
              <a:rPr lang="en-US" sz="2300" dirty="0"/>
              <a:t>FPGA #1: Field control chassis (FCC) for each cavity: 1497 MHz down-converted to 70 MHz(IF) &amp; used w/ on-board PLL to make 56 MHz clock. IF sampled at 56Msps to create 14 MHz I/Q sin waves (w/ 56 MHz update rate) which is fed to FPGA for digital signal processing. </a:t>
            </a:r>
          </a:p>
          <a:p>
            <a:pPr lvl="1"/>
            <a:r>
              <a:rPr lang="en-US" sz="2300" dirty="0"/>
              <a:t>FPGA #2: Resonance Control Chassis: PI-loop controls frequency of all 8 cavities through mechanical tuners. (~800 Hz detuning experienced between 0 and 20 MV/m gradient.)</a:t>
            </a:r>
          </a:p>
          <a:p>
            <a:pPr lvl="1"/>
            <a:endParaRPr lang="en-US" sz="2300" dirty="0"/>
          </a:p>
          <a:p>
            <a:r>
              <a:rPr lang="en-US" sz="2300" dirty="0"/>
              <a:t>Main states:</a:t>
            </a:r>
          </a:p>
          <a:p>
            <a:pPr lvl="1"/>
            <a:r>
              <a:rPr lang="en-US" sz="2300" dirty="0"/>
              <a:t>Tone Mode (Single frequency/variable amplitude to tune)</a:t>
            </a:r>
          </a:p>
          <a:p>
            <a:pPr lvl="1"/>
            <a:r>
              <a:rPr lang="en-US" sz="2300" dirty="0"/>
              <a:t>Self-Excited Loop (SEL): Detuning level noted, and amplitude ramped as cavity frequency tunes in across the ~800Hz range. </a:t>
            </a:r>
          </a:p>
          <a:p>
            <a:pPr lvl="1"/>
            <a:r>
              <a:rPr lang="en-US" sz="2300" dirty="0"/>
              <a:t>Generator-Driven Resonance (GDR): Cavity locks to reference once at field; if a cavity trips all cavities in the zone drop to SEL to attempt to maintain gradient.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C3E6DF62-41E8-1A7B-BB89-1DE0768DF3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6054" y="6474631"/>
            <a:ext cx="3917888" cy="311322"/>
          </a:xfrm>
        </p:spPr>
        <p:txBody>
          <a:bodyPr/>
          <a:lstStyle/>
          <a:p>
            <a:r>
              <a:rPr lang="en-US" dirty="0"/>
              <a:t>(S)RF Recovery in CEBAF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FEB3C02-4280-9029-3E0D-550828CF1E18}"/>
              </a:ext>
            </a:extLst>
          </p:cNvPr>
          <p:cNvSpPr txBox="1"/>
          <p:nvPr/>
        </p:nvSpPr>
        <p:spPr>
          <a:xfrm>
            <a:off x="2609850" y="6474510"/>
            <a:ext cx="2000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M. McCaughan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92E1A0C-4AF9-7163-50CE-1AC5E0497E70}"/>
              </a:ext>
            </a:extLst>
          </p:cNvPr>
          <p:cNvSpPr txBox="1"/>
          <p:nvPr/>
        </p:nvSpPr>
        <p:spPr>
          <a:xfrm>
            <a:off x="5036897" y="6474511"/>
            <a:ext cx="2514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TTC: Aomori, Japan 13Oct22</a:t>
            </a:r>
          </a:p>
        </p:txBody>
      </p:sp>
      <p:graphicFrame>
        <p:nvGraphicFramePr>
          <p:cNvPr id="16" name="Table 16">
            <a:extLst>
              <a:ext uri="{FF2B5EF4-FFF2-40B4-BE49-F238E27FC236}">
                <a16:creationId xmlns:a16="http://schemas.microsoft.com/office/drawing/2014/main" id="{319CC18C-64E4-9772-1E26-7B0D2BD68B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3817513"/>
              </p:ext>
            </p:extLst>
          </p:nvPr>
        </p:nvGraphicFramePr>
        <p:xfrm>
          <a:off x="7423874" y="1081589"/>
          <a:ext cx="1642101" cy="3510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2101">
                  <a:extLst>
                    <a:ext uri="{9D8B030D-6E8A-4147-A177-3AD203B41FA5}">
                      <a16:colId xmlns:a16="http://schemas.microsoft.com/office/drawing/2014/main" val="31486918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  <a:latin typeface="Arial" panose="020B0604020202020204" pitchFamily="34" charset="0"/>
                        </a:rPr>
                        <a:t>C-100</a:t>
                      </a:r>
                    </a:p>
                    <a:p>
                      <a:pPr algn="ctr"/>
                      <a:r>
                        <a:rPr lang="en-US" sz="1200" dirty="0">
                          <a:effectLst/>
                          <a:latin typeface="Arial" panose="020B0604020202020204" pitchFamily="34" charset="0"/>
                        </a:rPr>
                        <a:t>(Low Loss)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641340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  <a:latin typeface="Arial" panose="020B0604020202020204" pitchFamily="34" charset="0"/>
                        </a:rPr>
                        <a:t>7 cells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527801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  <a:latin typeface="Arial" panose="020B0604020202020204" pitchFamily="34" charset="0"/>
                        </a:rPr>
                        <a:t>L=0.7 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67292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  <a:latin typeface="Arial" panose="020B0604020202020204" pitchFamily="34" charset="0"/>
                        </a:rPr>
                        <a:t>100 MeV/CM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852801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  <a:latin typeface="Arial" panose="020B0604020202020204" pitchFamily="34" charset="0"/>
                        </a:rPr>
                        <a:t>17.86 MV/m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231070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  <a:latin typeface="Arial" panose="020B0604020202020204" pitchFamily="34" charset="0"/>
                          <a:hlinkClick r:id="rId2"/>
                        </a:rPr>
                        <a:t>Q0@2.07K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</a:rPr>
                        <a:t>: 7.2e9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33312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</a:rPr>
                        <a:t>Q</a:t>
                      </a:r>
                      <a:r>
                        <a:rPr lang="en-US" sz="700" dirty="0" err="1">
                          <a:effectLst/>
                          <a:latin typeface="Arial" panose="020B0604020202020204" pitchFamily="34" charset="0"/>
                        </a:rPr>
                        <a:t>e,FPC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</a:rPr>
                        <a:t>: 3.2e7 (± 20%)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841297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  <a:latin typeface="Arial" panose="020B0604020202020204" pitchFamily="34" charset="0"/>
                        </a:rPr>
                        <a:t>R/Q: 868.9 </a:t>
                      </a:r>
                      <a:r>
                        <a:rPr lang="en-US" sz="1200" dirty="0">
                          <a:effectLst/>
                          <a:latin typeface="Symbol" panose="05050102010706020507" pitchFamily="18" charset="2"/>
                        </a:rPr>
                        <a:t>W</a:t>
                      </a:r>
                      <a:endParaRPr lang="en-US" sz="1200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45830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  <a:latin typeface="Arial" panose="020B0604020202020204" pitchFamily="34" charset="0"/>
                        </a:rPr>
                        <a:t>R/Q: 124.1 </a:t>
                      </a:r>
                      <a:r>
                        <a:rPr lang="en-US" sz="1200" dirty="0">
                          <a:effectLst/>
                          <a:latin typeface="Symbol" panose="05050102010706020507" pitchFamily="18" charset="2"/>
                        </a:rPr>
                        <a:t>W</a:t>
                      </a:r>
                      <a:endParaRPr lang="en-US" sz="1200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1200" dirty="0">
                          <a:effectLst/>
                          <a:latin typeface="Arial" panose="020B0604020202020204" pitchFamily="34" charset="0"/>
                        </a:rPr>
                        <a:t>(per cell)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51880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BBB5A029-C496-1820-6462-A0614E76F446}"/>
              </a:ext>
            </a:extLst>
          </p:cNvPr>
          <p:cNvSpPr txBox="1"/>
          <p:nvPr/>
        </p:nvSpPr>
        <p:spPr>
          <a:xfrm>
            <a:off x="0" y="4740805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EPICS interface through PC104 based IOC. (PC104 now also nearing obsolescence)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Many diligent firmware revisions to improve behavior/recovery time. (Presently 1-2 minutes depending on number of cavities)</a:t>
            </a:r>
          </a:p>
          <a:p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04A9DBC-8FFC-466D-21A6-C3316DFC8D2A}"/>
              </a:ext>
            </a:extLst>
          </p:cNvPr>
          <p:cNvSpPr txBox="1"/>
          <p:nvPr/>
        </p:nvSpPr>
        <p:spPr>
          <a:xfrm>
            <a:off x="7423874" y="4746617"/>
            <a:ext cx="16421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(Cavity Parameters)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903FB1D-F314-A9DD-7DE1-74987A161C40}"/>
              </a:ext>
            </a:extLst>
          </p:cNvPr>
          <p:cNvSpPr txBox="1"/>
          <p:nvPr/>
        </p:nvSpPr>
        <p:spPr>
          <a:xfrm>
            <a:off x="2090102" y="5229794"/>
            <a:ext cx="47830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70C0"/>
                </a:solidFill>
              </a:rPr>
              <a:t>In use on 72 / 418 Cavities </a:t>
            </a:r>
          </a:p>
          <a:p>
            <a:pPr algn="ctr"/>
            <a:r>
              <a:rPr lang="en-US" sz="2000" b="1" dirty="0">
                <a:solidFill>
                  <a:srgbClr val="0070C0"/>
                </a:solidFill>
              </a:rPr>
              <a:t>[9 of the 12 Low Loss C-100 zones]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70D7364-ED37-D1E2-E4EF-2A54159553E1}"/>
              </a:ext>
            </a:extLst>
          </p:cNvPr>
          <p:cNvSpPr txBox="1"/>
          <p:nvPr/>
        </p:nvSpPr>
        <p:spPr>
          <a:xfrm>
            <a:off x="78025" y="5937680"/>
            <a:ext cx="90659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C. </a:t>
            </a:r>
            <a:r>
              <a:rPr lang="en-US" sz="1000" dirty="0" err="1"/>
              <a:t>Hovater</a:t>
            </a:r>
            <a:r>
              <a:rPr lang="en-US" sz="1000" dirty="0"/>
              <a:t> et al., Status of the CEBAF Energy Upgrade RF Control System, Proceedings of LINAC10, MOP095, Tsukuba, Japan.</a:t>
            </a:r>
          </a:p>
          <a:p>
            <a:r>
              <a:rPr lang="en-US" sz="1000" dirty="0"/>
              <a:t>C. </a:t>
            </a:r>
            <a:r>
              <a:rPr lang="en-US" sz="1000" dirty="0" err="1"/>
              <a:t>Hovater</a:t>
            </a:r>
            <a:r>
              <a:rPr lang="en-US" sz="1000" dirty="0"/>
              <a:t> er al., Operational Experience  with CW High Gradient and High QL Cryomodules, Proceedings of LINAC14 , THIOC03, Geneva, Switzerland</a:t>
            </a:r>
          </a:p>
          <a:p>
            <a:r>
              <a:rPr lang="en-US" sz="1000" dirty="0"/>
              <a:t>R. </a:t>
            </a:r>
            <a:r>
              <a:rPr lang="en-US" sz="1000" dirty="0" err="1"/>
              <a:t>Bachimanchi</a:t>
            </a:r>
            <a:r>
              <a:rPr lang="en-US" sz="1000" dirty="0"/>
              <a:t> et al., CEBAF SRF Performance During Initial 12 GeV Commissioning, Proceedings of IPAC15, THXB1, Richmond, VA, USA.   </a:t>
            </a:r>
          </a:p>
        </p:txBody>
      </p:sp>
    </p:spTree>
    <p:extLst>
      <p:ext uri="{BB962C8B-B14F-4D97-AF65-F5344CB8AC3E}">
        <p14:creationId xmlns:p14="http://schemas.microsoft.com/office/powerpoint/2010/main" val="30036730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Low-level RF Controls (LLRF) (Cont.)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-14068" y="813021"/>
            <a:ext cx="5238577" cy="4645243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sz="2800" b="1" dirty="0">
                <a:solidFill>
                  <a:srgbClr val="FF0000"/>
                </a:solidFill>
              </a:rPr>
              <a:t>LLRF 3.0:</a:t>
            </a:r>
          </a:p>
          <a:p>
            <a:r>
              <a:rPr lang="en-US" sz="2600" dirty="0"/>
              <a:t>Replace legacy systems; build on success of LLRF2/LCLS-II LLRF designs.</a:t>
            </a:r>
          </a:p>
          <a:p>
            <a:r>
              <a:rPr lang="en-US" sz="2600" dirty="0"/>
              <a:t>Modular architecture: Receiver, transmitter, digitizer, &amp; FPGA on separate boards for easy configuration / maintenance.</a:t>
            </a:r>
          </a:p>
          <a:p>
            <a:r>
              <a:rPr lang="en-US" sz="2600" dirty="0"/>
              <a:t>Improved channel-to-channel isolation (&gt;90dB)</a:t>
            </a:r>
          </a:p>
          <a:p>
            <a:r>
              <a:rPr lang="en-US" sz="2600" dirty="0"/>
              <a:t>Main states:</a:t>
            </a:r>
          </a:p>
          <a:p>
            <a:pPr lvl="1"/>
            <a:r>
              <a:rPr lang="en-US" sz="2600" dirty="0"/>
              <a:t>Tone Mode (Single frequency/variable amplitude to tune)</a:t>
            </a:r>
          </a:p>
          <a:p>
            <a:pPr lvl="1"/>
            <a:r>
              <a:rPr lang="en-US" sz="2600" dirty="0"/>
              <a:t>Self-Excited Loop (SEL): Detuning level noted, and amplitude ramped as cavity frequency tunes in across the ~800Hz range. </a:t>
            </a:r>
          </a:p>
          <a:p>
            <a:pPr lvl="1"/>
            <a:r>
              <a:rPr lang="en-US" sz="2600" dirty="0"/>
              <a:t>SELA: SEL as before, but with additional amplitude control PI-loop.</a:t>
            </a:r>
          </a:p>
          <a:p>
            <a:pPr lvl="1"/>
            <a:r>
              <a:rPr lang="en-US" sz="2600" dirty="0"/>
              <a:t>SELAP: SEL Amplitude &amp; Phase locked; system phase-locked when sufficient power is exists.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C3E6DF62-41E8-1A7B-BB89-1DE0768DF3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6054" y="6474631"/>
            <a:ext cx="3917888" cy="311322"/>
          </a:xfrm>
        </p:spPr>
        <p:txBody>
          <a:bodyPr/>
          <a:lstStyle/>
          <a:p>
            <a:r>
              <a:rPr lang="en-US" dirty="0"/>
              <a:t>(S)RF Recovery in CEBAF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FEB3C02-4280-9029-3E0D-550828CF1E18}"/>
              </a:ext>
            </a:extLst>
          </p:cNvPr>
          <p:cNvSpPr txBox="1"/>
          <p:nvPr/>
        </p:nvSpPr>
        <p:spPr>
          <a:xfrm>
            <a:off x="2609850" y="6474510"/>
            <a:ext cx="2000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M. McCaughan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92E1A0C-4AF9-7163-50CE-1AC5E0497E70}"/>
              </a:ext>
            </a:extLst>
          </p:cNvPr>
          <p:cNvSpPr txBox="1"/>
          <p:nvPr/>
        </p:nvSpPr>
        <p:spPr>
          <a:xfrm>
            <a:off x="5036897" y="6474511"/>
            <a:ext cx="2514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TTC: Aomori, Japan 13Oct22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04A9DBC-8FFC-466D-21A6-C3316DFC8D2A}"/>
              </a:ext>
            </a:extLst>
          </p:cNvPr>
          <p:cNvSpPr txBox="1"/>
          <p:nvPr/>
        </p:nvSpPr>
        <p:spPr>
          <a:xfrm>
            <a:off x="6377328" y="418777"/>
            <a:ext cx="16421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(Cavity Parameters)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903FB1D-F314-A9DD-7DE1-74987A161C40}"/>
              </a:ext>
            </a:extLst>
          </p:cNvPr>
          <p:cNvSpPr txBox="1"/>
          <p:nvPr/>
        </p:nvSpPr>
        <p:spPr>
          <a:xfrm>
            <a:off x="-42203" y="5312506"/>
            <a:ext cx="56768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70C0"/>
                </a:solidFill>
              </a:rPr>
              <a:t>In use on 40 / 418 Cavities </a:t>
            </a:r>
          </a:p>
          <a:p>
            <a:pPr algn="ctr"/>
            <a:r>
              <a:rPr lang="en-US" sz="1600" b="1" dirty="0">
                <a:solidFill>
                  <a:srgbClr val="0070C0"/>
                </a:solidFill>
              </a:rPr>
              <a:t>[3 / 12 Low Loss C-100 zones; 2/2 High Current C-75 zones] 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D7BAEA8C-AD36-DB54-1AC6-14EEA82398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4554624"/>
              </p:ext>
            </p:extLst>
          </p:nvPr>
        </p:nvGraphicFramePr>
        <p:xfrm>
          <a:off x="5238577" y="756722"/>
          <a:ext cx="3891242" cy="32744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5621">
                  <a:extLst>
                    <a:ext uri="{9D8B030D-6E8A-4147-A177-3AD203B41FA5}">
                      <a16:colId xmlns:a16="http://schemas.microsoft.com/office/drawing/2014/main" val="3897170808"/>
                    </a:ext>
                  </a:extLst>
                </a:gridCol>
                <a:gridCol w="1945621">
                  <a:extLst>
                    <a:ext uri="{9D8B030D-6E8A-4147-A177-3AD203B41FA5}">
                      <a16:colId xmlns:a16="http://schemas.microsoft.com/office/drawing/2014/main" val="3778661053"/>
                    </a:ext>
                  </a:extLst>
                </a:gridCol>
              </a:tblGrid>
              <a:tr h="434159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  <a:latin typeface="Arial" panose="020B0604020202020204" pitchFamily="34" charset="0"/>
                        </a:rPr>
                        <a:t>C-100</a:t>
                      </a:r>
                    </a:p>
                    <a:p>
                      <a:pPr algn="ctr"/>
                      <a:r>
                        <a:rPr lang="en-US" sz="1200" dirty="0">
                          <a:effectLst/>
                          <a:latin typeface="Arial" panose="020B0604020202020204" pitchFamily="34" charset="0"/>
                        </a:rPr>
                        <a:t>(Low Loss)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  <a:latin typeface="Arial" panose="020B0604020202020204" pitchFamily="34" charset="0"/>
                        </a:rPr>
                        <a:t>C-75</a:t>
                      </a:r>
                    </a:p>
                    <a:p>
                      <a:pPr algn="ctr"/>
                      <a:r>
                        <a:rPr lang="en-US" sz="1200" dirty="0">
                          <a:effectLst/>
                          <a:latin typeface="Arial" panose="020B0604020202020204" pitchFamily="34" charset="0"/>
                        </a:rPr>
                        <a:t>(High Current)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87031271"/>
                  </a:ext>
                </a:extLst>
              </a:tr>
              <a:tr h="35215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  <a:latin typeface="Arial" panose="020B0604020202020204" pitchFamily="34" charset="0"/>
                        </a:rPr>
                        <a:t>7-cell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  <a:latin typeface="Arial" panose="020B0604020202020204" pitchFamily="34" charset="0"/>
                        </a:rPr>
                        <a:t>5-cell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02947170"/>
                  </a:ext>
                </a:extLst>
              </a:tr>
              <a:tr h="35215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  <a:latin typeface="Arial" panose="020B0604020202020204" pitchFamily="34" charset="0"/>
                        </a:rPr>
                        <a:t>L = 0.7 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  <a:latin typeface="Arial" panose="020B0604020202020204" pitchFamily="34" charset="0"/>
                        </a:rPr>
                        <a:t>L = 0.4916 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16031034"/>
                  </a:ext>
                </a:extLst>
              </a:tr>
              <a:tr h="35215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  <a:latin typeface="Arial" panose="020B0604020202020204" pitchFamily="34" charset="0"/>
                        </a:rPr>
                        <a:t>E gain/CM: 100 MeV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</a:rPr>
                        <a:t>Egain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</a:rPr>
                        <a:t>/CM: 75 MeV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07116237"/>
                  </a:ext>
                </a:extLst>
              </a:tr>
              <a:tr h="35215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</a:rPr>
                        <a:t>Eacc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</a:rPr>
                        <a:t>/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</a:rPr>
                        <a:t>cav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</a:rPr>
                        <a:t>: 17.86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</a:rPr>
                        <a:t>Eacc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</a:rPr>
                        <a:t>/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</a:rPr>
                        <a:t>cav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</a:rPr>
                        <a:t>: 19.07 MV/m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54600180"/>
                  </a:ext>
                </a:extLst>
              </a:tr>
              <a:tr h="35215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  <a:latin typeface="Arial" panose="020B0604020202020204" pitchFamily="34" charset="0"/>
                          <a:hlinkClick r:id="rId2"/>
                        </a:rPr>
                        <a:t>Qo@2.07K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</a:rPr>
                        <a:t>: 7.2e9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  <a:latin typeface="Arial" panose="020B0604020202020204" pitchFamily="34" charset="0"/>
                          <a:hlinkClick r:id="rId2"/>
                        </a:rPr>
                        <a:t>Qo@2.07K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</a:rPr>
                        <a:t>: 8.0e9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26393831"/>
                  </a:ext>
                </a:extLst>
              </a:tr>
              <a:tr h="35215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</a:rPr>
                        <a:t>Qe,FPC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</a:rPr>
                        <a:t>: 3.2e7 (± 20%)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</a:rPr>
                        <a:t>Qe,FPC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</a:rPr>
                        <a:t>: 2.0e7 (± 15%)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61412504"/>
                  </a:ext>
                </a:extLst>
              </a:tr>
              <a:tr h="35215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  <a:latin typeface="Arial" panose="020B0604020202020204" pitchFamily="34" charset="0"/>
                        </a:rPr>
                        <a:t>R/Q: 868.9 </a:t>
                      </a:r>
                      <a:r>
                        <a:rPr lang="en-US" sz="1200" dirty="0">
                          <a:effectLst/>
                          <a:latin typeface="Symbol" panose="05050102010706020507" pitchFamily="18" charset="2"/>
                        </a:rPr>
                        <a:t>W</a:t>
                      </a:r>
                      <a:endParaRPr lang="en-US" sz="1200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  <a:latin typeface="Arial" panose="020B0604020202020204" pitchFamily="34" charset="0"/>
                        </a:rPr>
                        <a:t>R/Q: 525.4 </a:t>
                      </a:r>
                      <a:r>
                        <a:rPr lang="en-US" sz="1200" dirty="0">
                          <a:effectLst/>
                          <a:latin typeface="Symbol" panose="05050102010706020507" pitchFamily="18" charset="2"/>
                        </a:rPr>
                        <a:t>W</a:t>
                      </a:r>
                      <a:endParaRPr lang="en-US" sz="1200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36672707"/>
                  </a:ext>
                </a:extLst>
              </a:tr>
              <a:tr h="35215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  <a:latin typeface="Arial" panose="020B0604020202020204" pitchFamily="34" charset="0"/>
                        </a:rPr>
                        <a:t>R/Q (per cell): 124.1 </a:t>
                      </a:r>
                      <a:r>
                        <a:rPr lang="en-US" sz="1200" dirty="0">
                          <a:effectLst/>
                          <a:latin typeface="Symbol" panose="05050102010706020507" pitchFamily="18" charset="2"/>
                        </a:rPr>
                        <a:t>W</a:t>
                      </a:r>
                      <a:endParaRPr lang="en-US" sz="1200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  <a:latin typeface="Arial" panose="020B0604020202020204" pitchFamily="34" charset="0"/>
                        </a:rPr>
                        <a:t>R/Q (per cell):105.1 </a:t>
                      </a:r>
                      <a:r>
                        <a:rPr lang="en-US" sz="1200" dirty="0">
                          <a:effectLst/>
                          <a:latin typeface="Symbol" panose="05050102010706020507" pitchFamily="18" charset="2"/>
                        </a:rPr>
                        <a:t>W</a:t>
                      </a:r>
                      <a:endParaRPr lang="en-US" sz="1200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65513539"/>
                  </a:ext>
                </a:extLst>
              </a:tr>
            </a:tbl>
          </a:graphicData>
        </a:graphic>
      </p:graphicFrame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B073D480-83BE-C426-988C-6342F5ECE8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6831" y="4112563"/>
            <a:ext cx="3217110" cy="232666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70D7364-ED37-D1E2-E4EF-2A54159553E1}"/>
              </a:ext>
            </a:extLst>
          </p:cNvPr>
          <p:cNvSpPr txBox="1"/>
          <p:nvPr/>
        </p:nvSpPr>
        <p:spPr>
          <a:xfrm>
            <a:off x="-56271" y="5929159"/>
            <a:ext cx="602097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T. </a:t>
            </a:r>
            <a:r>
              <a:rPr lang="en-US" sz="1000" dirty="0" err="1"/>
              <a:t>Plawski</a:t>
            </a:r>
            <a:r>
              <a:rPr lang="en-US" sz="1000" dirty="0"/>
              <a:t> et al., First SELAP Algorithm Operational Experience of the New LLRF 3.0 RF Control System, Proceedings of LINAC22, THPOA241, Liverpool, UK.</a:t>
            </a:r>
          </a:p>
          <a:p>
            <a:r>
              <a:rPr lang="en-US" sz="1000" dirty="0"/>
              <a:t>T. </a:t>
            </a:r>
            <a:r>
              <a:rPr lang="en-US" sz="1000" dirty="0" err="1"/>
              <a:t>Plawski</a:t>
            </a:r>
            <a:r>
              <a:rPr lang="en-US" sz="1000" dirty="0"/>
              <a:t> et al., JLAB LLRF 3.0 Development and Tests, Proceedings of IPAC21, THPAB271, Campinas, SP, Brazil</a:t>
            </a:r>
          </a:p>
        </p:txBody>
      </p:sp>
    </p:spTree>
    <p:extLst>
      <p:ext uri="{BB962C8B-B14F-4D97-AF65-F5344CB8AC3E}">
        <p14:creationId xmlns:p14="http://schemas.microsoft.com/office/powerpoint/2010/main" val="31631278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 dirty="0"/>
              <a:t>Thursday, October 13</a:t>
            </a:r>
            <a:r>
              <a:rPr lang="en-US" baseline="30000" dirty="0"/>
              <a:t>th</a:t>
            </a:r>
            <a:r>
              <a:rPr lang="en-US" dirty="0"/>
              <a:t>, 2022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06886" y="135855"/>
            <a:ext cx="2898321" cy="632002"/>
          </a:xfrm>
        </p:spPr>
        <p:txBody>
          <a:bodyPr/>
          <a:lstStyle/>
          <a:p>
            <a:r>
              <a:rPr lang="en-US" dirty="0"/>
              <a:t>Michael McCaughan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-1" y="3380282"/>
            <a:ext cx="4506687" cy="691165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4800" dirty="0"/>
              <a:t>-Fin-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06885" y="348058"/>
            <a:ext cx="28983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12000 Jefferson Ave. Suite 19</a:t>
            </a:r>
          </a:p>
          <a:p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Newport News, VA 23606 USA</a:t>
            </a:r>
          </a:p>
          <a:p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O: (757) 269-5572 / michaelm@jlab.org</a:t>
            </a:r>
          </a:p>
        </p:txBody>
      </p:sp>
      <p:pic>
        <p:nvPicPr>
          <p:cNvPr id="9" name="Picture Placeholder 8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59" r="13659"/>
          <a:stretch>
            <a:fillRect/>
          </a:stretch>
        </p:blipFill>
        <p:spPr/>
      </p:pic>
      <p:sp>
        <p:nvSpPr>
          <p:cNvPr id="3" name="TextBox 2"/>
          <p:cNvSpPr txBox="1"/>
          <p:nvPr/>
        </p:nvSpPr>
        <p:spPr>
          <a:xfrm>
            <a:off x="4457924" y="1329119"/>
            <a:ext cx="47284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Thomas Jefferson National Acceleration Facility</a:t>
            </a:r>
          </a:p>
        </p:txBody>
      </p:sp>
      <p:sp>
        <p:nvSpPr>
          <p:cNvPr id="4" name="Rectangle 3"/>
          <p:cNvSpPr/>
          <p:nvPr/>
        </p:nvSpPr>
        <p:spPr>
          <a:xfrm>
            <a:off x="4506688" y="5547592"/>
            <a:ext cx="46309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CEBAF Particle Accelerator</a:t>
            </a:r>
          </a:p>
        </p:txBody>
      </p:sp>
    </p:spTree>
    <p:extLst>
      <p:ext uri="{BB962C8B-B14F-4D97-AF65-F5344CB8AC3E}">
        <p14:creationId xmlns:p14="http://schemas.microsoft.com/office/powerpoint/2010/main" val="21760111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CEBAF? (Continued)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847616"/>
            <a:ext cx="3917888" cy="55001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Design:</a:t>
            </a:r>
          </a:p>
          <a:p>
            <a:r>
              <a:rPr lang="en-US" dirty="0"/>
              <a:t>2 anti-parallel SRF </a:t>
            </a:r>
            <a:r>
              <a:rPr lang="en-US" dirty="0" err="1"/>
              <a:t>linacs</a:t>
            </a:r>
            <a:endParaRPr lang="en-US" dirty="0"/>
          </a:p>
          <a:p>
            <a:r>
              <a:rPr lang="en-US" dirty="0"/>
              <a:t>Connected by normally conducting magnetic pi bends</a:t>
            </a:r>
          </a:p>
          <a:p>
            <a:r>
              <a:rPr lang="en-US" dirty="0"/>
              <a:t>Mixed warm/SRF injection scheme at 11.25% of 1L energy.</a:t>
            </a:r>
          </a:p>
          <a:p>
            <a:r>
              <a:rPr lang="en-US" dirty="0"/>
              <a:t>Initial 4 GeV energy expanded to 6 GeV with module re-processing (C-50 program), and then to 12 GeV with addition of C-100 modules.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(S)RF Recovery in CEBAF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A763D976-3AB6-273D-7423-823E676486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6694" y="847616"/>
            <a:ext cx="4297512" cy="348756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3818AB2-C48B-AC49-C86F-21A4E9D27C66}"/>
              </a:ext>
            </a:extLst>
          </p:cNvPr>
          <p:cNvSpPr txBox="1"/>
          <p:nvPr/>
        </p:nvSpPr>
        <p:spPr>
          <a:xfrm>
            <a:off x="4572000" y="4607049"/>
            <a:ext cx="40514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 GeV Design Energy – 1995</a:t>
            </a:r>
          </a:p>
          <a:p>
            <a:r>
              <a:rPr lang="en-US" dirty="0"/>
              <a:t>6 GeV C-50 Program – 2000</a:t>
            </a:r>
          </a:p>
          <a:p>
            <a:r>
              <a:rPr lang="en-US" dirty="0"/>
              <a:t>12 GeV upgrade – 2012-2014 </a:t>
            </a:r>
          </a:p>
          <a:p>
            <a:r>
              <a:rPr lang="en-US" dirty="0"/>
              <a:t>(~1.1 GeV/</a:t>
            </a:r>
            <a:r>
              <a:rPr lang="en-US" dirty="0" err="1"/>
              <a:t>linac</a:t>
            </a:r>
            <a:r>
              <a:rPr lang="en-US" dirty="0"/>
              <a:t>; +5 C-100s each)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F1AA7B5-28CE-E23E-3D75-123DC5CC4B1F}"/>
              </a:ext>
            </a:extLst>
          </p:cNvPr>
          <p:cNvSpPr txBox="1"/>
          <p:nvPr/>
        </p:nvSpPr>
        <p:spPr>
          <a:xfrm>
            <a:off x="2609850" y="6480518"/>
            <a:ext cx="2000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M. McCaughan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B71659-5A00-5BF2-91A0-EDDF0EEB53A0}"/>
              </a:ext>
            </a:extLst>
          </p:cNvPr>
          <p:cNvSpPr txBox="1"/>
          <p:nvPr/>
        </p:nvSpPr>
        <p:spPr>
          <a:xfrm>
            <a:off x="5036897" y="6474511"/>
            <a:ext cx="2514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TTC: Aomori, Japan 13Oct22</a:t>
            </a:r>
          </a:p>
        </p:txBody>
      </p:sp>
    </p:spTree>
    <p:extLst>
      <p:ext uri="{BB962C8B-B14F-4D97-AF65-F5344CB8AC3E}">
        <p14:creationId xmlns:p14="http://schemas.microsoft.com/office/powerpoint/2010/main" val="35640258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A picture containing text&#10;&#10;Description automatically generated">
            <a:extLst>
              <a:ext uri="{FF2B5EF4-FFF2-40B4-BE49-F238E27FC236}">
                <a16:creationId xmlns:a16="http://schemas.microsoft.com/office/drawing/2014/main" id="{A588DCD9-06A6-8708-49B4-3DC7CBF53A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62965" y="758195"/>
            <a:ext cx="4348951" cy="1730140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8920" y="6448497"/>
            <a:ext cx="3917888" cy="311322"/>
          </a:xfrm>
        </p:spPr>
        <p:txBody>
          <a:bodyPr/>
          <a:lstStyle/>
          <a:p>
            <a:r>
              <a:rPr lang="en-US" dirty="0"/>
              <a:t>(S)RF Recovery in CEBAF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5</a:t>
            </a:fld>
            <a:endParaRPr lang="en-US" dirty="0"/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CE3812B4-EDA2-EF22-A27E-2904FC92F54B}"/>
              </a:ext>
            </a:extLst>
          </p:cNvPr>
          <p:cNvGraphicFramePr>
            <a:graphicFrameLocks noGrp="1"/>
          </p:cNvGraphicFramePr>
          <p:nvPr>
            <p:ph idx="13"/>
            <p:extLst>
              <p:ext uri="{D42A27DB-BD31-4B8C-83A1-F6EECF244321}">
                <p14:modId xmlns:p14="http://schemas.microsoft.com/office/powerpoint/2010/main" val="207896052"/>
              </p:ext>
            </p:extLst>
          </p:nvPr>
        </p:nvGraphicFramePr>
        <p:xfrm>
          <a:off x="227517" y="2488335"/>
          <a:ext cx="8692350" cy="36467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5318">
                  <a:extLst>
                    <a:ext uri="{9D8B030D-6E8A-4147-A177-3AD203B41FA5}">
                      <a16:colId xmlns:a16="http://schemas.microsoft.com/office/drawing/2014/main" val="2427964827"/>
                    </a:ext>
                  </a:extLst>
                </a:gridCol>
                <a:gridCol w="652300">
                  <a:extLst>
                    <a:ext uri="{9D8B030D-6E8A-4147-A177-3AD203B41FA5}">
                      <a16:colId xmlns:a16="http://schemas.microsoft.com/office/drawing/2014/main" val="2911511170"/>
                    </a:ext>
                  </a:extLst>
                </a:gridCol>
                <a:gridCol w="1902542">
                  <a:extLst>
                    <a:ext uri="{9D8B030D-6E8A-4147-A177-3AD203B41FA5}">
                      <a16:colId xmlns:a16="http://schemas.microsoft.com/office/drawing/2014/main" val="2567765147"/>
                    </a:ext>
                  </a:extLst>
                </a:gridCol>
                <a:gridCol w="1410730">
                  <a:extLst>
                    <a:ext uri="{9D8B030D-6E8A-4147-A177-3AD203B41FA5}">
                      <a16:colId xmlns:a16="http://schemas.microsoft.com/office/drawing/2014/main" val="2787533337"/>
                    </a:ext>
                  </a:extLst>
                </a:gridCol>
                <a:gridCol w="1410730">
                  <a:extLst>
                    <a:ext uri="{9D8B030D-6E8A-4147-A177-3AD203B41FA5}">
                      <a16:colId xmlns:a16="http://schemas.microsoft.com/office/drawing/2014/main" val="2881871255"/>
                    </a:ext>
                  </a:extLst>
                </a:gridCol>
                <a:gridCol w="1410730">
                  <a:extLst>
                    <a:ext uri="{9D8B030D-6E8A-4147-A177-3AD203B41FA5}">
                      <a16:colId xmlns:a16="http://schemas.microsoft.com/office/drawing/2014/main" val="539414244"/>
                    </a:ext>
                  </a:extLst>
                </a:gridCol>
              </a:tblGrid>
              <a:tr h="456803">
                <a:tc>
                  <a:txBody>
                    <a:bodyPr/>
                    <a:lstStyle/>
                    <a:p>
                      <a:pPr algn="l"/>
                      <a:br>
                        <a:rPr lang="en-US" sz="1200" dirty="0"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n-US" sz="1200" dirty="0">
                          <a:effectLst/>
                          <a:latin typeface="Arial" panose="020B0604020202020204" pitchFamily="34" charset="0"/>
                        </a:rPr>
                        <a:t>Parameter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br>
                        <a:rPr lang="en-US" sz="1200" dirty="0"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n-US" sz="1200" dirty="0">
                          <a:effectLst/>
                          <a:latin typeface="Arial" panose="020B0604020202020204" pitchFamily="34" charset="0"/>
                        </a:rPr>
                        <a:t>Unit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  <a:latin typeface="Arial" panose="020B0604020202020204" pitchFamily="34" charset="0"/>
                        </a:rPr>
                        <a:t>C-20 </a:t>
                      </a:r>
                    </a:p>
                    <a:p>
                      <a:pPr algn="ctr"/>
                      <a:r>
                        <a:rPr lang="en-US" sz="1200" dirty="0">
                          <a:effectLst/>
                          <a:latin typeface="Arial" panose="020B0604020202020204" pitchFamily="34" charset="0"/>
                        </a:rPr>
                        <a:t>(Original CEBAF}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  <a:latin typeface="Arial" panose="020B0604020202020204" pitchFamily="34" charset="0"/>
                        </a:rPr>
                        <a:t>C-50 (Refurbished)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  <a:latin typeface="Arial" panose="020B0604020202020204" pitchFamily="34" charset="0"/>
                        </a:rPr>
                        <a:t>C-100</a:t>
                      </a:r>
                    </a:p>
                    <a:p>
                      <a:pPr algn="ctr"/>
                      <a:r>
                        <a:rPr lang="en-US" sz="1200" dirty="0">
                          <a:effectLst/>
                          <a:latin typeface="Arial" panose="020B0604020202020204" pitchFamily="34" charset="0"/>
                        </a:rPr>
                        <a:t>(Low Loss)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  <a:latin typeface="Arial" panose="020B0604020202020204" pitchFamily="34" charset="0"/>
                        </a:rPr>
                        <a:t>C-75</a:t>
                      </a:r>
                    </a:p>
                    <a:p>
                      <a:pPr algn="ctr"/>
                      <a:r>
                        <a:rPr lang="en-US" sz="1200" dirty="0">
                          <a:effectLst/>
                          <a:latin typeface="Arial" panose="020B0604020202020204" pitchFamily="34" charset="0"/>
                        </a:rPr>
                        <a:t>(High Current)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83094228"/>
                  </a:ext>
                </a:extLst>
              </a:tr>
              <a:tr h="456803"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effectLst/>
                          <a:latin typeface="Arial" panose="020B0604020202020204" pitchFamily="34" charset="0"/>
                        </a:rPr>
                        <a:t>Number of cells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br>
                        <a:rPr lang="en-US" sz="1200" dirty="0">
                          <a:effectLst/>
                          <a:latin typeface="Arial" panose="020B0604020202020204" pitchFamily="34" charset="0"/>
                        </a:rPr>
                      </a:br>
                      <a:endParaRPr lang="en-US" sz="1200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5454857"/>
                  </a:ext>
                </a:extLst>
              </a:tr>
              <a:tr h="301177"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effectLst/>
                          <a:latin typeface="Arial" panose="020B0604020202020204" pitchFamily="34" charset="0"/>
                        </a:rPr>
                        <a:t>L act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  <a:latin typeface="Arial" panose="020B0604020202020204" pitchFamily="34" charset="0"/>
                        </a:rPr>
                        <a:t>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  <a:latin typeface="Arial" panose="020B0604020202020204" pitchFamily="34" charset="0"/>
                        </a:rPr>
                        <a:t>0.4999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  <a:latin typeface="Arial" panose="020B0604020202020204" pitchFamily="34" charset="0"/>
                        </a:rPr>
                        <a:t>0.4999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  <a:latin typeface="Arial" panose="020B0604020202020204" pitchFamily="34" charset="0"/>
                        </a:rPr>
                        <a:t>0.7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  <a:latin typeface="Arial" panose="020B0604020202020204" pitchFamily="34" charset="0"/>
                        </a:rPr>
                        <a:t>0.4916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92521344"/>
                  </a:ext>
                </a:extLst>
              </a:tr>
              <a:tr h="301177"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effectLst/>
                          <a:latin typeface="Arial" panose="020B0604020202020204" pitchFamily="34" charset="0"/>
                        </a:rPr>
                        <a:t>Energy gain/CM (design)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  <a:latin typeface="Arial" panose="020B0604020202020204" pitchFamily="34" charset="0"/>
                        </a:rPr>
                        <a:t>MeV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  <a:latin typeface="Arial" panose="020B0604020202020204" pitchFamily="34" charset="0"/>
                        </a:rPr>
                        <a:t>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  <a:latin typeface="Arial" panose="020B0604020202020204" pitchFamily="34" charset="0"/>
                        </a:rPr>
                        <a:t>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  <a:latin typeface="Arial" panose="020B0604020202020204" pitchFamily="34" charset="0"/>
                        </a:rPr>
                        <a:t>75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8669160"/>
                  </a:ext>
                </a:extLst>
              </a:tr>
              <a:tr h="301177">
                <a:tc>
                  <a:txBody>
                    <a:bodyPr/>
                    <a:lstStyle/>
                    <a:p>
                      <a:pPr algn="l"/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</a:rPr>
                        <a:t>Eacc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</a:rPr>
                        <a:t>/cavity (design)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  <a:latin typeface="Arial" panose="020B0604020202020204" pitchFamily="34" charset="0"/>
                        </a:rPr>
                        <a:t>MV/m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  <a:latin typeface="Arial" panose="020B0604020202020204" pitchFamily="34" charset="0"/>
                        </a:rPr>
                        <a:t>12.5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  <a:latin typeface="Arial" panose="020B0604020202020204" pitchFamily="34" charset="0"/>
                        </a:rPr>
                        <a:t>17.86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  <a:latin typeface="Arial" panose="020B0604020202020204" pitchFamily="34" charset="0"/>
                        </a:rPr>
                        <a:t>19.07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10273870"/>
                  </a:ext>
                </a:extLst>
              </a:tr>
              <a:tr h="456803"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effectLst/>
                          <a:latin typeface="Arial" panose="020B0604020202020204" pitchFamily="34" charset="0"/>
                        </a:rPr>
                        <a:t>Q0 at 2.07K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br>
                        <a:rPr lang="en-US" sz="1200">
                          <a:effectLst/>
                          <a:latin typeface="Arial" panose="020B0604020202020204" pitchFamily="34" charset="0"/>
                        </a:rPr>
                      </a:br>
                      <a:endParaRPr lang="en-US" sz="12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  <a:latin typeface="Arial" panose="020B0604020202020204" pitchFamily="34" charset="0"/>
                        </a:rPr>
                        <a:t>&gt; 2.4e9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  <a:latin typeface="Arial" panose="020B0604020202020204" pitchFamily="34" charset="0"/>
                        </a:rPr>
                        <a:t>4.6e9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  <a:latin typeface="Arial" panose="020B0604020202020204" pitchFamily="34" charset="0"/>
                        </a:rPr>
                        <a:t>7.2e9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  <a:latin typeface="Arial" panose="020B0604020202020204" pitchFamily="34" charset="0"/>
                        </a:rPr>
                        <a:t>8.0e9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02442235"/>
                  </a:ext>
                </a:extLst>
              </a:tr>
              <a:tr h="456803">
                <a:tc>
                  <a:txBody>
                    <a:bodyPr/>
                    <a:lstStyle/>
                    <a:p>
                      <a:pPr algn="l"/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</a:rPr>
                        <a:t>Qext,FPC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</a:rPr>
                        <a:t> spec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br>
                        <a:rPr lang="en-US" sz="1200">
                          <a:effectLst/>
                          <a:latin typeface="Arial" panose="020B0604020202020204" pitchFamily="34" charset="0"/>
                        </a:rPr>
                      </a:br>
                      <a:endParaRPr lang="en-US" sz="12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  <a:latin typeface="Arial" panose="020B0604020202020204" pitchFamily="34" charset="0"/>
                        </a:rPr>
                        <a:t>6.6e6 (± 20%)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  <a:latin typeface="Arial" panose="020B0604020202020204" pitchFamily="34" charset="0"/>
                        </a:rPr>
                        <a:t>8.0e6 (± 25%)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  <a:latin typeface="Arial" panose="020B0604020202020204" pitchFamily="34" charset="0"/>
                        </a:rPr>
                        <a:t>3.2e7 (± 20%)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  <a:latin typeface="Arial" panose="020B0604020202020204" pitchFamily="34" charset="0"/>
                        </a:rPr>
                        <a:t>2.0e7 (± 15%)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20449621"/>
                  </a:ext>
                </a:extLst>
              </a:tr>
              <a:tr h="456803"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effectLst/>
                          <a:latin typeface="Arial" panose="020B0604020202020204" pitchFamily="34" charset="0"/>
                        </a:rPr>
                        <a:t>R/Q          </a:t>
                      </a:r>
                      <a:r>
                        <a:rPr lang="en-US" sz="1200" dirty="0">
                          <a:latin typeface="Arial" panose="020B0604020202020204" pitchFamily="34" charset="0"/>
                        </a:rPr>
                        <a:t>[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</a:rPr>
                        <a:t>Ueff^2/(</a:t>
                      </a:r>
                      <a:r>
                        <a:rPr lang="el-GR" sz="1200" dirty="0">
                          <a:effectLst/>
                          <a:latin typeface="Arial" panose="020B0604020202020204" pitchFamily="34" charset="0"/>
                        </a:rPr>
                        <a:t>ω*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</a:rPr>
                        <a:t>W)]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  <a:latin typeface="Symbol" panose="05050102010706020507" pitchFamily="18" charset="2"/>
                        </a:rPr>
                        <a:t>W</a:t>
                      </a:r>
                      <a:endParaRPr lang="en-US" sz="1200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  <a:latin typeface="Arial" panose="020B0604020202020204" pitchFamily="34" charset="0"/>
                        </a:rPr>
                        <a:t>482.5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br>
                        <a:rPr lang="en-US" sz="1200">
                          <a:effectLst/>
                          <a:latin typeface="Arial" panose="020B0604020202020204" pitchFamily="34" charset="0"/>
                        </a:rPr>
                      </a:br>
                      <a:endParaRPr lang="en-US" sz="12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  <a:latin typeface="Arial" panose="020B0604020202020204" pitchFamily="34" charset="0"/>
                        </a:rPr>
                        <a:t>868.9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  <a:latin typeface="Arial" panose="020B0604020202020204" pitchFamily="34" charset="0"/>
                        </a:rPr>
                        <a:t>525.4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07907827"/>
                  </a:ext>
                </a:extLst>
              </a:tr>
              <a:tr h="456803"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effectLst/>
                          <a:latin typeface="Arial" panose="020B0604020202020204" pitchFamily="34" charset="0"/>
                        </a:rPr>
                        <a:t>R/Q per cell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  <a:latin typeface="Symbol" panose="05050102010706020507" pitchFamily="18" charset="2"/>
                        </a:rPr>
                        <a:t>W</a:t>
                      </a:r>
                      <a:endParaRPr lang="en-US" sz="12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  <a:latin typeface="Arial" panose="020B0604020202020204" pitchFamily="34" charset="0"/>
                        </a:rPr>
                        <a:t>96.5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br>
                        <a:rPr lang="en-US" sz="1200">
                          <a:effectLst/>
                          <a:latin typeface="Arial" panose="020B0604020202020204" pitchFamily="34" charset="0"/>
                        </a:rPr>
                      </a:br>
                      <a:endParaRPr lang="en-US" sz="12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  <a:latin typeface="Arial" panose="020B0604020202020204" pitchFamily="34" charset="0"/>
                        </a:rPr>
                        <a:t>124.1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  <a:latin typeface="Arial" panose="020B0604020202020204" pitchFamily="34" charset="0"/>
                        </a:rPr>
                        <a:t>105.1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29119412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6172CA44-C41B-D502-7140-AEF600867E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8583253"/>
              </p:ext>
            </p:extLst>
          </p:nvPr>
        </p:nvGraphicFramePr>
        <p:xfrm>
          <a:off x="339811" y="6196548"/>
          <a:ext cx="8723242" cy="243840"/>
        </p:xfrm>
        <a:graphic>
          <a:graphicData uri="http://schemas.openxmlformats.org/drawingml/2006/table">
            <a:tbl>
              <a:tblPr/>
              <a:tblGrid>
                <a:gridCol w="8723242">
                  <a:extLst>
                    <a:ext uri="{9D8B030D-6E8A-4147-A177-3AD203B41FA5}">
                      <a16:colId xmlns:a16="http://schemas.microsoft.com/office/drawing/2014/main" val="1929405521"/>
                    </a:ext>
                  </a:extLst>
                </a:gridCol>
              </a:tblGrid>
              <a:tr h="161925">
                <a:tc>
                  <a:txBody>
                    <a:bodyPr/>
                    <a:lstStyle/>
                    <a:p>
                      <a:pPr algn="l"/>
                      <a:r>
                        <a:rPr lang="en-US" sz="1000" dirty="0">
                          <a:effectLst/>
                          <a:latin typeface="Arial" panose="020B0604020202020204" pitchFamily="34" charset="0"/>
                        </a:rPr>
                        <a:t>F. </a:t>
                      </a:r>
                      <a:r>
                        <a:rPr lang="en-US" sz="1000" dirty="0" err="1">
                          <a:effectLst/>
                          <a:latin typeface="Arial" panose="020B0604020202020204" pitchFamily="34" charset="0"/>
                        </a:rPr>
                        <a:t>Marhauser</a:t>
                      </a:r>
                      <a:r>
                        <a:rPr lang="en-US" sz="1000" dirty="0">
                          <a:effectLst/>
                          <a:latin typeface="Arial" panose="020B0604020202020204" pitchFamily="34" charset="0"/>
                        </a:rPr>
                        <a:t> et al., "C75 Cavity Specifications and Commissioning of the Prototype Cavity Pair", JLAB‐TN‐17‐055, 12/6/17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2306007"/>
                  </a:ext>
                </a:extLst>
              </a:tr>
            </a:tbl>
          </a:graphicData>
        </a:graphic>
      </p:graphicFrame>
      <p:sp>
        <p:nvSpPr>
          <p:cNvPr id="3" name="Title 1">
            <a:extLst>
              <a:ext uri="{FF2B5EF4-FFF2-40B4-BE49-F238E27FC236}">
                <a16:creationId xmlns:a16="http://schemas.microsoft.com/office/drawing/2014/main" id="{D9C5B5F7-7410-D755-DBAD-861917796002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11916" cy="7196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none" baseline="0">
                <a:solidFill>
                  <a:schemeClr val="tx1"/>
                </a:solidFill>
                <a:latin typeface="Arial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Types of Cavities / Cryomodules: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DB5AB5E-C7CB-16D0-D284-4AF3824F0216}"/>
              </a:ext>
            </a:extLst>
          </p:cNvPr>
          <p:cNvSpPr txBox="1"/>
          <p:nvPr/>
        </p:nvSpPr>
        <p:spPr>
          <a:xfrm>
            <a:off x="2559310" y="6453222"/>
            <a:ext cx="2000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M. McCaughan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8564C6D-68CE-03E0-B48A-1B051DA5DE4A}"/>
              </a:ext>
            </a:extLst>
          </p:cNvPr>
          <p:cNvSpPr txBox="1"/>
          <p:nvPr/>
        </p:nvSpPr>
        <p:spPr>
          <a:xfrm>
            <a:off x="5036897" y="6474511"/>
            <a:ext cx="2514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TTC: Aomori, Japan 13Oct22</a:t>
            </a:r>
          </a:p>
        </p:txBody>
      </p:sp>
      <p:pic>
        <p:nvPicPr>
          <p:cNvPr id="14" name="Picture 13" descr="A close-up of a machine&#10;&#10;Description automatically generated with low confidence">
            <a:extLst>
              <a:ext uri="{FF2B5EF4-FFF2-40B4-BE49-F238E27FC236}">
                <a16:creationId xmlns:a16="http://schemas.microsoft.com/office/drawing/2014/main" id="{7DA743EF-6568-5B53-A427-511C980A4C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81903"/>
            <a:ext cx="4762965" cy="168413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C02B761-0697-29AE-ED8B-2130DC69EC9C}"/>
              </a:ext>
            </a:extLst>
          </p:cNvPr>
          <p:cNvSpPr txBox="1"/>
          <p:nvPr/>
        </p:nvSpPr>
        <p:spPr>
          <a:xfrm>
            <a:off x="11963" y="2115837"/>
            <a:ext cx="9120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                                C-30 String                                                                       C-50 String</a:t>
            </a:r>
          </a:p>
        </p:txBody>
      </p:sp>
    </p:spTree>
    <p:extLst>
      <p:ext uri="{BB962C8B-B14F-4D97-AF65-F5344CB8AC3E}">
        <p14:creationId xmlns:p14="http://schemas.microsoft.com/office/powerpoint/2010/main" val="41240993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240539"/>
            <a:ext cx="9143639" cy="487490"/>
          </a:xfrm>
        </p:spPr>
        <p:txBody>
          <a:bodyPr>
            <a:normAutofit/>
          </a:bodyPr>
          <a:lstStyle/>
          <a:p>
            <a:r>
              <a:rPr lang="en-US" dirty="0"/>
              <a:t>Gradient Degradation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(S)RF Recovery in CEBAF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9" name="Picture 8" descr="Table&#10;&#10;Description automatically generated">
            <a:extLst>
              <a:ext uri="{FF2B5EF4-FFF2-40B4-BE49-F238E27FC236}">
                <a16:creationId xmlns:a16="http://schemas.microsoft.com/office/drawing/2014/main" id="{D2C583A5-4299-7DE5-30B1-F1ED53E12D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920" y="1348622"/>
            <a:ext cx="8621519" cy="250345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D4E876F-352E-66F4-817C-12E9DCE5AD62}"/>
              </a:ext>
            </a:extLst>
          </p:cNvPr>
          <p:cNvSpPr txBox="1"/>
          <p:nvPr/>
        </p:nvSpPr>
        <p:spPr>
          <a:xfrm>
            <a:off x="308920" y="6213157"/>
            <a:ext cx="862151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R. </a:t>
            </a:r>
            <a:r>
              <a:rPr lang="en-US" sz="1000" dirty="0" err="1"/>
              <a:t>Bachimanchi</a:t>
            </a:r>
            <a:r>
              <a:rPr lang="en-US" sz="1000" dirty="0"/>
              <a:t> et al., 2014 Update: CEBAF Energy Reach and Gradient Maintenance Needs, JLAB-TN-14-024, 4 Oct 2014.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97D589B-9868-803E-FD9E-B4FBF86022D5}"/>
              </a:ext>
            </a:extLst>
          </p:cNvPr>
          <p:cNvSpPr txBox="1"/>
          <p:nvPr/>
        </p:nvSpPr>
        <p:spPr>
          <a:xfrm>
            <a:off x="95534" y="874556"/>
            <a:ext cx="87395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Observed gradient loss per annum: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AC43405-F3CE-55DD-C08C-94A478FC2C03}"/>
              </a:ext>
            </a:extLst>
          </p:cNvPr>
          <p:cNvSpPr txBox="1"/>
          <p:nvPr/>
        </p:nvSpPr>
        <p:spPr>
          <a:xfrm>
            <a:off x="464024" y="4094327"/>
            <a:ext cx="79975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Rates have been measured since then and levels seem robust. These values are used for planning estimates for gradient needs / refurbishment. Data is being gathered on the High Current Style C-75 cavities, but as of yet results are not statistically significant.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6BC6684-237A-515E-A28F-DACD8B4207BC}"/>
              </a:ext>
            </a:extLst>
          </p:cNvPr>
          <p:cNvSpPr txBox="1"/>
          <p:nvPr/>
        </p:nvSpPr>
        <p:spPr>
          <a:xfrm>
            <a:off x="0" y="552695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Projected loss: ~17 MeV/</a:t>
            </a:r>
            <a:r>
              <a:rPr lang="en-US" sz="2000" b="1" dirty="0" err="1">
                <a:solidFill>
                  <a:srgbClr val="FF0000"/>
                </a:solidFill>
              </a:rPr>
              <a:t>linac</a:t>
            </a:r>
            <a:r>
              <a:rPr lang="en-US" sz="2000" b="1" dirty="0">
                <a:solidFill>
                  <a:srgbClr val="FF0000"/>
                </a:solidFill>
              </a:rPr>
              <a:t>/year</a:t>
            </a:r>
          </a:p>
          <a:p>
            <a:pPr algn="ctr"/>
            <a:r>
              <a:rPr lang="en-US" sz="2000" b="1" dirty="0">
                <a:solidFill>
                  <a:srgbClr val="FF0000"/>
                </a:solidFill>
              </a:rPr>
              <a:t>(+ planned / unplanned thermal cycling losses)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045242F-E17D-503A-04E7-90F042A9726E}"/>
              </a:ext>
            </a:extLst>
          </p:cNvPr>
          <p:cNvSpPr txBox="1"/>
          <p:nvPr/>
        </p:nvSpPr>
        <p:spPr>
          <a:xfrm>
            <a:off x="2609850" y="6480518"/>
            <a:ext cx="2000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M. McCaughan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5417DBE-E84B-8234-3F74-1DE9C0C33607}"/>
              </a:ext>
            </a:extLst>
          </p:cNvPr>
          <p:cNvSpPr txBox="1"/>
          <p:nvPr/>
        </p:nvSpPr>
        <p:spPr>
          <a:xfrm>
            <a:off x="5036897" y="6474511"/>
            <a:ext cx="2514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TTC: Aomori, Japan 13Oct22</a:t>
            </a:r>
          </a:p>
        </p:txBody>
      </p:sp>
    </p:spTree>
    <p:extLst>
      <p:ext uri="{BB962C8B-B14F-4D97-AF65-F5344CB8AC3E}">
        <p14:creationId xmlns:p14="http://schemas.microsoft.com/office/powerpoint/2010/main" val="477288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240539"/>
            <a:ext cx="9143639" cy="487490"/>
          </a:xfrm>
        </p:spPr>
        <p:txBody>
          <a:bodyPr>
            <a:normAutofit/>
          </a:bodyPr>
          <a:lstStyle/>
          <a:p>
            <a:r>
              <a:rPr lang="en-US" dirty="0"/>
              <a:t>Particulate Contamination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(S)RF Recovery in CEBAF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4856BE6-44A4-F132-3A42-DEDF639075C9}"/>
              </a:ext>
            </a:extLst>
          </p:cNvPr>
          <p:cNvSpPr txBox="1"/>
          <p:nvPr/>
        </p:nvSpPr>
        <p:spPr>
          <a:xfrm>
            <a:off x="308920" y="5101389"/>
            <a:ext cx="854632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R. </a:t>
            </a:r>
            <a:r>
              <a:rPr lang="en-US" sz="1000" dirty="0" err="1"/>
              <a:t>Geng</a:t>
            </a:r>
            <a:r>
              <a:rPr lang="en-US" sz="1000" dirty="0"/>
              <a:t> et al., Nature and Implication of Found Actual Particulates on the Inner Surface of Cavities in a Full-scale </a:t>
            </a:r>
            <a:r>
              <a:rPr lang="en-US" sz="1000" dirty="0" err="1"/>
              <a:t>Crymodule</a:t>
            </a:r>
            <a:r>
              <a:rPr lang="en-US" sz="1000" dirty="0"/>
              <a:t> Previously Operated with Beam, Proceedings of SRF2015, MOPB035, JLAB-ACC-15-2198, Whistler, BC, Canada</a:t>
            </a:r>
          </a:p>
          <a:p>
            <a:r>
              <a:rPr lang="en-US" sz="1000" dirty="0"/>
              <a:t>C.E. Reece et al.,  Standardized Beamline Particulate Characterization Analysis: Initial Application to CEBAF and LCLS-II </a:t>
            </a:r>
            <a:r>
              <a:rPr lang="en-US" sz="1000" dirty="0" err="1"/>
              <a:t>Cryomdule</a:t>
            </a:r>
            <a:r>
              <a:rPr lang="en-US" sz="1000" dirty="0"/>
              <a:t> Components, Proceedings of SRF17, TUPB106, JLAB-ACC-17-2620, Lanzhou, China.</a:t>
            </a:r>
          </a:p>
          <a:p>
            <a:r>
              <a:rPr lang="en-US" sz="1000" dirty="0"/>
              <a:t>R. </a:t>
            </a:r>
            <a:r>
              <a:rPr lang="en-US" sz="1000" dirty="0" err="1"/>
              <a:t>Geng</a:t>
            </a:r>
            <a:r>
              <a:rPr lang="en-US" sz="1000" dirty="0"/>
              <a:t> et al., Understanding and Mitigation of Field Emission in CEBAF SRF </a:t>
            </a:r>
            <a:r>
              <a:rPr lang="en-US" sz="1000" dirty="0" err="1"/>
              <a:t>Linacs</a:t>
            </a:r>
            <a:r>
              <a:rPr lang="en-US" sz="1000" dirty="0"/>
              <a:t>, Proceedings of IPAC19, WEPRB097, JLAB-ACC-19-2988, Melbourne, Australia.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CEA19E4-48CD-B7F8-8773-D3892A6B9674}"/>
              </a:ext>
            </a:extLst>
          </p:cNvPr>
          <p:cNvSpPr txBox="1"/>
          <p:nvPr/>
        </p:nvSpPr>
        <p:spPr>
          <a:xfrm>
            <a:off x="182880" y="894837"/>
            <a:ext cx="4725981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</a:rPr>
              <a:t>Particulate Species Found: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Ti</a:t>
            </a:r>
            <a:r>
              <a:rPr lang="en-US" dirty="0"/>
              <a:t>/Ta (From Vacuum Ion Pumps)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Carbon (from Viton elastomer in O-rings and seals in manual / pneumatic valves)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Clay (Si, Ca, Al, Na, K, Mg, etc.) [~50um]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Stainless Steel (Fe, Ni, Cr, Si, etc.) [~50um]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Catalogue of more than 40 species found in survey assembled so far…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D3ABC36-42E3-11D8-11CF-9A4B791D352C}"/>
              </a:ext>
            </a:extLst>
          </p:cNvPr>
          <p:cNvSpPr txBox="1"/>
          <p:nvPr/>
        </p:nvSpPr>
        <p:spPr>
          <a:xfrm>
            <a:off x="355273" y="3799617"/>
            <a:ext cx="42268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Further amplified by presence of frozen gas species and the gas sharpening of existing emitters / particulates…</a:t>
            </a:r>
          </a:p>
        </p:txBody>
      </p:sp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50CAE32C-05CF-DABC-669A-0E608C2BE3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7194" y="833281"/>
            <a:ext cx="4246316" cy="415821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2DC872C-213A-1CBC-F132-095C10034A08}"/>
              </a:ext>
            </a:extLst>
          </p:cNvPr>
          <p:cNvSpPr txBox="1"/>
          <p:nvPr/>
        </p:nvSpPr>
        <p:spPr>
          <a:xfrm>
            <a:off x="2609850" y="6480518"/>
            <a:ext cx="2000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M. McCaughan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E0FF57F-1611-1EF3-4A6C-23007DCD2560}"/>
              </a:ext>
            </a:extLst>
          </p:cNvPr>
          <p:cNvSpPr txBox="1"/>
          <p:nvPr/>
        </p:nvSpPr>
        <p:spPr>
          <a:xfrm>
            <a:off x="5036897" y="6474511"/>
            <a:ext cx="2514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TTC: Aomori, Japan 13Oct22</a:t>
            </a:r>
          </a:p>
        </p:txBody>
      </p:sp>
    </p:spTree>
    <p:extLst>
      <p:ext uri="{BB962C8B-B14F-4D97-AF65-F5344CB8AC3E}">
        <p14:creationId xmlns:p14="http://schemas.microsoft.com/office/powerpoint/2010/main" val="22812016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240539"/>
            <a:ext cx="9143639" cy="487490"/>
          </a:xfrm>
        </p:spPr>
        <p:txBody>
          <a:bodyPr>
            <a:normAutofit/>
          </a:bodyPr>
          <a:lstStyle/>
          <a:p>
            <a:r>
              <a:rPr lang="en-US" dirty="0"/>
              <a:t>Particulate Contamination (Cont.)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(S)RF Recovery in CEBAF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CEA19E4-48CD-B7F8-8773-D3892A6B9674}"/>
              </a:ext>
            </a:extLst>
          </p:cNvPr>
          <p:cNvSpPr txBox="1"/>
          <p:nvPr/>
        </p:nvSpPr>
        <p:spPr>
          <a:xfrm>
            <a:off x="0" y="833280"/>
            <a:ext cx="4599941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Mitigation: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Updated Vacuum pump operating procedures (Limit # of restart attempts, No Hi-potting, raised closure pressure, Stop pumps before starting warm-ups, etc.)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Improved vacuum work technique: Implement portable clean rooms, cleaning of area, air hood, etc.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Begin move from Ion pumps to NEGs with new installation.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Cleaning of UHV vacuum components in environments where particulate level may be controlled. [Cleaning girders when modules are swapped, blowing down valves, etc.]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Valves in high radiation environments bypassed/</a:t>
            </a:r>
            <a:r>
              <a:rPr lang="en-US" dirty="0" err="1"/>
              <a:t>jumpered</a:t>
            </a:r>
            <a:r>
              <a:rPr lang="en-US" dirty="0"/>
              <a:t> open to limit cycling.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33C74E0-4C8A-1744-CC52-B50C36111977}"/>
              </a:ext>
            </a:extLst>
          </p:cNvPr>
          <p:cNvSpPr txBox="1"/>
          <p:nvPr/>
        </p:nvSpPr>
        <p:spPr>
          <a:xfrm>
            <a:off x="308920" y="6281754"/>
            <a:ext cx="883471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Further details: R. </a:t>
            </a:r>
            <a:r>
              <a:rPr lang="en-US" sz="1000" dirty="0" err="1"/>
              <a:t>Geng</a:t>
            </a:r>
            <a:r>
              <a:rPr lang="en-US" sz="1000" dirty="0"/>
              <a:t>, Particulate Contamination in CEBAF: Sources &amp; Mitigation, Presented at TTC 2018, Riken, Japan.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90743CE-2262-09D2-CD58-1A441D559258}"/>
              </a:ext>
            </a:extLst>
          </p:cNvPr>
          <p:cNvSpPr txBox="1"/>
          <p:nvPr/>
        </p:nvSpPr>
        <p:spPr>
          <a:xfrm>
            <a:off x="2609850" y="6480518"/>
            <a:ext cx="2000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M. McCaughan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66FC806-BCCD-79BF-CFFB-9731D4599541}"/>
              </a:ext>
            </a:extLst>
          </p:cNvPr>
          <p:cNvSpPr txBox="1"/>
          <p:nvPr/>
        </p:nvSpPr>
        <p:spPr>
          <a:xfrm>
            <a:off x="5036897" y="6474511"/>
            <a:ext cx="2514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TTC: Aomori, Japan 13Oct22</a:t>
            </a:r>
          </a:p>
        </p:txBody>
      </p:sp>
      <p:pic>
        <p:nvPicPr>
          <p:cNvPr id="14" name="Picture 13" descr="A picture containing indoor&#10;&#10;Description automatically generated">
            <a:extLst>
              <a:ext uri="{FF2B5EF4-FFF2-40B4-BE49-F238E27FC236}">
                <a16:creationId xmlns:a16="http://schemas.microsoft.com/office/drawing/2014/main" id="{4C0C1785-821E-1AE0-B104-BCD94B219A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6898" y="780917"/>
            <a:ext cx="4079446" cy="5439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7984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7FF77F2-3C88-C264-409D-5A688B9179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679" y="3666173"/>
            <a:ext cx="8000643" cy="19060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0CA77AB-E8D4-C067-85E8-851FD3C29184}"/>
              </a:ext>
            </a:extLst>
          </p:cNvPr>
          <p:cNvSpPr txBox="1"/>
          <p:nvPr/>
        </p:nvSpPr>
        <p:spPr>
          <a:xfrm>
            <a:off x="5747792" y="3172121"/>
            <a:ext cx="835485" cy="248209"/>
          </a:xfrm>
          <a:prstGeom prst="rect">
            <a:avLst/>
          </a:prstGeom>
          <a:solidFill>
            <a:schemeClr val="accent2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defTabSz="514350"/>
            <a:r>
              <a:rPr lang="en-US" sz="1013" dirty="0">
                <a:solidFill>
                  <a:srgbClr val="000000"/>
                </a:solidFill>
                <a:latin typeface="Calibri" panose="020F0502020204030204"/>
              </a:rPr>
              <a:t>We are here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EB1838A-5E83-7708-86BD-54DA115CF5FA}"/>
              </a:ext>
            </a:extLst>
          </p:cNvPr>
          <p:cNvCxnSpPr>
            <a:cxnSpLocks/>
            <a:stCxn id="4" idx="2"/>
          </p:cNvCxnSpPr>
          <p:nvPr/>
        </p:nvCxnSpPr>
        <p:spPr>
          <a:xfrm flipH="1">
            <a:off x="3663387" y="3420330"/>
            <a:ext cx="2502148" cy="11610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837B7E37-7E61-AA02-4510-5A929CDA17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110" y="1404935"/>
            <a:ext cx="7765088" cy="1309031"/>
          </a:xfrm>
          <a:prstGeom prst="rect">
            <a:avLst/>
          </a:prstGeom>
          <a:ln>
            <a:noFill/>
          </a:ln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7976287C-F679-2147-E76C-07BB03E19ABA}"/>
              </a:ext>
            </a:extLst>
          </p:cNvPr>
          <p:cNvCxnSpPr>
            <a:cxnSpLocks/>
          </p:cNvCxnSpPr>
          <p:nvPr/>
        </p:nvCxnSpPr>
        <p:spPr>
          <a:xfrm flipV="1">
            <a:off x="6140543" y="1863091"/>
            <a:ext cx="0" cy="13287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654FDEE-849E-6071-9110-EBE591A02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5E7E86D-224E-E29E-4C1A-A99E884B2B7A}"/>
              </a:ext>
            </a:extLst>
          </p:cNvPr>
          <p:cNvSpPr txBox="1"/>
          <p:nvPr/>
        </p:nvSpPr>
        <p:spPr>
          <a:xfrm>
            <a:off x="6458673" y="2556881"/>
            <a:ext cx="129346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dirty="0"/>
              <a:t>C100-05R, C100-10R</a:t>
            </a:r>
          </a:p>
          <a:p>
            <a:r>
              <a:rPr lang="en-US" sz="900" dirty="0"/>
              <a:t>C100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5D5743-C23A-830B-1D2A-BDFD3FF9850F}"/>
              </a:ext>
            </a:extLst>
          </p:cNvPr>
          <p:cNvSpPr txBox="1"/>
          <p:nvPr/>
        </p:nvSpPr>
        <p:spPr>
          <a:xfrm>
            <a:off x="9213" y="2689076"/>
            <a:ext cx="52724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C-50s/100s: Refurbishment; C20s refurbish to C-75s. </a:t>
            </a:r>
          </a:p>
          <a:p>
            <a:pPr algn="ctr"/>
            <a:r>
              <a:rPr lang="en-US" dirty="0"/>
              <a:t>New modules as resources allow.</a:t>
            </a:r>
          </a:p>
          <a:p>
            <a:pPr algn="ctr"/>
            <a:r>
              <a:rPr lang="en-US" dirty="0"/>
              <a:t>(Schedule/resource availability inform pace of plan)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CAEB0F9-D213-756D-0A52-C3322584A6DE}"/>
              </a:ext>
            </a:extLst>
          </p:cNvPr>
          <p:cNvSpPr txBox="1"/>
          <p:nvPr/>
        </p:nvSpPr>
        <p:spPr>
          <a:xfrm>
            <a:off x="109182" y="5676422"/>
            <a:ext cx="89256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Gap analysis in system to determine critical spares required for obsolescence and other issues for example – klystrons.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E649B3E-9877-04CE-CF86-766D0BFF716E}"/>
              </a:ext>
            </a:extLst>
          </p:cNvPr>
          <p:cNvSpPr txBox="1"/>
          <p:nvPr/>
        </p:nvSpPr>
        <p:spPr>
          <a:xfrm>
            <a:off x="109182" y="6221115"/>
            <a:ext cx="85434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A </a:t>
            </a:r>
            <a:r>
              <a:rPr lang="en-US" sz="1000" dirty="0" err="1"/>
              <a:t>Freyberger</a:t>
            </a:r>
            <a:r>
              <a:rPr lang="en-US" sz="1000" dirty="0"/>
              <a:t> et al., The 12 GeV CEBAF Performance Plan, JLAB-TN-17-022.</a:t>
            </a:r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1EC10712-F810-F914-FBE1-3180EC6F9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/>
          <a:p>
            <a:r>
              <a:rPr lang="en-US" dirty="0"/>
              <a:t>(S)RF Recovery in CEBAF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EBED0A5-8A71-DE90-5284-8344ABEE1523}"/>
              </a:ext>
            </a:extLst>
          </p:cNvPr>
          <p:cNvSpPr txBox="1"/>
          <p:nvPr/>
        </p:nvSpPr>
        <p:spPr>
          <a:xfrm>
            <a:off x="2609850" y="6480518"/>
            <a:ext cx="2000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M. McCaughan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F12FC8C-2DDE-1274-FA04-823833BCF22E}"/>
              </a:ext>
            </a:extLst>
          </p:cNvPr>
          <p:cNvSpPr txBox="1"/>
          <p:nvPr/>
        </p:nvSpPr>
        <p:spPr>
          <a:xfrm>
            <a:off x="5036897" y="6474511"/>
            <a:ext cx="2514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TTC: Aomori, Japan 13Oct22</a:t>
            </a:r>
          </a:p>
        </p:txBody>
      </p:sp>
      <p:sp>
        <p:nvSpPr>
          <p:cNvPr id="22" name="Title 5">
            <a:extLst>
              <a:ext uri="{FF2B5EF4-FFF2-40B4-BE49-F238E27FC236}">
                <a16:creationId xmlns:a16="http://schemas.microsoft.com/office/drawing/2014/main" id="{633E1033-7202-D866-8D76-B65DBFA0E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0539"/>
            <a:ext cx="9143639" cy="487490"/>
          </a:xfrm>
        </p:spPr>
        <p:txBody>
          <a:bodyPr>
            <a:normAutofit/>
          </a:bodyPr>
          <a:lstStyle/>
          <a:p>
            <a:r>
              <a:rPr lang="en-US" sz="2400" dirty="0"/>
              <a:t>The CEBAF Performance Plan (CPP)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BED7CFD-8D52-9A1F-C098-33C78DF1E0FC}"/>
              </a:ext>
            </a:extLst>
          </p:cNvPr>
          <p:cNvSpPr txBox="1"/>
          <p:nvPr/>
        </p:nvSpPr>
        <p:spPr>
          <a:xfrm>
            <a:off x="9213" y="798369"/>
            <a:ext cx="9134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CPP Energy Reach: ~17 cryomodule refurbishments in 6 years</a:t>
            </a:r>
          </a:p>
        </p:txBody>
      </p:sp>
      <p:sp>
        <p:nvSpPr>
          <p:cNvPr id="24" name="Footer Placeholder 2">
            <a:extLst>
              <a:ext uri="{FF2B5EF4-FFF2-40B4-BE49-F238E27FC236}">
                <a16:creationId xmlns:a16="http://schemas.microsoft.com/office/drawing/2014/main" id="{B13D446F-C501-5188-99BC-1BABDEB47423}"/>
              </a:ext>
            </a:extLst>
          </p:cNvPr>
          <p:cNvSpPr txBox="1">
            <a:spLocks/>
          </p:cNvSpPr>
          <p:nvPr/>
        </p:nvSpPr>
        <p:spPr>
          <a:xfrm>
            <a:off x="4426546" y="6018545"/>
            <a:ext cx="4717453" cy="4893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C. Ginsburg, Accelerator Performance and the CEBAF Performance Plan, Presentation to JSA S&amp;T Committee. 7Oct22</a:t>
            </a:r>
          </a:p>
        </p:txBody>
      </p:sp>
    </p:spTree>
    <p:extLst>
      <p:ext uri="{BB962C8B-B14F-4D97-AF65-F5344CB8AC3E}">
        <p14:creationId xmlns:p14="http://schemas.microsoft.com/office/powerpoint/2010/main" val="4584017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LabStandardPPTTemplate" id="{A76DDB89-9485-FD4D-98A9-DF1C06249F3D}" vid="{808B238C-84FF-B441-8654-84F07F73F6B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JLabPowerPointMain (1)</Template>
  <TotalTime>7632</TotalTime>
  <Words>4389</Words>
  <Application>Microsoft Office PowerPoint</Application>
  <PresentationFormat>On-screen Show (4:3)</PresentationFormat>
  <Paragraphs>549</Paragraphs>
  <Slides>33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1" baseType="lpstr">
      <vt:lpstr>.PingFangSC-Regular</vt:lpstr>
      <vt:lpstr>Arial</vt:lpstr>
      <vt:lpstr>Calibri</vt:lpstr>
      <vt:lpstr>PingFangSC-Regular</vt:lpstr>
      <vt:lpstr>StarSymbol</vt:lpstr>
      <vt:lpstr>Symbol</vt:lpstr>
      <vt:lpstr>Wingdings</vt:lpstr>
      <vt:lpstr>Office Theme</vt:lpstr>
      <vt:lpstr>(S)RF Recovery in CEBAF</vt:lpstr>
      <vt:lpstr>Who am I?</vt:lpstr>
      <vt:lpstr>What is CEBAF?</vt:lpstr>
      <vt:lpstr>What is CEBAF? (Continued)</vt:lpstr>
      <vt:lpstr>PowerPoint Presentation</vt:lpstr>
      <vt:lpstr>Gradient Degradation</vt:lpstr>
      <vt:lpstr>Particulate Contamination</vt:lpstr>
      <vt:lpstr>Particulate Contamination (Cont.)</vt:lpstr>
      <vt:lpstr>The CEBAF Performance Plan (CPP)</vt:lpstr>
      <vt:lpstr>C-20s / 50s (Original and Original refurbished installation)</vt:lpstr>
      <vt:lpstr>C-100 Gradient Limitations</vt:lpstr>
      <vt:lpstr>C-75</vt:lpstr>
      <vt:lpstr>Radiation Damage and Mitigation</vt:lpstr>
      <vt:lpstr>Mitigations: Radiation &amp; Field Emission</vt:lpstr>
      <vt:lpstr>Mitigations: Radiation &amp; Field Emission (Cont.)</vt:lpstr>
      <vt:lpstr>Mitigations: Radiation &amp; Field Emission (Cont.)</vt:lpstr>
      <vt:lpstr>Mitigations: C-100 Gradient Limitations [Cont.]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IR sensors / Window Temperature Faults (8.11% OC cavities) </vt:lpstr>
      <vt:lpstr>PowerPoint Presentation</vt:lpstr>
      <vt:lpstr>PowerPoint Presentation</vt:lpstr>
      <vt:lpstr>PowerPoint Presentation</vt:lpstr>
      <vt:lpstr>PowerPoint Presentation</vt:lpstr>
      <vt:lpstr>Low-level RF Controls (LLRF)</vt:lpstr>
      <vt:lpstr>Low-level RF Controls (LLRF) (Cont.)</vt:lpstr>
      <vt:lpstr>Low-level RF Controls (LLRF) (Cont.)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Mike McCaughan</dc:creator>
  <cp:lastModifiedBy>Mike McCaughan</cp:lastModifiedBy>
  <cp:revision>119</cp:revision>
  <dcterms:created xsi:type="dcterms:W3CDTF">2022-10-03T14:31:33Z</dcterms:created>
  <dcterms:modified xsi:type="dcterms:W3CDTF">2022-10-10T10:28:12Z</dcterms:modified>
</cp:coreProperties>
</file>